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6" r:id="rId3"/>
    <p:sldId id="299" r:id="rId4"/>
    <p:sldId id="300" r:id="rId5"/>
    <p:sldId id="277" r:id="rId6"/>
    <p:sldId id="262" r:id="rId7"/>
    <p:sldId id="263" r:id="rId8"/>
    <p:sldId id="313" r:id="rId9"/>
    <p:sldId id="264" r:id="rId10"/>
    <p:sldId id="314" r:id="rId11"/>
    <p:sldId id="265" r:id="rId12"/>
    <p:sldId id="315" r:id="rId13"/>
    <p:sldId id="268" r:id="rId14"/>
    <p:sldId id="316" r:id="rId15"/>
    <p:sldId id="269" r:id="rId16"/>
    <p:sldId id="317" r:id="rId17"/>
    <p:sldId id="318" r:id="rId18"/>
    <p:sldId id="276" r:id="rId19"/>
    <p:sldId id="319" r:id="rId20"/>
    <p:sldId id="321" r:id="rId21"/>
    <p:sldId id="323" r:id="rId22"/>
    <p:sldId id="301" r:id="rId23"/>
    <p:sldId id="303" r:id="rId24"/>
    <p:sldId id="305" r:id="rId25"/>
    <p:sldId id="304" r:id="rId26"/>
    <p:sldId id="306" r:id="rId27"/>
    <p:sldId id="339" r:id="rId28"/>
    <p:sldId id="322" r:id="rId29"/>
    <p:sldId id="298" r:id="rId30"/>
    <p:sldId id="294" r:id="rId31"/>
    <p:sldId id="289" r:id="rId32"/>
    <p:sldId id="331" r:id="rId33"/>
    <p:sldId id="332" r:id="rId34"/>
    <p:sldId id="271" r:id="rId35"/>
    <p:sldId id="279" r:id="rId36"/>
    <p:sldId id="320" r:id="rId37"/>
    <p:sldId id="280" r:id="rId38"/>
    <p:sldId id="307" r:id="rId39"/>
    <p:sldId id="281" r:id="rId40"/>
    <p:sldId id="282" r:id="rId41"/>
    <p:sldId id="308" r:id="rId42"/>
    <p:sldId id="309" r:id="rId43"/>
    <p:sldId id="310" r:id="rId44"/>
    <p:sldId id="333" r:id="rId45"/>
    <p:sldId id="334" r:id="rId46"/>
    <p:sldId id="283" r:id="rId47"/>
    <p:sldId id="284" r:id="rId48"/>
    <p:sldId id="326" r:id="rId49"/>
    <p:sldId id="327" r:id="rId50"/>
    <p:sldId id="285" r:id="rId51"/>
    <p:sldId id="286" r:id="rId52"/>
    <p:sldId id="337" r:id="rId53"/>
    <p:sldId id="338" r:id="rId54"/>
    <p:sldId id="311" r:id="rId55"/>
    <p:sldId id="288" r:id="rId56"/>
    <p:sldId id="291" r:id="rId57"/>
    <p:sldId id="293" r:id="rId58"/>
    <p:sldId id="325" r:id="rId59"/>
    <p:sldId id="324" r:id="rId60"/>
    <p:sldId id="336" r:id="rId61"/>
    <p:sldId id="335" r:id="rId62"/>
    <p:sldId id="29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00CA2CF7-461B-4BDA-8DC7-9AC83BBE4AD6}">
          <p14:sldIdLst>
            <p14:sldId id="256"/>
            <p14:sldId id="296"/>
            <p14:sldId id="299"/>
            <p14:sldId id="300"/>
          </p14:sldIdLst>
        </p14:section>
        <p14:section name="Using Basic ECF API" id="{512343B3-674D-4485-A727-FCC3F65AA764}">
          <p14:sldIdLst>
            <p14:sldId id="277"/>
            <p14:sldId id="262"/>
            <p14:sldId id="263"/>
            <p14:sldId id="313"/>
            <p14:sldId id="264"/>
            <p14:sldId id="314"/>
            <p14:sldId id="265"/>
            <p14:sldId id="315"/>
            <p14:sldId id="268"/>
            <p14:sldId id="316"/>
            <p14:sldId id="269"/>
            <p14:sldId id="317"/>
            <p14:sldId id="318"/>
            <p14:sldId id="276"/>
            <p14:sldId id="319"/>
            <p14:sldId id="321"/>
            <p14:sldId id="323"/>
            <p14:sldId id="301"/>
          </p14:sldIdLst>
        </p14:section>
        <p14:section name="Using the Bulk RPC Wrapper" id="{8ECC2DCD-0E21-4F00-AFA6-9863F1BB1754}">
          <p14:sldIdLst>
            <p14:sldId id="303"/>
            <p14:sldId id="305"/>
            <p14:sldId id="304"/>
            <p14:sldId id="306"/>
            <p14:sldId id="339"/>
            <p14:sldId id="322"/>
          </p14:sldIdLst>
        </p14:section>
        <p14:section name="Using Generated Code" id="{DCB82ED2-CAC7-4A5B-80BE-EA0872E6A182}">
          <p14:sldIdLst>
            <p14:sldId id="298"/>
            <p14:sldId id="294"/>
            <p14:sldId id="289"/>
            <p14:sldId id="331"/>
            <p14:sldId id="332"/>
            <p14:sldId id="271"/>
            <p14:sldId id="279"/>
            <p14:sldId id="320"/>
            <p14:sldId id="280"/>
            <p14:sldId id="307"/>
            <p14:sldId id="281"/>
            <p14:sldId id="282"/>
            <p14:sldId id="308"/>
            <p14:sldId id="309"/>
            <p14:sldId id="310"/>
            <p14:sldId id="333"/>
            <p14:sldId id="334"/>
            <p14:sldId id="283"/>
            <p14:sldId id="284"/>
            <p14:sldId id="326"/>
            <p14:sldId id="327"/>
            <p14:sldId id="285"/>
            <p14:sldId id="286"/>
            <p14:sldId id="337"/>
            <p14:sldId id="338"/>
            <p14:sldId id="311"/>
            <p14:sldId id="288"/>
            <p14:sldId id="291"/>
            <p14:sldId id="293"/>
          </p14:sldIdLst>
        </p14:section>
        <p14:section name="Working with Chronicles" id="{B25839CA-B5A3-4E6D-AB21-2302BD0FD773}">
          <p14:sldIdLst>
            <p14:sldId id="325"/>
            <p14:sldId id="324"/>
            <p14:sldId id="336"/>
            <p14:sldId id="335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CC00"/>
    <a:srgbClr val="FFFF00"/>
    <a:srgbClr val="EBF1DE"/>
    <a:srgbClr val="F2F2F2"/>
    <a:srgbClr val="F2DCDB"/>
    <a:srgbClr val="FFFFFF"/>
    <a:srgbClr val="5A89C2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0" autoAdjust="0"/>
    <p:restoredTop sz="97684" autoAdjust="0"/>
  </p:normalViewPr>
  <p:slideViewPr>
    <p:cSldViewPr snapToGrid="0" snapToObjects="1">
      <p:cViewPr varScale="1">
        <p:scale>
          <a:sx n="105" d="100"/>
          <a:sy n="105" d="100"/>
        </p:scale>
        <p:origin x="12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210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B76B-D456-42BD-861C-24CD4C14B27D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ABCBE-566D-4B77-A7E3-3046E96B3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7642E-0194-484A-8881-9C8993DD302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2E7B-3FB3-43EF-AB0F-CB2AFAE308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2E7B-3FB3-43EF-AB0F-CB2AFAE308A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1E08FF-39C0-4C02-A30C-AA910CA72D1F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20000"/>
                  <a:lumOff val="80000"/>
                </a:schemeClr>
              </a:gs>
              <a:gs pos="91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20000"/>
                  <a:lumOff val="80000"/>
                </a:schemeClr>
              </a:gs>
              <a:gs pos="91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F067-ECEF-49EF-9AFF-21D14CBD90C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Half Frame 6"/>
          <p:cNvSpPr/>
          <p:nvPr/>
        </p:nvSpPr>
        <p:spPr>
          <a:xfrm rot="16200000" flipV="1">
            <a:off x="8267700" y="190500"/>
            <a:ext cx="304800" cy="1143000"/>
          </a:xfrm>
          <a:prstGeom prst="halfFrame">
            <a:avLst>
              <a:gd name="adj1" fmla="val 6101"/>
              <a:gd name="adj2" fmla="val 413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>
            <a:off x="0" y="0"/>
            <a:ext cx="609600" cy="5715000"/>
          </a:xfrm>
          <a:prstGeom prst="halfFrame">
            <a:avLst>
              <a:gd name="adj1" fmla="val 8283"/>
              <a:gd name="adj2" fmla="val 74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20000"/>
                  <a:lumOff val="80000"/>
                </a:schemeClr>
              </a:gs>
              <a:gs pos="91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alf Frame 10"/>
          <p:cNvSpPr/>
          <p:nvPr/>
        </p:nvSpPr>
        <p:spPr>
          <a:xfrm rot="16200000" flipV="1">
            <a:off x="8267700" y="190500"/>
            <a:ext cx="304800" cy="1143000"/>
          </a:xfrm>
          <a:prstGeom prst="halfFrame">
            <a:avLst>
              <a:gd name="adj1" fmla="val 6101"/>
              <a:gd name="adj2" fmla="val 413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>
            <a:off x="0" y="0"/>
            <a:ext cx="609600" cy="5715000"/>
          </a:xfrm>
          <a:prstGeom prst="halfFrame">
            <a:avLst>
              <a:gd name="adj1" fmla="val 8283"/>
              <a:gd name="adj2" fmla="val 74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20000"/>
                  <a:lumOff val="80000"/>
                </a:schemeClr>
              </a:gs>
              <a:gs pos="91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alf Frame 13"/>
          <p:cNvSpPr/>
          <p:nvPr/>
        </p:nvSpPr>
        <p:spPr>
          <a:xfrm rot="16200000" flipV="1">
            <a:off x="8267700" y="190500"/>
            <a:ext cx="304800" cy="1143000"/>
          </a:xfrm>
          <a:prstGeom prst="halfFrame">
            <a:avLst>
              <a:gd name="adj1" fmla="val 6101"/>
              <a:gd name="adj2" fmla="val 413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0" y="0"/>
            <a:ext cx="609600" cy="5715000"/>
          </a:xfrm>
          <a:prstGeom prst="halfFrame">
            <a:avLst>
              <a:gd name="adj1" fmla="val 8283"/>
              <a:gd name="adj2" fmla="val 74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16200000" flipV="1">
            <a:off x="8267700" y="190500"/>
            <a:ext cx="304800" cy="1143000"/>
          </a:xfrm>
          <a:prstGeom prst="halfFrame">
            <a:avLst>
              <a:gd name="adj1" fmla="val 6101"/>
              <a:gd name="adj2" fmla="val 413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>
            <a:off x="0" y="0"/>
            <a:ext cx="609600" cy="5715000"/>
          </a:xfrm>
          <a:prstGeom prst="halfFrame">
            <a:avLst>
              <a:gd name="adj1" fmla="val 8283"/>
              <a:gd name="adj2" fmla="val 74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21922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1735"/>
            <a:ext cx="7772400" cy="1500187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AA17-DCAC-467A-A7CB-5E5E7B5C3883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1DF72-1DD0-49CF-87ED-BDC30C1AE51C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Serialization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C1890-A6E6-4A55-BE67-AE91ADAD6A0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1BDC-5B72-4C15-A7FD-62F01594EB70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Half Frame 7"/>
          <p:cNvSpPr/>
          <p:nvPr userDrawn="1"/>
        </p:nvSpPr>
        <p:spPr>
          <a:xfrm rot="16200000" flipV="1">
            <a:off x="8267700" y="190500"/>
            <a:ext cx="304800" cy="1143000"/>
          </a:xfrm>
          <a:prstGeom prst="halfFrame">
            <a:avLst>
              <a:gd name="adj1" fmla="val 6101"/>
              <a:gd name="adj2" fmla="val 413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0F276-1983-4F5E-BF6A-348AC22F0305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1B72B-3358-402E-AD93-A13B35B5C513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8D908-C9F5-498B-B428-DA8C1EEFC5AC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8E1C2-5350-4BD2-93AF-DB61DB90E59C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F5170-FE06-4DBC-BD46-362D409DE98F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24B12DD-02AB-435C-9153-9CAE5C80FFD9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-40059" y="0"/>
            <a:ext cx="113941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Database</a:t>
            </a:r>
            <a:r>
              <a:rPr lang="en-US" sz="4400" baseline="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 Communication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.xml"/><Relationship Id="rId7" Type="http://schemas.openxmlformats.org/officeDocument/2006/relationships/hyperlink" Target="http://images.google.com/imgres?imgurl=http://blog.foxmarks.com/wp-content/uploads/2008/06/ie_logo.png&amp;imgrefurl=http://blog.foxmarks.com/?paged=2&amp;usg=__VS7ylMUimMxB4FG7hnQQ8G0iSmI=&amp;h=175&amp;w=175&amp;sz=35&amp;hl=en&amp;start=20&amp;um=1&amp;tbnid=0BLr2Zn5ZdPG4M:&amp;tbnh=100&amp;tbnw=100&amp;prev=/images?q=IE+Logo&amp;hl=en&amp;sa=X&amp;um=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9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/main/Foundations/HyperspaceWeb/Public/Database/User_Settings" TargetMode="External"/><Relationship Id="rId2" Type="http://schemas.openxmlformats.org/officeDocument/2006/relationships/hyperlink" Target="http://wiki/main/Foundations/HyperspaceWeb/Public/Database/Access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/main/Foundations/HyperspaceWeb/Public/Database/Database_Definitions" TargetMode="External"/><Relationship Id="rId4" Type="http://schemas.openxmlformats.org/officeDocument/2006/relationships/hyperlink" Target="http://wiki/main/Foundations/HyperspaceWeb/Public/Database/Database_Objects/Chronicles_Oper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/main/Foundations/Training/.NET/C_Sharp_Project" TargetMode="External"/><Relationship Id="rId2" Type="http://schemas.openxmlformats.org/officeDocument/2006/relationships/hyperlink" Target="https://training.epic.com/evalu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/main/Foundations/Training/.NET/ECF" TargetMode="External"/><Relationship Id="rId4" Type="http://schemas.openxmlformats.org/officeDocument/2006/relationships/hyperlink" Target="http://wiki/main/Foundations/Training/.NET/.NET_Exam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Communicating with the Database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1870841"/>
            <a:ext cx="9144000" cy="3942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Group 83"/>
          <p:cNvGrpSpPr/>
          <p:nvPr/>
        </p:nvGrpSpPr>
        <p:grpSpPr>
          <a:xfrm>
            <a:off x="391678" y="2093164"/>
            <a:ext cx="2448613" cy="3360389"/>
            <a:chOff x="5734306" y="914400"/>
            <a:chExt cx="2448613" cy="3360389"/>
          </a:xfrm>
        </p:grpSpPr>
        <p:sp>
          <p:nvSpPr>
            <p:cNvPr id="21" name="Rounded Rectangle 20"/>
            <p:cNvSpPr/>
            <p:nvPr/>
          </p:nvSpPr>
          <p:spPr>
            <a:xfrm>
              <a:off x="6143265" y="1972915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43266" y="914400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22" idx="2"/>
              <a:endCxn id="21" idx="0"/>
            </p:cNvCxnSpPr>
            <p:nvPr/>
          </p:nvCxnSpPr>
          <p:spPr>
            <a:xfrm rot="5400000">
              <a:off x="6712241" y="1729407"/>
              <a:ext cx="48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4"/>
              <a:endCxn id="28" idx="0"/>
            </p:cNvCxnSpPr>
            <p:nvPr/>
          </p:nvCxnSpPr>
          <p:spPr>
            <a:xfrm rot="5400000">
              <a:off x="7405540" y="3529851"/>
              <a:ext cx="48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2"/>
              <a:endCxn id="30" idx="0"/>
            </p:cNvCxnSpPr>
            <p:nvPr/>
          </p:nvCxnSpPr>
          <p:spPr>
            <a:xfrm rot="5400000">
              <a:off x="6368456" y="2299001"/>
              <a:ext cx="487015" cy="687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  <a:endCxn id="31" idx="0"/>
            </p:cNvCxnSpPr>
            <p:nvPr/>
          </p:nvCxnSpPr>
          <p:spPr>
            <a:xfrm rot="16200000" flipH="1">
              <a:off x="7058890" y="2296136"/>
              <a:ext cx="487015" cy="69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0" idx="4"/>
              <a:endCxn id="29" idx="0"/>
            </p:cNvCxnSpPr>
            <p:nvPr/>
          </p:nvCxnSpPr>
          <p:spPr>
            <a:xfrm rot="5400000">
              <a:off x="6024671" y="3529851"/>
              <a:ext cx="48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115175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734306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877781" y="2886294"/>
              <a:ext cx="780794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id1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252919" y="2886294"/>
              <a:ext cx="792256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id2</a:t>
              </a:r>
              <a:endParaRPr lang="en-US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564" y="835090"/>
            <a:ext cx="8675036" cy="35394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Request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EmployeeCollection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Employees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EmployeeCollection</a:t>
            </a:r>
            <a:endParaRPr lang="en-US" sz="1400" dirty="0" smtClean="0">
              <a:solidFill>
                <a:srgbClr val="2B91AF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Dictionary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,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&gt;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EmployeeIds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in an Object</a:t>
            </a:r>
            <a:endParaRPr lang="en-US" dirty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316564" y="4841648"/>
            <a:ext cx="8675036" cy="147732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UpdateNames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employees,id,name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  s 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employees=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dirty="0" smtClean="0">
                <a:solidFill>
                  <a:srgbClr val="FF0000"/>
                </a:solidFill>
                <a:latin typeface="Consolas" pitchFamily="49" charset="0"/>
              </a:rPr>
              <a:t>zECFGet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l-NL" dirty="0" smtClean="0">
                <a:solidFill>
                  <a:srgbClr val="008000"/>
                </a:solidFill>
                <a:latin typeface="Consolas" pitchFamily="49" charset="0"/>
              </a:rPr>
              <a:t>"Employees"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  f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</a:rPr>
              <a:t>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id=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$$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</a:rPr>
              <a:t>zECFDctNxKey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</a:rPr>
              <a:t>EmployeeIds"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</a:rPr>
              <a:t>employees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:id=""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</a:rPr>
              <a:t>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s 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name=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dirty="0" smtClean="0">
                <a:solidFill>
                  <a:srgbClr val="FF0000"/>
                </a:solidFill>
                <a:latin typeface="Consolas" pitchFamily="49" charset="0"/>
              </a:rPr>
              <a:t>zECFGetElmt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l-NL" dirty="0" smtClean="0">
                <a:solidFill>
                  <a:srgbClr val="008000"/>
                </a:solidFill>
                <a:latin typeface="Consolas" pitchFamily="49" charset="0"/>
              </a:rPr>
              <a:t>"EmployeeIds"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,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</a:rPr>
              <a:t>employees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,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; Code to change record names...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39" name="Line Callout 1 38"/>
          <p:cNvSpPr/>
          <p:nvPr/>
        </p:nvSpPr>
        <p:spPr>
          <a:xfrm>
            <a:off x="5519853" y="4505690"/>
            <a:ext cx="3306107" cy="671915"/>
          </a:xfrm>
          <a:prstGeom prst="borderCallout1">
            <a:avLst>
              <a:gd name="adj1" fmla="val 115427"/>
              <a:gd name="adj2" fmla="val 27697"/>
              <a:gd name="adj3" fmla="val 143263"/>
              <a:gd name="adj4" fmla="val 1495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ym typeface="Wingdings" pitchFamily="2" charset="2"/>
              </a:rPr>
              <a:t>parent  node in request with object's properties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77348" y="994623"/>
            <a:ext cx="2448613" cy="3206749"/>
            <a:chOff x="6377348" y="994623"/>
            <a:chExt cx="2448613" cy="3206749"/>
          </a:xfrm>
        </p:grpSpPr>
        <p:cxnSp>
          <p:nvCxnSpPr>
            <p:cNvPr id="41" name="Straight Connector 40"/>
            <p:cNvCxnSpPr>
              <a:stCxn id="4" idx="2"/>
              <a:endCxn id="35" idx="0"/>
            </p:cNvCxnSpPr>
            <p:nvPr/>
          </p:nvCxnSpPr>
          <p:spPr>
            <a:xfrm rot="16200000" flipH="1">
              <a:off x="7509835" y="1655077"/>
              <a:ext cx="17791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4"/>
              <a:endCxn id="25" idx="0"/>
            </p:cNvCxnSpPr>
            <p:nvPr/>
          </p:nvCxnSpPr>
          <p:spPr>
            <a:xfrm rot="5400000">
              <a:off x="8191457" y="3599309"/>
              <a:ext cx="2012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2"/>
              <a:endCxn id="26" idx="0"/>
            </p:cNvCxnSpPr>
            <p:nvPr/>
          </p:nvCxnSpPr>
          <p:spPr>
            <a:xfrm rot="5400000">
              <a:off x="7111510" y="2611347"/>
              <a:ext cx="286990" cy="687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2"/>
              <a:endCxn id="27" idx="0"/>
            </p:cNvCxnSpPr>
            <p:nvPr/>
          </p:nvCxnSpPr>
          <p:spPr>
            <a:xfrm rot="16200000" flipH="1">
              <a:off x="7801944" y="2608482"/>
              <a:ext cx="286990" cy="69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4"/>
              <a:endCxn id="32" idx="0"/>
            </p:cNvCxnSpPr>
            <p:nvPr/>
          </p:nvCxnSpPr>
          <p:spPr>
            <a:xfrm rot="5400000">
              <a:off x="6810588" y="3599309"/>
              <a:ext cx="2012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5" idx="2"/>
              <a:endCxn id="22" idx="0"/>
            </p:cNvCxnSpPr>
            <p:nvPr/>
          </p:nvCxnSpPr>
          <p:spPr>
            <a:xfrm rot="5400000">
              <a:off x="7491354" y="2277835"/>
              <a:ext cx="21487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786308" y="1744034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786308" y="994623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758217" y="3699942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377348" y="3699942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520823" y="3098627"/>
              <a:ext cx="780794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id1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895961" y="3098627"/>
              <a:ext cx="792256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id2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786307" y="2385273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/>
                <a:t>EmployeeIds</a:t>
              </a:r>
              <a:endParaRPr lang="en-US" sz="1600" dirty="0"/>
            </a:p>
          </p:txBody>
        </p:sp>
      </p:grpSp>
      <p:cxnSp>
        <p:nvCxnSpPr>
          <p:cNvPr id="21" name="Curved Connector 20"/>
          <p:cNvCxnSpPr>
            <a:endCxn id="35" idx="1"/>
          </p:cNvCxnSpPr>
          <p:nvPr/>
        </p:nvCxnSpPr>
        <p:spPr>
          <a:xfrm>
            <a:off x="3780263" y="1595650"/>
            <a:ext cx="3006045" cy="361566"/>
          </a:xfrm>
          <a:prstGeom prst="curvedConnector3">
            <a:avLst>
              <a:gd name="adj1" fmla="val -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6" idx="2"/>
          </p:cNvCxnSpPr>
          <p:nvPr/>
        </p:nvCxnSpPr>
        <p:spPr>
          <a:xfrm>
            <a:off x="2932771" y="2598455"/>
            <a:ext cx="3588052" cy="700197"/>
          </a:xfrm>
          <a:prstGeom prst="curvedConnector3">
            <a:avLst>
              <a:gd name="adj1" fmla="val -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32" idx="2"/>
          </p:cNvCxnSpPr>
          <p:nvPr/>
        </p:nvCxnSpPr>
        <p:spPr>
          <a:xfrm>
            <a:off x="3579541" y="2598455"/>
            <a:ext cx="2797807" cy="1352202"/>
          </a:xfrm>
          <a:prstGeom prst="curvedConnector3">
            <a:avLst>
              <a:gd name="adj1" fmla="val -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22" idx="1"/>
          </p:cNvCxnSpPr>
          <p:nvPr/>
        </p:nvCxnSpPr>
        <p:spPr>
          <a:xfrm>
            <a:off x="5229921" y="2520176"/>
            <a:ext cx="1556386" cy="78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408451">
            <a:off x="1426295" y="3333834"/>
            <a:ext cx="4583681" cy="1233646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txBody>
          <a:bodyPr wrap="square" lIns="91440" tIns="91440" rIns="91440" bIns="91440" rtlCol="0" anchor="ctr" anchorCtr="0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600" b="1" dirty="0" smtClean="0"/>
              <a:t>Flat requests and responses are faster</a:t>
            </a:r>
          </a:p>
          <a:p>
            <a:pPr lvl="0">
              <a:spcBef>
                <a:spcPct val="0"/>
              </a:spcBef>
              <a:defRPr/>
            </a:pPr>
            <a:r>
              <a:rPr lang="en-US" sz="1600" dirty="0" smtClean="0"/>
              <a:t>Don't add unnecessary sub-objects unless it makes sense to do so.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39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1870841"/>
            <a:ext cx="9144000" cy="3942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5503" y="2170398"/>
            <a:ext cx="2448613" cy="3206749"/>
            <a:chOff x="6377348" y="994623"/>
            <a:chExt cx="2448613" cy="3206749"/>
          </a:xfrm>
        </p:grpSpPr>
        <p:cxnSp>
          <p:nvCxnSpPr>
            <p:cNvPr id="17" name="Straight Connector 16"/>
            <p:cNvCxnSpPr>
              <a:stCxn id="36" idx="2"/>
              <a:endCxn id="34" idx="0"/>
            </p:cNvCxnSpPr>
            <p:nvPr/>
          </p:nvCxnSpPr>
          <p:spPr>
            <a:xfrm rot="16200000" flipH="1">
              <a:off x="7509835" y="1655077"/>
              <a:ext cx="17791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0" idx="4"/>
              <a:endCxn id="37" idx="0"/>
            </p:cNvCxnSpPr>
            <p:nvPr/>
          </p:nvCxnSpPr>
          <p:spPr>
            <a:xfrm rot="5400000">
              <a:off x="8191457" y="3599309"/>
              <a:ext cx="2012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1" idx="2"/>
              <a:endCxn id="39" idx="0"/>
            </p:cNvCxnSpPr>
            <p:nvPr/>
          </p:nvCxnSpPr>
          <p:spPr>
            <a:xfrm rot="5400000">
              <a:off x="7111510" y="2611347"/>
              <a:ext cx="286990" cy="687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1" idx="2"/>
              <a:endCxn id="40" idx="0"/>
            </p:cNvCxnSpPr>
            <p:nvPr/>
          </p:nvCxnSpPr>
          <p:spPr>
            <a:xfrm rot="16200000" flipH="1">
              <a:off x="7801944" y="2608482"/>
              <a:ext cx="286990" cy="69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9" idx="4"/>
              <a:endCxn id="38" idx="0"/>
            </p:cNvCxnSpPr>
            <p:nvPr/>
          </p:nvCxnSpPr>
          <p:spPr>
            <a:xfrm rot="5400000">
              <a:off x="6810588" y="3599309"/>
              <a:ext cx="2012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2"/>
              <a:endCxn id="41" idx="0"/>
            </p:cNvCxnSpPr>
            <p:nvPr/>
          </p:nvCxnSpPr>
          <p:spPr>
            <a:xfrm rot="5400000">
              <a:off x="7491354" y="2277835"/>
              <a:ext cx="21487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786308" y="1744034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786308" y="994623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758217" y="3699942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377348" y="3699942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520823" y="3098627"/>
              <a:ext cx="780794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id1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895961" y="3098627"/>
              <a:ext cx="792256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id2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786307" y="2385273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/>
                <a:t>EmployeeIds</a:t>
              </a:r>
              <a:endParaRPr lang="en-US" dirty="0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564" y="835089"/>
            <a:ext cx="8675036" cy="35394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Response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List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Employee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&gt; Employees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Employee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string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Id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string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Name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1400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List of Objects</a:t>
            </a:r>
            <a:endParaRPr 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16564" y="4780091"/>
            <a:ext cx="8675036" cy="160043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GetEmployees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ln,employeeList,id,name,employee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  s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employeeList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</a:rPr>
              <a:t>zECFNew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"Employees"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"L"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  f  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 id=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$$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</a:rPr>
              <a:t>zoID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</a:rPr>
              <a:t>EMP"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q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:id=""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</a:rPr>
              <a:t>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  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s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employee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$$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</a:rPr>
              <a:t>zECFNewElmtObj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employeeList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nl-NL" sz="1600" dirty="0" smtClean="0">
                <a:solidFill>
                  <a:srgbClr val="0000FF"/>
                </a:solidFill>
                <a:latin typeface="Consolas" pitchFamily="49" charset="0"/>
              </a:rPr>
              <a:t>s 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%=</a:t>
            </a:r>
            <a:r>
              <a:rPr lang="nl-NL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sz="1600" dirty="0" smtClean="0">
                <a:solidFill>
                  <a:srgbClr val="FF0000"/>
                </a:solidFill>
                <a:latin typeface="Consolas" pitchFamily="49" charset="0"/>
              </a:rPr>
              <a:t>zECFSet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l-NL" sz="1600" dirty="0" smtClean="0">
                <a:solidFill>
                  <a:srgbClr val="008000"/>
                </a:solidFill>
                <a:latin typeface="Consolas" pitchFamily="49" charset="0"/>
              </a:rPr>
              <a:t>"Id"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,id,employee)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nl-NL" sz="1600" dirty="0" smtClean="0">
                <a:solidFill>
                  <a:srgbClr val="0000FF"/>
                </a:solidFill>
                <a:latin typeface="Consolas" pitchFamily="49" charset="0"/>
              </a:rPr>
              <a:t>s 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%=</a:t>
            </a:r>
            <a:r>
              <a:rPr lang="nl-NL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sz="1600" dirty="0" smtClean="0">
                <a:solidFill>
                  <a:srgbClr val="FF0000"/>
                </a:solidFill>
                <a:latin typeface="Consolas" pitchFamily="49" charset="0"/>
              </a:rPr>
              <a:t>zECFSet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l-NL" sz="1600" dirty="0" smtClean="0">
                <a:solidFill>
                  <a:srgbClr val="008000"/>
                </a:solidFill>
                <a:latin typeface="Consolas" pitchFamily="49" charset="0"/>
              </a:rPr>
              <a:t>"Name"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nl-NL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sz="1600" dirty="0" smtClean="0">
                <a:solidFill>
                  <a:srgbClr val="FF0000"/>
                </a:solidFill>
                <a:latin typeface="Consolas" pitchFamily="49" charset="0"/>
              </a:rPr>
              <a:t>znam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"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EMP"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,id</a:t>
            </a:r>
            <a:r>
              <a:rPr lang="nl-NL" sz="1600" dirty="0" smtClean="0">
                <a:solidFill>
                  <a:srgbClr val="000000"/>
                </a:solidFill>
                <a:latin typeface="Consolas" pitchFamily="49" charset="0"/>
              </a:rPr>
              <a:t>),employee)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76654" y="914400"/>
            <a:ext cx="3433275" cy="3360389"/>
            <a:chOff x="5476654" y="914400"/>
            <a:chExt cx="3433275" cy="3360389"/>
          </a:xfrm>
        </p:grpSpPr>
        <p:cxnSp>
          <p:nvCxnSpPr>
            <p:cNvPr id="41" name="Straight Connector 40"/>
            <p:cNvCxnSpPr>
              <a:stCxn id="4" idx="2"/>
              <a:endCxn id="35" idx="0"/>
            </p:cNvCxnSpPr>
            <p:nvPr/>
          </p:nvCxnSpPr>
          <p:spPr>
            <a:xfrm rot="16200000" flipH="1">
              <a:off x="6903362" y="1651054"/>
              <a:ext cx="33031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9" idx="0"/>
            </p:cNvCxnSpPr>
            <p:nvPr/>
          </p:nvCxnSpPr>
          <p:spPr>
            <a:xfrm rot="16200000" flipH="1">
              <a:off x="7855160" y="3252461"/>
              <a:ext cx="614125" cy="427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4"/>
              <a:endCxn id="8" idx="0"/>
            </p:cNvCxnSpPr>
            <p:nvPr/>
          </p:nvCxnSpPr>
          <p:spPr>
            <a:xfrm rot="5400000">
              <a:off x="7423203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5" idx="2"/>
              <a:endCxn id="5" idx="0"/>
            </p:cNvCxnSpPr>
            <p:nvPr/>
          </p:nvCxnSpPr>
          <p:spPr>
            <a:xfrm rot="5400000">
              <a:off x="6370280" y="2060945"/>
              <a:ext cx="516609" cy="879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5" idx="2"/>
              <a:endCxn id="6" idx="0"/>
            </p:cNvCxnSpPr>
            <p:nvPr/>
          </p:nvCxnSpPr>
          <p:spPr>
            <a:xfrm rot="16200000" flipH="1">
              <a:off x="7250149" y="2060944"/>
              <a:ext cx="516609" cy="879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" idx="4"/>
              <a:endCxn id="71" idx="0"/>
            </p:cNvCxnSpPr>
            <p:nvPr/>
          </p:nvCxnSpPr>
          <p:spPr>
            <a:xfrm rot="16200000" flipH="1">
              <a:off x="6095422" y="3252461"/>
              <a:ext cx="614125" cy="4276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" idx="4"/>
              <a:endCxn id="70" idx="0"/>
            </p:cNvCxnSpPr>
            <p:nvPr/>
          </p:nvCxnSpPr>
          <p:spPr>
            <a:xfrm rot="5400000">
              <a:off x="5663464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256035" y="1816211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256035" y="914400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36393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842185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981956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741695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476654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082447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6427258" y="4565248"/>
            <a:ext cx="2643590" cy="1422163"/>
          </a:xfrm>
          <a:prstGeom prst="borderCallout1">
            <a:avLst>
              <a:gd name="adj1" fmla="val 36862"/>
              <a:gd name="adj2" fmla="val -4436"/>
              <a:gd name="adj3" fmla="val 43344"/>
              <a:gd name="adj4" fmla="val -322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S: Single (not a collection)</a:t>
            </a:r>
          </a:p>
          <a:p>
            <a:r>
              <a:rPr lang="en-US" sz="1400" dirty="0" smtClean="0"/>
              <a:t>A: Array</a:t>
            </a:r>
          </a:p>
          <a:p>
            <a:r>
              <a:rPr lang="en-US" sz="1400" dirty="0" smtClean="0"/>
              <a:t>L: </a:t>
            </a:r>
            <a:r>
              <a:rPr lang="en-US" sz="1400" dirty="0" err="1" smtClean="0"/>
              <a:t>IList</a:t>
            </a:r>
            <a:endParaRPr lang="en-US" sz="1400" dirty="0" smtClean="0"/>
          </a:p>
          <a:p>
            <a:r>
              <a:rPr lang="en-US" sz="1400" dirty="0" smtClean="0"/>
              <a:t>D: </a:t>
            </a:r>
            <a:r>
              <a:rPr lang="en-US" sz="1400" dirty="0" err="1" smtClean="0"/>
              <a:t>IDictionary</a:t>
            </a:r>
            <a:endParaRPr lang="en-US" sz="1400" dirty="0" smtClean="0"/>
          </a:p>
          <a:p>
            <a:r>
              <a:rPr lang="en-US" sz="1400" dirty="0" smtClean="0"/>
              <a:t>T: Table (Epic-specific) 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1870841"/>
            <a:ext cx="9144000" cy="3942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242574"/>
            <a:ext cx="3433275" cy="3360389"/>
            <a:chOff x="5476654" y="914400"/>
            <a:chExt cx="3433275" cy="3360389"/>
          </a:xfrm>
        </p:grpSpPr>
        <p:cxnSp>
          <p:nvCxnSpPr>
            <p:cNvPr id="22" name="Straight Connector 21"/>
            <p:cNvCxnSpPr>
              <a:stCxn id="30" idx="2"/>
              <a:endCxn id="29" idx="0"/>
            </p:cNvCxnSpPr>
            <p:nvPr/>
          </p:nvCxnSpPr>
          <p:spPr>
            <a:xfrm rot="16200000" flipH="1">
              <a:off x="6903362" y="1651054"/>
              <a:ext cx="33031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4" idx="4"/>
              <a:endCxn id="42" idx="0"/>
            </p:cNvCxnSpPr>
            <p:nvPr/>
          </p:nvCxnSpPr>
          <p:spPr>
            <a:xfrm rot="16200000" flipH="1">
              <a:off x="7855160" y="3252461"/>
              <a:ext cx="614125" cy="427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4" idx="4"/>
              <a:endCxn id="31" idx="0"/>
            </p:cNvCxnSpPr>
            <p:nvPr/>
          </p:nvCxnSpPr>
          <p:spPr>
            <a:xfrm rot="5400000">
              <a:off x="7423203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9" idx="2"/>
              <a:endCxn id="43" idx="0"/>
            </p:cNvCxnSpPr>
            <p:nvPr/>
          </p:nvCxnSpPr>
          <p:spPr>
            <a:xfrm rot="5400000">
              <a:off x="6370280" y="2060945"/>
              <a:ext cx="516609" cy="879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9" idx="2"/>
              <a:endCxn id="44" idx="0"/>
            </p:cNvCxnSpPr>
            <p:nvPr/>
          </p:nvCxnSpPr>
          <p:spPr>
            <a:xfrm rot="16200000" flipH="1">
              <a:off x="7250149" y="2060944"/>
              <a:ext cx="516609" cy="879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3" idx="4"/>
              <a:endCxn id="46" idx="0"/>
            </p:cNvCxnSpPr>
            <p:nvPr/>
          </p:nvCxnSpPr>
          <p:spPr>
            <a:xfrm rot="16200000" flipH="1">
              <a:off x="6095422" y="3252461"/>
              <a:ext cx="614125" cy="4276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3" idx="4"/>
              <a:endCxn id="45" idx="0"/>
            </p:cNvCxnSpPr>
            <p:nvPr/>
          </p:nvCxnSpPr>
          <p:spPr>
            <a:xfrm rot="5400000">
              <a:off x="5663464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6256035" y="1816211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256035" y="914400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236393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842185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981956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741695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476654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082447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Experimenting with ECF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32560" y="4939805"/>
          <a:ext cx="2867660" cy="1097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532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b="1" dirty="0">
                          <a:effectLst>
                            <a:glow rad="101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Country</a:t>
                      </a:r>
                      <a:endParaRPr lang="en-US" sz="1800" dirty="0">
                        <a:effectLst>
                          <a:glow rad="101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b="1" dirty="0">
                          <a:effectLst>
                            <a:glow rad="101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Value</a:t>
                      </a:r>
                      <a:endParaRPr lang="en-US" sz="1800" dirty="0">
                        <a:effectLst>
                          <a:glow rad="101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United States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France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United Kingdom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182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32560" y="2448502"/>
            <a:ext cx="73634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INI: XCH</a:t>
            </a:r>
          </a:p>
          <a:p>
            <a:r>
              <a:rPr lang="en-US" u="sng" dirty="0" smtClean="0">
                <a:latin typeface="Consolas" pitchFamily="49" charset="0"/>
                <a:cs typeface="Consolas" pitchFamily="49" charset="0"/>
              </a:rPr>
              <a:t> Item #  Item Name          Data  Add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Resp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Indx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 Packed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1000    COUNTRY            C     N   S    Y    1000;1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1010    WEIGHT             N     N   S    N    1000;2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1020    PRICE              N     N   S    N    1000;3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2000    DESCRIPTION        S     N   M    N    2000;1;1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3000    IMAGE PATH SMALL   S     N   S    N    3000;1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3010    IMAGE PATH LARGE   S     N   S    N    3000;2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878" y="2277559"/>
            <a:ext cx="6892078" cy="1888041"/>
            <a:chOff x="1170878" y="2277559"/>
            <a:chExt cx="4508500" cy="1235075"/>
          </a:xfrm>
        </p:grpSpPr>
        <p:pic>
          <p:nvPicPr>
            <p:cNvPr id="675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50848"/>
            <a:stretch>
              <a:fillRect/>
            </a:stretch>
          </p:blipFill>
          <p:spPr bwMode="auto">
            <a:xfrm>
              <a:off x="1170878" y="2277559"/>
              <a:ext cx="4508500" cy="123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1828801" y="2921000"/>
              <a:ext cx="1657350" cy="30638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0743" y="2129883"/>
            <a:ext cx="406082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736743" y="3715478"/>
            <a:ext cx="604838" cy="153988"/>
          </a:xfrm>
          <a:prstGeom prst="rect">
            <a:avLst/>
          </a:prstGeom>
          <a:solidFill>
            <a:srgbClr val="FFFFFF"/>
          </a:solidFill>
          <a:ln w="3175">
            <a:noFill/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Arial" pitchFamily="34" charset="0"/>
              </a:rPr>
              <a:t>&lt;TLG&gt;.exe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136918" y="3715478"/>
            <a:ext cx="339725" cy="153988"/>
          </a:xfrm>
          <a:prstGeom prst="rect">
            <a:avLst/>
          </a:prstGeom>
          <a:solidFill>
            <a:srgbClr val="FFFFFF"/>
          </a:solidFill>
          <a:ln w="3175">
            <a:noFill/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Arial" pitchFamily="34" charset="0"/>
              </a:rPr>
              <a:t>&lt;TLG&gt;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133493" y="3712303"/>
            <a:ext cx="2387600" cy="158750"/>
          </a:xfrm>
          <a:prstGeom prst="rect">
            <a:avLst/>
          </a:prstGeom>
          <a:noFill/>
          <a:ln w="12700">
            <a:solidFill>
              <a:srgbClr val="C0504D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True or False: It is important that you limit request classes to only include properties that are necessary for the request. </a:t>
            </a:r>
          </a:p>
          <a:p>
            <a:pPr lvl="1"/>
            <a:r>
              <a:rPr lang="en-US" sz="3200" b="1" i="1" dirty="0" smtClean="0"/>
              <a:t>True</a:t>
            </a:r>
          </a:p>
          <a:p>
            <a:pPr lvl="1"/>
            <a:endParaRPr lang="en-US" sz="2000" b="1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True or False: It is important that you limit response classes to only include properties that are necessary for the response. </a:t>
            </a:r>
          </a:p>
          <a:p>
            <a:pPr lvl="1"/>
            <a:r>
              <a:rPr lang="en-US" b="1" i="1" dirty="0" smtClean="0"/>
              <a:t>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53618"/>
            <a:ext cx="7498080" cy="1143000"/>
          </a:xfrm>
        </p:spPr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435608" y="3962400"/>
            <a:ext cx="7498080" cy="2286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Replaces RPC/Bulk RPC/Transaction</a:t>
            </a:r>
          </a:p>
          <a:p>
            <a:r>
              <a:rPr lang="en-US" sz="2800" dirty="0" smtClean="0"/>
              <a:t>Modern, secure, portable, fast</a:t>
            </a:r>
            <a:endParaRPr lang="en-US" sz="2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6000" y="3962400"/>
            <a:ext cx="4779800" cy="543309"/>
            <a:chOff x="2333172" y="4320791"/>
            <a:chExt cx="3958280" cy="442127"/>
          </a:xfrm>
        </p:grpSpPr>
        <p:sp>
          <p:nvSpPr>
            <p:cNvPr id="29" name="Rectangle 28"/>
            <p:cNvSpPr/>
            <p:nvPr/>
          </p:nvSpPr>
          <p:spPr>
            <a:xfrm>
              <a:off x="2333172" y="4320791"/>
              <a:ext cx="2167932" cy="4421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609738" y="4556569"/>
              <a:ext cx="1681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04800" y="1208312"/>
            <a:ext cx="8686800" cy="2667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1665512"/>
            <a:ext cx="1905000" cy="2057400"/>
          </a:xfrm>
          <a:prstGeom prst="roundRect">
            <a:avLst>
              <a:gd name="adj" fmla="val 70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200" y="1665512"/>
            <a:ext cx="2514600" cy="2057400"/>
          </a:xfrm>
          <a:prstGeom prst="roundRect">
            <a:avLst>
              <a:gd name="adj" fmla="val 70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(Web)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1665512"/>
            <a:ext cx="2514600" cy="2057400"/>
          </a:xfrm>
          <a:prstGeom prst="roundRect">
            <a:avLst>
              <a:gd name="adj" fmla="val 70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(Server)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362200" y="2503712"/>
            <a:ext cx="838200" cy="304800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562600" y="2503712"/>
            <a:ext cx="838200" cy="304800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3882189" y="1284512"/>
            <a:ext cx="4263190" cy="304800"/>
          </a:xfrm>
          <a:prstGeom prst="borderCallout1">
            <a:avLst>
              <a:gd name="adj1" fmla="val 122204"/>
              <a:gd name="adj2" fmla="val 54522"/>
              <a:gd name="adj3" fmla="val 405756"/>
              <a:gd name="adj4" fmla="val 48229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Epic Communication Foundation (ECF)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5" name="Picture 7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741712"/>
            <a:ext cx="1371600" cy="134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7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842862"/>
            <a:ext cx="838200" cy="11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51"/>
          <p:cNvGrpSpPr/>
          <p:nvPr/>
        </p:nvGrpSpPr>
        <p:grpSpPr>
          <a:xfrm>
            <a:off x="6553200" y="1741712"/>
            <a:ext cx="1790700" cy="1395046"/>
            <a:chOff x="1143000" y="3962400"/>
            <a:chExt cx="2116282" cy="1648691"/>
          </a:xfrm>
        </p:grpSpPr>
        <p:pic>
          <p:nvPicPr>
            <p:cNvPr id="26" name="Picture 7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43000" y="3962400"/>
              <a:ext cx="1295400" cy="1648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Flowchart: Magnetic Disk 26"/>
            <p:cNvSpPr/>
            <p:nvPr/>
          </p:nvSpPr>
          <p:spPr>
            <a:xfrm>
              <a:off x="1905000" y="4724400"/>
              <a:ext cx="1354282" cy="8382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Chronicles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4495800" y="3037112"/>
            <a:ext cx="1219200" cy="533400"/>
          </a:xfrm>
          <a:prstGeom prst="foldedCorner">
            <a:avLst>
              <a:gd name="adj" fmla="val 10351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C#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7696200" y="3189512"/>
            <a:ext cx="1219200" cy="381000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7" name="Picture 752" descr="http://tbn3.google.com/images?q=tbn:0BLr2Zn5ZdPG4M:http://blog.foxmarks.com/wp-content/uploads/2008/06/ie_logo.png">
            <a:hlinkClick r:id="rId7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1" y="2344177"/>
            <a:ext cx="566928" cy="5669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Rectangle 38"/>
          <p:cNvSpPr/>
          <p:nvPr/>
        </p:nvSpPr>
        <p:spPr>
          <a:xfrm>
            <a:off x="342901" y="1741712"/>
            <a:ext cx="566928" cy="562816"/>
          </a:xfrm>
          <a:prstGeom prst="rect">
            <a:avLst/>
          </a:prstGeom>
          <a:ln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71" descr="http://www.google.com/images/chrome_48.gif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00957" y="1802932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ounded Rectangle 34"/>
          <p:cNvSpPr/>
          <p:nvPr/>
        </p:nvSpPr>
        <p:spPr>
          <a:xfrm>
            <a:off x="1435608" y="5146448"/>
            <a:ext cx="7498080" cy="1101952"/>
          </a:xfrm>
          <a:prstGeom prst="roundRect">
            <a:avLst>
              <a:gd name="adj" fmla="val 1004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RPCs and </a:t>
            </a:r>
            <a:r>
              <a:rPr lang="en-US" sz="2400" dirty="0" err="1" smtClean="0"/>
              <a:t>BulkRPCs</a:t>
            </a:r>
            <a:r>
              <a:rPr lang="en-US" sz="2400" dirty="0" smtClean="0"/>
              <a:t> can be reused, transactions must </a:t>
            </a:r>
            <a:r>
              <a:rPr lang="en-US" sz="2400" smtClean="0"/>
              <a:t>be replaced </a:t>
            </a:r>
            <a:r>
              <a:rPr lang="en-US" sz="2400" dirty="0" smtClean="0"/>
              <a:t>by ECF</a:t>
            </a:r>
            <a:endParaRPr lang="en-US" sz="24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What is the significance of having to create a command before it can be used?</a:t>
            </a:r>
          </a:p>
          <a:p>
            <a:pPr lvl="1"/>
            <a:r>
              <a:rPr lang="en-US" b="1" i="1" dirty="0" smtClean="0"/>
              <a:t>Control / Security</a:t>
            </a:r>
          </a:p>
          <a:p>
            <a:pPr marL="514350" indent="-514350">
              <a:buFont typeface="+mj-lt"/>
              <a:buAutoNum type="arabicPeriod" startAt="3"/>
            </a:pP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</a:t>
            </a:r>
            <a:r>
              <a:rPr lang="en-US" dirty="0" err="1" smtClean="0"/>
              <a:t>DateOnly</a:t>
            </a:r>
            <a:r>
              <a:rPr lang="en-US" dirty="0" smtClean="0"/>
              <a:t>] Attribute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with properties that serialize to Date items (DTEs in general)</a:t>
            </a:r>
          </a:p>
          <a:p>
            <a:r>
              <a:rPr lang="en-US" dirty="0" smtClean="0"/>
              <a:t>Otherwise, dates will be 1 day off on the client (UTC conversion)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Learned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the points covered</a:t>
            </a:r>
          </a:p>
          <a:p>
            <a:r>
              <a:rPr lang="en-US" dirty="0" smtClean="0"/>
              <a:t>Ask if you have any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basic ECF API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the </a:t>
            </a:r>
            <a:r>
              <a:rPr lang="en-US" dirty="0" err="1" smtClean="0">
                <a:solidFill>
                  <a:srgbClr val="FFFF00"/>
                </a:solidFill>
              </a:rPr>
              <a:t>BulkRPC</a:t>
            </a:r>
            <a:r>
              <a:rPr lang="en-US" dirty="0" smtClean="0">
                <a:solidFill>
                  <a:srgbClr val="FFFF00"/>
                </a:solidFill>
              </a:rPr>
              <a:t> Wrapper</a:t>
            </a:r>
          </a:p>
          <a:p>
            <a:r>
              <a:rPr lang="en-US" dirty="0" smtClean="0"/>
              <a:t>Using Generated Code</a:t>
            </a:r>
          </a:p>
          <a:p>
            <a:r>
              <a:rPr lang="en-US" dirty="0" smtClean="0"/>
              <a:t>Working with Chronicles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1 9"/>
          <p:cNvSpPr/>
          <p:nvPr/>
        </p:nvSpPr>
        <p:spPr>
          <a:xfrm>
            <a:off x="192011" y="664679"/>
            <a:ext cx="7071912" cy="1169551"/>
          </a:xfrm>
          <a:prstGeom prst="borderCallout1">
            <a:avLst>
              <a:gd name="adj1" fmla="val 107976"/>
              <a:gd name="adj2" fmla="val 16073"/>
              <a:gd name="adj3" fmla="val 178349"/>
              <a:gd name="adj4" fmla="val 12618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</a:rPr>
              <a:t>string</a:t>
            </a:r>
            <a:r>
              <a:rPr lang="en-US" sz="1400" dirty="0" smtClean="0">
                <a:latin typeface="Consolas"/>
                <a:ea typeface="Times New Roman"/>
              </a:rPr>
              <a:t> result;</a:t>
            </a:r>
            <a:endParaRPr lang="en-US" sz="2000" dirty="0" smtClean="0">
              <a:latin typeface="Times New Roman"/>
              <a:ea typeface="Times New Roman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Times New Roman"/>
              </a:rPr>
              <a:t>FieldList</a:t>
            </a:r>
            <a:r>
              <a:rPr lang="en-US" sz="1400" dirty="0" smtClean="0">
                <a:latin typeface="Consolas"/>
                <a:ea typeface="Times New Roman"/>
              </a:rPr>
              <a:t> fl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</a:rPr>
              <a:t>new</a:t>
            </a:r>
            <a:r>
              <a:rPr lang="en-US" sz="1400" dirty="0" smtClean="0">
                <a:latin typeface="Consolas"/>
                <a:ea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Times New Roman"/>
              </a:rPr>
              <a:t>FieldList</a:t>
            </a:r>
            <a:r>
              <a:rPr lang="en-US" sz="1400" dirty="0" smtClean="0">
                <a:latin typeface="Consolas"/>
                <a:ea typeface="Times New Roman"/>
              </a:rPr>
              <a:t>() { </a:t>
            </a:r>
            <a:endParaRPr lang="en-US" sz="2000" dirty="0" smtClean="0">
              <a:latin typeface="Times New Roman"/>
              <a:ea typeface="Times New Roman"/>
            </a:endParaRPr>
          </a:p>
          <a:p>
            <a:r>
              <a:rPr lang="en-US" sz="1400" dirty="0" smtClean="0">
                <a:latin typeface="Consolas"/>
                <a:ea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</a:rPr>
              <a:t>new</a:t>
            </a:r>
            <a:r>
              <a:rPr lang="en-US" sz="1400" dirty="0" smtClean="0">
                <a:latin typeface="Consolas"/>
                <a:ea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Times New Roman"/>
              </a:rPr>
              <a:t>SubFieldList</a:t>
            </a:r>
            <a:r>
              <a:rPr lang="en-US" sz="1400" dirty="0" smtClean="0">
                <a:latin typeface="Consolas"/>
                <a:ea typeface="Times New Roman"/>
              </a:rPr>
              <a:t>() {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"1"</a:t>
            </a:r>
            <a:r>
              <a:rPr lang="en-US" sz="1400" dirty="0" smtClean="0">
                <a:latin typeface="Consolas"/>
                <a:ea typeface="Times New Roman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"2"</a:t>
            </a:r>
            <a:r>
              <a:rPr lang="en-US" sz="1400" dirty="0" smtClean="0">
                <a:latin typeface="Consolas"/>
                <a:ea typeface="Times New Roman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"3"</a:t>
            </a:r>
            <a:r>
              <a:rPr lang="en-US" sz="1400" dirty="0" smtClean="0">
                <a:latin typeface="Consolas"/>
                <a:ea typeface="Times New Roman"/>
              </a:rPr>
              <a:t> }, </a:t>
            </a:r>
            <a:endParaRPr lang="en-US" sz="2000" dirty="0" smtClean="0">
              <a:latin typeface="Times New Roman"/>
              <a:ea typeface="Times New Roman"/>
            </a:endParaRPr>
          </a:p>
          <a:p>
            <a:r>
              <a:rPr lang="en-US" sz="1400" dirty="0" smtClean="0">
                <a:latin typeface="Consolas"/>
                <a:ea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</a:rPr>
              <a:t>new</a:t>
            </a:r>
            <a:r>
              <a:rPr lang="en-US" sz="1400" dirty="0" smtClean="0">
                <a:latin typeface="Consolas"/>
                <a:ea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Times New Roman"/>
              </a:rPr>
              <a:t>CustomFieldList</a:t>
            </a:r>
            <a:r>
              <a:rPr lang="en-US" sz="1400" dirty="0" smtClean="0">
                <a:latin typeface="Consolas"/>
                <a:ea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"|"</a:t>
            </a:r>
            <a:r>
              <a:rPr lang="en-US" sz="1400" dirty="0" smtClean="0">
                <a:latin typeface="Consolas"/>
                <a:ea typeface="Times New Roman"/>
              </a:rPr>
              <a:t>) {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"X"</a:t>
            </a:r>
            <a:r>
              <a:rPr lang="en-US" sz="1400" dirty="0" smtClean="0">
                <a:latin typeface="Consolas"/>
                <a:ea typeface="Times New Roman"/>
              </a:rPr>
              <a:t>,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"Y"</a:t>
            </a:r>
            <a:r>
              <a:rPr lang="en-US" sz="1400" dirty="0" smtClean="0">
                <a:latin typeface="Consolas"/>
                <a:ea typeface="Times New Roman"/>
              </a:rPr>
              <a:t>,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"Z"</a:t>
            </a:r>
            <a:r>
              <a:rPr lang="en-US" sz="1400" dirty="0" smtClean="0">
                <a:latin typeface="Consolas"/>
                <a:ea typeface="Times New Roman"/>
              </a:rPr>
              <a:t>} };</a:t>
            </a:r>
            <a:endParaRPr lang="en-US" sz="2000" dirty="0" smtClean="0">
              <a:latin typeface="Times New Roman"/>
              <a:ea typeface="Times New Roman"/>
            </a:endParaRPr>
          </a:p>
          <a:p>
            <a:r>
              <a:rPr lang="en-US" sz="1400" dirty="0" err="1" smtClean="0">
                <a:latin typeface="Consolas"/>
                <a:ea typeface="Times New Roman"/>
              </a:rPr>
              <a:t>connection.BulkRpc</a:t>
            </a:r>
            <a:r>
              <a:rPr lang="en-US" sz="1400" dirty="0" smtClean="0">
                <a:latin typeface="Consolas"/>
                <a:ea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"D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Times New Roman"/>
              </a:rPr>
              <a:t>tag^Routine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</a:rPr>
              <a:t>"</a:t>
            </a:r>
            <a:r>
              <a:rPr lang="en-US" sz="1400" dirty="0" smtClean="0">
                <a:latin typeface="Consolas"/>
                <a:ea typeface="Times New Roman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</a:rPr>
              <a:t>out</a:t>
            </a:r>
            <a:r>
              <a:rPr lang="en-US" sz="1400" dirty="0" smtClean="0">
                <a:latin typeface="Consolas"/>
                <a:ea typeface="Times New Roman"/>
              </a:rPr>
              <a:t> result, </a:t>
            </a:r>
            <a:r>
              <a:rPr lang="en-US" sz="1400" dirty="0" err="1" smtClean="0">
                <a:latin typeface="Consolas"/>
                <a:ea typeface="Times New Roman"/>
              </a:rPr>
              <a:t>fl.ToString</a:t>
            </a:r>
            <a:r>
              <a:rPr lang="en-US" sz="1400" dirty="0" smtClean="0">
                <a:latin typeface="Consolas"/>
                <a:ea typeface="Times New Roman"/>
              </a:rPr>
              <a:t>());</a:t>
            </a:r>
            <a:endParaRPr lang="en-US" sz="1400" dirty="0">
              <a:ea typeface="MS Mincho"/>
              <a:cs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</a:t>
            </a:r>
            <a:r>
              <a:rPr lang="en-US" dirty="0" err="1" smtClean="0"/>
              <a:t>BulkRPC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159250"/>
            <a:ext cx="1552575" cy="4968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737413" y="4203914"/>
            <a:ext cx="1857375" cy="496888"/>
          </a:xfrm>
        </p:spPr>
        <p:txBody>
          <a:bodyPr>
            <a:normAutofit fontScale="77500" lnSpcReduction="20000"/>
          </a:bodyPr>
          <a:lstStyle/>
          <a:p>
            <a:pPr algn="r">
              <a:buNone/>
            </a:pP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3" name="Picture 7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15" y="2833860"/>
            <a:ext cx="1419957" cy="139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5"/>
          <p:cNvGrpSpPr/>
          <p:nvPr/>
        </p:nvGrpSpPr>
        <p:grpSpPr>
          <a:xfrm>
            <a:off x="4737414" y="2833860"/>
            <a:ext cx="1676400" cy="1395046"/>
            <a:chOff x="4737414" y="4037906"/>
            <a:chExt cx="1676400" cy="1395046"/>
          </a:xfrm>
        </p:grpSpPr>
        <p:pic>
          <p:nvPicPr>
            <p:cNvPr id="14" name="Picture 7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37414" y="4037906"/>
              <a:ext cx="1096108" cy="1395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Flowchart: Magnetic Disk 14"/>
            <p:cNvSpPr/>
            <p:nvPr/>
          </p:nvSpPr>
          <p:spPr>
            <a:xfrm>
              <a:off x="5382183" y="4682675"/>
              <a:ext cx="1031631" cy="70924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Chronicles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002491" y="2935209"/>
            <a:ext cx="2553948" cy="476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</a:t>
            </a:r>
            <a:r>
              <a:rPr lang="en-US" dirty="0" err="1" smtClean="0"/>
              <a:t>BulkRPC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2002491" y="3564354"/>
            <a:ext cx="2553948" cy="476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BulkRPC</a:t>
            </a: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72748" y="2101665"/>
            <a:ext cx="3871251" cy="12988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tag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 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</a:rPr>
              <a:t>sfl,cfl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 </a:t>
            </a:r>
            <a:r>
              <a:rPr lang="en-US" sz="1400" b="1" dirty="0" err="1" smtClean="0">
                <a:solidFill>
                  <a:srgbClr val="0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ea typeface="MS Mincho"/>
                <a:cs typeface="Times New Roman"/>
              </a:rPr>
              <a:t>sfl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$$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MS Mincho"/>
                <a:cs typeface="Times New Roman"/>
              </a:rPr>
              <a:t>zBulkNxF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()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;1_C6_2_C6_3</a:t>
            </a:r>
            <a:endParaRPr lang="en-US" sz="1400" dirty="0" smtClean="0"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s </a:t>
            </a:r>
            <a:r>
              <a:rPr lang="en-US" sz="1400" b="1" dirty="0" err="1" smtClean="0">
                <a:solidFill>
                  <a:srgbClr val="0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ea typeface="MS Mincho"/>
                <a:cs typeface="Times New Roman"/>
              </a:rPr>
              <a:t>cfl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$$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MS Mincho"/>
                <a:cs typeface="Times New Roman"/>
              </a:rPr>
              <a:t>zBulkNxF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()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;X|Y|Z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/>
            </a:r>
            <a:br>
              <a:rPr lang="en-US" sz="1400" dirty="0" smtClean="0">
                <a:latin typeface="Consolas"/>
                <a:ea typeface="MS Mincho"/>
                <a:cs typeface="Times New Roman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s 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%=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$$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MS Mincho"/>
                <a:cs typeface="Times New Roman"/>
              </a:rPr>
              <a:t>zBulkRep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"I"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_C6_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"II"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_C5_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"a|b"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)</a:t>
            </a:r>
            <a:endParaRPr lang="en-US" sz="1400" dirty="0" smtClean="0">
              <a:ea typeface="MS Mincho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q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2551" y="4919224"/>
            <a:ext cx="7819404" cy="179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fields=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ea typeface="MS Mincho" pitchFamily="49" charset="-128"/>
                <a:cs typeface="Consolas" pitchFamily="49" charset="0"/>
              </a:rPr>
              <a:t>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ResultType</a:t>
            </a:r>
            <a:r>
              <a:rPr lang="en-US" sz="14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</a:t>
            </a:r>
            <a:r>
              <a:rPr lang="en-US" sz="1400" b="1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ea typeface="MS Mincho" pitchFamily="49" charset="-128"/>
                <a:cs typeface="Consolas" pitchFamily="49" charset="0"/>
              </a:rPr>
              <a:t>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ResultList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subFields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ResultList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fields.Piece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(1),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ResultType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.</a:t>
            </a:r>
            <a:r>
              <a:rPr lang="en-US" sz="1400" b="1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ea typeface="MS Mincho"/>
                <a:cs typeface="Times New Roman"/>
              </a:rPr>
              <a:t>Subfield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400" dirty="0" smtClean="0"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ResultList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customFields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ResultList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fields.Piece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(2),</a:t>
            </a:r>
            <a:r>
              <a:rPr lang="en-US" sz="1400" b="1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"|"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400" dirty="0" smtClean="0"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foreach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Result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customField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customFields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)</a:t>
            </a:r>
            <a:endParaRPr lang="en-US" sz="1400" dirty="0" smtClean="0"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400" dirty="0" smtClean="0"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customField.Value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400" dirty="0" smtClean="0"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400" dirty="0">
              <a:ea typeface="MS Mincho"/>
              <a:cs typeface="Times New Roman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6516366" y="4452358"/>
            <a:ext cx="2097282" cy="581565"/>
          </a:xfrm>
          <a:prstGeom prst="borderCallout1">
            <a:avLst>
              <a:gd name="adj1" fmla="val 54716"/>
              <a:gd name="adj2" fmla="val -2272"/>
              <a:gd name="adj3" fmla="val 106135"/>
              <a:gd name="adj4" fmla="val -20150"/>
            </a:avLst>
          </a:prstGeom>
          <a:solidFill>
            <a:schemeClr val="accent2">
              <a:lumMod val="20000"/>
              <a:lumOff val="80000"/>
            </a:schemeClr>
          </a:solidFill>
          <a:ln w="28575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on $C(5)</a:t>
            </a:r>
          </a:p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I_C6_II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a|b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7135736" y="5860278"/>
            <a:ext cx="1974079" cy="679391"/>
          </a:xfrm>
          <a:prstGeom prst="borderCallout1">
            <a:avLst>
              <a:gd name="adj1" fmla="val -14551"/>
              <a:gd name="adj2" fmla="val 56170"/>
              <a:gd name="adj3" fmla="val -74945"/>
              <a:gd name="adj4" fmla="val 30932"/>
            </a:avLst>
          </a:prstGeom>
          <a:solidFill>
            <a:schemeClr val="accent2">
              <a:lumMod val="20000"/>
              <a:lumOff val="80000"/>
            </a:schemeClr>
          </a:solidFill>
          <a:ln w="28575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on $C(6)</a:t>
            </a:r>
          </a:p>
          <a:p>
            <a:pPr algn="ctr"/>
            <a:r>
              <a:rPr lang="en-US" b="1" dirty="0" smtClean="0">
                <a:latin typeface="Consolas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</a:rPr>
              <a:t>II</a:t>
            </a:r>
            <a:endParaRPr lang="en-US" b="1" dirty="0">
              <a:latin typeface="Consolas" pitchFamily="49" charset="0"/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4839964" y="6178608"/>
            <a:ext cx="1974079" cy="619570"/>
          </a:xfrm>
          <a:prstGeom prst="borderCallout1">
            <a:avLst>
              <a:gd name="adj1" fmla="val -13406"/>
              <a:gd name="adj2" fmla="val 53140"/>
              <a:gd name="adj3" fmla="val -71630"/>
              <a:gd name="adj4" fmla="val 57770"/>
            </a:avLst>
          </a:prstGeom>
          <a:solidFill>
            <a:schemeClr val="accent2">
              <a:lumMod val="20000"/>
              <a:lumOff val="80000"/>
            </a:schemeClr>
          </a:solidFill>
          <a:ln w="28575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on |</a:t>
            </a:r>
          </a:p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34512" y="3115828"/>
            <a:ext cx="1690402" cy="1918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Bent Arrow 51"/>
          <p:cNvSpPr/>
          <p:nvPr/>
        </p:nvSpPr>
        <p:spPr>
          <a:xfrm rot="5400000">
            <a:off x="5361206" y="521836"/>
            <a:ext cx="1154226" cy="2401811"/>
          </a:xfrm>
          <a:prstGeom prst="bentArrow">
            <a:avLst>
              <a:gd name="adj1" fmla="val 16174"/>
              <a:gd name="adj2" fmla="val 19484"/>
              <a:gd name="adj3" fmla="val 25000"/>
              <a:gd name="adj4" fmla="val 34924"/>
            </a:avLst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556438" y="1759223"/>
            <a:ext cx="868476" cy="1119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447459" y="2897638"/>
            <a:ext cx="3609416" cy="21819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" name="Line Callout 1 21"/>
          <p:cNvSpPr/>
          <p:nvPr/>
        </p:nvSpPr>
        <p:spPr>
          <a:xfrm>
            <a:off x="589576" y="2006157"/>
            <a:ext cx="3717380" cy="619570"/>
          </a:xfrm>
          <a:prstGeom prst="borderCallout1">
            <a:avLst>
              <a:gd name="adj1" fmla="val -13406"/>
              <a:gd name="adj2" fmla="val 53140"/>
              <a:gd name="adj3" fmla="val -71630"/>
              <a:gd name="adj4" fmla="val 57770"/>
            </a:avLst>
          </a:prstGeom>
          <a:solidFill>
            <a:schemeClr val="accent2">
              <a:lumMod val="20000"/>
              <a:lumOff val="80000"/>
            </a:schemeClr>
          </a:solidFill>
          <a:ln w="28575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Or use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Connection.GetBulkDelimiter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(level)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025" grpId="0" uiExpand="1" build="allAtOnce" animBg="1"/>
      <p:bldP spid="24" grpId="0" animBg="1"/>
      <p:bldP spid="25" grpId="0" animBg="1"/>
      <p:bldP spid="26" grpId="0" animBg="1"/>
      <p:bldP spid="52" grpId="0" animBg="1"/>
      <p:bldP spid="58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the Result to Objects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4560" y="960503"/>
            <a:ext cx="8161235" cy="289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IResultListClassFactory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Create(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anEmployee</a:t>
            </a:r>
            <a:r>
              <a:rPr lang="en-US" sz="14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lang="en-US" sz="14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employeeItems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r.Value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.Subfield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anEmployee.Id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employeeItems.NextPiece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same result as .Piece(1)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anEmployee.Name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employeeItems.NextPiece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same result as .Piece(2)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anEmployee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4559" y="4042164"/>
            <a:ext cx="8161235" cy="2462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connection.BulkRpc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"D 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GetEmployees^Example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result,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employeeIdFields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(result,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ResultType</a:t>
            </a:r>
            <a:r>
              <a:rPr lang="en-US" sz="14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.</a:t>
            </a:r>
            <a:r>
              <a:rPr lang="en-US" sz="1400" b="1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ea typeface="MS Mincho" pitchFamily="49" charset="-128"/>
                <a:cs typeface="Consolas" pitchFamily="49" charset="0"/>
              </a:rPr>
              <a:t>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ObservableCollection</a:t>
            </a:r>
            <a:r>
              <a:rPr lang="en-US" sz="14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lang="en-US" sz="1400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&gt; employees;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employees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resultList.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ea typeface="MS Mincho" pitchFamily="49" charset="-128"/>
                <a:cs typeface="Consolas" pitchFamily="49" charset="0"/>
              </a:rPr>
              <a:t>ToObservableCollection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"Employees:"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Employee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employees)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9488" y="5431972"/>
            <a:ext cx="5018314" cy="11867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Why create a factory class rather than adding a constructor to Employee?</a:t>
            </a:r>
            <a:r>
              <a:rPr lang="en-US" b="1" dirty="0" smtClean="0"/>
              <a:t>  </a:t>
            </a:r>
          </a:p>
          <a:p>
            <a:r>
              <a:rPr lang="en-US" b="1" i="1" dirty="0" smtClean="0"/>
              <a:t>- No need to share Employee ERD</a:t>
            </a:r>
            <a:endParaRPr lang="en-US" b="1" i="1" dirty="0"/>
          </a:p>
          <a:p>
            <a:r>
              <a:rPr lang="en-US" b="1" i="1" dirty="0" smtClean="0"/>
              <a:t>- Avoid Employee (code) bloat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 animBg="1"/>
      <p:bldP spid="5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BulkRPCs</a:t>
            </a:r>
            <a:r>
              <a:rPr lang="en-US" dirty="0" smtClean="0"/>
              <a:t> in ECF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5740" y="2296886"/>
            <a:ext cx="73634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INI: XCH</a:t>
            </a:r>
          </a:p>
          <a:p>
            <a:r>
              <a:rPr lang="en-US" u="sng" dirty="0" smtClean="0">
                <a:latin typeface="Consolas" pitchFamily="49" charset="0"/>
                <a:cs typeface="Consolas" pitchFamily="49" charset="0"/>
              </a:rPr>
              <a:t> Item #  Item Name          Data  Add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Resp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Indx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 Packed</a:t>
            </a:r>
          </a:p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 1000    COUNTRY            C     N   S    Y    1000;1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1010    WEIGHT             N     N   S    N    1000;2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1020    PRICE              N     N   S    N    1000;3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2000    DESCRIPTION        S     N   M    N    2000;1;1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3000    IMAGE PATH SMALL   S     N   S    N    3000;1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3010    IMAGE PATH LARGE   S     N   S    N    3000;2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BulkRPCs</a:t>
            </a:r>
            <a:r>
              <a:rPr lang="en-US" dirty="0" smtClean="0"/>
              <a:t> over ECF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Learned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the points covered</a:t>
            </a:r>
          </a:p>
          <a:p>
            <a:r>
              <a:rPr lang="en-US" dirty="0" smtClean="0"/>
              <a:t>Ask if you have any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basic ECF API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BulkRPC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Wrapper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Generated Code</a:t>
            </a:r>
          </a:p>
          <a:p>
            <a:r>
              <a:rPr lang="en-US" dirty="0" smtClean="0"/>
              <a:t>Working with Chronicles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Load the cheese inventory from Chronicles</a:t>
            </a:r>
          </a:p>
          <a:p>
            <a:pPr lvl="1"/>
            <a:r>
              <a:rPr lang="en-US" sz="2000" b="1" dirty="0" smtClean="0"/>
              <a:t>INI:</a:t>
            </a:r>
            <a:r>
              <a:rPr lang="en-US" sz="2000" dirty="0" smtClean="0"/>
              <a:t> XCH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Load only those for a specified country</a:t>
            </a:r>
          </a:p>
          <a:p>
            <a:pPr lvl="1"/>
            <a:r>
              <a:rPr lang="en-US" sz="2000" b="1" dirty="0" smtClean="0"/>
              <a:t>Item:</a:t>
            </a:r>
            <a:r>
              <a:rPr lang="en-US" sz="2000" dirty="0" smtClean="0"/>
              <a:t> XCH-1000</a:t>
            </a:r>
          </a:p>
          <a:p>
            <a:pPr lvl="2"/>
            <a:r>
              <a:rPr lang="en-US" sz="1800" dirty="0" smtClean="0"/>
              <a:t>Category</a:t>
            </a:r>
          </a:p>
          <a:p>
            <a:pPr lvl="2"/>
            <a:r>
              <a:rPr lang="en-US" sz="1800" dirty="0" smtClean="0"/>
              <a:t>Regular item index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62058" y="5151120"/>
          <a:ext cx="2867660" cy="1097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532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Country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Value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United States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France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United Kingdom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94030" algn="l"/>
                          <a:tab pos="4572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182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35608" y="2464420"/>
            <a:ext cx="736346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Consolas" pitchFamily="49" charset="0"/>
                <a:cs typeface="Consolas" pitchFamily="49" charset="0"/>
              </a:rPr>
              <a:t> Item #  Item Name          Data  Add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Resp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Indx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 Packed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1000    COUNTRY            C     N   S    Y    1000;1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1010    WEIGHT             N     N   S    N    1000;2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1020    PRICE              N     N   S    N    1000;3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2000    DESCRIPTION        S     N   M    N    2000;1;1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3000    IMAGE PATH SMALL   S     N   S    N    3000;1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3010    IMAGE PATH LARGE   S     N   S    N    3000;2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use generated code?</a:t>
            </a:r>
          </a:p>
          <a:p>
            <a:pPr lvl="1"/>
            <a:r>
              <a:rPr lang="en-US" dirty="0" smtClean="0"/>
              <a:t>Faster to write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Less error prone</a:t>
            </a:r>
          </a:p>
          <a:p>
            <a:r>
              <a:rPr lang="en-US" b="1" dirty="0" smtClean="0"/>
              <a:t>Challenge</a:t>
            </a:r>
          </a:p>
          <a:p>
            <a:pPr lvl="1"/>
            <a:r>
              <a:rPr lang="en-US" dirty="0" smtClean="0"/>
              <a:t>Paradigm shift</a:t>
            </a:r>
          </a:p>
          <a:p>
            <a:pPr lvl="1"/>
            <a:r>
              <a:rPr lang="en-US" dirty="0" smtClean="0"/>
              <a:t>Learning curve</a:t>
            </a:r>
          </a:p>
          <a:p>
            <a:r>
              <a:rPr lang="en-US" b="1" dirty="0" smtClean="0"/>
              <a:t>ECF CDO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pic </a:t>
            </a:r>
            <a:r>
              <a:rPr lang="en-US" b="1" dirty="0"/>
              <a:t>C</a:t>
            </a:r>
            <a:r>
              <a:rPr lang="en-US" dirty="0"/>
              <a:t>ommunication </a:t>
            </a:r>
            <a:r>
              <a:rPr lang="en-US" b="1" dirty="0"/>
              <a:t>F</a:t>
            </a:r>
            <a:r>
              <a:rPr lang="en-US" dirty="0"/>
              <a:t>oundation &amp; </a:t>
            </a:r>
            <a:r>
              <a:rPr lang="en-US" b="1" dirty="0"/>
              <a:t>C</a:t>
            </a:r>
            <a:r>
              <a:rPr lang="en-US" dirty="0"/>
              <a:t>hronicles </a:t>
            </a: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 smtClean="0"/>
              <a:t>O</a:t>
            </a:r>
            <a:r>
              <a:rPr lang="en-US" dirty="0" smtClean="0"/>
              <a:t>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0316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You do:</a:t>
            </a:r>
          </a:p>
          <a:p>
            <a:pPr lvl="1"/>
            <a:r>
              <a:rPr lang="en-US" dirty="0" smtClean="0"/>
              <a:t>Indicate Chronicles pieces</a:t>
            </a:r>
          </a:p>
          <a:p>
            <a:pPr lvl="1"/>
            <a:r>
              <a:rPr lang="en-US" dirty="0" smtClean="0"/>
              <a:t>Map pieces to .NET classes</a:t>
            </a:r>
          </a:p>
          <a:p>
            <a:pPr lvl="1"/>
            <a:r>
              <a:rPr lang="en-US" dirty="0" smtClean="0"/>
              <a:t>Create ECF Command</a:t>
            </a:r>
          </a:p>
          <a:p>
            <a:pPr lvl="1"/>
            <a:r>
              <a:rPr lang="en-US" dirty="0" smtClean="0"/>
              <a:t>Write programming points (optional)</a:t>
            </a:r>
          </a:p>
          <a:p>
            <a:r>
              <a:rPr lang="en-US" b="1" dirty="0" smtClean="0"/>
              <a:t>Is done for you:</a:t>
            </a:r>
          </a:p>
          <a:p>
            <a:pPr lvl="1"/>
            <a:r>
              <a:rPr lang="en-US" dirty="0" smtClean="0"/>
              <a:t>Load/save data to Chronicles</a:t>
            </a:r>
            <a:endParaRPr lang="en-US" dirty="0"/>
          </a:p>
          <a:p>
            <a:pPr lvl="1"/>
            <a:r>
              <a:rPr lang="en-US" dirty="0" smtClean="0"/>
              <a:t>Get ECF request &amp; generate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665181" y="4408372"/>
            <a:ext cx="1857375" cy="496887"/>
          </a:xfrm>
        </p:spPr>
        <p:txBody>
          <a:bodyPr>
            <a:normAutofit fontScale="77500" lnSpcReduction="20000"/>
          </a:bodyPr>
          <a:lstStyle/>
          <a:p>
            <a:pPr algn="r">
              <a:buNone/>
            </a:pPr>
            <a:r>
              <a:rPr lang="en-US" dirty="0" smtClean="0"/>
              <a:t>Database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37414" y="3013326"/>
            <a:ext cx="1676400" cy="1395046"/>
            <a:chOff x="4737414" y="4037906"/>
            <a:chExt cx="1676400" cy="1395046"/>
          </a:xfrm>
        </p:grpSpPr>
        <p:pic>
          <p:nvPicPr>
            <p:cNvPr id="14" name="Picture 74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414" y="4037906"/>
              <a:ext cx="1096108" cy="1395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Flowchart: Magnetic Disk 14"/>
            <p:cNvSpPr/>
            <p:nvPr/>
          </p:nvSpPr>
          <p:spPr>
            <a:xfrm>
              <a:off x="5382183" y="4682675"/>
              <a:ext cx="1031631" cy="70924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Chronicles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905755" y="3628677"/>
            <a:ext cx="3100279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lemp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ID=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zECFGet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ID']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lempCLEAR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lempDON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%=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zECFSet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28B22"/>
                </a:solidFill>
                <a:latin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,^ER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"EMP"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100" dirty="0" smtClean="0">
                <a:solidFill>
                  <a:srgbClr val="228B22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228B22"/>
                </a:solidFill>
                <a:latin typeface="Consolas" panose="020B0609020204030204" pitchFamily="49" charset="0"/>
              </a:rPr>
            </a:b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lempDON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lempCLEAR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;</a:t>
            </a:r>
            <a:b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228B22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%=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zECFSet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228B22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628307" y="1000082"/>
            <a:ext cx="2391994" cy="255454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sz="1600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;;#</a:t>
            </a:r>
            <a:r>
              <a:rPr lang="en-US" sz="1600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ECFGENERATE#</a:t>
            </a:r>
            <a:br>
              <a:rPr lang="en-US" sz="1600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Type: Load</a:t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Tag: </a:t>
            </a:r>
            <a:r>
              <a:rPr lang="en-US" sz="1600" dirty="0" err="1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lemp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/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INI: EMP</a:t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ID: |Id</a:t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Items:</a:t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  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.2|Name</a:t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</a:t>
            </a:r>
            <a:r>
              <a:rPr lang="en-US" sz="1600" dirty="0" err="1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EndItems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/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1600" dirty="0" err="1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EndINI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/>
            </a:r>
            <a:b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sz="1600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;;#</a:t>
            </a:r>
            <a:r>
              <a:rPr lang="en-US" sz="1600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ENDGEN</a:t>
            </a:r>
            <a:r>
              <a:rPr lang="en-US" sz="1600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Employee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915" y="1147490"/>
            <a:ext cx="3684493" cy="10772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Request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public string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7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15" y="3013326"/>
            <a:ext cx="1419957" cy="139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449916" y="5068398"/>
            <a:ext cx="4376329" cy="10772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Response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public string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002491" y="3114675"/>
            <a:ext cx="2553948" cy="476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Execute Command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 flipH="1">
            <a:off x="2002491" y="3743820"/>
            <a:ext cx="2553948" cy="476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 Response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2152650" y="1690860"/>
            <a:ext cx="342900" cy="24765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6828" y="1990725"/>
            <a:ext cx="1321347" cy="286629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endCxn id="21" idx="2"/>
          </p:cNvCxnSpPr>
          <p:nvPr/>
        </p:nvCxnSpPr>
        <p:spPr>
          <a:xfrm>
            <a:off x="2495550" y="1814687"/>
            <a:ext cx="4441278" cy="319353"/>
          </a:xfrm>
          <a:prstGeom prst="curvedConnector3">
            <a:avLst>
              <a:gd name="adj1" fmla="val 51775"/>
            </a:avLst>
          </a:prstGeom>
          <a:ln w="19050"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286625" y="2483211"/>
            <a:ext cx="971550" cy="3429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85040" y="5568520"/>
            <a:ext cx="542925" cy="3429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34" idx="2"/>
            <a:endCxn id="35" idx="0"/>
          </p:cNvCxnSpPr>
          <p:nvPr/>
        </p:nvCxnSpPr>
        <p:spPr>
          <a:xfrm rot="10800000" flipV="1">
            <a:off x="2756503" y="2654660"/>
            <a:ext cx="4530122" cy="2913859"/>
          </a:xfrm>
          <a:prstGeom prst="curvedConnector2">
            <a:avLst/>
          </a:prstGeom>
          <a:ln w="19050"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3" name="Line Callout 2 22"/>
          <p:cNvSpPr/>
          <p:nvPr/>
        </p:nvSpPr>
        <p:spPr>
          <a:xfrm flipH="1">
            <a:off x="6628307" y="448733"/>
            <a:ext cx="2329364" cy="357098"/>
          </a:xfrm>
          <a:prstGeom prst="borderCallout2">
            <a:avLst>
              <a:gd name="adj1" fmla="val 116887"/>
              <a:gd name="adj2" fmla="val 7583"/>
              <a:gd name="adj3" fmla="val 204403"/>
              <a:gd name="adj4" fmla="val 7807"/>
              <a:gd name="adj5" fmla="val 271778"/>
              <a:gd name="adj6" fmla="val 3553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Load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(from Chronicles)</a:t>
            </a:r>
          </a:p>
        </p:txBody>
      </p:sp>
      <p:sp>
        <p:nvSpPr>
          <p:cNvPr id="24" name="Line Callout 2 23"/>
          <p:cNvSpPr/>
          <p:nvPr/>
        </p:nvSpPr>
        <p:spPr>
          <a:xfrm>
            <a:off x="6095203" y="5304077"/>
            <a:ext cx="3007394" cy="871785"/>
          </a:xfrm>
          <a:prstGeom prst="borderCallout2">
            <a:avLst>
              <a:gd name="adj1" fmla="val -7550"/>
              <a:gd name="adj2" fmla="val 98966"/>
              <a:gd name="adj3" fmla="val -404012"/>
              <a:gd name="adj4" fmla="val 99009"/>
              <a:gd name="adj5" fmla="val -415989"/>
              <a:gd name="adj6" fmla="val 67161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Entry tag listed in command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Prefix for generated code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&lt;= 4 Characters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0075" y="4408372"/>
            <a:ext cx="1552575" cy="4968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/>
              <a:t>Server</a:t>
            </a:r>
            <a:endParaRPr lang="en-US" sz="2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8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34" grpId="0" animBg="1"/>
      <p:bldP spid="35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564" y="804333"/>
            <a:ext cx="8675036" cy="36829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Request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List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Employee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&gt; Employees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Employee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string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string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Name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1400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5738" y="3773359"/>
            <a:ext cx="3531476" cy="286232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;;#</a:t>
            </a:r>
            <a:r>
              <a:rPr lang="en-US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ECFGENERATE#</a:t>
            </a:r>
            <a:br>
              <a:rPr lang="en-US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Type: Save</a:t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Tag: </a:t>
            </a:r>
            <a:r>
              <a:rPr lang="en-US" dirty="0" err="1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sEMP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/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INI: EMP/</a:t>
            </a:r>
            <a:r>
              <a:rPr lang="en-US" dirty="0" err="1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M|Employees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/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ID: |Id</a:t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Items:</a:t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  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.2|Name</a:t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</a:t>
            </a:r>
            <a:r>
              <a:rPr lang="en-US" dirty="0" err="1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EndItems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/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dirty="0" err="1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EndINI</a:t>
            </a:r>
            <a: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/>
            </a:r>
            <a:br>
              <a:rPr lang="en-US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en-US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;;#</a:t>
            </a:r>
            <a:r>
              <a:rPr lang="en-US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ENDGEN</a:t>
            </a:r>
            <a:r>
              <a:rPr lang="en-US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Callout 2 27"/>
          <p:cNvSpPr/>
          <p:nvPr/>
        </p:nvSpPr>
        <p:spPr>
          <a:xfrm flipH="1">
            <a:off x="316564" y="4345743"/>
            <a:ext cx="1320800" cy="944295"/>
          </a:xfrm>
          <a:prstGeom prst="borderCallout2">
            <a:avLst>
              <a:gd name="adj1" fmla="val 33992"/>
              <a:gd name="adj2" fmla="val -4487"/>
              <a:gd name="adj3" fmla="val 33096"/>
              <a:gd name="adj4" fmla="val -117949"/>
              <a:gd name="adj5" fmla="val 37185"/>
              <a:gd name="adj6" fmla="val -126154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/M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Process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Multiple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Name Change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476654" y="914400"/>
            <a:ext cx="3433275" cy="3360389"/>
            <a:chOff x="5229004" y="914400"/>
            <a:chExt cx="3433275" cy="3360389"/>
          </a:xfrm>
        </p:grpSpPr>
        <p:sp>
          <p:nvSpPr>
            <p:cNvPr id="4" name="Rounded Rectangle 3"/>
            <p:cNvSpPr/>
            <p:nvPr/>
          </p:nvSpPr>
          <p:spPr>
            <a:xfrm>
              <a:off x="6008385" y="914400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4" idx="2"/>
              <a:endCxn id="35" idx="0"/>
            </p:cNvCxnSpPr>
            <p:nvPr/>
          </p:nvCxnSpPr>
          <p:spPr>
            <a:xfrm rot="16200000" flipH="1">
              <a:off x="6655712" y="1651054"/>
              <a:ext cx="33031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9" idx="0"/>
            </p:cNvCxnSpPr>
            <p:nvPr/>
          </p:nvCxnSpPr>
          <p:spPr>
            <a:xfrm rot="16200000" flipH="1">
              <a:off x="7607510" y="3252461"/>
              <a:ext cx="614125" cy="427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4"/>
              <a:endCxn id="8" idx="0"/>
            </p:cNvCxnSpPr>
            <p:nvPr/>
          </p:nvCxnSpPr>
          <p:spPr>
            <a:xfrm rot="5400000">
              <a:off x="7175553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5" idx="2"/>
              <a:endCxn id="5" idx="0"/>
            </p:cNvCxnSpPr>
            <p:nvPr/>
          </p:nvCxnSpPr>
          <p:spPr>
            <a:xfrm rot="5400000">
              <a:off x="6122630" y="2060945"/>
              <a:ext cx="516609" cy="879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5" idx="2"/>
              <a:endCxn id="6" idx="0"/>
            </p:cNvCxnSpPr>
            <p:nvPr/>
          </p:nvCxnSpPr>
          <p:spPr>
            <a:xfrm rot="16200000" flipH="1">
              <a:off x="7002499" y="2060944"/>
              <a:ext cx="516609" cy="879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" idx="4"/>
              <a:endCxn id="71" idx="0"/>
            </p:cNvCxnSpPr>
            <p:nvPr/>
          </p:nvCxnSpPr>
          <p:spPr>
            <a:xfrm rot="16200000" flipH="1">
              <a:off x="5847772" y="3252461"/>
              <a:ext cx="614125" cy="4276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" idx="4"/>
              <a:endCxn id="70" idx="0"/>
            </p:cNvCxnSpPr>
            <p:nvPr/>
          </p:nvCxnSpPr>
          <p:spPr>
            <a:xfrm rot="5400000">
              <a:off x="5415814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008385" y="1816211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734306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494045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988743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594535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229004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834797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2194984" y="4905997"/>
            <a:ext cx="1064683" cy="286629"/>
          </a:xfrm>
          <a:prstGeom prst="ellipse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70" idx="4"/>
            <a:endCxn id="31" idx="6"/>
          </p:cNvCxnSpPr>
          <p:nvPr/>
        </p:nvCxnSpPr>
        <p:spPr>
          <a:xfrm rot="5400000">
            <a:off x="4118774" y="3415682"/>
            <a:ext cx="774523" cy="2492736"/>
          </a:xfrm>
          <a:prstGeom prst="curvedConnector2">
            <a:avLst/>
          </a:prstGeom>
          <a:ln w="19050"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528787" y="5463941"/>
            <a:ext cx="987543" cy="286629"/>
          </a:xfrm>
          <a:prstGeom prst="ellipse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/>
          <p:cNvCxnSpPr>
            <a:stCxn id="71" idx="4"/>
            <a:endCxn id="42" idx="6"/>
          </p:cNvCxnSpPr>
          <p:nvPr/>
        </p:nvCxnSpPr>
        <p:spPr>
          <a:xfrm rot="5400000">
            <a:off x="4400092" y="3391028"/>
            <a:ext cx="1332467" cy="3099989"/>
          </a:xfrm>
          <a:prstGeom prst="curvedConnector2">
            <a:avLst/>
          </a:prstGeom>
          <a:ln w="19050"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516330" y="4695918"/>
            <a:ext cx="1118036" cy="24394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ne Callout 2 33"/>
          <p:cNvSpPr/>
          <p:nvPr/>
        </p:nvSpPr>
        <p:spPr>
          <a:xfrm flipH="1">
            <a:off x="2847756" y="3157094"/>
            <a:ext cx="1367441" cy="516797"/>
          </a:xfrm>
          <a:prstGeom prst="borderCallout2">
            <a:avLst>
              <a:gd name="adj1" fmla="val 109946"/>
              <a:gd name="adj2" fmla="val 21465"/>
              <a:gd name="adj3" fmla="val 193023"/>
              <a:gd name="adj4" fmla="val 26925"/>
              <a:gd name="adj5" fmla="val 206902"/>
              <a:gd name="adj6" fmla="val 5829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Save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Chronicles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5" name="Curved Connector 44"/>
          <p:cNvCxnSpPr>
            <a:stCxn id="35" idx="1"/>
            <a:endCxn id="44" idx="0"/>
          </p:cNvCxnSpPr>
          <p:nvPr/>
        </p:nvCxnSpPr>
        <p:spPr>
          <a:xfrm rot="10800000" flipV="1">
            <a:off x="4075349" y="2029392"/>
            <a:ext cx="2180687" cy="2666525"/>
          </a:xfrm>
          <a:prstGeom prst="curvedConnector2">
            <a:avLst/>
          </a:prstGeom>
          <a:ln w="19050"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967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31" grpId="0"/>
      <p:bldP spid="42" grpId="0"/>
      <p:bldP spid="44" grpId="0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1192381"/>
            <a:ext cx="8534400" cy="5016758"/>
          </a:xfrm>
          <a:prstGeom prst="rect">
            <a:avLst/>
          </a:prstGeom>
          <a:ln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;#ECFGENERATE#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Command: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Type: Load/Save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Tag: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TagName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Storage: Local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Protection: No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Masking: No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Parent: </a:t>
            </a:r>
            <a:r>
              <a:rPr kumimoji="0" lang="en-US" sz="1600" b="1" i="0" u="none" strike="noStrike" cap="none" normalizeH="0" baseline="0" dirty="0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XXX/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flags|Property|START: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~END: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endParaRPr kumimoji="0" lang="en-US" sz="1600" b="1" i="0" u="none" strike="noStrike" cap="none" normalizeH="0" baseline="0" dirty="0" smtClean="0">
              <a:ln>
                <a:solidFill>
                  <a:srgbClr val="FFFF00"/>
                </a:solidFill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ID: 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flags|RequestProperty~ResponseProperty|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findIDpp</a:t>
            </a:r>
            <a:endParaRPr kumimoji="0" lang="en-US" sz="1600" b="1" i="0" u="none" strike="noStrike" cap="none" normalizeH="0" baseline="0" dirty="0" smtClean="0">
              <a:ln>
                <a:solidFill>
                  <a:srgbClr val="FFFF00"/>
                </a:solidFill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DAT: 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flags|RequestProperty~ResponseProperty|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findDATpp</a:t>
            </a:r>
            <a:endParaRPr kumimoji="0" lang="en-US" sz="1600" b="1" i="0" u="none" strike="noStrike" cap="none" normalizeH="0" baseline="0" dirty="0" smtClean="0">
              <a:ln>
                <a:solidFill>
                  <a:srgbClr val="FFFF00"/>
                </a:solidFill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~AFTER: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~MID: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~ABORT: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endParaRPr kumimoji="0" lang="en-US" sz="1600" b="1" i="0" u="none" strike="noStrike" cap="none" normalizeH="0" baseline="0" dirty="0" smtClean="0">
              <a:ln>
                <a:solidFill>
                  <a:srgbClr val="FFFF00"/>
                </a:solidFill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Items: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Item#/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flags|Property~CommentProperty|PRE: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~FRMT: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~AFT: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pp</a:t>
            </a:r>
            <a:endParaRPr kumimoji="0" lang="en-US" sz="1600" b="1" i="0" u="none" strike="noStrike" cap="none" normalizeH="0" baseline="0" dirty="0" smtClean="0">
              <a:ln>
                <a:solidFill>
                  <a:srgbClr val="FFFF00"/>
                </a:solidFill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EndItems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Fields: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#/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flags|Property|</a:t>
            </a:r>
            <a:r>
              <a:rPr kumimoji="0" lang="en-US" sz="1600" b="1" i="0" u="none" strike="noStrike" cap="none" normalizeH="0" baseline="0" dirty="0" err="1" smtClean="0">
                <a:ln>
                  <a:solidFill>
                    <a:srgbClr val="FFFF00"/>
                  </a:solidFill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Fieldpp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|otherInfo|associatedItem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EndFields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EndINI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;#ENDGEN#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Syntax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185951"/>
            <a:ext cx="7794284" cy="2299280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Command / INI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485231"/>
            <a:ext cx="7794284" cy="693683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 / DAT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178914"/>
            <a:ext cx="7794284" cy="746234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Item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925147"/>
            <a:ext cx="7794284" cy="1282801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Field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0" y="0"/>
            <a:ext cx="6816725" cy="682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68717" y="0"/>
            <a:ext cx="7794284" cy="64970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Command / INI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716" y="649705"/>
            <a:ext cx="7794284" cy="213159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 / DAT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8716" y="2781300"/>
            <a:ext cx="7794284" cy="2945732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Item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716" y="5727032"/>
            <a:ext cx="7794284" cy="1130968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Field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563225" cy="1058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 cstate="print"/>
          <a:srcRect l="11723" b="88842"/>
          <a:stretch>
            <a:fillRect/>
          </a:stretch>
        </p:blipFill>
        <p:spPr bwMode="auto">
          <a:xfrm>
            <a:off x="22225" y="1048215"/>
            <a:ext cx="9144000" cy="11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/ INI Level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49577" y="2138500"/>
            <a:ext cx="0" cy="644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71850" y="2202930"/>
            <a:ext cx="4191000" cy="420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Process INI (ID/DAT/Item/field levels)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85749" y="2889544"/>
            <a:ext cx="5850355" cy="3754874"/>
          </a:xfrm>
          <a:prstGeom prst="rect">
            <a:avLst/>
          </a:prstGeom>
          <a:ln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;#ECFGENERATE#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Command: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Train.Instructor.ExampleEcfCdo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Type: Load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Tag: 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Storage: Local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Parent: </a:t>
            </a:r>
            <a:r>
              <a:rPr lang="en-US" sz="1400" b="1" dirty="0" err="1">
                <a:ln w="3175">
                  <a:solidFill>
                    <a:srgbClr val="FFFF00"/>
                  </a:solidFill>
                </a:ln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setParent</a:t>
            </a:r>
            <a:endParaRPr lang="en-US" sz="1400" b="1" dirty="0">
              <a:ln w="3175">
                <a:solidFill>
                  <a:srgbClr val="FFFF00"/>
                </a:solidFill>
              </a:ln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Protection: No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Masking: 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EMP/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MLS|Employees|START:</a:t>
            </a:r>
            <a:r>
              <a:rPr lang="en-US" sz="1400" b="1" dirty="0" err="1" smtClean="0">
                <a:ln w="3175">
                  <a:solidFill>
                    <a:srgbClr val="FFFF00"/>
                  </a:solidFill>
                </a:ln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startEmp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~END:</a:t>
            </a:r>
            <a:r>
              <a:rPr lang="en-US" sz="1400" b="1" dirty="0" err="1" smtClean="0">
                <a:ln w="3175">
                  <a:solidFill>
                    <a:srgbClr val="FFFF00"/>
                  </a:solidFill>
                </a:ln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endEmp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EndINI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SER/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M|Providers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endParaRPr lang="en-US" sz="1400" dirty="0" smtClean="0">
              <a:solidFill>
                <a:schemeClr val="tx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EndINI</a:t>
            </a:r>
            <a:endParaRPr lang="en-US" sz="14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;#ENDGEN#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5554133" y="2819459"/>
            <a:ext cx="3516715" cy="584134"/>
          </a:xfrm>
          <a:prstGeom prst="borderCallout1">
            <a:avLst>
              <a:gd name="adj1" fmla="val 67715"/>
              <a:gd name="adj2" fmla="val -3277"/>
              <a:gd name="adj3" fmla="val 80612"/>
              <a:gd name="adj4" fmla="val -3087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Command calling this CDO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(optional) For documentation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8799" y="3831163"/>
            <a:ext cx="1495706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0" idx="1"/>
          </p:cNvCxnSpPr>
          <p:nvPr/>
        </p:nvCxnSpPr>
        <p:spPr>
          <a:xfrm rot="10800000" flipH="1">
            <a:off x="558799" y="1422400"/>
            <a:ext cx="1362354" cy="2494238"/>
          </a:xfrm>
          <a:prstGeom prst="bentConnector4">
            <a:avLst>
              <a:gd name="adj1" fmla="val -31695"/>
              <a:gd name="adj2" fmla="val 812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6388" y="4867674"/>
            <a:ext cx="4499822" cy="433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EMP Comments (ID / DAT / Items / Fields)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388" y="5715399"/>
            <a:ext cx="4499822" cy="433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SER Comments (ID / DAT / Items / Fields)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2825674" y="5092709"/>
            <a:ext cx="3516716" cy="806709"/>
          </a:xfrm>
          <a:prstGeom prst="borderCallout1">
            <a:avLst>
              <a:gd name="adj1" fmla="val 46615"/>
              <a:gd name="adj2" fmla="val -2802"/>
              <a:gd name="adj3" fmla="val -28267"/>
              <a:gd name="adj4" fmla="val -3196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Perform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Lookback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Save info in buffer between INIs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5554133" y="3486825"/>
            <a:ext cx="3516715" cy="319742"/>
          </a:xfrm>
          <a:prstGeom prst="borderCallout1">
            <a:avLst>
              <a:gd name="adj1" fmla="val 77031"/>
              <a:gd name="adj2" fmla="val -1512"/>
              <a:gd name="adj3" fmla="val 271166"/>
              <a:gd name="adj4" fmla="val -100659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Yes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(default) EMFI item protection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750" y="1985417"/>
            <a:ext cx="2169584" cy="838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buffer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Reduces global hits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Omit to use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ppg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5554133" y="3908171"/>
            <a:ext cx="3516715" cy="559082"/>
          </a:xfrm>
          <a:prstGeom prst="borderCallout1">
            <a:avLst>
              <a:gd name="adj1" fmla="val 85989"/>
              <a:gd name="adj2" fmla="val -2639"/>
              <a:gd name="adj3" fmla="val 117873"/>
              <a:gd name="adj4" fmla="val -109953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Yes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(default) Mask sensitive values (SSN)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75777" y="5797552"/>
            <a:ext cx="3736713" cy="609601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Why might you want to save data in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zVAL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between INIs?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/>
      <p:bldP spid="21" grpId="0" animBg="1"/>
      <p:bldP spid="19" grpId="0" animBg="1"/>
      <p:bldP spid="24" grpId="0" animBg="1"/>
      <p:bldP spid="26" grpId="0" animBg="1"/>
      <p:bldP spid="27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285749" y="2889544"/>
            <a:ext cx="5850355" cy="3754874"/>
          </a:xfrm>
          <a:prstGeom prst="rect">
            <a:avLst/>
          </a:prstGeom>
          <a:ln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;#ECFGENERATE#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Command: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Train.Instructor.ExampleEcfCdo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Type: Load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Tag: 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Storage: Local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Parent: </a:t>
            </a:r>
            <a:r>
              <a:rPr lang="en-US" sz="1400" b="1" dirty="0" err="1">
                <a:ln w="3175">
                  <a:solidFill>
                    <a:srgbClr val="FFFF00"/>
                  </a:solidFill>
                </a:ln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setParent</a:t>
            </a:r>
            <a:endParaRPr lang="en-US" sz="1400" b="1" dirty="0">
              <a:ln w="3175">
                <a:solidFill>
                  <a:srgbClr val="FFFF00"/>
                </a:solidFill>
              </a:ln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Protection: No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Masking: 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EMP/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MLS|Employees|START:</a:t>
            </a:r>
            <a:r>
              <a:rPr lang="en-US" sz="1400" b="1" dirty="0" err="1" smtClean="0">
                <a:ln w="3175">
                  <a:solidFill>
                    <a:srgbClr val="FFFF00"/>
                  </a:solidFill>
                </a:ln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startEmp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~END:</a:t>
            </a:r>
            <a:r>
              <a:rPr lang="en-US" sz="1400" b="1" dirty="0" err="1" smtClean="0">
                <a:ln w="3175">
                  <a:solidFill>
                    <a:srgbClr val="FFFF00"/>
                  </a:solidFill>
                </a:ln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endEmp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EndINI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SER/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M|Providers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endParaRPr lang="en-US" sz="1400" dirty="0" smtClean="0">
              <a:solidFill>
                <a:schemeClr val="tx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EndINI</a:t>
            </a:r>
            <a:endParaRPr lang="en-US" sz="14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;#ENDGEN#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6388" y="4867674"/>
            <a:ext cx="4499822" cy="433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EMP Comments (ID / DAT / Items / Fields)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388" y="5715399"/>
            <a:ext cx="4499822" cy="433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SER Comments (ID / DAT / Items / Fields)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Generated Code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11723" b="88842"/>
          <a:stretch>
            <a:fillRect/>
          </a:stretch>
        </p:blipFill>
        <p:spPr bwMode="auto">
          <a:xfrm>
            <a:off x="22225" y="1048215"/>
            <a:ext cx="9144000" cy="11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71850" y="2202930"/>
            <a:ext cx="4191000" cy="420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Process INI (ID/DAT/Item/field levels)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93527" y="2518350"/>
            <a:ext cx="3498073" cy="43396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ID,DAT,INI,...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zVAL,tmpVAL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zVAL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tmpVAL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INI=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startEmp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"Employees"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 iterate over records / items...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ld1DON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endEmp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ld2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INI=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"Providers"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 iterate over records / items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K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zVAL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@(INI,ID,DAT)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ld2ID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ld2DON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ldDON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Q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76774" y="4686214"/>
            <a:ext cx="661739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648047" y="4603078"/>
            <a:ext cx="1335897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639580" y="3505200"/>
            <a:ext cx="1478772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71850" y="4694679"/>
            <a:ext cx="857250" cy="17095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427141" y="4684979"/>
            <a:ext cx="163429" cy="189503"/>
          </a:xfrm>
          <a:prstGeom prst="round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503709" y="3698121"/>
            <a:ext cx="323850" cy="170950"/>
          </a:xfrm>
          <a:prstGeom prst="round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266357" y="3693163"/>
            <a:ext cx="981075" cy="170950"/>
          </a:xfrm>
          <a:prstGeom prst="round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84433" y="4678137"/>
            <a:ext cx="981075" cy="170950"/>
          </a:xfrm>
          <a:prstGeom prst="round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83005" y="3831163"/>
            <a:ext cx="1688434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664982" y="2957874"/>
            <a:ext cx="2636058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982131" y="3612646"/>
            <a:ext cx="405733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595128" y="2595126"/>
            <a:ext cx="240523" cy="17095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9" name="Line Callout 1 48"/>
          <p:cNvSpPr/>
          <p:nvPr/>
        </p:nvSpPr>
        <p:spPr>
          <a:xfrm>
            <a:off x="7370811" y="1686742"/>
            <a:ext cx="1620789" cy="609601"/>
          </a:xfrm>
          <a:prstGeom prst="borderCallout1">
            <a:avLst>
              <a:gd name="adj1" fmla="val 109028"/>
              <a:gd name="adj2" fmla="val 46517"/>
              <a:gd name="adj3" fmla="val 206944"/>
              <a:gd name="adj4" fmla="val 186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Why is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zVAL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set to a string?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Line Callout 1 49"/>
          <p:cNvSpPr/>
          <p:nvPr/>
        </p:nvSpPr>
        <p:spPr>
          <a:xfrm>
            <a:off x="7370811" y="4425320"/>
            <a:ext cx="1562877" cy="609601"/>
          </a:xfrm>
          <a:prstGeom prst="borderCallout1">
            <a:avLst>
              <a:gd name="adj1" fmla="val -9027"/>
              <a:gd name="adj2" fmla="val 86740"/>
              <a:gd name="adj3" fmla="val -87500"/>
              <a:gd name="adj4" fmla="val 8276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Why is "L" used here?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Line Callout 1 50"/>
          <p:cNvSpPr/>
          <p:nvPr/>
        </p:nvSpPr>
        <p:spPr>
          <a:xfrm>
            <a:off x="2274970" y="5931967"/>
            <a:ext cx="2732673" cy="609601"/>
          </a:xfrm>
          <a:prstGeom prst="borderCallout1">
            <a:avLst>
              <a:gd name="adj1" fmla="val 17362"/>
              <a:gd name="adj2" fmla="val 103161"/>
              <a:gd name="adj3" fmla="val 6945"/>
              <a:gd name="adj4" fmla="val 12265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Why is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zVAL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killed after SER, but not EMP?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8213" y="1584586"/>
            <a:ext cx="3441438" cy="933764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Take 30 seconds to answer the following three questions. 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49577" y="2138500"/>
            <a:ext cx="0" cy="644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2" grpId="0"/>
      <p:bldP spid="25" grpId="0"/>
      <p:bldP spid="31" grpId="0"/>
      <p:bldP spid="32" grpId="0"/>
      <p:bldP spid="33" grpId="0"/>
      <p:bldP spid="34" grpId="0"/>
      <p:bldP spid="58" grpId="0"/>
      <p:bldP spid="60" grpId="0"/>
      <p:bldP spid="64" grpId="0"/>
      <p:bldP spid="66" grpId="0"/>
      <p:bldP spid="49" grpId="0" animBg="1"/>
      <p:bldP spid="50" grpId="0" animBg="1"/>
      <p:bldP spid="51" grpId="0" animBg="1"/>
      <p:bldP spid="52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0" y="0"/>
            <a:ext cx="6816725" cy="682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68715" y="649705"/>
            <a:ext cx="7794284" cy="213159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 / DAT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8715" y="2781300"/>
            <a:ext cx="7794284" cy="2945732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Item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715" y="5727032"/>
            <a:ext cx="7794284" cy="1130968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Field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716" y="0"/>
            <a:ext cx="7794284" cy="64970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Command / INI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Appendix A: ECF API Cheat Sheet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Remove from Companion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/ DAT Level</a:t>
            </a:r>
            <a:endParaRPr 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805503"/>
            <a:ext cx="5962650" cy="954107"/>
          </a:xfrm>
          <a:prstGeom prst="rect">
            <a:avLst/>
          </a:prstGeom>
          <a:ln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EMP/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MLS|Employees|START:startEmp~END:endEmp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ID: 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S|IdIn~IdOut|findId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DAT: |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DatIn~DatOut|findDAT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</a:t>
            </a:r>
            <a:endParaRPr lang="en-US" sz="14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9569" y="2057400"/>
            <a:ext cx="8922031" cy="4007971"/>
            <a:chOff x="285749" y="891987"/>
            <a:chExt cx="8858251" cy="3979320"/>
          </a:xfrm>
          <a:effectLst/>
        </p:grpSpPr>
        <p:sp>
          <p:nvSpPr>
            <p:cNvPr id="18" name="Rectangle 1"/>
            <p:cNvSpPr>
              <a:spLocks noChangeArrowheads="1"/>
            </p:cNvSpPr>
            <p:nvPr/>
          </p:nvSpPr>
          <p:spPr bwMode="auto">
            <a:xfrm>
              <a:off x="285749" y="4532515"/>
              <a:ext cx="5591176" cy="338792"/>
            </a:xfrm>
            <a:prstGeom prst="foldedCorner">
              <a:avLst>
                <a:gd name="adj" fmla="val 4775"/>
              </a:avLst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Process Items and Fields</a:t>
              </a:r>
            </a:p>
          </p:txBody>
        </p:sp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t="7187" b="57466"/>
            <a:stretch>
              <a:fillRect/>
            </a:stretch>
          </p:blipFill>
          <p:spPr bwMode="auto">
            <a:xfrm>
              <a:off x="285749" y="1400175"/>
              <a:ext cx="8858251" cy="3136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16200000" flipH="1">
              <a:off x="5048115" y="4460677"/>
              <a:ext cx="128859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4037012" y="891987"/>
              <a:ext cx="3679825" cy="338792"/>
            </a:xfrm>
            <a:prstGeom prst="foldedCorner">
              <a:avLst>
                <a:gd name="adj" fmla="val 4775"/>
              </a:avLst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Process Command / INIs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16200000" flipH="1">
              <a:off x="6826088" y="1315871"/>
              <a:ext cx="170187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5026028" y="1312070"/>
              <a:ext cx="174625" cy="15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362575" y="2886075"/>
            <a:ext cx="3629025" cy="1809750"/>
          </a:xfrm>
          <a:prstGeom prst="rect">
            <a:avLst/>
          </a:prstGeom>
          <a:solidFill>
            <a:srgbClr val="000000">
              <a:alpha val="80000"/>
            </a:srgb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 1: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 the Record ID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38651" y="4695825"/>
            <a:ext cx="4552950" cy="628650"/>
          </a:xfrm>
          <a:prstGeom prst="rect">
            <a:avLst/>
          </a:prstGeom>
          <a:solidFill>
            <a:srgbClr val="000000">
              <a:alpha val="80000"/>
            </a:srgb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 2: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 the DAT</a:t>
            </a:r>
          </a:p>
        </p:txBody>
      </p:sp>
      <p:sp>
        <p:nvSpPr>
          <p:cNvPr id="27" name="Freeform 26"/>
          <p:cNvSpPr/>
          <p:nvPr/>
        </p:nvSpPr>
        <p:spPr>
          <a:xfrm>
            <a:off x="64184" y="2886075"/>
            <a:ext cx="5298392" cy="2700815"/>
          </a:xfrm>
          <a:custGeom>
            <a:avLst/>
            <a:gdLst>
              <a:gd name="connsiteX0" fmla="*/ 5276850 w 5276850"/>
              <a:gd name="connsiteY0" fmla="*/ 0 h 2447925"/>
              <a:gd name="connsiteX1" fmla="*/ 5267325 w 5276850"/>
              <a:gd name="connsiteY1" fmla="*/ 1800225 h 2447925"/>
              <a:gd name="connsiteX2" fmla="*/ 4343400 w 5276850"/>
              <a:gd name="connsiteY2" fmla="*/ 1800225 h 2447925"/>
              <a:gd name="connsiteX3" fmla="*/ 4343400 w 5276850"/>
              <a:gd name="connsiteY3" fmla="*/ 2447925 h 2447925"/>
              <a:gd name="connsiteX4" fmla="*/ 0 w 5276850"/>
              <a:gd name="connsiteY4" fmla="*/ 2447925 h 2447925"/>
              <a:gd name="connsiteX5" fmla="*/ 0 w 5276850"/>
              <a:gd name="connsiteY5" fmla="*/ 95250 h 2447925"/>
              <a:gd name="connsiteX6" fmla="*/ 5276850 w 5276850"/>
              <a:gd name="connsiteY6" fmla="*/ 95250 h 2447925"/>
              <a:gd name="connsiteX0" fmla="*/ 5276850 w 5276850"/>
              <a:gd name="connsiteY0" fmla="*/ 0 h 2447925"/>
              <a:gd name="connsiteX1" fmla="*/ 5267325 w 5276850"/>
              <a:gd name="connsiteY1" fmla="*/ 1800225 h 2447925"/>
              <a:gd name="connsiteX2" fmla="*/ 4343400 w 5276850"/>
              <a:gd name="connsiteY2" fmla="*/ 1800225 h 2447925"/>
              <a:gd name="connsiteX3" fmla="*/ 4343400 w 5276850"/>
              <a:gd name="connsiteY3" fmla="*/ 2447925 h 2447925"/>
              <a:gd name="connsiteX4" fmla="*/ 0 w 5276850"/>
              <a:gd name="connsiteY4" fmla="*/ 2447925 h 2447925"/>
              <a:gd name="connsiteX5" fmla="*/ 0 w 5276850"/>
              <a:gd name="connsiteY5" fmla="*/ 95250 h 2447925"/>
              <a:gd name="connsiteX6" fmla="*/ 5276850 w 5276850"/>
              <a:gd name="connsiteY6" fmla="*/ 95250 h 2447925"/>
              <a:gd name="connsiteX0" fmla="*/ 4229100 w 5276850"/>
              <a:gd name="connsiteY0" fmla="*/ 457200 h 2352675"/>
              <a:gd name="connsiteX1" fmla="*/ 5267325 w 5276850"/>
              <a:gd name="connsiteY1" fmla="*/ 1704975 h 2352675"/>
              <a:gd name="connsiteX2" fmla="*/ 4343400 w 5276850"/>
              <a:gd name="connsiteY2" fmla="*/ 1704975 h 2352675"/>
              <a:gd name="connsiteX3" fmla="*/ 4343400 w 5276850"/>
              <a:gd name="connsiteY3" fmla="*/ 2352675 h 2352675"/>
              <a:gd name="connsiteX4" fmla="*/ 0 w 5276850"/>
              <a:gd name="connsiteY4" fmla="*/ 2352675 h 2352675"/>
              <a:gd name="connsiteX5" fmla="*/ 0 w 5276850"/>
              <a:gd name="connsiteY5" fmla="*/ 0 h 2352675"/>
              <a:gd name="connsiteX6" fmla="*/ 5276850 w 5276850"/>
              <a:gd name="connsiteY6" fmla="*/ 0 h 2352675"/>
              <a:gd name="connsiteX0" fmla="*/ 5276850 w 5276850"/>
              <a:gd name="connsiteY0" fmla="*/ 0 h 2352675"/>
              <a:gd name="connsiteX1" fmla="*/ 5267325 w 5276850"/>
              <a:gd name="connsiteY1" fmla="*/ 1704975 h 2352675"/>
              <a:gd name="connsiteX2" fmla="*/ 4343400 w 5276850"/>
              <a:gd name="connsiteY2" fmla="*/ 1704975 h 2352675"/>
              <a:gd name="connsiteX3" fmla="*/ 4343400 w 5276850"/>
              <a:gd name="connsiteY3" fmla="*/ 2352675 h 2352675"/>
              <a:gd name="connsiteX4" fmla="*/ 0 w 5276850"/>
              <a:gd name="connsiteY4" fmla="*/ 2352675 h 2352675"/>
              <a:gd name="connsiteX5" fmla="*/ 0 w 5276850"/>
              <a:gd name="connsiteY5" fmla="*/ 0 h 2352675"/>
              <a:gd name="connsiteX6" fmla="*/ 5276850 w 5276850"/>
              <a:gd name="connsiteY6" fmla="*/ 0 h 2352675"/>
              <a:gd name="connsiteX0" fmla="*/ 5276850 w 5276850"/>
              <a:gd name="connsiteY0" fmla="*/ 95250 h 2447925"/>
              <a:gd name="connsiteX1" fmla="*/ 5267325 w 5276850"/>
              <a:gd name="connsiteY1" fmla="*/ 1800225 h 2447925"/>
              <a:gd name="connsiteX2" fmla="*/ 4343400 w 5276850"/>
              <a:gd name="connsiteY2" fmla="*/ 1800225 h 2447925"/>
              <a:gd name="connsiteX3" fmla="*/ 4343400 w 5276850"/>
              <a:gd name="connsiteY3" fmla="*/ 2447925 h 2447925"/>
              <a:gd name="connsiteX4" fmla="*/ 0 w 5276850"/>
              <a:gd name="connsiteY4" fmla="*/ 2447925 h 2447925"/>
              <a:gd name="connsiteX5" fmla="*/ 0 w 5276850"/>
              <a:gd name="connsiteY5" fmla="*/ 95250 h 2447925"/>
              <a:gd name="connsiteX6" fmla="*/ 5276850 w 5276850"/>
              <a:gd name="connsiteY6" fmla="*/ 0 h 2447925"/>
              <a:gd name="connsiteX0" fmla="*/ 5276850 w 5276850"/>
              <a:gd name="connsiteY0" fmla="*/ 95250 h 2447925"/>
              <a:gd name="connsiteX1" fmla="*/ 5267325 w 5276850"/>
              <a:gd name="connsiteY1" fmla="*/ 1800225 h 2447925"/>
              <a:gd name="connsiteX2" fmla="*/ 4343400 w 5276850"/>
              <a:gd name="connsiteY2" fmla="*/ 1800225 h 2447925"/>
              <a:gd name="connsiteX3" fmla="*/ 4343400 w 5276850"/>
              <a:gd name="connsiteY3" fmla="*/ 2447925 h 2447925"/>
              <a:gd name="connsiteX4" fmla="*/ 0 w 5276850"/>
              <a:gd name="connsiteY4" fmla="*/ 2447925 h 2447925"/>
              <a:gd name="connsiteX5" fmla="*/ 0 w 5276850"/>
              <a:gd name="connsiteY5" fmla="*/ 0 h 2447925"/>
              <a:gd name="connsiteX6" fmla="*/ 5276850 w 5276850"/>
              <a:gd name="connsiteY6" fmla="*/ 0 h 2447925"/>
              <a:gd name="connsiteX0" fmla="*/ 5276850 w 5276850"/>
              <a:gd name="connsiteY0" fmla="*/ 95250 h 2700815"/>
              <a:gd name="connsiteX1" fmla="*/ 5267325 w 5276850"/>
              <a:gd name="connsiteY1" fmla="*/ 1800225 h 2700815"/>
              <a:gd name="connsiteX2" fmla="*/ 4343400 w 5276850"/>
              <a:gd name="connsiteY2" fmla="*/ 1800225 h 2700815"/>
              <a:gd name="connsiteX3" fmla="*/ 4352926 w 5276850"/>
              <a:gd name="connsiteY3" fmla="*/ 2700815 h 2700815"/>
              <a:gd name="connsiteX4" fmla="*/ 0 w 5276850"/>
              <a:gd name="connsiteY4" fmla="*/ 2447925 h 2700815"/>
              <a:gd name="connsiteX5" fmla="*/ 0 w 5276850"/>
              <a:gd name="connsiteY5" fmla="*/ 0 h 2700815"/>
              <a:gd name="connsiteX6" fmla="*/ 5276850 w 5276850"/>
              <a:gd name="connsiteY6" fmla="*/ 0 h 2700815"/>
              <a:gd name="connsiteX0" fmla="*/ 5293006 w 5293006"/>
              <a:gd name="connsiteY0" fmla="*/ 95250 h 2700815"/>
              <a:gd name="connsiteX1" fmla="*/ 5283481 w 5293006"/>
              <a:gd name="connsiteY1" fmla="*/ 1800225 h 2700815"/>
              <a:gd name="connsiteX2" fmla="*/ 4359556 w 5293006"/>
              <a:gd name="connsiteY2" fmla="*/ 1800225 h 2700815"/>
              <a:gd name="connsiteX3" fmla="*/ 4369082 w 5293006"/>
              <a:gd name="connsiteY3" fmla="*/ 2700815 h 2700815"/>
              <a:gd name="connsiteX4" fmla="*/ 0 w 5293006"/>
              <a:gd name="connsiteY4" fmla="*/ 2700815 h 2700815"/>
              <a:gd name="connsiteX5" fmla="*/ 16156 w 5293006"/>
              <a:gd name="connsiteY5" fmla="*/ 0 h 2700815"/>
              <a:gd name="connsiteX6" fmla="*/ 5293006 w 5293006"/>
              <a:gd name="connsiteY6" fmla="*/ 0 h 2700815"/>
              <a:gd name="connsiteX0" fmla="*/ 5293006 w 5293006"/>
              <a:gd name="connsiteY0" fmla="*/ 95250 h 2700815"/>
              <a:gd name="connsiteX1" fmla="*/ 5283481 w 5293006"/>
              <a:gd name="connsiteY1" fmla="*/ 1800225 h 2700815"/>
              <a:gd name="connsiteX2" fmla="*/ 4359556 w 5293006"/>
              <a:gd name="connsiteY2" fmla="*/ 1800225 h 2700815"/>
              <a:gd name="connsiteX3" fmla="*/ 4369082 w 5293006"/>
              <a:gd name="connsiteY3" fmla="*/ 2700815 h 2700815"/>
              <a:gd name="connsiteX4" fmla="*/ 0 w 5293006"/>
              <a:gd name="connsiteY4" fmla="*/ 2700815 h 2700815"/>
              <a:gd name="connsiteX5" fmla="*/ 16156 w 5293006"/>
              <a:gd name="connsiteY5" fmla="*/ 0 h 2700815"/>
              <a:gd name="connsiteX6" fmla="*/ 5293006 w 5293006"/>
              <a:gd name="connsiteY6" fmla="*/ 0 h 2700815"/>
              <a:gd name="connsiteX0" fmla="*/ 5893081 w 5893081"/>
              <a:gd name="connsiteY0" fmla="*/ 695325 h 2700815"/>
              <a:gd name="connsiteX1" fmla="*/ 5283481 w 5893081"/>
              <a:gd name="connsiteY1" fmla="*/ 1800225 h 2700815"/>
              <a:gd name="connsiteX2" fmla="*/ 4359556 w 5893081"/>
              <a:gd name="connsiteY2" fmla="*/ 1800225 h 2700815"/>
              <a:gd name="connsiteX3" fmla="*/ 4369082 w 5893081"/>
              <a:gd name="connsiteY3" fmla="*/ 2700815 h 2700815"/>
              <a:gd name="connsiteX4" fmla="*/ 0 w 5893081"/>
              <a:gd name="connsiteY4" fmla="*/ 2700815 h 2700815"/>
              <a:gd name="connsiteX5" fmla="*/ 16156 w 5893081"/>
              <a:gd name="connsiteY5" fmla="*/ 0 h 2700815"/>
              <a:gd name="connsiteX6" fmla="*/ 5293006 w 5893081"/>
              <a:gd name="connsiteY6" fmla="*/ 0 h 2700815"/>
              <a:gd name="connsiteX0" fmla="*/ 5293006 w 5293006"/>
              <a:gd name="connsiteY0" fmla="*/ 0 h 2700815"/>
              <a:gd name="connsiteX1" fmla="*/ 5283481 w 5293006"/>
              <a:gd name="connsiteY1" fmla="*/ 1800225 h 2700815"/>
              <a:gd name="connsiteX2" fmla="*/ 4359556 w 5293006"/>
              <a:gd name="connsiteY2" fmla="*/ 1800225 h 2700815"/>
              <a:gd name="connsiteX3" fmla="*/ 4369082 w 5293006"/>
              <a:gd name="connsiteY3" fmla="*/ 2700815 h 2700815"/>
              <a:gd name="connsiteX4" fmla="*/ 0 w 5293006"/>
              <a:gd name="connsiteY4" fmla="*/ 2700815 h 2700815"/>
              <a:gd name="connsiteX5" fmla="*/ 16156 w 5293006"/>
              <a:gd name="connsiteY5" fmla="*/ 0 h 2700815"/>
              <a:gd name="connsiteX6" fmla="*/ 5293006 w 5293006"/>
              <a:gd name="connsiteY6" fmla="*/ 0 h 2700815"/>
              <a:gd name="connsiteX0" fmla="*/ 5293006 w 5893081"/>
              <a:gd name="connsiteY0" fmla="*/ 0 h 2700815"/>
              <a:gd name="connsiteX1" fmla="*/ 5283481 w 5893081"/>
              <a:gd name="connsiteY1" fmla="*/ 1800225 h 2700815"/>
              <a:gd name="connsiteX2" fmla="*/ 4359556 w 5893081"/>
              <a:gd name="connsiteY2" fmla="*/ 1800225 h 2700815"/>
              <a:gd name="connsiteX3" fmla="*/ 4369082 w 5893081"/>
              <a:gd name="connsiteY3" fmla="*/ 2700815 h 2700815"/>
              <a:gd name="connsiteX4" fmla="*/ 0 w 5893081"/>
              <a:gd name="connsiteY4" fmla="*/ 2700815 h 2700815"/>
              <a:gd name="connsiteX5" fmla="*/ 5893081 w 5893081"/>
              <a:gd name="connsiteY5" fmla="*/ 0 h 2700815"/>
              <a:gd name="connsiteX6" fmla="*/ 5293006 w 5893081"/>
              <a:gd name="connsiteY6" fmla="*/ 0 h 2700815"/>
              <a:gd name="connsiteX0" fmla="*/ 5298391 w 5298391"/>
              <a:gd name="connsiteY0" fmla="*/ 0 h 2700815"/>
              <a:gd name="connsiteX1" fmla="*/ 5288866 w 5298391"/>
              <a:gd name="connsiteY1" fmla="*/ 1800225 h 2700815"/>
              <a:gd name="connsiteX2" fmla="*/ 4364941 w 5298391"/>
              <a:gd name="connsiteY2" fmla="*/ 1800225 h 2700815"/>
              <a:gd name="connsiteX3" fmla="*/ 4374467 w 5298391"/>
              <a:gd name="connsiteY3" fmla="*/ 2700815 h 2700815"/>
              <a:gd name="connsiteX4" fmla="*/ 5385 w 5298391"/>
              <a:gd name="connsiteY4" fmla="*/ 2700815 h 2700815"/>
              <a:gd name="connsiteX5" fmla="*/ 5385 w 5298391"/>
              <a:gd name="connsiteY5" fmla="*/ 0 h 2700815"/>
              <a:gd name="connsiteX6" fmla="*/ 5298391 w 5298391"/>
              <a:gd name="connsiteY6" fmla="*/ 0 h 2700815"/>
              <a:gd name="connsiteX0" fmla="*/ 5298391 w 5298392"/>
              <a:gd name="connsiteY0" fmla="*/ 0 h 2700815"/>
              <a:gd name="connsiteX1" fmla="*/ 5288866 w 5298392"/>
              <a:gd name="connsiteY1" fmla="*/ 1800225 h 2700815"/>
              <a:gd name="connsiteX2" fmla="*/ 4364941 w 5298392"/>
              <a:gd name="connsiteY2" fmla="*/ 1800225 h 2700815"/>
              <a:gd name="connsiteX3" fmla="*/ 4374467 w 5298392"/>
              <a:gd name="connsiteY3" fmla="*/ 2700815 h 2700815"/>
              <a:gd name="connsiteX4" fmla="*/ 5385 w 5298392"/>
              <a:gd name="connsiteY4" fmla="*/ 2700815 h 2700815"/>
              <a:gd name="connsiteX5" fmla="*/ 5385 w 5298392"/>
              <a:gd name="connsiteY5" fmla="*/ 0 h 2700815"/>
              <a:gd name="connsiteX6" fmla="*/ 5298392 w 5298392"/>
              <a:gd name="connsiteY6" fmla="*/ 0 h 270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8392" h="2700815">
                <a:moveTo>
                  <a:pt x="5298391" y="0"/>
                </a:moveTo>
                <a:lnTo>
                  <a:pt x="5288866" y="1800225"/>
                </a:lnTo>
                <a:lnTo>
                  <a:pt x="4364941" y="1800225"/>
                </a:lnTo>
                <a:cubicBezTo>
                  <a:pt x="4368116" y="2100422"/>
                  <a:pt x="4371292" y="2400618"/>
                  <a:pt x="4374467" y="2700815"/>
                </a:cubicBezTo>
                <a:lnTo>
                  <a:pt x="5385" y="2700815"/>
                </a:lnTo>
                <a:cubicBezTo>
                  <a:pt x="10770" y="1800543"/>
                  <a:pt x="0" y="900272"/>
                  <a:pt x="5385" y="0"/>
                </a:cubicBezTo>
                <a:lnTo>
                  <a:pt x="5298392" y="0"/>
                </a:lnTo>
              </a:path>
            </a:pathLst>
          </a:custGeom>
          <a:solidFill>
            <a:srgbClr val="000000">
              <a:alpha val="8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 4: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Clean up and move on to next record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9569" y="5324475"/>
            <a:ext cx="8924925" cy="1038225"/>
          </a:xfrm>
          <a:custGeom>
            <a:avLst/>
            <a:gdLst>
              <a:gd name="connsiteX0" fmla="*/ 0 w 8924925"/>
              <a:gd name="connsiteY0" fmla="*/ 228600 h 1000125"/>
              <a:gd name="connsiteX1" fmla="*/ 0 w 8924925"/>
              <a:gd name="connsiteY1" fmla="*/ 990600 h 1000125"/>
              <a:gd name="connsiteX2" fmla="*/ 8924925 w 8924925"/>
              <a:gd name="connsiteY2" fmla="*/ 1000125 h 1000125"/>
              <a:gd name="connsiteX3" fmla="*/ 8924925 w 8924925"/>
              <a:gd name="connsiteY3" fmla="*/ 0 h 1000125"/>
              <a:gd name="connsiteX4" fmla="*/ 4391025 w 8924925"/>
              <a:gd name="connsiteY4" fmla="*/ 0 h 1000125"/>
              <a:gd name="connsiteX5" fmla="*/ 4391025 w 8924925"/>
              <a:gd name="connsiteY5" fmla="*/ 238125 h 1000125"/>
              <a:gd name="connsiteX6" fmla="*/ 0 w 8924925"/>
              <a:gd name="connsiteY6" fmla="*/ 228600 h 1000125"/>
              <a:gd name="connsiteX0" fmla="*/ 0 w 8924925"/>
              <a:gd name="connsiteY0" fmla="*/ 228600 h 1000125"/>
              <a:gd name="connsiteX1" fmla="*/ 0 w 8924925"/>
              <a:gd name="connsiteY1" fmla="*/ 1000125 h 1000125"/>
              <a:gd name="connsiteX2" fmla="*/ 8924925 w 8924925"/>
              <a:gd name="connsiteY2" fmla="*/ 1000125 h 1000125"/>
              <a:gd name="connsiteX3" fmla="*/ 8924925 w 8924925"/>
              <a:gd name="connsiteY3" fmla="*/ 0 h 1000125"/>
              <a:gd name="connsiteX4" fmla="*/ 4391025 w 8924925"/>
              <a:gd name="connsiteY4" fmla="*/ 0 h 1000125"/>
              <a:gd name="connsiteX5" fmla="*/ 4391025 w 8924925"/>
              <a:gd name="connsiteY5" fmla="*/ 238125 h 1000125"/>
              <a:gd name="connsiteX6" fmla="*/ 0 w 8924925"/>
              <a:gd name="connsiteY6" fmla="*/ 228600 h 1000125"/>
              <a:gd name="connsiteX0" fmla="*/ 0 w 8924925"/>
              <a:gd name="connsiteY0" fmla="*/ 266700 h 1038225"/>
              <a:gd name="connsiteX1" fmla="*/ 0 w 8924925"/>
              <a:gd name="connsiteY1" fmla="*/ 1038225 h 1038225"/>
              <a:gd name="connsiteX2" fmla="*/ 8924925 w 8924925"/>
              <a:gd name="connsiteY2" fmla="*/ 1038225 h 1038225"/>
              <a:gd name="connsiteX3" fmla="*/ 8924925 w 8924925"/>
              <a:gd name="connsiteY3" fmla="*/ 38100 h 1038225"/>
              <a:gd name="connsiteX4" fmla="*/ 4369082 w 8924925"/>
              <a:gd name="connsiteY4" fmla="*/ 0 h 1038225"/>
              <a:gd name="connsiteX5" fmla="*/ 4391025 w 8924925"/>
              <a:gd name="connsiteY5" fmla="*/ 276225 h 1038225"/>
              <a:gd name="connsiteX6" fmla="*/ 0 w 8924925"/>
              <a:gd name="connsiteY6" fmla="*/ 266700 h 1038225"/>
              <a:gd name="connsiteX0" fmla="*/ 0 w 8924925"/>
              <a:gd name="connsiteY0" fmla="*/ 266700 h 1038225"/>
              <a:gd name="connsiteX1" fmla="*/ 0 w 8924925"/>
              <a:gd name="connsiteY1" fmla="*/ 1038225 h 1038225"/>
              <a:gd name="connsiteX2" fmla="*/ 8924925 w 8924925"/>
              <a:gd name="connsiteY2" fmla="*/ 1038225 h 1038225"/>
              <a:gd name="connsiteX3" fmla="*/ 8922031 w 8924925"/>
              <a:gd name="connsiteY3" fmla="*/ 0 h 1038225"/>
              <a:gd name="connsiteX4" fmla="*/ 4369082 w 8924925"/>
              <a:gd name="connsiteY4" fmla="*/ 0 h 1038225"/>
              <a:gd name="connsiteX5" fmla="*/ 4391025 w 8924925"/>
              <a:gd name="connsiteY5" fmla="*/ 276225 h 1038225"/>
              <a:gd name="connsiteX6" fmla="*/ 0 w 8924925"/>
              <a:gd name="connsiteY6" fmla="*/ 266700 h 1038225"/>
              <a:gd name="connsiteX0" fmla="*/ 0 w 8924925"/>
              <a:gd name="connsiteY0" fmla="*/ 266700 h 1038225"/>
              <a:gd name="connsiteX1" fmla="*/ 0 w 8924925"/>
              <a:gd name="connsiteY1" fmla="*/ 1038225 h 1038225"/>
              <a:gd name="connsiteX2" fmla="*/ 8924925 w 8924925"/>
              <a:gd name="connsiteY2" fmla="*/ 1038225 h 1038225"/>
              <a:gd name="connsiteX3" fmla="*/ 8922031 w 8924925"/>
              <a:gd name="connsiteY3" fmla="*/ 0 h 1038225"/>
              <a:gd name="connsiteX4" fmla="*/ 4369082 w 8924925"/>
              <a:gd name="connsiteY4" fmla="*/ 0 h 1038225"/>
              <a:gd name="connsiteX5" fmla="*/ 4369082 w 8924925"/>
              <a:gd name="connsiteY5" fmla="*/ 262415 h 1038225"/>
              <a:gd name="connsiteX6" fmla="*/ 0 w 8924925"/>
              <a:gd name="connsiteY6" fmla="*/ 26670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4925" h="1038225">
                <a:moveTo>
                  <a:pt x="0" y="266700"/>
                </a:moveTo>
                <a:lnTo>
                  <a:pt x="0" y="1038225"/>
                </a:lnTo>
                <a:lnTo>
                  <a:pt x="8924925" y="1038225"/>
                </a:lnTo>
                <a:cubicBezTo>
                  <a:pt x="8923960" y="692150"/>
                  <a:pt x="8922996" y="346075"/>
                  <a:pt x="8922031" y="0"/>
                </a:cubicBezTo>
                <a:lnTo>
                  <a:pt x="4369082" y="0"/>
                </a:lnTo>
                <a:lnTo>
                  <a:pt x="4369082" y="262415"/>
                </a:lnTo>
                <a:lnTo>
                  <a:pt x="0" y="266700"/>
                </a:lnTo>
                <a:close/>
              </a:path>
            </a:pathLst>
          </a:custGeom>
          <a:solidFill>
            <a:srgbClr val="000000">
              <a:alpha val="80000"/>
            </a:srgb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 3: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Load the Items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/ DAT Level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805503"/>
            <a:ext cx="5962650" cy="954107"/>
          </a:xfrm>
          <a:prstGeom prst="rect">
            <a:avLst/>
          </a:prstGeom>
          <a:ln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EMP/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MLS|Employees|START:startEmp~END:endEmp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ID: 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S|IdIn~IdOut|findId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DAT: |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DatIn~DatOut|findDAT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</a:t>
            </a:r>
            <a:endParaRPr lang="en-US" sz="14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4562475" y="1729918"/>
            <a:ext cx="4572000" cy="50475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startEmp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"Employees"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numIDs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zECFNumElmts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=IDCnt+1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numIDs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ld1DON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zECFGetElmt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findId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(.ID)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zECFGetElmt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DatIn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findDAT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(ID,.DAT)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beforeEMP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abortEMP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 Load Items/Fields for EMP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zECFNewElmtObj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DatOut"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,DAT,idID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afterEMP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ld1DON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endEmp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Elbow Connector 39"/>
          <p:cNvCxnSpPr>
            <a:stCxn id="7" idx="2"/>
            <a:endCxn id="8" idx="0"/>
          </p:cNvCxnSpPr>
          <p:nvPr/>
        </p:nvCxnSpPr>
        <p:spPr>
          <a:xfrm rot="16200000" flipH="1">
            <a:off x="3116332" y="-682695"/>
            <a:ext cx="1838575" cy="5737614"/>
          </a:xfrm>
          <a:prstGeom prst="bentConnector3">
            <a:avLst>
              <a:gd name="adj1" fmla="val 5310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52499" y="1095875"/>
            <a:ext cx="428625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98427" y="3105400"/>
            <a:ext cx="611998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39"/>
          <p:cNvCxnSpPr>
            <a:stCxn id="14" idx="2"/>
            <a:endCxn id="15" idx="2"/>
          </p:cNvCxnSpPr>
          <p:nvPr/>
        </p:nvCxnSpPr>
        <p:spPr>
          <a:xfrm rot="16200000" flipH="1">
            <a:off x="1908421" y="1082428"/>
            <a:ext cx="4362930" cy="4731724"/>
          </a:xfrm>
          <a:prstGeom prst="bentConnector3">
            <a:avLst>
              <a:gd name="adj1" fmla="val 10524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66848" y="1095875"/>
            <a:ext cx="514352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29696" y="5458805"/>
            <a:ext cx="652104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39"/>
          <p:cNvCxnSpPr>
            <a:stCxn id="22" idx="2"/>
            <a:endCxn id="23" idx="1"/>
          </p:cNvCxnSpPr>
          <p:nvPr/>
        </p:nvCxnSpPr>
        <p:spPr>
          <a:xfrm rot="16200000" flipH="1">
            <a:off x="2565992" y="1082082"/>
            <a:ext cx="2143126" cy="251261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047875" y="1095874"/>
            <a:ext cx="666750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893860" y="3324475"/>
            <a:ext cx="1440266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03877" y="2306264"/>
            <a:ext cx="2125273" cy="999161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Omit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IdIn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rely on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findId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iterate over records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56177" y="4762347"/>
            <a:ext cx="2125273" cy="999161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Omit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IdOut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if the result doesn't require record IDs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2" grpId="0" animBg="1"/>
      <p:bldP spid="23" grpId="0" animBg="1"/>
      <p:bldP spid="29" grpId="0" build="allAtOnce" animBg="1"/>
      <p:bldP spid="30" grpId="0" build="allAtOnce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/ DAT Level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805503"/>
            <a:ext cx="5962650" cy="954107"/>
          </a:xfrm>
          <a:prstGeom prst="rect">
            <a:avLst/>
          </a:prstGeom>
          <a:ln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EMP/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MLS|Employees|START:startEmp~END:endEmp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ID: 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S|IdIn~IdOut|findId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DAT: |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DatIn~DatOut|findDAT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</a:t>
            </a:r>
            <a:endParaRPr lang="en-US" sz="14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4562475" y="1729918"/>
            <a:ext cx="4572000" cy="50475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startEmp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"Employees"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numIDs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zECFNumElmts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=IDCnt+1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numIDs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ld1DON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zECFGetElmt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findId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(.ID)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zECFGetElmt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DatIn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findDAT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(ID,.DAT)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beforeEMP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abortEMP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 Load Items/Fields for EMP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zECFNewElmtObj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DatOut"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,DAT,idID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afterEMP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ld1DON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endEmp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Elbow Connector 39"/>
          <p:cNvCxnSpPr>
            <a:stCxn id="7" idx="0"/>
            <a:endCxn id="8" idx="0"/>
          </p:cNvCxnSpPr>
          <p:nvPr/>
        </p:nvCxnSpPr>
        <p:spPr>
          <a:xfrm rot="16200000" flipH="1">
            <a:off x="2885482" y="-449466"/>
            <a:ext cx="2438402" cy="5947181"/>
          </a:xfrm>
          <a:prstGeom prst="bentConnector3">
            <a:avLst>
              <a:gd name="adj1" fmla="val -937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52486" y="1304923"/>
            <a:ext cx="557214" cy="1709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72275" y="3743325"/>
            <a:ext cx="611998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39"/>
          <p:cNvCxnSpPr>
            <a:stCxn id="14" idx="2"/>
            <a:endCxn id="15" idx="2"/>
          </p:cNvCxnSpPr>
          <p:nvPr/>
        </p:nvCxnSpPr>
        <p:spPr>
          <a:xfrm rot="16200000" flipH="1">
            <a:off x="1946894" y="1290505"/>
            <a:ext cx="4371108" cy="4741847"/>
          </a:xfrm>
          <a:prstGeom prst="bentConnector3">
            <a:avLst>
              <a:gd name="adj1" fmla="val 10523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28748" y="1304925"/>
            <a:ext cx="665554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77320" y="5676033"/>
            <a:ext cx="652104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39"/>
          <p:cNvCxnSpPr>
            <a:stCxn id="22" idx="2"/>
            <a:endCxn id="23" idx="1"/>
          </p:cNvCxnSpPr>
          <p:nvPr/>
        </p:nvCxnSpPr>
        <p:spPr>
          <a:xfrm rot="16200000" flipH="1">
            <a:off x="2441993" y="1557407"/>
            <a:ext cx="2581025" cy="241795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132402" y="1304925"/>
            <a:ext cx="782248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941485" y="3971425"/>
            <a:ext cx="1887939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65802" y="2915114"/>
            <a:ext cx="2125273" cy="999161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Omit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DatIn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rely on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findDAT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identify the contact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52013" y="5000472"/>
            <a:ext cx="2125273" cy="999161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Omit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DatOut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if the result doesn't require the DAT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2" grpId="0" animBg="1"/>
      <p:bldP spid="23" grpId="0" animBg="1"/>
      <p:bldP spid="29" grpId="0" build="allAtOnce" animBg="1"/>
      <p:bldP spid="30" grpId="0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/ DAT Level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805503"/>
            <a:ext cx="5962650" cy="954107"/>
          </a:xfrm>
          <a:prstGeom prst="rect">
            <a:avLst/>
          </a:prstGeom>
          <a:ln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INI: EMP/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MLS|Employees|START:startEmp~END:endEmp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ID: /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S|IdIn~IdOut|findId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DAT: |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DatIn~DatOut|findDAT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</a:t>
            </a:r>
            <a:endParaRPr lang="en-US" sz="14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4562475" y="1729918"/>
            <a:ext cx="4572000" cy="50475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startEmp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"Employees"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numIDs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zECFNumElmts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=IDCnt+1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numIDs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ld1DON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zECFGetElmt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findId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(.ID)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zECFGetElmt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DatIn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IDCnt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findDAT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(ID,.DAT)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beforeEMP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abortEMP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 Load Items/Fields for EMP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zECFNewElmtObj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DatOut"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,DAT,idID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afterEMP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ld1DON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endEmp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Elbow Connector 39"/>
          <p:cNvCxnSpPr>
            <a:stCxn id="7" idx="2"/>
            <a:endCxn id="8" idx="2"/>
          </p:cNvCxnSpPr>
          <p:nvPr/>
        </p:nvCxnSpPr>
        <p:spPr>
          <a:xfrm rot="16200000" flipH="1">
            <a:off x="2334438" y="1262376"/>
            <a:ext cx="2860637" cy="3719513"/>
          </a:xfrm>
          <a:prstGeom prst="bentConnector3">
            <a:avLst>
              <a:gd name="adj1" fmla="val 10799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428750" y="1520866"/>
            <a:ext cx="952500" cy="1709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24426" y="4381502"/>
            <a:ext cx="1400174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39"/>
          <p:cNvCxnSpPr>
            <a:stCxn id="14" idx="2"/>
            <a:endCxn id="15" idx="1"/>
          </p:cNvCxnSpPr>
          <p:nvPr/>
        </p:nvCxnSpPr>
        <p:spPr>
          <a:xfrm rot="16200000" flipH="1">
            <a:off x="1913905" y="3190839"/>
            <a:ext cx="4269217" cy="127116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91447" y="1520866"/>
            <a:ext cx="842963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84098" y="5875558"/>
            <a:ext cx="1659551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39"/>
          <p:cNvCxnSpPr>
            <a:stCxn id="22" idx="3"/>
            <a:endCxn id="23" idx="0"/>
          </p:cNvCxnSpPr>
          <p:nvPr/>
        </p:nvCxnSpPr>
        <p:spPr>
          <a:xfrm>
            <a:off x="5386688" y="1606341"/>
            <a:ext cx="1841686" cy="277515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62164" y="1520866"/>
            <a:ext cx="924524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08123" y="4381500"/>
            <a:ext cx="1640502" cy="1709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32560" y="1850063"/>
            <a:ext cx="7406640" cy="445548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Take 60 seconds to answer the following:</a:t>
            </a:r>
          </a:p>
          <a:p>
            <a:r>
              <a:rPr lang="en-US" i="1" dirty="0" smtClean="0"/>
              <a:t>Describe how you would load all EMP records matching a search string using an ECF CDO.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General idea (no code required)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How do you get the search string on the database?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/>
              <a:t>How do you iterate?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programming points would you use?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13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888" y="253669"/>
            <a:ext cx="5896303" cy="624786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;;#ECFGENERATE</a:t>
            </a:r>
            <a:r>
              <a:rPr lang="en-US" sz="1600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Type: 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Load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Tag: </a:t>
            </a:r>
            <a:r>
              <a:rPr lang="en-US" sz="1600" dirty="0" err="1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lemp</a:t>
            </a:r>
            <a:endParaRPr lang="en-US" sz="1600" dirty="0" smtClean="0">
              <a:solidFill>
                <a:srgbClr val="228B22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INI: 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EMP/</a:t>
            </a:r>
            <a:r>
              <a:rPr lang="en-US" sz="1600" dirty="0" err="1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M|Employees|start: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startEmp</a:t>
            </a:r>
            <a:endParaRPr lang="en-US" sz="1600" dirty="0" smtClean="0">
              <a:solidFill>
                <a:srgbClr val="FF0000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ID: 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|~</a:t>
            </a:r>
            <a:r>
              <a:rPr lang="en-US" sz="1600" dirty="0" err="1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Id|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findEmpID</a:t>
            </a:r>
            <a:endParaRPr lang="en-US" sz="1600" dirty="0" smtClean="0">
              <a:solidFill>
                <a:srgbClr val="FF0000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Items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: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  .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2|Name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  </a:t>
            </a:r>
            <a:r>
              <a:rPr lang="en-US" sz="1600" dirty="0" err="1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EndItems</a:t>
            </a:r>
            <a:endParaRPr lang="en-US" sz="1600" dirty="0" smtClean="0">
              <a:solidFill>
                <a:srgbClr val="228B22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1600" dirty="0" err="1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EndINI</a:t>
            </a:r>
            <a:endParaRPr lang="en-US" sz="1600" dirty="0" smtClean="0">
              <a:solidFill>
                <a:srgbClr val="228B22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;;#</a:t>
            </a:r>
            <a:r>
              <a:rPr lang="en-US" sz="1600" dirty="0" smtClean="0">
                <a:solidFill>
                  <a:srgbClr val="8B008B"/>
                </a:solidFill>
                <a:latin typeface="Consolas" pitchFamily="49" charset="0"/>
                <a:ea typeface="Calibri"/>
                <a:cs typeface="Consolas" pitchFamily="49" charset="0"/>
              </a:rPr>
              <a:t>ENDGEN#</a:t>
            </a:r>
          </a:p>
          <a:p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startEmp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;Get the search string and initialize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ySearch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$$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zECFGet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SearchString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yName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$$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znxNm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"EMP"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,%ySearch,-1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600" dirty="0" smtClean="0">
              <a:solidFill>
                <a:srgbClr val="228B22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yName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$$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znxNm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"EMP"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,%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yName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yID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q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1</a:t>
            </a:r>
          </a:p>
          <a:p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findEmpID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(ID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;Return IDs until there are none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(%yName,1,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ySearch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))'=%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ySearch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q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0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yID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$$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znxNmID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"EMP"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,%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yName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,%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yID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yID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;No more IDs in current 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.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yName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$$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znxNm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"EMP"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,%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yName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.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(%yName,1,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ySearch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))=%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ySearch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. .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yID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$$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znxNmID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"EMP"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,%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yName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,%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yID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ID=%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yID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q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ID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'=</a:t>
            </a:r>
            <a:r>
              <a:rPr lang="en-US" sz="1600" dirty="0" smtClean="0">
                <a:solidFill>
                  <a:srgbClr val="228B22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166532" y="1622170"/>
            <a:ext cx="3516715" cy="977095"/>
          </a:xfrm>
          <a:prstGeom prst="borderCallout1">
            <a:avLst>
              <a:gd name="adj1" fmla="val 61727"/>
              <a:gd name="adj2" fmla="val -1676"/>
              <a:gd name="adj3" fmla="val 145601"/>
              <a:gd name="adj4" fmla="val -26652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 %y* variables to maintain information between programming points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7306" y="3210186"/>
            <a:ext cx="3173542" cy="650614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Are programming points called as functions or subroutines?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97306" y="4065321"/>
            <a:ext cx="3173542" cy="933764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would happen if you write them as if they were subroutines and not functions?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90039" y="106639"/>
            <a:ext cx="5681137" cy="621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startEMP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get the search string from the request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findEmpID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iterate over matching IDs</a:t>
            </a:r>
          </a:p>
        </p:txBody>
      </p:sp>
    </p:spTree>
    <p:extLst>
      <p:ext uri="{BB962C8B-B14F-4D97-AF65-F5344CB8AC3E}">
        <p14:creationId xmlns:p14="http://schemas.microsoft.com/office/powerpoint/2010/main" val="2351402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build="allAtOnce" animBg="1"/>
      <p:bldP spid="8" grpId="0" build="allAtOnce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0" y="0"/>
            <a:ext cx="6816725" cy="682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68715" y="2781300"/>
            <a:ext cx="7794284" cy="2945732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Item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715" y="5727032"/>
            <a:ext cx="7794284" cy="1130968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Field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715" y="649705"/>
            <a:ext cx="7794284" cy="213159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 / DAT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716" y="0"/>
            <a:ext cx="7794284" cy="64970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Command / INI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Level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84824" y="1197325"/>
            <a:ext cx="8930668" cy="5205095"/>
            <a:chOff x="472440" y="396640"/>
            <a:chExt cx="8427720" cy="4911960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>
              <a:off x="2942430" y="4951042"/>
              <a:ext cx="81517" cy="15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690195" y="4946247"/>
              <a:ext cx="81517" cy="15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21542" y="396640"/>
              <a:ext cx="2537890" cy="31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Process INI/ID/DAT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95696" y="4992600"/>
              <a:ext cx="5196776" cy="31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Process Fields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" y="818902"/>
              <a:ext cx="8427720" cy="4099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8" name="Straight Arrow Connector 27"/>
            <p:cNvCxnSpPr/>
            <p:nvPr/>
          </p:nvCxnSpPr>
          <p:spPr>
            <a:xfrm rot="16200000" flipV="1">
              <a:off x="3397977" y="781763"/>
              <a:ext cx="135082" cy="15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4729891" y="779382"/>
              <a:ext cx="135081" cy="15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714703" y="2764221"/>
            <a:ext cx="8145518" cy="1458643"/>
          </a:xfrm>
          <a:prstGeom prst="rect">
            <a:avLst/>
          </a:prstGeom>
          <a:solidFill>
            <a:srgbClr val="000000">
              <a:alpha val="89804"/>
            </a:srgb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 1: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Process items that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Require special code / formatting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Could cause abort of record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703" y="4222864"/>
            <a:ext cx="8145518" cy="580364"/>
          </a:xfrm>
          <a:prstGeom prst="rect">
            <a:avLst/>
          </a:prstGeom>
          <a:solidFill>
            <a:srgbClr val="000000">
              <a:alpha val="89804"/>
            </a:srgb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 2: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Chance to abort record</a:t>
            </a: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703" y="4803228"/>
            <a:ext cx="8145518" cy="1264334"/>
          </a:xfrm>
          <a:prstGeom prst="rect">
            <a:avLst/>
          </a:prstGeom>
          <a:solidFill>
            <a:srgbClr val="000000">
              <a:alpha val="89804"/>
            </a:srgb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 3: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Finish processing items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Apply standard formatting</a:t>
            </a:r>
          </a:p>
          <a:p>
            <a:pPr marL="914400" indent="-452438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Save to Chronicles / Send via ECF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824" y="1197325"/>
            <a:ext cx="8930668" cy="5205095"/>
            <a:chOff x="472440" y="396640"/>
            <a:chExt cx="8427720" cy="4911960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2942430" y="4951042"/>
              <a:ext cx="81517" cy="15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6690195" y="4946247"/>
              <a:ext cx="81517" cy="15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921542" y="396640"/>
              <a:ext cx="2537890" cy="31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Process INI/ID/DAT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95696" y="4992600"/>
              <a:ext cx="5196776" cy="31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Process Fields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440" y="818902"/>
              <a:ext cx="8427720" cy="4099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3397977" y="781763"/>
              <a:ext cx="135082" cy="15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4729891" y="779382"/>
              <a:ext cx="135081" cy="15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0"/>
              <a:ext cx="9144000" cy="6858001"/>
              <a:chOff x="0" y="0"/>
              <a:chExt cx="9144000" cy="6858001"/>
            </a:xfrm>
            <a:solidFill>
              <a:srgbClr val="000000">
                <a:alpha val="50196"/>
              </a:srgb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16447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1644786"/>
                <a:ext cx="4425351" cy="52132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25351" y="5989165"/>
                <a:ext cx="4718649" cy="8688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70848" y="1644785"/>
                <a:ext cx="73152" cy="43313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425351" y="1644787"/>
              <a:ext cx="4645497" cy="433131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1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48797" r="-10774"/>
          <a:stretch/>
        </p:blipFill>
        <p:spPr bwMode="auto">
          <a:xfrm>
            <a:off x="1435608" y="833902"/>
            <a:ext cx="7277569" cy="57121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1759789" y="2363637"/>
            <a:ext cx="430119" cy="4301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85382" y="4120550"/>
            <a:ext cx="430119" cy="4301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67775" y="4756030"/>
            <a:ext cx="430119" cy="4301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basic ECF API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BulkRPC</a:t>
            </a:r>
            <a:r>
              <a:rPr lang="en-US" dirty="0" smtClean="0"/>
              <a:t> Wrapper</a:t>
            </a:r>
          </a:p>
          <a:p>
            <a:r>
              <a:rPr lang="en-US" dirty="0" smtClean="0"/>
              <a:t>Using Generated Code</a:t>
            </a:r>
          </a:p>
          <a:p>
            <a:r>
              <a:rPr lang="en-US" dirty="0" smtClean="0"/>
              <a:t>Working with Chronicles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Level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7458"/>
            <a:ext cx="7653528" cy="3293209"/>
          </a:xfrm>
          <a:prstGeom prst="rect">
            <a:avLst/>
          </a:prstGeom>
          <a:ln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BEFORE:beforeEMP~AFTER:afterEMP~ABORT:abortEMP~MID:midEMP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Items: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50/C|Status|PRE:before50~FRMT:format50~AFT:after50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EndItems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3563010" y="1040612"/>
            <a:ext cx="5486400" cy="504753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abortLst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","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before50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abortLst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=abortLst_50_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","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  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zVAL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@(INI,ID,DAT,50)=^ER1(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,ID,50,99999,1)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format50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abortLst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=abortLst_50_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","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midEMP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abortEMP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ld1ID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zECFNewElmtObj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recsID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DatOut"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,DAT,idID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abortLst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",50,"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"Status"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  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"Status"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=@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zVAL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@(INI,ID,DAT,50)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Status"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,idID,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"["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,2,99999),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"["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,1)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Number"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,val,catID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Comment"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,cmt,catID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cat=^ED(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,50,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,val)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Title"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(cat,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"^"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,1),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Abbr"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(cat,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"^"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,2),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after50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2"/>
          <p:cNvSpPr>
            <a:spLocks noChangeArrowheads="1"/>
          </p:cNvSpPr>
          <p:nvPr/>
        </p:nvSpPr>
        <p:spPr bwMode="auto">
          <a:xfrm>
            <a:off x="50802" y="1040612"/>
            <a:ext cx="3410610" cy="1630382"/>
          </a:xfrm>
          <a:prstGeom prst="roundRect">
            <a:avLst>
              <a:gd name="adj" fmla="val 784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Item Flags: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1775" marR="0" lvl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Networked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item (record)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Epic.Core.Database.Record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.NET</a:t>
            </a:r>
            <a:endParaRPr kumimoji="0" lang="en-US" sz="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1775" marR="0" lvl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Item is a category.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Epic.Core.Database.Category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.NET</a:t>
            </a:r>
            <a:endParaRPr kumimoji="0" lang="en-US" sz="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1775" marR="0" lvl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Save to 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231775" marR="0" lvl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Skip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formatting (date, time, etc.)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1775" marR="0" lvl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Text item (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presented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paragraph)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12096" y="2822516"/>
            <a:ext cx="2647023" cy="668953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Take 30 seconds to answer the following :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8288" y="3434753"/>
            <a:ext cx="2717800" cy="942428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Why is item 50 loaded before the mid-record programming point?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3888" y="4326379"/>
            <a:ext cx="2709333" cy="939803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Why is Status an object with sub properties rather than just one value?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103" grpId="0" animBg="1"/>
      <p:bldP spid="29" grpId="0" animBg="1"/>
      <p:bldP spid="27" grpId="0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Level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7459"/>
            <a:ext cx="7653131" cy="3293209"/>
          </a:xfrm>
          <a:prstGeom prst="rect">
            <a:avLst/>
          </a:prstGeom>
          <a:ln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BEFORE:beforeEMP~AFTER:afterEMP~ABORT:abortEMP~MID:midEMP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Items: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  50/C|Status|PRE:before50~FRMT:format50~AFT:after50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RelGroup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LocaleInfo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3400|Locale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3402|LoadCdaAtStartup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EndRelGroup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EndItems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15559" y="1400347"/>
            <a:ext cx="5376041" cy="950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Related Group 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Epic.Core.Database.RelatedTable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Class with property for each item in group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20240" y="2544872"/>
            <a:ext cx="6461760" cy="29238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RelatedTable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LocaleInfoRow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LocaleInfo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LocaleInfoRow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Locale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LoadCdaAtStartup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Level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7459"/>
            <a:ext cx="7653131" cy="3293209"/>
          </a:xfrm>
          <a:prstGeom prst="rect">
            <a:avLst/>
          </a:prstGeom>
          <a:ln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BEFORE:beforeEMP~AFTER:afterEMP~ABORT:abortEMP~MID:midEMP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Items: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  50/C|Status|PRE:before50~FRMT:format50~AFT:after50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RelGroup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LocaleInfo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3400|Locale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3402|LoadCdaAtStartup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EndRelGroup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EndItems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546127" y="2503714"/>
            <a:ext cx="7445473" cy="415498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LocaleInfo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relTblID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LocaleInfo"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,idID,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lstID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Rows"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,relTblID,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=1E25,totalMax=0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total(3400)=^ER1(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,ID,3400,99999,0)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&gt;total(3400)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=total(3400)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&lt;total(3400)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=total(3400)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total(3402)=^ER1(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,ID,3402,99999,0)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&gt;total(3402)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=total(3402)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&lt;total(3402)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=total(3402)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=1E25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lineCnt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=1:1:totalMin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zECFNewElmtObj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lstID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"Locale"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,^ER1(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,ID,3400,99999,lineCnt),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"LoadCdaAtStartup"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,^ER1(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,ID,3402,99999,lineCnt),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lineCnt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=totalMin+1:1:totalMax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zECFNewElmtObj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lstID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total(3400)'&lt;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lineCnt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"Locale"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,^ER1(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,ID,3400,99999,lineCnt),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total(3402)'&lt;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lineCnt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"LoadCdaAtStartup"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,^ER1(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,ID,3402,99999,lineCnt),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K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total,siCnt,siData,datLB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Elbow Connector 39"/>
          <p:cNvCxnSpPr>
            <a:stCxn id="22" idx="1"/>
            <a:endCxn id="23" idx="1"/>
          </p:cNvCxnSpPr>
          <p:nvPr/>
        </p:nvCxnSpPr>
        <p:spPr>
          <a:xfrm rot="10800000" flipH="1" flipV="1">
            <a:off x="815657" y="1293852"/>
            <a:ext cx="804039" cy="3760231"/>
          </a:xfrm>
          <a:prstGeom prst="bentConnector3">
            <a:avLst>
              <a:gd name="adj1" fmla="val -2843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5658" y="1208378"/>
            <a:ext cx="1307432" cy="1709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19697" y="4968609"/>
            <a:ext cx="5600910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9"/>
          <p:cNvCxnSpPr>
            <a:stCxn id="34" idx="1"/>
            <a:endCxn id="35" idx="1"/>
          </p:cNvCxnSpPr>
          <p:nvPr/>
        </p:nvCxnSpPr>
        <p:spPr>
          <a:xfrm rot="10800000" flipH="1" flipV="1">
            <a:off x="808329" y="1531726"/>
            <a:ext cx="804039" cy="3697171"/>
          </a:xfrm>
          <a:prstGeom prst="bentConnector3">
            <a:avLst>
              <a:gd name="adj1" fmla="val -6241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08330" y="1446252"/>
            <a:ext cx="2418345" cy="1709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612369" y="5143423"/>
            <a:ext cx="6459575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nimBg="1"/>
      <p:bldP spid="22" grpId="0" animBg="1"/>
      <p:bldP spid="23" grpId="0" animBg="1"/>
      <p:bldP spid="34" grpId="0" animBg="1"/>
      <p:bldP spid="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Level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7458"/>
            <a:ext cx="7653131" cy="3293209"/>
          </a:xfrm>
          <a:prstGeom prst="rect">
            <a:avLst/>
          </a:prstGeom>
          <a:ln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BEFORE:beforeEMP~AFTER:afterEMP~ABORT:abortEMP~MID:midEMP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Items: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  50/C|Status|PRE:before50~FRMT:format50~AFT:after50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RelGroup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LocaleInfo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3400|Locale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3402|LoadCdaAtStartup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EndRelGroup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PropGroup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Demographics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      .2|Name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      100/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T|Address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      14700/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C|Sex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EndPropGroup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EndItems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22014" y="609807"/>
            <a:ext cx="5113283" cy="12441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Property Group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Property on parent with type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Class with property for each item in  group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Just one object (unlike related table)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220" y="1914953"/>
            <a:ext cx="2633979" cy="22183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63601" y="2184157"/>
            <a:ext cx="850900" cy="17183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63601" y="2417372"/>
            <a:ext cx="1460499" cy="1734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63601" y="2656482"/>
            <a:ext cx="1292859" cy="1734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50220" y="609806"/>
            <a:ext cx="3183467" cy="1305147"/>
          </a:xfrm>
          <a:prstGeom prst="roundRect">
            <a:avLst>
              <a:gd name="adj" fmla="val 808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Take 30 seconds to answer: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Why split properties into groups?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3688" y="2402132"/>
            <a:ext cx="6350000" cy="405649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Employee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RelatedTable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LocaleInfoRow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LocaleInfo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DemographicsInfo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Demographics { </a:t>
            </a: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LocaleInfoRow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Locale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LoadCdaAtStartup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DemographicsInfo</a:t>
            </a:r>
            <a:endParaRPr lang="en-US" sz="1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string</a:t>
            </a:r>
            <a:r>
              <a:rPr lang="en-US" sz="14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Address { </a:t>
            </a: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2B91A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Category</a:t>
            </a:r>
            <a:r>
              <a:rPr lang="en-US" sz="14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Sex { </a:t>
            </a: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4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4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39" grpId="0"/>
      <p:bldP spid="54" grpId="0"/>
      <p:bldP spid="19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Level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7458"/>
            <a:ext cx="7653131" cy="3293209"/>
          </a:xfrm>
          <a:prstGeom prst="rect">
            <a:avLst/>
          </a:prstGeom>
          <a:ln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BEFORE:beforeEMP~AFTER:afterEMP~ABORT:abortEMP~MID:midEMP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Items: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   50/C|Status|PRE:before50~FRMT:format50~AFT:after50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RelGroup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LocaleInfo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3400|Locale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  3402|LoadCdaAtStartup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EndRelGroup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PropGroup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Demographics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      .2|Name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      100/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T|Address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;      14700/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C|Sex</a:t>
            </a:r>
            <a:endParaRPr lang="en-US" sz="16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EndPropGroup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EndItems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3251199" y="2255540"/>
            <a:ext cx="5892801" cy="409342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"Demographics"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idID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grpID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Demographics"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,idID,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Name"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,^ER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,ID),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grpID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propID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Address"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,grpID,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propID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crlf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(13)_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(10)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total=^ER1(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,ID,100,99999,0)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lineCnt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=1:1:total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lineCnt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=total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crlf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(propID,^ER1(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,ID,100,99999,lineCnt)_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crlf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"Sex"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grpID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(^EN(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,ID,14700),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(1),1),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(2),2)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""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Sex"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,grpID,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cmt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"["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,2,99999),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"["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,1)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Number"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,val,catID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Comment"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,cmt,catID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cat=^ED(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"EMP"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,14700,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"N"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,val)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Title"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(cat,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"^"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,1),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%=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$$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zECFSet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Abbr"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$P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(cat,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"^"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,2),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catID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Elbow Connector 39"/>
          <p:cNvCxnSpPr>
            <a:stCxn id="9" idx="3"/>
            <a:endCxn id="10" idx="0"/>
          </p:cNvCxnSpPr>
          <p:nvPr/>
        </p:nvCxnSpPr>
        <p:spPr>
          <a:xfrm>
            <a:off x="3251199" y="2025868"/>
            <a:ext cx="2319891" cy="51428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7220" y="1914953"/>
            <a:ext cx="2633979" cy="22183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53540" y="2540156"/>
            <a:ext cx="1435100" cy="170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39"/>
          <p:cNvCxnSpPr>
            <a:stCxn id="26" idx="3"/>
            <a:endCxn id="27" idx="1"/>
          </p:cNvCxnSpPr>
          <p:nvPr/>
        </p:nvCxnSpPr>
        <p:spPr>
          <a:xfrm>
            <a:off x="1714501" y="2270075"/>
            <a:ext cx="1536698" cy="542945"/>
          </a:xfrm>
          <a:prstGeom prst="bentConnector3">
            <a:avLst>
              <a:gd name="adj1" fmla="val 7330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63601" y="2184157"/>
            <a:ext cx="850900" cy="17183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51199" y="2738532"/>
            <a:ext cx="3771901" cy="1489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9"/>
          <p:cNvCxnSpPr>
            <a:stCxn id="39" idx="3"/>
            <a:endCxn id="40" idx="1"/>
          </p:cNvCxnSpPr>
          <p:nvPr/>
        </p:nvCxnSpPr>
        <p:spPr>
          <a:xfrm>
            <a:off x="2324100" y="2504082"/>
            <a:ext cx="627470" cy="112661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63601" y="2417372"/>
            <a:ext cx="1460499" cy="1734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2951570" y="2948469"/>
            <a:ext cx="634067" cy="1364452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39"/>
          <p:cNvCxnSpPr>
            <a:stCxn id="54" idx="3"/>
            <a:endCxn id="55" idx="1"/>
          </p:cNvCxnSpPr>
          <p:nvPr/>
        </p:nvCxnSpPr>
        <p:spPr>
          <a:xfrm>
            <a:off x="2156460" y="2743192"/>
            <a:ext cx="795110" cy="2587752"/>
          </a:xfrm>
          <a:prstGeom prst="bentConnector3">
            <a:avLst>
              <a:gd name="adj1" fmla="val 34666"/>
            </a:avLst>
          </a:prstGeom>
          <a:ln w="28575"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63601" y="2656482"/>
            <a:ext cx="1292859" cy="1734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>
            <a:off x="2951570" y="4312920"/>
            <a:ext cx="634067" cy="2036047"/>
          </a:xfrm>
          <a:prstGeom prst="leftBrac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6" grpId="0"/>
      <p:bldP spid="27" grpId="0" animBg="1"/>
      <p:bldP spid="39" grpId="0"/>
      <p:bldP spid="40" grpId="0" animBg="1"/>
      <p:bldP spid="54" grpId="0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0" y="0"/>
            <a:ext cx="6816725" cy="682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968715" y="2781300"/>
            <a:ext cx="7794284" cy="2945732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Item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715" y="5727032"/>
            <a:ext cx="7794284" cy="1130968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Field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715" y="649705"/>
            <a:ext cx="7794284" cy="213159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 / DAT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716" y="0"/>
            <a:ext cx="7794284" cy="64970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Command / INI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2507" y="2264225"/>
            <a:ext cx="8906543" cy="2757714"/>
            <a:chOff x="102507" y="2264225"/>
            <a:chExt cx="8906543" cy="2757714"/>
          </a:xfrm>
        </p:grpSpPr>
        <p:grpSp>
          <p:nvGrpSpPr>
            <p:cNvPr id="19" name="Group 18"/>
            <p:cNvGrpSpPr/>
            <p:nvPr/>
          </p:nvGrpSpPr>
          <p:grpSpPr>
            <a:xfrm>
              <a:off x="102507" y="2264225"/>
              <a:ext cx="8906543" cy="2757714"/>
              <a:chOff x="102507" y="3193143"/>
              <a:chExt cx="8906543" cy="2757714"/>
            </a:xfrm>
          </p:grpSpPr>
          <p:pic>
            <p:nvPicPr>
              <p:cNvPr id="4301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68135"/>
              <a:stretch>
                <a:fillRect/>
              </a:stretch>
            </p:blipFill>
            <p:spPr bwMode="auto">
              <a:xfrm>
                <a:off x="102507" y="4105700"/>
                <a:ext cx="8906543" cy="1845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84240"/>
              <a:stretch>
                <a:fillRect/>
              </a:stretch>
            </p:blipFill>
            <p:spPr bwMode="auto">
              <a:xfrm>
                <a:off x="102507" y="3193143"/>
                <a:ext cx="8906543" cy="9125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667142" y="3555999"/>
                <a:ext cx="3096507" cy="79828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Process Items</a:t>
                </a:r>
              </a:p>
              <a:p>
                <a:pPr algn="ctr"/>
                <a:r>
                  <a:rPr lang="en-US" dirty="0" smtClean="0"/>
                  <a:t>Save                Load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4277138" y="4470399"/>
                <a:ext cx="232230" cy="15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5873715" y="4469605"/>
                <a:ext cx="232230" cy="15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3324243" y="4509285"/>
              <a:ext cx="238125" cy="13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8494" y="4504522"/>
              <a:ext cx="438151" cy="1397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800" dirty="0" smtClean="0"/>
                <a:t>Field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05667" y="4504522"/>
              <a:ext cx="238125" cy="13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19918" y="4499759"/>
              <a:ext cx="438151" cy="1397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800" dirty="0" smtClean="0"/>
                <a:t>Field</a:t>
              </a:r>
              <a:endParaRPr lang="en-US" sz="800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Field  Level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925292" y="5021263"/>
            <a:ext cx="8458200" cy="1629908"/>
          </a:xfrm>
        </p:spPr>
        <p:txBody>
          <a:bodyPr>
            <a:normAutofit lnSpcReduction="10000"/>
          </a:bodyPr>
          <a:lstStyle/>
          <a:p>
            <a:pPr>
              <a:tabLst>
                <a:tab pos="6291263" algn="l"/>
              </a:tabLst>
            </a:pPr>
            <a:r>
              <a:rPr lang="en-US" sz="2400" dirty="0" smtClean="0"/>
              <a:t>Save/Load data not tied to a Chronicles item</a:t>
            </a:r>
          </a:p>
          <a:p>
            <a:pPr>
              <a:tabLst>
                <a:tab pos="6291263" algn="l"/>
              </a:tabLst>
            </a:pPr>
            <a:r>
              <a:rPr lang="en-US" sz="2400" dirty="0" smtClean="0"/>
              <a:t>Can use outside INI (specify XXX for INI)</a:t>
            </a:r>
          </a:p>
          <a:p>
            <a:pPr>
              <a:tabLst>
                <a:tab pos="6291263" algn="l"/>
              </a:tabLst>
            </a:pPr>
            <a:r>
              <a:rPr lang="en-US" sz="2400" dirty="0" smtClean="0"/>
              <a:t>Store in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zVAL</a:t>
            </a:r>
            <a:r>
              <a:rPr lang="en-US" sz="2400" i="1" dirty="0" smtClean="0"/>
              <a:t>@("Field#") </a:t>
            </a:r>
            <a:r>
              <a:rPr lang="en-US" sz="2400" dirty="0" smtClean="0"/>
              <a:t>or</a:t>
            </a:r>
            <a:r>
              <a:rPr lang="en-US" sz="2400" i="1" dirty="0" smtClean="0"/>
              <a:t> @</a:t>
            </a:r>
            <a:r>
              <a:rPr lang="en-US" sz="2400" i="1" dirty="0" err="1" smtClean="0"/>
              <a:t>zVAL</a:t>
            </a:r>
            <a:r>
              <a:rPr lang="en-US" sz="2400" i="1" dirty="0" smtClean="0"/>
              <a:t>@("Field#","Line#")</a:t>
            </a: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92314" y="728841"/>
            <a:ext cx="4553857" cy="14773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;Fields:</a:t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;   1/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R|Record|GetRecordPp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;   2/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CM|Categories|GetCategoryPp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;   3/T|Text|GetTextPp|80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EndFields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844321" y="728841"/>
            <a:ext cx="4299679" cy="1477328"/>
          </a:xfrm>
          <a:prstGeom prst="roundRect">
            <a:avLst>
              <a:gd name="adj" fmla="val 84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Flags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Record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  Category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  Multiple Response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Text (max chars / line after pp)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393372" y="2946409"/>
            <a:ext cx="2032000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02857" y="1930408"/>
            <a:ext cx="3086179" cy="203279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0" y="0"/>
            <a:ext cx="6816725" cy="682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68716" y="0"/>
            <a:ext cx="7794284" cy="64970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Command / INI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715" y="649705"/>
            <a:ext cx="7794284" cy="2131595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 / DAT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8715" y="2781300"/>
            <a:ext cx="7794284" cy="2945732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Item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715" y="5727032"/>
            <a:ext cx="7794284" cy="1130968"/>
          </a:xfrm>
          <a:prstGeom prst="rect">
            <a:avLst/>
          </a:prstGeom>
          <a:solidFill>
            <a:srgbClr val="00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Field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basic ECF API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BulkRPC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Wrapper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Generated Code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Working with Chronicles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Chronicles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482" y="1417638"/>
            <a:ext cx="7699917" cy="51683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Access Manager</a:t>
            </a:r>
          </a:p>
          <a:p>
            <a:pPr lvl="1"/>
            <a:r>
              <a:rPr lang="en-US" dirty="0" smtClean="0"/>
              <a:t>Check License and Security</a:t>
            </a:r>
          </a:p>
          <a:p>
            <a:pPr lvl="1"/>
            <a:r>
              <a:rPr lang="en-US" dirty="0" smtClean="0">
                <a:hlinkClick r:id="rId2"/>
              </a:rPr>
              <a:t>Hyperspace Web wiki &gt; Database &gt; </a:t>
            </a:r>
            <a:r>
              <a:rPr lang="en-US" dirty="0" err="1" smtClean="0">
                <a:hlinkClick r:id="rId2"/>
              </a:rPr>
              <a:t>AccessManager</a:t>
            </a:r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Replaces </a:t>
            </a:r>
            <a:r>
              <a:rPr lang="en-US" b="1" dirty="0" err="1" smtClean="0"/>
              <a:t>EUserSettings</a:t>
            </a:r>
            <a:r>
              <a:rPr lang="en-US" dirty="0" smtClean="0"/>
              <a:t> in VB</a:t>
            </a:r>
          </a:p>
          <a:p>
            <a:pPr lvl="1"/>
            <a:r>
              <a:rPr lang="en-US" dirty="0" smtClean="0">
                <a:hlinkClick r:id="rId3"/>
              </a:rPr>
              <a:t>Hyperspace Web wiki&gt; Database &gt; User Settings</a:t>
            </a:r>
            <a:endParaRPr lang="en-US" dirty="0" smtClean="0"/>
          </a:p>
          <a:p>
            <a:r>
              <a:rPr lang="en-US" dirty="0" smtClean="0"/>
              <a:t>Database Operations</a:t>
            </a:r>
          </a:p>
          <a:p>
            <a:pPr lvl="1"/>
            <a:r>
              <a:rPr lang="en-US" dirty="0" smtClean="0"/>
              <a:t>Create, duplicate and delete records, create contacts, etc.</a:t>
            </a:r>
          </a:p>
          <a:p>
            <a:pPr lvl="1"/>
            <a:r>
              <a:rPr lang="en-US" dirty="0" smtClean="0">
                <a:hlinkClick r:id="rId4"/>
              </a:rPr>
              <a:t>Hyperspace web wiki &gt; Database &gt; Database Objects &gt; Chronicles Operations</a:t>
            </a:r>
            <a:endParaRPr lang="en-US" dirty="0" smtClean="0"/>
          </a:p>
          <a:p>
            <a:r>
              <a:rPr lang="en-US" dirty="0" smtClean="0"/>
              <a:t>Chronicles Database Definitions</a:t>
            </a:r>
          </a:p>
          <a:p>
            <a:pPr lvl="1"/>
            <a:r>
              <a:rPr lang="en-US" dirty="0" smtClean="0"/>
              <a:t>Replaces </a:t>
            </a:r>
            <a:r>
              <a:rPr lang="en-US" b="1" dirty="0" err="1" smtClean="0"/>
              <a:t>EChronDBInfo</a:t>
            </a:r>
            <a:r>
              <a:rPr lang="en-US" dirty="0" smtClean="0"/>
              <a:t> and </a:t>
            </a:r>
            <a:r>
              <a:rPr lang="en-US" b="1" dirty="0" err="1" smtClean="0"/>
              <a:t>EChronItemInfo</a:t>
            </a:r>
            <a:r>
              <a:rPr lang="en-US" dirty="0" smtClean="0"/>
              <a:t> in VB</a:t>
            </a:r>
          </a:p>
          <a:p>
            <a:pPr lvl="1"/>
            <a:r>
              <a:rPr lang="en-US" dirty="0" err="1" smtClean="0">
                <a:hlinkClick r:id="rId5"/>
              </a:rPr>
              <a:t>HyperspaceWeb</a:t>
            </a:r>
            <a:r>
              <a:rPr lang="en-US" dirty="0" smtClean="0">
                <a:hlinkClick r:id="rId5"/>
              </a:rPr>
              <a:t> wiki &gt; Database &gt; Database Definitions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59507" y="1743518"/>
            <a:ext cx="3684493" cy="18158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</a:rPr>
              <a:t>GetName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n 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id,name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 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id=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</a:rPr>
              <a:t>zECFGet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"Id"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    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id=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""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q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 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id=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getidin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id,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"EMP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 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name=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znam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EMP"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,id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 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%=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</a:rPr>
              <a:t>zECFSet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Name"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,name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q</a:t>
            </a:r>
            <a:endParaRPr lang="en-US" sz="16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ECF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338638"/>
            <a:ext cx="1552575" cy="4968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565142" y="4341759"/>
            <a:ext cx="1857375" cy="496887"/>
          </a:xfrm>
        </p:spPr>
        <p:txBody>
          <a:bodyPr>
            <a:normAutofit fontScale="77500" lnSpcReduction="20000"/>
          </a:bodyPr>
          <a:lstStyle/>
          <a:p>
            <a:pPr algn="r">
              <a:buNone/>
            </a:pP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915" y="1147490"/>
            <a:ext cx="3684493" cy="10772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Request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public string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13" name="Picture 7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15" y="3013326"/>
            <a:ext cx="1419957" cy="139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4737414" y="3013326"/>
            <a:ext cx="1676400" cy="1395046"/>
            <a:chOff x="4737414" y="4037906"/>
            <a:chExt cx="1676400" cy="1395046"/>
          </a:xfrm>
        </p:grpSpPr>
        <p:pic>
          <p:nvPicPr>
            <p:cNvPr id="14" name="Picture 7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37414" y="4037906"/>
              <a:ext cx="1096108" cy="1395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Flowchart: Magnetic Disk 14"/>
            <p:cNvSpPr/>
            <p:nvPr/>
          </p:nvSpPr>
          <p:spPr>
            <a:xfrm>
              <a:off x="5382183" y="4682675"/>
              <a:ext cx="1031631" cy="70924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Chronicles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49916" y="5068398"/>
            <a:ext cx="4376329" cy="10772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Response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public string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002491" y="3114675"/>
            <a:ext cx="2553948" cy="476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Execute Command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 flipH="1">
            <a:off x="2002491" y="3743820"/>
            <a:ext cx="2553948" cy="476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 Response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2152650" y="1690860"/>
            <a:ext cx="342900" cy="24765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24749" y="1990725"/>
            <a:ext cx="733426" cy="3429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0" idx="0"/>
            <a:endCxn id="21" idx="0"/>
          </p:cNvCxnSpPr>
          <p:nvPr/>
        </p:nvCxnSpPr>
        <p:spPr>
          <a:xfrm rot="16200000" flipH="1">
            <a:off x="4957848" y="-942889"/>
            <a:ext cx="299865" cy="5567362"/>
          </a:xfrm>
          <a:prstGeom prst="curvedConnector3">
            <a:avLst>
              <a:gd name="adj1" fmla="val -307566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524750" y="2956176"/>
            <a:ext cx="733426" cy="3429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85040" y="5568520"/>
            <a:ext cx="542925" cy="3429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34" idx="4"/>
            <a:endCxn id="35" idx="7"/>
          </p:cNvCxnSpPr>
          <p:nvPr/>
        </p:nvCxnSpPr>
        <p:spPr>
          <a:xfrm rot="5400000">
            <a:off x="4260129" y="1987402"/>
            <a:ext cx="2319661" cy="4943008"/>
          </a:xfrm>
          <a:prstGeom prst="curvedConnector3">
            <a:avLst>
              <a:gd name="adj1" fmla="val 66765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4" grpId="0" animBg="1"/>
      <p:bldP spid="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basic ECF API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BulkRPC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Wrapper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Generated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Working with Chronicles</a:t>
            </a:r>
          </a:p>
          <a:p>
            <a:r>
              <a:rPr lang="en-US" smtClean="0">
                <a:solidFill>
                  <a:srgbClr val="FFFF00"/>
                </a:solidFill>
              </a:rPr>
              <a:t>Wrap Up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>
          <a:xfrm>
            <a:off x="997688" y="1333500"/>
            <a:ext cx="8317000" cy="48006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/>
              <a:t>Fill out Class Evaluations</a:t>
            </a:r>
            <a:endParaRPr lang="en-US" dirty="0"/>
          </a:p>
          <a:p>
            <a:pPr lvl="1">
              <a:buSzPct val="80000"/>
            </a:pPr>
            <a:r>
              <a:rPr lang="en-US" sz="2400" dirty="0">
                <a:hlinkClick r:id="rId2"/>
              </a:rPr>
              <a:t>https://training.epic.com/evaluations</a:t>
            </a:r>
            <a:endParaRPr lang="en-US" sz="2400" dirty="0"/>
          </a:p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 smtClean="0"/>
          </a:p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/>
              <a:t>Certification</a:t>
            </a:r>
          </a:p>
          <a:p>
            <a:pPr lvl="1">
              <a:buSzPct val="80000"/>
            </a:pPr>
            <a:r>
              <a:rPr lang="en-US" sz="2400" dirty="0"/>
              <a:t>Read Lesson </a:t>
            </a:r>
            <a:r>
              <a:rPr lang="en-US" sz="2400" dirty="0" smtClean="0"/>
              <a:t>11</a:t>
            </a:r>
          </a:p>
          <a:p>
            <a:pPr lvl="1">
              <a:buSzPct val="80000"/>
            </a:pPr>
            <a:r>
              <a:rPr lang="en-US" sz="2400" dirty="0" smtClean="0"/>
              <a:t>Project [Optional]:</a:t>
            </a:r>
          </a:p>
          <a:p>
            <a:pPr lvl="2"/>
            <a:r>
              <a:rPr lang="en-US" sz="1800" dirty="0">
                <a:hlinkClick r:id="rId3"/>
              </a:rPr>
              <a:t>http://wiki/main/Foundations/Training/.</a:t>
            </a:r>
            <a:r>
              <a:rPr lang="en-US" sz="1800" dirty="0" smtClean="0">
                <a:hlinkClick r:id="rId3"/>
              </a:rPr>
              <a:t>NET/C_Sharp_Project</a:t>
            </a:r>
            <a:r>
              <a:rPr lang="en-US" sz="1800" dirty="0" smtClean="0"/>
              <a:t> </a:t>
            </a:r>
          </a:p>
          <a:p>
            <a:pPr lvl="1">
              <a:buSzPct val="80000"/>
            </a:pPr>
            <a:r>
              <a:rPr lang="en-US" sz="2400" dirty="0" smtClean="0"/>
              <a:t>C</a:t>
            </a:r>
            <a:r>
              <a:rPr lang="en-US" sz="2400" dirty="0"/>
              <a:t># </a:t>
            </a:r>
            <a:r>
              <a:rPr lang="en-US" sz="2400" dirty="0" smtClean="0"/>
              <a:t>Exam:</a:t>
            </a:r>
            <a:endParaRPr lang="en-US" sz="2400" dirty="0"/>
          </a:p>
          <a:p>
            <a:pPr lvl="2"/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://wiki/main/Foundations/Training/.NET/.</a:t>
            </a:r>
            <a:r>
              <a:rPr lang="en-US" sz="1800" dirty="0" smtClean="0">
                <a:hlinkClick r:id="rId4"/>
              </a:rPr>
              <a:t>NET_Exam</a:t>
            </a:r>
            <a:endParaRPr lang="en-US" sz="1800" dirty="0"/>
          </a:p>
          <a:p>
            <a:pPr lvl="1">
              <a:buSzPct val="80000"/>
            </a:pPr>
            <a:r>
              <a:rPr lang="en-US" sz="2400" dirty="0" smtClean="0"/>
              <a:t>ECF Quiz:</a:t>
            </a:r>
            <a:endParaRPr lang="en-US" sz="2400" dirty="0"/>
          </a:p>
          <a:p>
            <a:pPr lvl="2"/>
            <a:r>
              <a:rPr lang="en-US" sz="1800" dirty="0" smtClean="0">
                <a:hlinkClick r:id="rId5"/>
              </a:rPr>
              <a:t>http://wiki/main/Foundations/Training/.NET/ECF</a:t>
            </a:r>
            <a:endParaRPr lang="en-US" sz="1800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4D4D4-7FC7-4E90-BFBA-B9E9A1F58F70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9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41782" indent="-514350">
              <a:buAutoNum type="arabicPeriod"/>
            </a:pPr>
            <a:r>
              <a:rPr lang="en-US" dirty="0" smtClean="0"/>
              <a:t>Using </a:t>
            </a:r>
            <a:r>
              <a:rPr lang="en-US" dirty="0" err="1"/>
              <a:t>BulkRPCs</a:t>
            </a:r>
            <a:r>
              <a:rPr lang="en-US" dirty="0"/>
              <a:t> over </a:t>
            </a:r>
            <a:r>
              <a:rPr lang="en-US" dirty="0" smtClean="0"/>
              <a:t>ECF </a:t>
            </a:r>
          </a:p>
          <a:p>
            <a:pPr marL="541782" indent="-514350">
              <a:buAutoNum type="arabicPeriod"/>
            </a:pPr>
            <a:r>
              <a:rPr lang="en-US" dirty="0" smtClean="0"/>
              <a:t>2. Working with ECF CDO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564" y="835089"/>
            <a:ext cx="8675036" cy="35394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Request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List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Employee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&gt; Employees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Employee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string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string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 Name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1400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Name Change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16564" y="4703147"/>
            <a:ext cx="8675036" cy="175432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UpdateNames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ln,employee,id,name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  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=1:1: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$$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</a:rPr>
              <a:t>zECFNumElmts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</a:rPr>
              <a:t>"Employees"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  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s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employee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$$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</a:rPr>
              <a:t>zECFGetElmt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</a:rPr>
              <a:t>"Employees"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""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s 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id=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dirty="0" smtClean="0">
                <a:solidFill>
                  <a:srgbClr val="FF0000"/>
                </a:solidFill>
                <a:latin typeface="Consolas" pitchFamily="49" charset="0"/>
              </a:rPr>
              <a:t>zECFGet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l-NL" dirty="0" smtClean="0">
                <a:solidFill>
                  <a:srgbClr val="008000"/>
                </a:solidFill>
                <a:latin typeface="Consolas" pitchFamily="49" charset="0"/>
              </a:rPr>
              <a:t>"Id"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,employee)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s 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name=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dirty="0" smtClean="0">
                <a:solidFill>
                  <a:srgbClr val="FF0000"/>
                </a:solidFill>
                <a:latin typeface="Consolas" pitchFamily="49" charset="0"/>
              </a:rPr>
              <a:t>zECFGet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l-NL" dirty="0" smtClean="0">
                <a:solidFill>
                  <a:srgbClr val="008000"/>
                </a:solidFill>
                <a:latin typeface="Consolas" pitchFamily="49" charset="0"/>
              </a:rPr>
              <a:t>"Name"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,employee)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; Code to change record names...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476654" y="914400"/>
            <a:ext cx="3433275" cy="3360389"/>
            <a:chOff x="5229004" y="914400"/>
            <a:chExt cx="3433275" cy="3360389"/>
          </a:xfrm>
        </p:grpSpPr>
        <p:sp>
          <p:nvSpPr>
            <p:cNvPr id="4" name="Rounded Rectangle 3"/>
            <p:cNvSpPr/>
            <p:nvPr/>
          </p:nvSpPr>
          <p:spPr>
            <a:xfrm>
              <a:off x="6008385" y="914400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4" idx="2"/>
              <a:endCxn id="35" idx="0"/>
            </p:cNvCxnSpPr>
            <p:nvPr/>
          </p:nvCxnSpPr>
          <p:spPr>
            <a:xfrm rot="16200000" flipH="1">
              <a:off x="6655712" y="1651054"/>
              <a:ext cx="33031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9" idx="0"/>
            </p:cNvCxnSpPr>
            <p:nvPr/>
          </p:nvCxnSpPr>
          <p:spPr>
            <a:xfrm rot="16200000" flipH="1">
              <a:off x="7607510" y="3252461"/>
              <a:ext cx="614125" cy="427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4"/>
              <a:endCxn id="8" idx="0"/>
            </p:cNvCxnSpPr>
            <p:nvPr/>
          </p:nvCxnSpPr>
          <p:spPr>
            <a:xfrm rot="5400000">
              <a:off x="7175553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5" idx="2"/>
              <a:endCxn id="5" idx="0"/>
            </p:cNvCxnSpPr>
            <p:nvPr/>
          </p:nvCxnSpPr>
          <p:spPr>
            <a:xfrm rot="5400000">
              <a:off x="6122630" y="2060945"/>
              <a:ext cx="516609" cy="879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5" idx="2"/>
              <a:endCxn id="6" idx="0"/>
            </p:cNvCxnSpPr>
            <p:nvPr/>
          </p:nvCxnSpPr>
          <p:spPr>
            <a:xfrm rot="16200000" flipH="1">
              <a:off x="7002499" y="2060944"/>
              <a:ext cx="516609" cy="879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" idx="4"/>
              <a:endCxn id="71" idx="0"/>
            </p:cNvCxnSpPr>
            <p:nvPr/>
          </p:nvCxnSpPr>
          <p:spPr>
            <a:xfrm rot="16200000" flipH="1">
              <a:off x="5847772" y="3252461"/>
              <a:ext cx="614125" cy="4276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" idx="4"/>
              <a:endCxn id="70" idx="0"/>
            </p:cNvCxnSpPr>
            <p:nvPr/>
          </p:nvCxnSpPr>
          <p:spPr>
            <a:xfrm rot="5400000">
              <a:off x="5415814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008385" y="1816211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734306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494045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988743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594535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229004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834797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</p:grpSp>
      <p:sp>
        <p:nvSpPr>
          <p:cNvPr id="86" name="Line Callout 1 85"/>
          <p:cNvSpPr/>
          <p:nvPr/>
        </p:nvSpPr>
        <p:spPr>
          <a:xfrm>
            <a:off x="6311501" y="4374519"/>
            <a:ext cx="2743897" cy="702914"/>
          </a:xfrm>
          <a:prstGeom prst="borderCallout1">
            <a:avLst>
              <a:gd name="adj1" fmla="val 75523"/>
              <a:gd name="adj2" fmla="val -3077"/>
              <a:gd name="adj3" fmla="val 132699"/>
              <a:gd name="adj4" fmla="val -1877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ym typeface="Wingdings" pitchFamily="2" charset="2"/>
              </a:rPr>
              <a:t>parent  null, </a:t>
            </a:r>
            <a:r>
              <a:rPr lang="en-US" sz="1400" b="1" dirty="0" smtClean="0">
                <a:sym typeface="Wingdings" pitchFamily="2" charset="2"/>
              </a:rPr>
              <a:t>Employees</a:t>
            </a:r>
            <a:r>
              <a:rPr lang="en-US" sz="1400" dirty="0" smtClean="0">
                <a:sym typeface="Wingdings" pitchFamily="2" charset="2"/>
              </a:rPr>
              <a:t> is child of root request</a:t>
            </a:r>
            <a:endParaRPr lang="en-US" sz="1400" dirty="0"/>
          </a:p>
        </p:txBody>
      </p:sp>
      <p:sp>
        <p:nvSpPr>
          <p:cNvPr id="87" name="Line Callout 1 86"/>
          <p:cNvSpPr/>
          <p:nvPr/>
        </p:nvSpPr>
        <p:spPr>
          <a:xfrm>
            <a:off x="5562169" y="5895975"/>
            <a:ext cx="3508679" cy="409575"/>
          </a:xfrm>
          <a:prstGeom prst="borderCallout1">
            <a:avLst>
              <a:gd name="adj1" fmla="val 40976"/>
              <a:gd name="adj2" fmla="val -2861"/>
              <a:gd name="adj3" fmla="val 25573"/>
              <a:gd name="adj4" fmla="val -1666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ym typeface="Wingdings" pitchFamily="2" charset="2"/>
              </a:rPr>
              <a:t>parent  node in request with object's properties</a:t>
            </a:r>
            <a:endParaRPr lang="en-US" sz="1400" dirty="0"/>
          </a:p>
        </p:txBody>
      </p:sp>
      <p:cxnSp>
        <p:nvCxnSpPr>
          <p:cNvPr id="25" name="Curved Connector 24"/>
          <p:cNvCxnSpPr>
            <a:endCxn id="35" idx="1"/>
          </p:cNvCxnSpPr>
          <p:nvPr/>
        </p:nvCxnSpPr>
        <p:spPr>
          <a:xfrm>
            <a:off x="3310759" y="1629103"/>
            <a:ext cx="2945276" cy="400290"/>
          </a:xfrm>
          <a:prstGeom prst="curvedConnector3">
            <a:avLst>
              <a:gd name="adj1" fmla="val 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70" idx="2"/>
          </p:cNvCxnSpPr>
          <p:nvPr/>
        </p:nvCxnSpPr>
        <p:spPr>
          <a:xfrm>
            <a:off x="2596055" y="2511972"/>
            <a:ext cx="2880599" cy="1512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8"/>
          <p:cNvCxnSpPr>
            <a:endCxn id="71" idx="1"/>
          </p:cNvCxnSpPr>
          <p:nvPr/>
        </p:nvCxnSpPr>
        <p:spPr>
          <a:xfrm>
            <a:off x="2837793" y="3363310"/>
            <a:ext cx="3401022" cy="483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endCxn id="5" idx="2"/>
          </p:cNvCxnSpPr>
          <p:nvPr/>
        </p:nvCxnSpPr>
        <p:spPr>
          <a:xfrm>
            <a:off x="1860332" y="2084924"/>
            <a:ext cx="4121624" cy="874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uiExpand="1" build="p" animBg="1"/>
      <p:bldP spid="86" grpId="0" animBg="1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1870841"/>
            <a:ext cx="9144000" cy="3942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8850" y="2257752"/>
            <a:ext cx="3433275" cy="3360389"/>
            <a:chOff x="5229004" y="914400"/>
            <a:chExt cx="3433275" cy="3360389"/>
          </a:xfrm>
        </p:grpSpPr>
        <p:cxnSp>
          <p:nvCxnSpPr>
            <p:cNvPr id="10" name="Straight Connector 9"/>
            <p:cNvCxnSpPr>
              <a:stCxn id="5" idx="2"/>
              <a:endCxn id="4" idx="0"/>
            </p:cNvCxnSpPr>
            <p:nvPr/>
          </p:nvCxnSpPr>
          <p:spPr>
            <a:xfrm rot="16200000" flipH="1">
              <a:off x="6655712" y="1651054"/>
              <a:ext cx="33031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4"/>
              <a:endCxn id="7" idx="0"/>
            </p:cNvCxnSpPr>
            <p:nvPr/>
          </p:nvCxnSpPr>
          <p:spPr>
            <a:xfrm rot="16200000" flipH="1">
              <a:off x="7607510" y="3252461"/>
              <a:ext cx="614125" cy="427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4"/>
              <a:endCxn id="6" idx="0"/>
            </p:cNvCxnSpPr>
            <p:nvPr/>
          </p:nvCxnSpPr>
          <p:spPr>
            <a:xfrm rot="5400000">
              <a:off x="7175553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2"/>
              <a:endCxn id="8" idx="0"/>
            </p:cNvCxnSpPr>
            <p:nvPr/>
          </p:nvCxnSpPr>
          <p:spPr>
            <a:xfrm rot="5400000">
              <a:off x="6122630" y="2060945"/>
              <a:ext cx="516609" cy="879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9" idx="0"/>
            </p:cNvCxnSpPr>
            <p:nvPr/>
          </p:nvCxnSpPr>
          <p:spPr>
            <a:xfrm rot="16200000" flipH="1">
              <a:off x="7002499" y="2060944"/>
              <a:ext cx="516609" cy="879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4"/>
              <a:endCxn id="16" idx="0"/>
            </p:cNvCxnSpPr>
            <p:nvPr/>
          </p:nvCxnSpPr>
          <p:spPr>
            <a:xfrm rot="16200000" flipH="1">
              <a:off x="5847772" y="3252461"/>
              <a:ext cx="614125" cy="4276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4"/>
              <a:endCxn id="15" idx="0"/>
            </p:cNvCxnSpPr>
            <p:nvPr/>
          </p:nvCxnSpPr>
          <p:spPr>
            <a:xfrm rot="5400000">
              <a:off x="5415814" y="3248173"/>
              <a:ext cx="614125" cy="43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6008385" y="1816211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08385" y="914400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988743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594535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34306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494045" y="2759184"/>
              <a:ext cx="413385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229004" y="3773359"/>
              <a:ext cx="551497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834797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078589" y="5941279"/>
            <a:ext cx="5389182" cy="728541"/>
            <a:chOff x="1131538" y="6018027"/>
            <a:chExt cx="5389182" cy="728541"/>
          </a:xfrm>
        </p:grpSpPr>
        <p:sp>
          <p:nvSpPr>
            <p:cNvPr id="22" name="Rectangle 21"/>
            <p:cNvSpPr/>
            <p:nvPr/>
          </p:nvSpPr>
          <p:spPr>
            <a:xfrm>
              <a:off x="1131538" y="6018027"/>
              <a:ext cx="5389182" cy="7285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90563"/>
              <a:r>
                <a:rPr lang="en-US" dirty="0" smtClean="0"/>
                <a:t>Use 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$$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zECFGetWasSent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/>
                <a:t>to distinguish "" from no value being sent.</a:t>
              </a:r>
              <a:endParaRPr lang="en-US" dirty="0"/>
            </a:p>
          </p:txBody>
        </p:sp>
        <p:pic>
          <p:nvPicPr>
            <p:cNvPr id="23" name="Picture 2" descr="C:\Users\bmochock\AppData\Local\Microsoft\Windows\Temporary Internet Files\Content.IE5\9WMU5IWO\MC900434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898" y="6102527"/>
              <a:ext cx="589665" cy="589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564" y="809244"/>
            <a:ext cx="8675036" cy="35913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Request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public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Dictionary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</a:rPr>
              <a:t>,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&gt; Employees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get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set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of Values</a:t>
            </a:r>
            <a:endParaRPr 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16564" y="4980146"/>
            <a:ext cx="8675036" cy="120032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UpdateNames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id,name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  f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</a:rPr>
              <a:t>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id=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$$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</a:rPr>
              <a:t>zECFDctNxKey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</a:rPr>
              <a:t>"Employees"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""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,id)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:id=""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</a:rPr>
              <a:t>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s 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name=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</a:rPr>
              <a:t>$$</a:t>
            </a:r>
            <a:r>
              <a:rPr lang="nl-NL" dirty="0" smtClean="0">
                <a:solidFill>
                  <a:srgbClr val="FF0000"/>
                </a:solidFill>
                <a:latin typeface="Consolas" pitchFamily="49" charset="0"/>
              </a:rPr>
              <a:t>zECFGetElmt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l-NL" dirty="0" smtClean="0">
                <a:solidFill>
                  <a:srgbClr val="008000"/>
                </a:solidFill>
                <a:latin typeface="Consolas" pitchFamily="49" charset="0"/>
              </a:rPr>
              <a:t>"Employees"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</a:rPr>
              <a:t>,</a:t>
            </a: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dirty="0" smtClean="0">
                <a:solidFill>
                  <a:srgbClr val="000000"/>
                </a:solidFill>
                <a:latin typeface="Consolas" pitchFamily="49" charset="0"/>
              </a:rPr>
              <a:t>  .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</a:rPr>
              <a:t>; Code to change record names...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6430221" y="914400"/>
            <a:ext cx="2448613" cy="3360389"/>
            <a:chOff x="5734306" y="914400"/>
            <a:chExt cx="2448613" cy="3360389"/>
          </a:xfrm>
        </p:grpSpPr>
        <p:sp>
          <p:nvSpPr>
            <p:cNvPr id="35" name="Rounded Rectangle 34"/>
            <p:cNvSpPr/>
            <p:nvPr/>
          </p:nvSpPr>
          <p:spPr>
            <a:xfrm>
              <a:off x="6143265" y="1972915"/>
              <a:ext cx="1624965" cy="42636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Employees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143266" y="914400"/>
              <a:ext cx="1624964" cy="57150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4" idx="2"/>
              <a:endCxn id="35" idx="0"/>
            </p:cNvCxnSpPr>
            <p:nvPr/>
          </p:nvCxnSpPr>
          <p:spPr>
            <a:xfrm rot="5400000">
              <a:off x="6712241" y="1729407"/>
              <a:ext cx="48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9" idx="0"/>
            </p:cNvCxnSpPr>
            <p:nvPr/>
          </p:nvCxnSpPr>
          <p:spPr>
            <a:xfrm rot="5400000">
              <a:off x="7405540" y="3529851"/>
              <a:ext cx="48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5" idx="2"/>
              <a:endCxn id="5" idx="0"/>
            </p:cNvCxnSpPr>
            <p:nvPr/>
          </p:nvCxnSpPr>
          <p:spPr>
            <a:xfrm rot="5400000">
              <a:off x="6368456" y="2299001"/>
              <a:ext cx="487015" cy="687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5" idx="2"/>
              <a:endCxn id="6" idx="0"/>
            </p:cNvCxnSpPr>
            <p:nvPr/>
          </p:nvCxnSpPr>
          <p:spPr>
            <a:xfrm rot="16200000" flipH="1">
              <a:off x="7058890" y="2296136"/>
              <a:ext cx="487015" cy="69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" idx="4"/>
              <a:endCxn id="71" idx="0"/>
            </p:cNvCxnSpPr>
            <p:nvPr/>
          </p:nvCxnSpPr>
          <p:spPr>
            <a:xfrm rot="5400000">
              <a:off x="6024671" y="3529851"/>
              <a:ext cx="48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115175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734306" y="3773359"/>
              <a:ext cx="1067744" cy="50143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877781" y="2886294"/>
              <a:ext cx="780794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52919" y="2886294"/>
              <a:ext cx="792256" cy="40005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id2</a:t>
              </a:r>
              <a:endParaRPr lang="en-US" dirty="0"/>
            </a:p>
          </p:txBody>
        </p:sp>
      </p:grpSp>
      <p:sp>
        <p:nvSpPr>
          <p:cNvPr id="34" name="Line Callout 1 33"/>
          <p:cNvSpPr/>
          <p:nvPr/>
        </p:nvSpPr>
        <p:spPr>
          <a:xfrm>
            <a:off x="2286001" y="4162576"/>
            <a:ext cx="3094168" cy="702914"/>
          </a:xfrm>
          <a:prstGeom prst="borderCallout1">
            <a:avLst>
              <a:gd name="adj1" fmla="val 101410"/>
              <a:gd name="adj2" fmla="val 85753"/>
              <a:gd name="adj3" fmla="val 152160"/>
              <a:gd name="adj4" fmla="val 91481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ym typeface="Wingdings" pitchFamily="2" charset="2"/>
              </a:rPr>
              <a:t>parent  null, </a:t>
            </a:r>
            <a:r>
              <a:rPr lang="en-US" sz="1600" b="1" dirty="0" smtClean="0">
                <a:sym typeface="Wingdings" pitchFamily="2" charset="2"/>
              </a:rPr>
              <a:t>Employees</a:t>
            </a:r>
            <a:r>
              <a:rPr lang="en-US" sz="1600" dirty="0" smtClean="0">
                <a:sym typeface="Wingdings" pitchFamily="2" charset="2"/>
              </a:rPr>
              <a:t> is child of root request</a:t>
            </a:r>
            <a:endParaRPr lang="en-US" sz="1600" dirty="0"/>
          </a:p>
        </p:txBody>
      </p:sp>
      <p:cxnSp>
        <p:nvCxnSpPr>
          <p:cNvPr id="19" name="Curved Connector 18"/>
          <p:cNvCxnSpPr>
            <a:endCxn id="35" idx="1"/>
          </p:cNvCxnSpPr>
          <p:nvPr/>
        </p:nvCxnSpPr>
        <p:spPr>
          <a:xfrm>
            <a:off x="4559671" y="1595650"/>
            <a:ext cx="2279509" cy="590447"/>
          </a:xfrm>
          <a:prstGeom prst="curvedConnector3">
            <a:avLst>
              <a:gd name="adj1" fmla="val 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5" idx="2"/>
          </p:cNvCxnSpPr>
          <p:nvPr/>
        </p:nvCxnSpPr>
        <p:spPr>
          <a:xfrm>
            <a:off x="2932771" y="1595650"/>
            <a:ext cx="3640925" cy="1490669"/>
          </a:xfrm>
          <a:prstGeom prst="curvedConnector3">
            <a:avLst>
              <a:gd name="adj1" fmla="val 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71" idx="2"/>
          </p:cNvCxnSpPr>
          <p:nvPr/>
        </p:nvCxnSpPr>
        <p:spPr>
          <a:xfrm>
            <a:off x="3579541" y="1595650"/>
            <a:ext cx="2850680" cy="2428424"/>
          </a:xfrm>
          <a:prstGeom prst="curvedConnector3">
            <a:avLst>
              <a:gd name="adj1" fmla="val -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build="p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ectangle 5&#10;Rounded Rectangle 7&#10;Rounded Rectangle 8&#10;Rounded Rectangle 9&#10;Left-Right Arrow 10&#10;Left-Right Arrow 11&#10;Line Callout 1 12&#10;Picture 747&#10;Picture 746&#10;Group 51&#10;Folded Corner 19&#10;Folded Corner 20&#10;Picture 752&#10;Rectangle 38&#10;Picture 71"/>
  <p:tag name="URN:EPIC:TRAINING:SLIDES:OFFICE:IMAGES:DEFAULTIMAGENAME:BORDER" val="False"/>
  <p:tag name="URN:EPIC:TRAINING:SLIDES:OFFICE:IMAGES:DEFAULTIMAGENAME:URI" val="U:\Images\2010 RELEASE\1300001To1400000\1355319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8016.png"/>
  <p:tag name="URN:EPIC:TRAINING:SLIDES:OFFICE:IMAGES:DEFAULTIMAGENAME:BORDER" val="False"/>
  <p:tag name="URN:EPIC:TRAINING:SLIDES:OFFICE:IMAGES:DEFAULTIMAGENAME" val="Text Placeholder 4&#10;Text Placeholder 6&#10;Picture 747&#10;Group 15&#10;Right Arrow 17&#10;Right Arrow 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872.png"/>
  <p:tag name="URN:EPIC:TRAINING:SLIDES:OFFICE:IMAGES:DEFAULTIMAGENAME:BORDER" val="False"/>
  <p:tag name="URN:EPIC:TRAINING:SLIDES:OFFICE:IMAGES:DEFAULTIMAGENAME" val="Text Placeholder 4&#10;Text Placeholder 6&#10;Picture 747&#10;Group 15&#10;Right Arrow 17&#10;Right Arrow 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883.png"/>
  <p:tag name="URN:EPIC:TRAINING:SLIDES:OFFICE:IMAGES:DEFAULTIMAGENAME:BORDER" val="False"/>
  <p:tag name="URN:EPIC:TRAINING:SLIDES:OFFICE:IMAGES:DEFAULTIMAGENAME" val="Group 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8066.png"/>
  <p:tag name="URN:EPIC:TRAINING:SLIDES:OFFICE:IMAGES:DEFAULTIMAGENAME:BORDER" val="False"/>
  <p:tag name="URN:EPIC:TRAINING:SLIDES:OFFICE:IMAGES:DEFAULTIMAGENAME" val="Picture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8066.png"/>
  <p:tag name="URN:EPIC:TRAINING:SLIDES:OFFICE:IMAGES:DEFAULTIMAGENAME:BORDER" val="False"/>
  <p:tag name="URN:EPIC:TRAINING:SLIDES:OFFICE:IMAGES:DEFAULTIMAGENAME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8071.png"/>
  <p:tag name="URN:EPIC:TRAINING:SLIDES:OFFICE:IMAGES:DEFAULTIMAGENAME:BORDER" val="False"/>
  <p:tag name="URN:EPIC:TRAINING:SLIDES:OFFICE:IMAGES:DEFAULTIMAGENAME" val="Picture 6&#10;Rectangle 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8108.png"/>
  <p:tag name="URN:EPIC:TRAINING:SLIDES:OFFICE:IMAGES:DEFAULTIMAGENAME:BORDER" val="False"/>
  <p:tag name="URN:EPIC:TRAINING:SLIDES:OFFICE:IMAGES:DEFAULTIMAGENAME" val="Group 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8133.png"/>
  <p:tag name="URN:EPIC:TRAINING:SLIDES:OFFICE:IMAGES:DEFAULTIMAGENAME:BORDER" val="False"/>
  <p:tag name="URN:EPIC:TRAINING:SLIDES:OFFICE:IMAGES:DEFAULTIMAGENAME" val="Group 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8160.png"/>
  <p:tag name="URN:EPIC:TRAINING:SLIDES:OFFICE:IMAGES:DEFAULTIMAGENAME:BORDER" val="False"/>
  <p:tag name="URN:EPIC:TRAINING:SLIDES:OFFICE:IMAGES:DEFAULTIMAGENAME" val="Group 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872.png"/>
  <p:tag name="URN:EPIC:TRAINING:SLIDES:OFFICE:IMAGES:DEFAULTIMAGENAME:BORDER" val="False"/>
  <p:tag name="URN:EPIC:TRAINING:SLIDES:OFFICE:IMAGES:DEFAULTIMAGENAME" val="Text Placeholder 4&#10;Text Placeholder 6&#10;Picture 747&#10;Group 15&#10;Right Arrow 17&#10;Right Arrow 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883.png"/>
  <p:tag name="URN:EPIC:TRAINING:SLIDES:OFFICE:IMAGES:DEFAULTIMAGENAME:BORDER" val="False"/>
  <p:tag name="URN:EPIC:TRAINING:SLIDES:OFFICE:IMAGES:DEFAULTIMAGENAME" val="Group 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883.png"/>
  <p:tag name="URN:EPIC:TRAINING:SLIDES:OFFICE:IMAGES:DEFAULTIMAGENAME:BORDER" val="False"/>
  <p:tag name="URN:EPIC:TRAINING:SLIDES:OFFICE:IMAGES:DEFAULTIMAGENAME" val="Rectangle 34&#10;Group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935.png"/>
  <p:tag name="URN:EPIC:TRAINING:SLIDES:OFFICE:IMAGES:DEFAULTIMAGENAME:BORDER" val="False"/>
  <p:tag name="URN:EPIC:TRAINING:SLIDES:OFFICE:IMAGES:DEFAULTIMAGENAME" val="Group 83&#10;Rectangle 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939.png"/>
  <p:tag name="URN:EPIC:TRAINING:SLIDES:OFFICE:IMAGES:DEFAULTIMAGENAME:BORDER" val="False"/>
  <p:tag name="URN:EPIC:TRAINING:SLIDES:OFFICE:IMAGES:DEFAULTIMAGENAME" val="Rectangle 34&#10;Group 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943.png"/>
  <p:tag name="URN:EPIC:TRAINING:SLIDES:OFFICE:IMAGES:DEFAULTIMAGENAME:BORDER" val="False"/>
  <p:tag name="URN:EPIC:TRAINING:SLIDES:OFFICE:IMAGES:DEFAULTIMAGENAME" val="Group 20&#10;Rectangle 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953.png"/>
  <p:tag name="URN:EPIC:TRAINING:SLIDES:OFFICE:IMAGES:DEFAULTIMAGENAME:BORDER" val="True"/>
  <p:tag name="URN:EPIC:TRAINING:SLIDES:OFFICE:IMAGES:DEFAULTIMAGENAME" val="Group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:URI" val="U:\Images\2010 RELEASE\1300001To1400000\1357963.png"/>
  <p:tag name="URN:EPIC:TRAINING:SLIDES:OFFICE:IMAGES:DEFAULTIMAGENAME:BORDER" val="True"/>
  <p:tag name="URN:EPIC:TRAINING:SLIDES:OFFICE:IMAGES:DEFAULTIMAGENAME" val="Picture 2&#10;Rectangle 4&#10;Rectangle 5&#10;Rectangle 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Theme</Template>
  <TotalTime>25140</TotalTime>
  <Words>2654</Words>
  <Application>Microsoft Office PowerPoint</Application>
  <PresentationFormat>On-screen Show (4:3)</PresentationFormat>
  <Paragraphs>811</Paragraphs>
  <Slides>62</Slides>
  <Notes>8</Notes>
  <HiddenSlides>18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MS Mincho</vt:lpstr>
      <vt:lpstr>Arial</vt:lpstr>
      <vt:lpstr>Calibri</vt:lpstr>
      <vt:lpstr>Consolas</vt:lpstr>
      <vt:lpstr>Tahoma</vt:lpstr>
      <vt:lpstr>Times New Roman</vt:lpstr>
      <vt:lpstr>Verdana</vt:lpstr>
      <vt:lpstr>Wingdings</vt:lpstr>
      <vt:lpstr>Wingdings 2</vt:lpstr>
      <vt:lpstr>Slide Theme</vt:lpstr>
      <vt:lpstr>Communicating with the Database</vt:lpstr>
      <vt:lpstr>The Big Picture</vt:lpstr>
      <vt:lpstr>Scenario</vt:lpstr>
      <vt:lpstr>Appendix A: ECF API Cheat Sheet</vt:lpstr>
      <vt:lpstr>Agenda</vt:lpstr>
      <vt:lpstr>ECF Basics</vt:lpstr>
      <vt:lpstr>Bulk Name Change</vt:lpstr>
      <vt:lpstr>PowerPoint Presentation</vt:lpstr>
      <vt:lpstr>Dictionary of Values</vt:lpstr>
      <vt:lpstr>PowerPoint Presentation</vt:lpstr>
      <vt:lpstr>Dictionary in an Object</vt:lpstr>
      <vt:lpstr>PowerPoint Presentation</vt:lpstr>
      <vt:lpstr>Returning a List of Objects</vt:lpstr>
      <vt:lpstr>PowerPoint Presentation</vt:lpstr>
      <vt:lpstr>Exercise</vt:lpstr>
      <vt:lpstr>PowerPoint Presentation</vt:lpstr>
      <vt:lpstr>PowerPoint Presentation</vt:lpstr>
      <vt:lpstr>Wrap Up</vt:lpstr>
      <vt:lpstr>Wrap Up</vt:lpstr>
      <vt:lpstr>Wrap Up</vt:lpstr>
      <vt:lpstr>The [DateOnly] Attribute</vt:lpstr>
      <vt:lpstr>What You Learned</vt:lpstr>
      <vt:lpstr>Agenda</vt:lpstr>
      <vt:lpstr>Executing a BulkRPC</vt:lpstr>
      <vt:lpstr>Converting the Result to Objects</vt:lpstr>
      <vt:lpstr>Exercise</vt:lpstr>
      <vt:lpstr>Exercise</vt:lpstr>
      <vt:lpstr>What You Learned</vt:lpstr>
      <vt:lpstr>Agenda</vt:lpstr>
      <vt:lpstr>Overview</vt:lpstr>
      <vt:lpstr>How to Use</vt:lpstr>
      <vt:lpstr>Get Employee Name</vt:lpstr>
      <vt:lpstr>Bulk Name Change</vt:lpstr>
      <vt:lpstr>Full Syntax Overview</vt:lpstr>
      <vt:lpstr>PowerPoint Presentation</vt:lpstr>
      <vt:lpstr>PowerPoint Presentation</vt:lpstr>
      <vt:lpstr>Command / INI Level</vt:lpstr>
      <vt:lpstr>The Generated Code</vt:lpstr>
      <vt:lpstr>PowerPoint Presentation</vt:lpstr>
      <vt:lpstr>ID / DAT Level</vt:lpstr>
      <vt:lpstr>ID / DAT Level</vt:lpstr>
      <vt:lpstr>ID / DAT Level</vt:lpstr>
      <vt:lpstr>ID / DAT Level</vt:lpstr>
      <vt:lpstr>Activity</vt:lpstr>
      <vt:lpstr>PowerPoint Presentation</vt:lpstr>
      <vt:lpstr>PowerPoint Presentation</vt:lpstr>
      <vt:lpstr>Item Level</vt:lpstr>
      <vt:lpstr>Item Level</vt:lpstr>
      <vt:lpstr>Item Level</vt:lpstr>
      <vt:lpstr>Item Level</vt:lpstr>
      <vt:lpstr>Item Level</vt:lpstr>
      <vt:lpstr>Item Level</vt:lpstr>
      <vt:lpstr>Item Level</vt:lpstr>
      <vt:lpstr>Item Level</vt:lpstr>
      <vt:lpstr>PowerPoint Presentation</vt:lpstr>
      <vt:lpstr>Generic Field  Level</vt:lpstr>
      <vt:lpstr>PowerPoint Presentation</vt:lpstr>
      <vt:lpstr>Agenda</vt:lpstr>
      <vt:lpstr>Working With Chronicles</vt:lpstr>
      <vt:lpstr>Agenda</vt:lpstr>
      <vt:lpstr>Wrap Up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 Mochocki</dc:creator>
  <cp:lastModifiedBy>Bren Mochocki</cp:lastModifiedBy>
  <cp:revision>2133</cp:revision>
  <dcterms:created xsi:type="dcterms:W3CDTF">2006-08-16T00:00:00Z</dcterms:created>
  <dcterms:modified xsi:type="dcterms:W3CDTF">2016-09-02T16:36:19Z</dcterms:modified>
</cp:coreProperties>
</file>