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82"/>
  </p:notesMasterIdLst>
  <p:handoutMasterIdLst>
    <p:handoutMasterId r:id="rId83"/>
  </p:handoutMasterIdLst>
  <p:sldIdLst>
    <p:sldId id="256" r:id="rId2"/>
    <p:sldId id="257" r:id="rId3"/>
    <p:sldId id="305" r:id="rId4"/>
    <p:sldId id="306" r:id="rId5"/>
    <p:sldId id="308" r:id="rId6"/>
    <p:sldId id="307" r:id="rId7"/>
    <p:sldId id="309" r:id="rId8"/>
    <p:sldId id="340" r:id="rId9"/>
    <p:sldId id="310" r:id="rId10"/>
    <p:sldId id="311" r:id="rId11"/>
    <p:sldId id="312" r:id="rId12"/>
    <p:sldId id="313" r:id="rId13"/>
    <p:sldId id="314" r:id="rId14"/>
    <p:sldId id="315" r:id="rId15"/>
    <p:sldId id="316" r:id="rId16"/>
    <p:sldId id="317" r:id="rId17"/>
    <p:sldId id="339" r:id="rId18"/>
    <p:sldId id="360" r:id="rId19"/>
    <p:sldId id="318" r:id="rId20"/>
    <p:sldId id="319" r:id="rId21"/>
    <p:sldId id="265" r:id="rId22"/>
    <p:sldId id="266" r:id="rId23"/>
    <p:sldId id="267" r:id="rId24"/>
    <p:sldId id="268" r:id="rId25"/>
    <p:sldId id="270" r:id="rId26"/>
    <p:sldId id="303" r:id="rId27"/>
    <p:sldId id="272" r:id="rId28"/>
    <p:sldId id="320" r:id="rId29"/>
    <p:sldId id="321" r:id="rId30"/>
    <p:sldId id="341" r:id="rId31"/>
    <p:sldId id="342" r:id="rId32"/>
    <p:sldId id="343" r:id="rId33"/>
    <p:sldId id="344" r:id="rId34"/>
    <p:sldId id="346" r:id="rId35"/>
    <p:sldId id="345" r:id="rId36"/>
    <p:sldId id="274" r:id="rId37"/>
    <p:sldId id="322" r:id="rId38"/>
    <p:sldId id="325" r:id="rId39"/>
    <p:sldId id="326" r:id="rId40"/>
    <p:sldId id="330" r:id="rId41"/>
    <p:sldId id="329" r:id="rId42"/>
    <p:sldId id="328" r:id="rId43"/>
    <p:sldId id="331" r:id="rId44"/>
    <p:sldId id="332" r:id="rId45"/>
    <p:sldId id="327" r:id="rId46"/>
    <p:sldId id="280" r:id="rId47"/>
    <p:sldId id="333" r:id="rId48"/>
    <p:sldId id="334" r:id="rId49"/>
    <p:sldId id="359" r:id="rId50"/>
    <p:sldId id="335" r:id="rId51"/>
    <p:sldId id="347" r:id="rId52"/>
    <p:sldId id="348" r:id="rId53"/>
    <p:sldId id="282" r:id="rId54"/>
    <p:sldId id="283" r:id="rId55"/>
    <p:sldId id="284" r:id="rId56"/>
    <p:sldId id="285" r:id="rId57"/>
    <p:sldId id="286" r:id="rId58"/>
    <p:sldId id="287" r:id="rId59"/>
    <p:sldId id="349" r:id="rId60"/>
    <p:sldId id="350" r:id="rId61"/>
    <p:sldId id="288" r:id="rId62"/>
    <p:sldId id="289" r:id="rId63"/>
    <p:sldId id="290" r:id="rId64"/>
    <p:sldId id="355" r:id="rId65"/>
    <p:sldId id="291" r:id="rId66"/>
    <p:sldId id="356" r:id="rId67"/>
    <p:sldId id="336" r:id="rId68"/>
    <p:sldId id="337" r:id="rId69"/>
    <p:sldId id="357" r:id="rId70"/>
    <p:sldId id="338" r:id="rId71"/>
    <p:sldId id="358" r:id="rId72"/>
    <p:sldId id="292" r:id="rId73"/>
    <p:sldId id="352" r:id="rId74"/>
    <p:sldId id="297" r:id="rId75"/>
    <p:sldId id="353" r:id="rId76"/>
    <p:sldId id="351" r:id="rId77"/>
    <p:sldId id="354" r:id="rId78"/>
    <p:sldId id="293" r:id="rId79"/>
    <p:sldId id="361" r:id="rId80"/>
    <p:sldId id="362" r:id="rId8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celenta"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73399" autoAdjust="0"/>
  </p:normalViewPr>
  <p:slideViewPr>
    <p:cSldViewPr>
      <p:cViewPr varScale="1">
        <p:scale>
          <a:sx n="53" d="100"/>
          <a:sy n="53" d="100"/>
        </p:scale>
        <p:origin x="-85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0"/>
    </p:cViewPr>
  </p:sorterViewPr>
  <p:notesViewPr>
    <p:cSldViewPr>
      <p:cViewPr varScale="1">
        <p:scale>
          <a:sx n="57" d="100"/>
          <a:sy n="57" d="100"/>
        </p:scale>
        <p:origin x="-26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6-29T10:50:30.672" idx="1">
    <p:pos x="5369" y="2231"/>
    <p:text>check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6644D3A-18FC-4B85-8119-4FFB7C9A768B}" type="datetimeFigureOut">
              <a:rPr lang="en-US" smtClean="0"/>
              <a:pPr/>
              <a:t>2/15/2012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CEF603E-19C1-4164-8225-64449892A299}" type="slidenum">
              <a:rPr lang="en-US" smtClean="0"/>
              <a:pPr/>
              <a:t>‹#›</a:t>
            </a:fld>
            <a:endParaRPr lang="en-US"/>
          </a:p>
        </p:txBody>
      </p:sp>
    </p:spTree>
    <p:extLst>
      <p:ext uri="{BB962C8B-B14F-4D97-AF65-F5344CB8AC3E}">
        <p14:creationId xmlns:p14="http://schemas.microsoft.com/office/powerpoint/2010/main" val="4225003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F7FB492C-57A8-407D-9A86-D4B7885B38DD}" type="datetimeFigureOut">
              <a:rPr lang="en-US"/>
              <a:pPr>
                <a:defRPr/>
              </a:pPr>
              <a:t>2/15/2012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27A11796-8B5C-4C91-8BF0-99BDB78D1BD7}" type="slidenum">
              <a:rPr lang="en-US"/>
              <a:pPr>
                <a:defRPr/>
              </a:pPr>
              <a:t>‹#›</a:t>
            </a:fld>
            <a:endParaRPr lang="en-US"/>
          </a:p>
        </p:txBody>
      </p:sp>
    </p:spTree>
    <p:extLst>
      <p:ext uri="{BB962C8B-B14F-4D97-AF65-F5344CB8AC3E}">
        <p14:creationId xmlns:p14="http://schemas.microsoft.com/office/powerpoint/2010/main" val="1535792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Definitely don’t throw exceptions from static constructors</a:t>
            </a:r>
          </a:p>
          <a:p>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AE985E-6A67-460B-8CFA-F3364EA6E99D}" type="slidenum">
              <a:rPr lang="en-US" smtClean="0"/>
              <a:pPr/>
              <a:t>26</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 = Class</a:t>
            </a:r>
          </a:p>
          <a:p>
            <a:r>
              <a:rPr lang="en-US" dirty="0" smtClean="0"/>
              <a:t>Rational</a:t>
            </a:r>
            <a:r>
              <a:rPr lang="en-US" baseline="0" dirty="0" smtClean="0"/>
              <a:t> Number = </a:t>
            </a:r>
            <a:r>
              <a:rPr lang="en-US" baseline="0" dirty="0" err="1" smtClean="0"/>
              <a:t>Struct</a:t>
            </a:r>
            <a:endParaRPr lang="en-US" baseline="0" dirty="0" smtClean="0"/>
          </a:p>
          <a:p>
            <a:r>
              <a:rPr lang="en-US" baseline="0" dirty="0" smtClean="0"/>
              <a:t>Days of the Week = </a:t>
            </a:r>
            <a:r>
              <a:rPr lang="en-US" baseline="0" dirty="0" err="1" smtClean="0"/>
              <a:t>Enum</a:t>
            </a:r>
            <a:endParaRPr lang="en-US" baseline="0" dirty="0" smtClean="0"/>
          </a:p>
          <a:p>
            <a:r>
              <a:rPr lang="en-US" baseline="0" dirty="0" smtClean="0"/>
              <a:t>Type of a menu record = </a:t>
            </a:r>
            <a:r>
              <a:rPr lang="en-US" baseline="0" dirty="0" err="1" smtClean="0"/>
              <a:t>enum</a:t>
            </a:r>
            <a:endParaRPr lang="en-US" baseline="0" dirty="0" smtClean="0"/>
          </a:p>
          <a:p>
            <a:r>
              <a:rPr lang="en-US" baseline="0" dirty="0" smtClean="0"/>
              <a:t>Record in chronicles = class</a:t>
            </a:r>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Powers of 2 in values but don’t really need flags attribute</a:t>
            </a:r>
          </a:p>
          <a:p>
            <a:r>
              <a:rPr lang="en-US" dirty="0" smtClean="0"/>
              <a:t>Name</a:t>
            </a:r>
            <a:r>
              <a:rPr lang="en-US" baseline="0" dirty="0" smtClean="0"/>
              <a:t> should be plural</a:t>
            </a:r>
          </a:p>
          <a:p>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Properties</a:t>
            </a:r>
          </a:p>
          <a:p>
            <a:r>
              <a:rPr lang="en-US" dirty="0" smtClean="0"/>
              <a:t>Class should probably be static</a:t>
            </a:r>
          </a:p>
          <a:p>
            <a:r>
              <a:rPr lang="en-US" dirty="0" smtClean="0"/>
              <a:t>Use Directory instead of Dir</a:t>
            </a:r>
          </a:p>
          <a:p>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sz="2000" dirty="0" smtClean="0">
                <a:effectLst>
                  <a:outerShdw blurRad="38100" dist="38100" dir="2700000" algn="tl">
                    <a:srgbClr val="000000"/>
                  </a:outerShdw>
                </a:effectLst>
                <a:latin typeface="Lucida Console" pitchFamily="49" charset="0"/>
              </a:rPr>
              <a:t>public class </a:t>
            </a:r>
            <a:r>
              <a:rPr lang="en-US" sz="2000" dirty="0" err="1" smtClean="0">
                <a:effectLst>
                  <a:outerShdw blurRad="38100" dist="38100" dir="2700000" algn="tl">
                    <a:srgbClr val="000000"/>
                  </a:outerShdw>
                </a:effectLst>
                <a:latin typeface="Lucida Console" pitchFamily="49" charset="0"/>
              </a:rPr>
              <a:t>HtmlEncoding</a:t>
            </a:r>
            <a:endParaRPr lang="en-US" sz="2000" dirty="0" smtClean="0">
              <a:effectLst>
                <a:outerShdw blurRad="38100" dist="38100" dir="2700000" algn="tl">
                  <a:srgbClr val="000000"/>
                </a:outerShdw>
              </a:effectLst>
              <a:latin typeface="Lucida Console" pitchFamily="49" charset="0"/>
            </a:endParaRPr>
          </a:p>
          <a:p>
            <a:pPr>
              <a:defRPr/>
            </a:pPr>
            <a:r>
              <a:rPr lang="en-US" sz="2000" dirty="0" smtClean="0">
                <a:effectLst>
                  <a:outerShdw blurRad="38100" dist="38100" dir="2700000" algn="tl">
                    <a:srgbClr val="000000"/>
                  </a:outerShdw>
                </a:effectLst>
                <a:latin typeface="Lucida Console" pitchFamily="49" charset="0"/>
              </a:rPr>
              <a:t>{</a:t>
            </a:r>
          </a:p>
          <a:p>
            <a:pPr lvl="1">
              <a:defRPr/>
            </a:pPr>
            <a:r>
              <a:rPr lang="en-US" sz="2000" dirty="0" smtClean="0">
                <a:effectLst>
                  <a:outerShdw blurRad="38100" dist="38100" dir="2700000" algn="tl">
                    <a:srgbClr val="000000"/>
                  </a:outerShdw>
                </a:effectLst>
                <a:latin typeface="Lucida Console" pitchFamily="49" charset="0"/>
              </a:rPr>
              <a:t>  public const string </a:t>
            </a:r>
            <a:r>
              <a:rPr lang="en-US" sz="2000" b="1" dirty="0" err="1" smtClean="0">
                <a:effectLst>
                  <a:outerShdw blurRad="38100" dist="38100" dir="2700000" algn="tl">
                    <a:srgbClr val="000000"/>
                  </a:outerShdw>
                </a:effectLst>
                <a:latin typeface="Lucida Console" pitchFamily="49" charset="0"/>
              </a:rPr>
              <a:t>DefaultName</a:t>
            </a:r>
            <a:r>
              <a:rPr lang="en-US" sz="2000" dirty="0" smtClean="0">
                <a:effectLst>
                  <a:outerShdw blurRad="38100" dist="38100" dir="2700000" algn="tl">
                    <a:srgbClr val="000000"/>
                  </a:outerShdw>
                </a:effectLst>
                <a:latin typeface="Lucida Console" pitchFamily="49" charset="0"/>
              </a:rPr>
              <a:t> = “Html3.2”;</a:t>
            </a:r>
          </a:p>
          <a:p>
            <a:pPr lvl="1">
              <a:defRPr/>
            </a:pPr>
            <a:r>
              <a:rPr lang="en-US" sz="2000" dirty="0" smtClean="0">
                <a:effectLst>
                  <a:outerShdw blurRad="38100" dist="38100" dir="2700000" algn="tl">
                    <a:srgbClr val="000000"/>
                  </a:outerShdw>
                </a:effectLst>
                <a:latin typeface="Lucida Console" pitchFamily="49" charset="0"/>
              </a:rPr>
              <a:t>  public </a:t>
            </a:r>
            <a:r>
              <a:rPr lang="en-US" sz="2000" dirty="0" err="1" smtClean="0">
                <a:effectLst>
                  <a:outerShdw blurRad="38100" dist="38100" dir="2700000" algn="tl">
                    <a:srgbClr val="000000"/>
                  </a:outerShdw>
                </a:effectLst>
                <a:latin typeface="Lucida Console" pitchFamily="49" charset="0"/>
              </a:rPr>
              <a:t>HtmlEncoding</a:t>
            </a:r>
            <a:r>
              <a:rPr lang="en-US" sz="2000" dirty="0" smtClean="0">
                <a:effectLst>
                  <a:outerShdw blurRad="38100" dist="38100" dir="2700000" algn="tl">
                    <a:srgbClr val="000000"/>
                  </a:outerShdw>
                </a:effectLst>
                <a:latin typeface="Lucida Console" pitchFamily="49" charset="0"/>
              </a:rPr>
              <a:t>(string </a:t>
            </a:r>
            <a:r>
              <a:rPr lang="en-US" sz="2000" b="1" dirty="0" smtClean="0">
                <a:effectLst>
                  <a:outerShdw blurRad="38100" dist="38100" dir="2700000" algn="tl">
                    <a:srgbClr val="000000"/>
                  </a:outerShdw>
                </a:effectLst>
                <a:latin typeface="Lucida Console" pitchFamily="49" charset="0"/>
              </a:rPr>
              <a:t>version</a:t>
            </a:r>
            <a:r>
              <a:rPr lang="en-US" sz="2000" dirty="0" smtClean="0">
                <a:effectLst>
                  <a:outerShdw blurRad="38100" dist="38100" dir="2700000" algn="tl">
                    <a:srgbClr val="000000"/>
                  </a:outerShdw>
                </a:effectLst>
                <a:latin typeface="Lucida Console" pitchFamily="49" charset="0"/>
              </a:rPr>
              <a:t>) {…}</a:t>
            </a:r>
          </a:p>
          <a:p>
            <a:pPr lvl="1">
              <a:defRPr/>
            </a:pPr>
            <a:r>
              <a:rPr lang="en-US" sz="2000" dirty="0" smtClean="0">
                <a:effectLst>
                  <a:outerShdw blurRad="38100" dist="38100" dir="2700000" algn="tl">
                    <a:srgbClr val="000000"/>
                  </a:outerShdw>
                </a:effectLst>
                <a:latin typeface="Lucida Console" pitchFamily="49" charset="0"/>
              </a:rPr>
              <a:t>  public string </a:t>
            </a:r>
            <a:r>
              <a:rPr lang="en-US" sz="2000" b="1" dirty="0" err="1" smtClean="0">
                <a:effectLst>
                  <a:outerShdw blurRad="38100" dist="38100" dir="2700000" algn="tl">
                    <a:srgbClr val="000000"/>
                  </a:outerShdw>
                </a:effectLst>
                <a:latin typeface="Lucida Console" pitchFamily="49" charset="0"/>
              </a:rPr>
              <a:t>DocumentTypeName</a:t>
            </a:r>
            <a:r>
              <a:rPr lang="en-US" sz="2000" dirty="0" smtClean="0">
                <a:effectLst>
                  <a:outerShdw blurRad="38100" dist="38100" dir="2700000" algn="tl">
                    <a:srgbClr val="000000"/>
                  </a:outerShdw>
                </a:effectLst>
                <a:latin typeface="Lucida Console" pitchFamily="49" charset="0"/>
              </a:rPr>
              <a:t> { get {…}}</a:t>
            </a:r>
          </a:p>
          <a:p>
            <a:pPr lvl="1">
              <a:defRPr/>
            </a:pPr>
            <a:r>
              <a:rPr lang="en-US" sz="2000" dirty="0" smtClean="0">
                <a:effectLst>
                  <a:outerShdw blurRad="38100" dist="38100" dir="2700000" algn="tl">
                    <a:srgbClr val="000000"/>
                  </a:outerShdw>
                </a:effectLst>
                <a:latin typeface="Lucida Console" pitchFamily="49" charset="0"/>
              </a:rPr>
              <a:t>  public </a:t>
            </a:r>
            <a:r>
              <a:rPr lang="en-US" sz="2000" dirty="0" err="1" smtClean="0">
                <a:effectLst>
                  <a:outerShdw blurRad="38100" dist="38100" dir="2700000" algn="tl">
                    <a:srgbClr val="000000"/>
                  </a:outerShdw>
                </a:effectLst>
                <a:latin typeface="Lucida Console" pitchFamily="49" charset="0"/>
              </a:rPr>
              <a:t>bool</a:t>
            </a:r>
            <a:r>
              <a:rPr lang="en-US" sz="2000" dirty="0" smtClean="0">
                <a:effectLst>
                  <a:outerShdw blurRad="38100" dist="38100" dir="2700000" algn="tl">
                    <a:srgbClr val="000000"/>
                  </a:outerShdw>
                </a:effectLst>
                <a:latin typeface="Lucida Console" pitchFamily="49" charset="0"/>
              </a:rPr>
              <a:t> </a:t>
            </a:r>
            <a:r>
              <a:rPr lang="en-US" sz="2000" b="1" dirty="0" err="1" smtClean="0">
                <a:effectLst>
                  <a:outerShdw blurRad="38100" dist="38100" dir="2700000" algn="tl">
                    <a:srgbClr val="000000"/>
                  </a:outerShdw>
                </a:effectLst>
                <a:latin typeface="Lucida Console" pitchFamily="49" charset="0"/>
              </a:rPr>
              <a:t>UseJavaScriptEncoding</a:t>
            </a:r>
            <a:r>
              <a:rPr lang="en-US" sz="2000" dirty="0" smtClean="0">
                <a:effectLst>
                  <a:outerShdw blurRad="38100" dist="38100" dir="2700000" algn="tl">
                    <a:srgbClr val="000000"/>
                  </a:outerShdw>
                </a:effectLst>
                <a:latin typeface="Lucida Console" pitchFamily="49" charset="0"/>
              </a:rPr>
              <a:t> { get {…}}</a:t>
            </a:r>
          </a:p>
          <a:p>
            <a:pPr lvl="1">
              <a:defRPr/>
            </a:pPr>
            <a:r>
              <a:rPr lang="en-US" sz="2000" dirty="0" smtClean="0">
                <a:effectLst>
                  <a:outerShdw blurRad="38100" dist="38100" dir="2700000" algn="tl">
                    <a:srgbClr val="000000"/>
                  </a:outerShdw>
                </a:effectLst>
                <a:latin typeface="Lucida Console" pitchFamily="49" charset="0"/>
              </a:rPr>
              <a:t>  protected char </a:t>
            </a:r>
            <a:r>
              <a:rPr lang="en-US" sz="2000" b="1" dirty="0" err="1" smtClean="0">
                <a:effectLst>
                  <a:outerShdw blurRad="38100" dist="38100" dir="2700000" algn="tl">
                    <a:srgbClr val="000000"/>
                  </a:outerShdw>
                </a:effectLst>
                <a:latin typeface="Lucida Console" pitchFamily="49" charset="0"/>
              </a:rPr>
              <a:t>EncodeCharacter</a:t>
            </a:r>
            <a:r>
              <a:rPr lang="en-US" sz="2000" dirty="0" smtClean="0">
                <a:effectLst>
                  <a:outerShdw blurRad="38100" dist="38100" dir="2700000" algn="tl">
                    <a:srgbClr val="000000"/>
                  </a:outerShdw>
                </a:effectLst>
                <a:latin typeface="Lucida Console" pitchFamily="49" charset="0"/>
              </a:rPr>
              <a:t> </a:t>
            </a:r>
            <a:br>
              <a:rPr lang="en-US" sz="2000" dirty="0" smtClean="0">
                <a:effectLst>
                  <a:outerShdw blurRad="38100" dist="38100" dir="2700000" algn="tl">
                    <a:srgbClr val="000000"/>
                  </a:outerShdw>
                </a:effectLst>
                <a:latin typeface="Lucida Console" pitchFamily="49" charset="0"/>
              </a:rPr>
            </a:br>
            <a:r>
              <a:rPr lang="en-US" sz="2000" dirty="0" smtClean="0">
                <a:effectLst>
                  <a:outerShdw blurRad="38100" dist="38100" dir="2700000" algn="tl">
                    <a:srgbClr val="000000"/>
                  </a:outerShdw>
                </a:effectLst>
                <a:latin typeface="Lucida Console" pitchFamily="49" charset="0"/>
              </a:rPr>
              <a:t>                       (char </a:t>
            </a:r>
            <a:r>
              <a:rPr lang="en-US" sz="2000" b="1" dirty="0" err="1" smtClean="0">
                <a:effectLst>
                  <a:outerShdw blurRad="38100" dist="38100" dir="2700000" algn="tl">
                    <a:srgbClr val="000000"/>
                  </a:outerShdw>
                </a:effectLst>
                <a:latin typeface="Lucida Console" pitchFamily="49" charset="0"/>
              </a:rPr>
              <a:t>characterToEncode</a:t>
            </a:r>
            <a:r>
              <a:rPr lang="en-US" sz="2000" dirty="0" smtClean="0">
                <a:effectLst>
                  <a:outerShdw blurRad="38100" dist="38100" dir="2700000" algn="tl">
                    <a:srgbClr val="000000"/>
                  </a:outerShdw>
                </a:effectLst>
                <a:latin typeface="Lucida Console" pitchFamily="49" charset="0"/>
              </a:rPr>
              <a:t>) {…}</a:t>
            </a:r>
          </a:p>
          <a:p>
            <a:pPr>
              <a:defRPr/>
            </a:pPr>
            <a:r>
              <a:rPr lang="en-US" sz="2000" dirty="0" smtClean="0">
                <a:effectLst>
                  <a:outerShdw blurRad="38100" dist="38100" dir="2700000" algn="tl">
                    <a:srgbClr val="000000"/>
                  </a:outerShdw>
                </a:effectLst>
                <a:latin typeface="Lucida Console"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Age should be a property</a:t>
            </a:r>
          </a:p>
          <a:p>
            <a:pPr eaLnBrk="1" hangingPunct="1"/>
            <a:r>
              <a:rPr lang="en-US" dirty="0" err="1" smtClean="0"/>
              <a:t>Getname</a:t>
            </a:r>
            <a:r>
              <a:rPr lang="en-US" dirty="0" smtClean="0"/>
              <a:t> should be a property</a:t>
            </a:r>
          </a:p>
          <a:p>
            <a:pPr eaLnBrk="1" hangingPunct="1"/>
            <a:r>
              <a:rPr lang="en-US" dirty="0" err="1" smtClean="0"/>
              <a:t>courseNumber</a:t>
            </a:r>
            <a:r>
              <a:rPr lang="en-US" dirty="0" smtClean="0"/>
              <a:t> as indexer – lookup not indexer don’t </a:t>
            </a:r>
            <a:r>
              <a:rPr lang="en-US" smtClean="0"/>
              <a:t>need it!</a:t>
            </a:r>
            <a:endParaRPr lang="en-US" dirty="0" smtClean="0"/>
          </a:p>
          <a:p>
            <a:pPr eaLnBrk="1" hangingPunct="1"/>
            <a:r>
              <a:rPr lang="en-US" dirty="0" smtClean="0"/>
              <a:t>Register – </a:t>
            </a:r>
            <a:r>
              <a:rPr lang="en-US" dirty="0" err="1" smtClean="0"/>
              <a:t>param</a:t>
            </a:r>
            <a:r>
              <a:rPr lang="en-US" baseline="0" dirty="0" smtClean="0"/>
              <a:t> lists  debatable overloading as well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Abstract is base class too, but we’re referring to mid-tier ones here.  Consider making these not constructable, though you can create protected constructor for children to call.</a:t>
            </a:r>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80252B-C2C1-4F1B-8827-91F32B6B700C}" type="slidenum">
              <a:rPr lang="en-US" smtClean="0"/>
              <a:pPr/>
              <a:t>39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True for both of previous two stages.  Code that operates on BASE should also operate on DERIVED class.</a:t>
            </a:r>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3A0E46-39D1-4222-8612-F5282F55E5E6}" type="slidenum">
              <a:rPr lang="en-US" smtClean="0"/>
              <a:pPr/>
              <a:t>42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Base isn’t in control so you may want to call it from derived class before specialization.  Base never needs to change though </a:t>
            </a:r>
            <a:r>
              <a:rPr lang="en-US" smtClean="0">
                <a:sym typeface="Wingdings" pitchFamily="2" charset="2"/>
              </a:rPr>
              <a:t></a:t>
            </a:r>
          </a:p>
          <a:p>
            <a:pPr eaLnBrk="1" hangingPunct="1">
              <a:spcBef>
                <a:spcPct val="0"/>
              </a:spcBef>
            </a:pPr>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65F8AC-416D-41A5-8980-CEC8E28D67C5}" type="slidenum">
              <a:rPr lang="en-US" smtClean="0"/>
              <a:pPr/>
              <a:t>43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integral values are valid, so you must validate. Flags must be a one concept, not strange ones.</a:t>
            </a:r>
          </a:p>
          <a:p>
            <a:pPr eaLnBrk="1" hangingPunct="1">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3627AD-F023-48E2-AB3E-5E294712C8DF}" type="slidenum">
              <a:rPr lang="en-US" smtClean="0"/>
              <a:pPr/>
              <a:t>7</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Basically start here and work back.  Non-virtual preferred, then virtual, then abstract.  Keep stuff simple.</a:t>
            </a:r>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829457-FBA5-45BD-84FD-90E70BD72DFE}" type="slidenum">
              <a:rPr lang="en-US" smtClean="0"/>
              <a:pPr/>
              <a:t>44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Slight performance boost when using sealed classes (never contain virtual/protected).</a:t>
            </a:r>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10D3B4-85FF-48AE-861A-420DC2CA0D41}" type="slidenum">
              <a:rPr lang="en-US" smtClean="0"/>
              <a:pPr/>
              <a:t>46</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EEFB2B-BA7C-4FC3-8CEE-2BEE845AD028}" type="slidenum">
              <a:rPr lang="en-US" smtClean="0"/>
              <a:pPr/>
              <a:t>47</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Support same feature set on similar, but unrelated objects.  RPC return values or your C# project inventory, not very similar other than it is a list.  Both enumerable in same way if you use Ienumerable.</a:t>
            </a:r>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089AB7-9779-4289-825B-E216BBF4E22F}" type="slidenum">
              <a:rPr lang="en-US" smtClean="0"/>
              <a:pPr/>
              <a:t>48</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Consider overwriting relational operators if using Icomparable.  Consider overriding Object.Equals,==,etc when using Iequateable.  Anything comparable should also be equatable, but not vice versa.</a:t>
            </a:r>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057B7A-C365-4271-85EE-A2EC3535175D}" type="slidenum">
              <a:rPr lang="en-US" smtClean="0"/>
              <a:pPr/>
              <a:t>49</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1-2 members in an interface can be optimal.  Easy to combine them.  Smaller interfaces &gt; big ones with explicit implementation</a:t>
            </a:r>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8A10A6F-780A-4CA6-BD7E-1D9C62BC1D65}" type="slidenum">
              <a:rPr lang="en-US" smtClean="0"/>
              <a:pPr/>
              <a:t>50</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Do not user error codes.  Do not use one generic exception with error code field.</a:t>
            </a:r>
          </a:p>
        </p:txBody>
      </p:sp>
      <p:sp>
        <p:nvSpPr>
          <p:cNvPr id="1085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6D55C2-526A-4679-8E73-51F44A74747C}" type="slidenum">
              <a:rPr lang="en-US" smtClean="0"/>
              <a:pPr/>
              <a:t>56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wrapping, make sure to nest the REAL exception inside your nicer one.</a:t>
            </a:r>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B225CF-8B67-408E-A89E-47B8F52B9AE4}" type="slidenum">
              <a:rPr lang="en-US" smtClean="0"/>
              <a:pPr/>
              <a:t>57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Don’t  pick sorted lists or dictionaries if it doesn’t make logical sense.  List/Dictionary/etc generally aren’t used directly because they have messy public interfaces AND you lose control over them (no notification of changes).  You can always implement Ilist/IDictionary on your wrapper class.</a:t>
            </a:r>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B4B133-8A75-4687-9B1A-9AC9F4241FC8}" type="slidenum">
              <a:rPr lang="en-US" smtClean="0"/>
              <a:pPr/>
              <a:t>68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You don’t need to implement everything which is nice.  You can also change internal list with no effort outside since API is always identical.  Alternatively could implement Ilist (explicitly if you don’t want to expose some items).</a:t>
            </a:r>
          </a:p>
          <a:p>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95F534-EE10-4ABD-8CC6-02C2EB6F4560}" type="slidenum">
              <a:rPr lang="en-US" smtClean="0"/>
              <a:pPr/>
              <a:t>69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*yes I know properties are procedures technically, but they appears as member variables on the public interface</a:t>
            </a:r>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D8A07C-F4F2-4082-B9E5-E03E63FFC85E}" type="slidenum">
              <a:rPr lang="en-US" smtClean="0"/>
              <a:pPr/>
              <a:t>13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Be careful of things like </a:t>
            </a:r>
            <a:r>
              <a:rPr lang="en-US" dirty="0" err="1" smtClean="0"/>
              <a:t>Icloneable</a:t>
            </a:r>
            <a:r>
              <a:rPr lang="en-US" dirty="0" smtClean="0"/>
              <a:t> since you can’t be sure if it is deep/shallow.  Also override </a:t>
            </a:r>
            <a:r>
              <a:rPr lang="en-US" dirty="0" err="1" smtClean="0"/>
              <a:t>Object.Equals</a:t>
            </a:r>
            <a:r>
              <a:rPr lang="en-US" dirty="0" smtClean="0"/>
              <a:t> and == potentially for value types that implement </a:t>
            </a:r>
            <a:r>
              <a:rPr lang="en-US" dirty="0" err="1" smtClean="0"/>
              <a:t>Iequatable</a:t>
            </a:r>
            <a:r>
              <a:rPr lang="en-US" dirty="0" smtClean="0"/>
              <a:t>.  Also override &gt;,&lt;, etc when using Comparable.</a:t>
            </a:r>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CA9B48-661B-4C36-86EC-5587D463DF21}" type="slidenum">
              <a:rPr lang="en-US" smtClean="0"/>
              <a:pPr/>
              <a:t>70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Of those 3?  Probably only Ienumerable.  No relational operators make sense, not a value type.</a:t>
            </a:r>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573778-53C9-4132-94D0-CC978DB339B9}" type="slidenum">
              <a:rPr lang="en-US" smtClean="0"/>
              <a:pPr/>
              <a:t>71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 uppercase like VB.  Readonly can be set in declaration or in constructor.  This means it can be used for complex types like a class, but shouldn’t since readonly only applies to the reference, not the members of said class.</a:t>
            </a:r>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0F726C-5905-4C00-A1A6-6AD351F4AF17}" type="slidenum">
              <a:rPr lang="en-US" smtClean="0"/>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Properties should be plural name if they return arrays/collections</a:t>
            </a:r>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718311-2DC8-456A-B530-16441953F866}" type="slidenum">
              <a:rPr lang="en-US" smtClean="0"/>
              <a:pPr/>
              <a:t>16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Null is considered a failure generally, so provide empty array/collection instead.  Providing an Empty member like String.Empty helps in this scenario as well.</a:t>
            </a:r>
          </a:p>
          <a:p>
            <a:pPr eaLnBrk="1" hangingPunct="1">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E31E63-1CC2-4FE2-B0B2-E4A9C5DF8C72}" type="slidenum">
              <a:rPr lang="en-US" smtClean="0"/>
              <a:pPr/>
              <a:t>17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Ref byRef is dangerous</a:t>
            </a:r>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DAB324-B34E-45DF-8E00-617AC7CE6112}" type="slidenum">
              <a:rPr lang="en-US" smtClean="0"/>
              <a:pPr/>
              <a:t>21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Extra params can assume 0 state</a:t>
            </a:r>
          </a:p>
          <a:p>
            <a:pPr eaLnBrk="1" hangingPunct="1">
              <a:spcBef>
                <a:spcPct val="0"/>
              </a:spcBef>
            </a:pPr>
            <a:endParaRPr lang="en-US"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403DE1-0E41-4401-9C0C-9486415F2526}" type="slidenum">
              <a:rPr lang="en-US" smtClean="0"/>
              <a:pPr/>
              <a:t>23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Symmetrical</a:t>
            </a:r>
            <a:r>
              <a:rPr lang="en-US" baseline="0" dirty="0" smtClean="0"/>
              <a:t> = if you overload + you should overload -</a:t>
            </a:r>
            <a:endParaRPr lang="en-US" dirty="0"/>
          </a:p>
        </p:txBody>
      </p:sp>
      <p:sp>
        <p:nvSpPr>
          <p:cNvPr id="4" name="Slide Number Placeholder 3"/>
          <p:cNvSpPr>
            <a:spLocks noGrp="1"/>
          </p:cNvSpPr>
          <p:nvPr>
            <p:ph type="sldNum" sz="quarter" idx="10"/>
          </p:nvPr>
        </p:nvSpPr>
        <p:spPr/>
        <p:txBody>
          <a:bodyPr/>
          <a:lstStyle/>
          <a:p>
            <a:pPr>
              <a:defRPr/>
            </a:pPr>
            <a:fld id="{27A11796-8B5C-4C91-8BF0-99BDB78D1BD7}" type="slidenum">
              <a:rPr lang="en-US" smtClean="0"/>
              <a:pPr>
                <a:defRPr/>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211E131D-C21A-41DB-B882-0E2F533C1DAF}" type="datetimeFigureOut">
              <a:rPr lang="en-US"/>
              <a:pPr>
                <a:defRPr/>
              </a:pPr>
              <a:t>2/15/2012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19F3A7AD-747D-42F6-ADF2-72689EFC0FB6}"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bg2">
                      <a:lumMod val="25000"/>
                    </a:schemeClr>
                  </a:solidFill>
                </a:ln>
                <a:solidFill>
                  <a:schemeClr val="accent2">
                    <a:lumMod val="60000"/>
                    <a:lumOff val="40000"/>
                  </a:schemeClr>
                </a:solidFill>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591E63E-EE40-4DAD-B14A-C551BF7F5FFC}" type="datetimeFigureOut">
              <a:rPr lang="en-US"/>
              <a:pPr>
                <a:defRPr/>
              </a:pPr>
              <a:t>2/15/2012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2579FFE7-86DD-49DF-9F52-CF3750F0E917}"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Rectangle 3"/>
          <p:cNvSpPr/>
          <p:nvPr/>
        </p:nvSpPr>
        <p:spPr>
          <a:xfrm>
            <a:off x="0" y="0"/>
            <a:ext cx="1003300" cy="6858000"/>
          </a:xfrm>
          <a:prstGeom prst="rect">
            <a:avLst/>
          </a:prstGeom>
          <a:solidFill>
            <a:srgbClr val="242D48"/>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5" name="Oval 4"/>
          <p:cNvSpPr/>
          <p:nvPr/>
        </p:nvSpPr>
        <p:spPr>
          <a:xfrm>
            <a:off x="168275" y="20638"/>
            <a:ext cx="1703388" cy="1703387"/>
          </a:xfrm>
          <a:prstGeom prst="ellipse">
            <a:avLst/>
          </a:prstGeom>
          <a:noFill/>
          <a:ln w="27305" cap="rnd" cmpd="sng" algn="ctr">
            <a:solidFill>
              <a:schemeClr val="accent2"/>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Donut 5"/>
          <p:cNvSpPr/>
          <p:nvPr/>
        </p:nvSpPr>
        <p:spPr>
          <a:xfrm rot="2315675">
            <a:off x="182563" y="1055688"/>
            <a:ext cx="1125537" cy="1101725"/>
          </a:xfrm>
          <a:prstGeom prst="donut">
            <a:avLst>
              <a:gd name="adj" fmla="val 11833"/>
            </a:avLst>
          </a:prstGeom>
          <a:solidFill>
            <a:schemeClr val="accent6">
              <a:lumMod val="75000"/>
            </a:schemeClr>
          </a:solidFill>
          <a:ln w="7350" cap="rnd" cmpd="sng" algn="ctr">
            <a:solidFill>
              <a:schemeClr val="tx1"/>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TextBox 6"/>
          <p:cNvSpPr txBox="1"/>
          <p:nvPr/>
        </p:nvSpPr>
        <p:spPr>
          <a:xfrm rot="10800000">
            <a:off x="-11526" y="0"/>
            <a:ext cx="1082348" cy="4572000"/>
          </a:xfrm>
          <a:prstGeom prst="rect">
            <a:avLst/>
          </a:prstGeom>
          <a:noFill/>
        </p:spPr>
        <p:txBody>
          <a:bodyPr vert="eaVert">
            <a:spAutoFit/>
          </a:bodyPr>
          <a:lstStyle/>
          <a:p>
            <a:pPr algn="r" fontAlgn="auto">
              <a:lnSpc>
                <a:spcPts val="3500"/>
              </a:lnSpc>
              <a:spcBef>
                <a:spcPts val="0"/>
              </a:spcBef>
              <a:spcAft>
                <a:spcPts val="0"/>
              </a:spcAft>
              <a:defRPr/>
            </a:pPr>
            <a:r>
              <a:rPr lang="en-US" sz="4400" dirty="0">
                <a:ln w="19050" cap="flat">
                  <a:solidFill>
                    <a:schemeClr val="accent6">
                      <a:alpha val="20000"/>
                    </a:schemeClr>
                  </a:solidFill>
                  <a:bevel/>
                </a:ln>
                <a:solidFill>
                  <a:srgbClr val="2D7383"/>
                </a:solidFill>
                <a:effectLst>
                  <a:outerShdw blurRad="50800" dist="38100" dir="8100000" algn="tr" rotWithShape="0">
                    <a:prstClr val="black">
                      <a:alpha val="30000"/>
                    </a:prstClr>
                  </a:outerShdw>
                </a:effectLst>
                <a:latin typeface="+mn-lt"/>
              </a:rPr>
              <a:t>OOP</a:t>
            </a:r>
          </a:p>
          <a:p>
            <a:pPr algn="r" fontAlgn="auto">
              <a:lnSpc>
                <a:spcPts val="3500"/>
              </a:lnSpc>
              <a:spcBef>
                <a:spcPts val="0"/>
              </a:spcBef>
              <a:spcAft>
                <a:spcPts val="0"/>
              </a:spcAft>
              <a:defRPr/>
            </a:pPr>
            <a:r>
              <a:rPr lang="en-US" sz="4400" dirty="0" smtClean="0">
                <a:ln w="19050" cap="flat">
                  <a:solidFill>
                    <a:schemeClr val="accent6">
                      <a:alpha val="20000"/>
                    </a:schemeClr>
                  </a:solidFill>
                  <a:bevel/>
                </a:ln>
                <a:solidFill>
                  <a:srgbClr val="2D7383"/>
                </a:solidFill>
                <a:effectLst>
                  <a:outerShdw blurRad="50800" dist="38100" dir="8100000" algn="tr" rotWithShape="0">
                    <a:prstClr val="black">
                      <a:alpha val="30000"/>
                    </a:prstClr>
                  </a:outerShdw>
                </a:effectLst>
                <a:latin typeface="+mn-lt"/>
              </a:rPr>
              <a:t>Considerations</a:t>
            </a:r>
            <a:endParaRPr lang="en-US" sz="4400" dirty="0">
              <a:ln w="19050" cap="flat">
                <a:solidFill>
                  <a:schemeClr val="accent6">
                    <a:alpha val="20000"/>
                  </a:schemeClr>
                </a:solidFill>
                <a:bevel/>
              </a:ln>
              <a:solidFill>
                <a:srgbClr val="2D7383"/>
              </a:solidFill>
              <a:effectLst>
                <a:outerShdw blurRad="50800" dist="38100" dir="8100000" algn="tr" rotWithShape="0">
                  <a:prstClr val="black">
                    <a:alpha val="30000"/>
                  </a:prstClr>
                </a:outerShdw>
              </a:effectLst>
              <a:latin typeface="+mn-lt"/>
            </a:endParaRPr>
          </a:p>
        </p:txBody>
      </p:sp>
      <p:sp>
        <p:nvSpPr>
          <p:cNvPr id="8" name="Rectangle 7"/>
          <p:cNvSpPr/>
          <p:nvPr/>
        </p:nvSpPr>
        <p:spPr>
          <a:xfrm>
            <a:off x="1019175" y="0"/>
            <a:ext cx="812482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9" name="Round Same Side Corner Rectangle 8"/>
          <p:cNvSpPr/>
          <p:nvPr/>
        </p:nvSpPr>
        <p:spPr>
          <a:xfrm rot="16200000">
            <a:off x="8648700" y="6362700"/>
            <a:ext cx="381000" cy="609600"/>
          </a:xfrm>
          <a:prstGeom prst="round2SameRect">
            <a:avLst>
              <a:gd name="adj1" fmla="val 50000"/>
              <a:gd name="adj2" fmla="val 0"/>
            </a:avLst>
          </a:prstGeom>
          <a:solidFill>
            <a:schemeClr val="accent6">
              <a:lumMod val="50000"/>
            </a:schemeClr>
          </a:solidFill>
          <a:ln>
            <a:gradFill>
              <a:gsLst>
                <a:gs pos="0">
                  <a:srgbClr val="FFC000"/>
                </a:gs>
                <a:gs pos="85000">
                  <a:schemeClr val="tx1"/>
                </a:gs>
              </a:gsLst>
              <a:lin ang="9000000" scaled="0"/>
            </a:gra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lvl1pPr>
              <a:defRPr>
                <a:solidFill>
                  <a:schemeClr val="bg1">
                    <a:lumMod val="95000"/>
                  </a:schemeClr>
                </a:solidFill>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buClr>
                <a:schemeClr val="accent2"/>
              </a:buClr>
              <a:buFont typeface="Wingdings" pitchFamily="2" charset="2"/>
              <a:buChar cha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3"/>
          <p:cNvSpPr>
            <a:spLocks noGrp="1"/>
          </p:cNvSpPr>
          <p:nvPr>
            <p:ph type="dt" sz="half" idx="10"/>
          </p:nvPr>
        </p:nvSpPr>
        <p:spPr/>
        <p:txBody>
          <a:bodyPr/>
          <a:lstStyle>
            <a:lvl1pPr>
              <a:defRPr smtClean="0"/>
            </a:lvl1pPr>
          </a:lstStyle>
          <a:p>
            <a:pPr>
              <a:defRPr/>
            </a:pPr>
            <a:fld id="{C18ED7EF-A3DD-4B3F-8F84-026B4AB6EBDF}" type="datetimeFigureOut">
              <a:rPr lang="en-US"/>
              <a:pPr>
                <a:defRPr/>
              </a:pPr>
              <a:t>2/15/2012</a:t>
            </a:fld>
            <a:endParaRPr lang="en-US"/>
          </a:p>
        </p:txBody>
      </p:sp>
      <p:sp>
        <p:nvSpPr>
          <p:cNvPr id="11" name="Footer Placeholder 9"/>
          <p:cNvSpPr>
            <a:spLocks noGrp="1"/>
          </p:cNvSpPr>
          <p:nvPr>
            <p:ph type="ftr" sz="quarter" idx="11"/>
          </p:nvPr>
        </p:nvSpPr>
        <p:spPr/>
        <p:txBody>
          <a:bodyPr/>
          <a:lstStyle>
            <a:lvl1pPr>
              <a:defRPr/>
            </a:lvl1pPr>
          </a:lstStyle>
          <a:p>
            <a:pPr>
              <a:defRPr/>
            </a:pPr>
            <a:endParaRPr lang="en-US"/>
          </a:p>
        </p:txBody>
      </p:sp>
      <p:sp>
        <p:nvSpPr>
          <p:cNvPr id="12" name="Slide Number Placeholder 21"/>
          <p:cNvSpPr>
            <a:spLocks noGrp="1"/>
          </p:cNvSpPr>
          <p:nvPr>
            <p:ph type="sldNum" sz="quarter" idx="12"/>
          </p:nvPr>
        </p:nvSpPr>
        <p:spPr/>
        <p:txBody>
          <a:bodyPr/>
          <a:lstStyle>
            <a:lvl1pPr>
              <a:defRPr smtClean="0">
                <a:solidFill>
                  <a:schemeClr val="bg1"/>
                </a:solidFill>
              </a:defRPr>
            </a:lvl1pPr>
          </a:lstStyle>
          <a:p>
            <a:pPr>
              <a:defRPr/>
            </a:pPr>
            <a:fld id="{7C924E8C-3ABA-4F12-B9AE-6305B666D1EA}"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1D63DE62-714D-4C4A-98E2-FFB2D9AD8D79}" type="datetimeFigureOut">
              <a:rPr lang="en-US"/>
              <a:pPr>
                <a:defRPr/>
              </a:pPr>
              <a:t>2/15/2012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33BEC473-253B-46C9-A6E4-24BD8A996B37}"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44F0BEB2-D462-4ADA-9B23-6452315D0F2E}" type="datetimeFigureOut">
              <a:rPr lang="en-US"/>
              <a:pPr>
                <a:defRPr/>
              </a:pPr>
              <a:t>2/15/2012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7BB447F6-55AF-498D-AC57-45C496CE78DE}"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Round Same Side Corner Rectangle 3"/>
          <p:cNvSpPr/>
          <p:nvPr/>
        </p:nvSpPr>
        <p:spPr>
          <a:xfrm rot="16200000">
            <a:off x="8648700" y="6362700"/>
            <a:ext cx="381000" cy="60960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Date Placeholder 1"/>
          <p:cNvSpPr>
            <a:spLocks noGrp="1"/>
          </p:cNvSpPr>
          <p:nvPr>
            <p:ph type="dt" sz="half" idx="10"/>
          </p:nvPr>
        </p:nvSpPr>
        <p:spPr/>
        <p:txBody>
          <a:bodyPr/>
          <a:lstStyle>
            <a:lvl1pPr>
              <a:defRPr/>
            </a:lvl1pPr>
            <a:extLst/>
          </a:lstStyle>
          <a:p>
            <a:pPr>
              <a:defRPr/>
            </a:pPr>
            <a:fld id="{49F5A1EE-0AE6-4F42-B874-2C158C8A4C3B}" type="datetimeFigureOut">
              <a:rPr lang="en-US"/>
              <a:pPr>
                <a:defRPr/>
              </a:pPr>
              <a:t>2/15/2012</a:t>
            </a:fld>
            <a:endParaRPr lang="en-US"/>
          </a:p>
        </p:txBody>
      </p:sp>
      <p:sp>
        <p:nvSpPr>
          <p:cNvPr id="6" name="Footer Placeholder 2"/>
          <p:cNvSpPr>
            <a:spLocks noGrp="1"/>
          </p:cNvSpPr>
          <p:nvPr>
            <p:ph type="ftr" sz="quarter" idx="11"/>
          </p:nvPr>
        </p:nvSpPr>
        <p:spPr/>
        <p:txBody>
          <a:bodyPr/>
          <a:lstStyle>
            <a:lvl1pPr>
              <a:defRPr/>
            </a:lvl1pPr>
            <a:extLst/>
          </a:lstStyle>
          <a:p>
            <a:pPr>
              <a:defRPr/>
            </a:pPr>
            <a:endParaRPr lang="en-US"/>
          </a:p>
        </p:txBody>
      </p:sp>
      <p:sp>
        <p:nvSpPr>
          <p:cNvPr id="7" name="Slide Number Placeholder 3"/>
          <p:cNvSpPr>
            <a:spLocks noGrp="1"/>
          </p:cNvSpPr>
          <p:nvPr>
            <p:ph type="sldNum" sz="quarter" idx="12"/>
          </p:nvPr>
        </p:nvSpPr>
        <p:spPr/>
        <p:txBody>
          <a:bodyPr/>
          <a:lstStyle>
            <a:lvl1pPr>
              <a:defRPr/>
            </a:lvl1pPr>
            <a:extLst/>
          </a:lstStyle>
          <a:p>
            <a:pPr>
              <a:defRPr/>
            </a:pPr>
            <a:fld id="{D985D5BE-8FB0-4F06-A2B7-35E0778823DB}"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Activity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pic>
        <p:nvPicPr>
          <p:cNvPr id="6" name="Picture 19" descr="MCj02418710000[1]"/>
          <p:cNvPicPr>
            <a:picLocks noChangeAspect="1" noChangeArrowheads="1"/>
          </p:cNvPicPr>
          <p:nvPr/>
        </p:nvPicPr>
        <p:blipFill>
          <a:blip r:embed="rId2" cstate="print"/>
          <a:srcRect/>
          <a:stretch>
            <a:fillRect/>
          </a:stretch>
        </p:blipFill>
        <p:spPr bwMode="auto">
          <a:xfrm>
            <a:off x="4406900" y="2751138"/>
            <a:ext cx="1735138" cy="3251200"/>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6"/>
          <p:cNvSpPr>
            <a:spLocks noGrp="1"/>
          </p:cNvSpPr>
          <p:nvPr>
            <p:ph type="dt" sz="half" idx="10"/>
          </p:nvPr>
        </p:nvSpPr>
        <p:spPr/>
        <p:txBody>
          <a:bodyPr/>
          <a:lstStyle>
            <a:lvl1pPr>
              <a:defRPr/>
            </a:lvl1pPr>
            <a:extLst/>
          </a:lstStyle>
          <a:p>
            <a:pPr>
              <a:defRPr/>
            </a:pPr>
            <a:fld id="{C8F79EE2-4D76-4BDA-BACB-D3197037290A}" type="datetimeFigureOut">
              <a:rPr lang="en-US"/>
              <a:pPr>
                <a:defRPr/>
              </a:pPr>
              <a:t>2/15/2012</a:t>
            </a:fld>
            <a:endParaRPr lang="en-US"/>
          </a:p>
        </p:txBody>
      </p:sp>
      <p:sp>
        <p:nvSpPr>
          <p:cNvPr id="8" name="Footer Placeholder 19"/>
          <p:cNvSpPr>
            <a:spLocks noGrp="1"/>
          </p:cNvSpPr>
          <p:nvPr>
            <p:ph type="ftr" sz="quarter" idx="11"/>
          </p:nvPr>
        </p:nvSpPr>
        <p:spPr/>
        <p:txBody>
          <a:bodyPr/>
          <a:lstStyle>
            <a:lvl1pPr>
              <a:defRPr/>
            </a:lvl1pPr>
            <a:extLst/>
          </a:lstStyle>
          <a:p>
            <a:pPr>
              <a:defRPr/>
            </a:pPr>
            <a:endParaRPr lang="en-US"/>
          </a:p>
        </p:txBody>
      </p:sp>
      <p:sp>
        <p:nvSpPr>
          <p:cNvPr id="9" name="Slide Number Placeholder 9"/>
          <p:cNvSpPr>
            <a:spLocks noGrp="1"/>
          </p:cNvSpPr>
          <p:nvPr>
            <p:ph type="sldNum" sz="quarter" idx="12"/>
          </p:nvPr>
        </p:nvSpPr>
        <p:spPr/>
        <p:txBody>
          <a:bodyPr/>
          <a:lstStyle>
            <a:lvl1pPr>
              <a:defRPr/>
            </a:lvl1pPr>
            <a:extLst/>
          </a:lstStyle>
          <a:p>
            <a:pPr>
              <a:defRPr/>
            </a:pPr>
            <a:fld id="{A29BB206-1836-42D7-9E3B-1B9BDBDEE399}"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xercis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pic>
        <p:nvPicPr>
          <p:cNvPr id="6" name="Picture 25" descr="04bxy_yn[1]"/>
          <p:cNvPicPr>
            <a:picLocks noChangeAspect="1" noChangeArrowheads="1"/>
          </p:cNvPicPr>
          <p:nvPr/>
        </p:nvPicPr>
        <p:blipFill>
          <a:blip r:embed="rId2" cstate="print"/>
          <a:srcRect/>
          <a:stretch>
            <a:fillRect/>
          </a:stretch>
        </p:blipFill>
        <p:spPr bwMode="auto">
          <a:xfrm>
            <a:off x="3114675" y="3244850"/>
            <a:ext cx="3686175" cy="3209925"/>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6"/>
          <p:cNvSpPr>
            <a:spLocks noGrp="1"/>
          </p:cNvSpPr>
          <p:nvPr>
            <p:ph type="dt" sz="half" idx="10"/>
          </p:nvPr>
        </p:nvSpPr>
        <p:spPr/>
        <p:txBody>
          <a:bodyPr/>
          <a:lstStyle>
            <a:lvl1pPr>
              <a:defRPr/>
            </a:lvl1pPr>
            <a:extLst/>
          </a:lstStyle>
          <a:p>
            <a:pPr>
              <a:defRPr/>
            </a:pPr>
            <a:fld id="{04F2D4CC-71E5-4F43-8D2E-7ADB486363F8}" type="datetimeFigureOut">
              <a:rPr lang="en-US"/>
              <a:pPr>
                <a:defRPr/>
              </a:pPr>
              <a:t>2/15/2012</a:t>
            </a:fld>
            <a:endParaRPr lang="en-US"/>
          </a:p>
        </p:txBody>
      </p:sp>
      <p:sp>
        <p:nvSpPr>
          <p:cNvPr id="8" name="Footer Placeholder 19"/>
          <p:cNvSpPr>
            <a:spLocks noGrp="1"/>
          </p:cNvSpPr>
          <p:nvPr>
            <p:ph type="ftr" sz="quarter" idx="11"/>
          </p:nvPr>
        </p:nvSpPr>
        <p:spPr/>
        <p:txBody>
          <a:bodyPr/>
          <a:lstStyle>
            <a:lvl1pPr>
              <a:defRPr/>
            </a:lvl1pPr>
            <a:extLst/>
          </a:lstStyle>
          <a:p>
            <a:pPr>
              <a:defRPr/>
            </a:pPr>
            <a:endParaRPr lang="en-US"/>
          </a:p>
        </p:txBody>
      </p:sp>
      <p:sp>
        <p:nvSpPr>
          <p:cNvPr id="9" name="Slide Number Placeholder 9"/>
          <p:cNvSpPr>
            <a:spLocks noGrp="1"/>
          </p:cNvSpPr>
          <p:nvPr>
            <p:ph type="sldNum" sz="quarter" idx="12"/>
          </p:nvPr>
        </p:nvSpPr>
        <p:spPr/>
        <p:txBody>
          <a:bodyPr/>
          <a:lstStyle>
            <a:lvl1pPr>
              <a:defRPr/>
            </a:lvl1pPr>
            <a:extLst/>
          </a:lstStyle>
          <a:p>
            <a:pPr>
              <a:defRPr/>
            </a:pPr>
            <a:fld id="{E9629596-AFAF-4E0C-92F9-1F822F5BBADB}"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emo Slide">
    <p:spTree>
      <p:nvGrpSpPr>
        <p:cNvPr id="1" name=""/>
        <p:cNvGrpSpPr/>
        <p:nvPr/>
      </p:nvGrpSpPr>
      <p:grpSpPr>
        <a:xfrm>
          <a:off x="0" y="0"/>
          <a:ext cx="0" cy="0"/>
          <a:chOff x="0" y="0"/>
          <a:chExt cx="0" cy="0"/>
        </a:xfrm>
      </p:grpSpPr>
      <p:pic>
        <p:nvPicPr>
          <p:cNvPr id="4" name="Picture 11" descr="C:\Documents and Settings\bmochock\Local Settings\Temporary Internet Files\Content.IE5\I461LS5C\MCj04159240000[1].wmf"/>
          <p:cNvPicPr>
            <a:picLocks noChangeAspect="1" noChangeArrowheads="1"/>
          </p:cNvPicPr>
          <p:nvPr/>
        </p:nvPicPr>
        <p:blipFill>
          <a:blip r:embed="rId2" cstate="print"/>
          <a:srcRect/>
          <a:stretch>
            <a:fillRect/>
          </a:stretch>
        </p:blipFill>
        <p:spPr bwMode="auto">
          <a:xfrm>
            <a:off x="2478088" y="2727325"/>
            <a:ext cx="4597400" cy="3449638"/>
          </a:xfrm>
          <a:prstGeom prst="rect">
            <a:avLst/>
          </a:prstGeom>
          <a:noFill/>
          <a:ln w="9525">
            <a:noFill/>
            <a:miter lim="800000"/>
            <a:headEnd/>
            <a:tailEnd/>
          </a:ln>
        </p:spPr>
      </p:pic>
      <p:sp>
        <p:nvSpPr>
          <p:cNvPr id="5" name="Oval 4"/>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6" name="Oval 5"/>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6"/>
          <p:cNvSpPr>
            <a:spLocks noGrp="1"/>
          </p:cNvSpPr>
          <p:nvPr>
            <p:ph type="dt" sz="half" idx="10"/>
          </p:nvPr>
        </p:nvSpPr>
        <p:spPr/>
        <p:txBody>
          <a:bodyPr/>
          <a:lstStyle>
            <a:lvl1pPr>
              <a:defRPr/>
            </a:lvl1pPr>
            <a:extLst/>
          </a:lstStyle>
          <a:p>
            <a:pPr>
              <a:defRPr/>
            </a:pPr>
            <a:fld id="{BB012519-4B9A-4262-82EE-59D52EB24B2A}" type="datetimeFigureOut">
              <a:rPr lang="en-US"/>
              <a:pPr>
                <a:defRPr/>
              </a:pPr>
              <a:t>2/15/2012</a:t>
            </a:fld>
            <a:endParaRPr lang="en-US"/>
          </a:p>
        </p:txBody>
      </p:sp>
      <p:sp>
        <p:nvSpPr>
          <p:cNvPr id="8" name="Footer Placeholder 19"/>
          <p:cNvSpPr>
            <a:spLocks noGrp="1"/>
          </p:cNvSpPr>
          <p:nvPr>
            <p:ph type="ftr" sz="quarter" idx="11"/>
          </p:nvPr>
        </p:nvSpPr>
        <p:spPr/>
        <p:txBody>
          <a:bodyPr/>
          <a:lstStyle>
            <a:lvl1pPr>
              <a:defRPr/>
            </a:lvl1pPr>
            <a:extLst/>
          </a:lstStyle>
          <a:p>
            <a:pPr>
              <a:defRPr/>
            </a:pPr>
            <a:endParaRPr lang="en-US"/>
          </a:p>
        </p:txBody>
      </p:sp>
      <p:sp>
        <p:nvSpPr>
          <p:cNvPr id="9" name="Slide Number Placeholder 9"/>
          <p:cNvSpPr>
            <a:spLocks noGrp="1"/>
          </p:cNvSpPr>
          <p:nvPr>
            <p:ph type="sldNum" sz="quarter" idx="12"/>
          </p:nvPr>
        </p:nvSpPr>
        <p:spPr/>
        <p:txBody>
          <a:bodyPr/>
          <a:lstStyle>
            <a:lvl1pPr>
              <a:defRPr/>
            </a:lvl1pPr>
            <a:extLst/>
          </a:lstStyle>
          <a:p>
            <a:pPr>
              <a:defRPr/>
            </a:pPr>
            <a:fld id="{162E23AD-428A-4FF1-BA43-5EE41E22ED8D}"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n>
                <a:solidFill>
                  <a:schemeClr val="tx1"/>
                </a:solidFill>
              </a:ln>
              <a:solidFill>
                <a:schemeClr val="accent6">
                  <a:lumMod val="60000"/>
                  <a:lumOff val="40000"/>
                </a:schemeClr>
              </a:solidFill>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dirty="0"/>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smtClean="0">
                <a:solidFill>
                  <a:schemeClr val="bg2">
                    <a:shade val="50000"/>
                    <a:satMod val="200000"/>
                  </a:schemeClr>
                </a:solidFill>
              </a:defRPr>
            </a:lvl1pPr>
            <a:extLst/>
          </a:lstStyle>
          <a:p>
            <a:pPr>
              <a:defRPr/>
            </a:pPr>
            <a:fld id="{B20FF9A8-12EC-4D22-B8D8-F87EB6A082C3}" type="datetimeFigureOut">
              <a:rPr lang="en-US"/>
              <a:pPr>
                <a:defRPr/>
              </a:pPr>
              <a:t>2/15/2012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TextBox 12"/>
          <p:cNvSpPr txBox="1"/>
          <p:nvPr/>
        </p:nvSpPr>
        <p:spPr>
          <a:xfrm rot="10800000">
            <a:off x="-11526" y="0"/>
            <a:ext cx="1082348" cy="4572000"/>
          </a:xfrm>
          <a:prstGeom prst="rect">
            <a:avLst/>
          </a:prstGeom>
          <a:noFill/>
        </p:spPr>
        <p:txBody>
          <a:bodyPr vert="eaVert">
            <a:spAutoFit/>
          </a:bodyPr>
          <a:lstStyle/>
          <a:p>
            <a:pPr algn="r" fontAlgn="auto">
              <a:lnSpc>
                <a:spcPts val="3500"/>
              </a:lnSpc>
              <a:spcBef>
                <a:spcPts val="0"/>
              </a:spcBef>
              <a:spcAft>
                <a:spcPts val="0"/>
              </a:spcAft>
              <a:defRPr/>
            </a:pPr>
            <a:r>
              <a:rPr lang="en-US" sz="4400" dirty="0">
                <a:ln w="19050" cap="flat">
                  <a:solidFill>
                    <a:schemeClr val="bg2">
                      <a:lumMod val="50000"/>
                      <a:alpha val="20000"/>
                    </a:schemeClr>
                  </a:solidFill>
                  <a:bevel/>
                </a:ln>
                <a:solidFill>
                  <a:schemeClr val="bg2">
                    <a:lumMod val="75000"/>
                    <a:alpha val="7000"/>
                  </a:schemeClr>
                </a:solidFill>
                <a:effectLst>
                  <a:outerShdw blurRad="50800" dist="38100" dir="8100000" algn="tr" rotWithShape="0">
                    <a:prstClr val="black">
                      <a:alpha val="30000"/>
                    </a:prstClr>
                  </a:outerShdw>
                </a:effectLst>
                <a:latin typeface="+mn-lt"/>
              </a:rPr>
              <a:t>OOP</a:t>
            </a:r>
          </a:p>
          <a:p>
            <a:pPr algn="r" fontAlgn="auto">
              <a:lnSpc>
                <a:spcPts val="3500"/>
              </a:lnSpc>
              <a:spcBef>
                <a:spcPts val="0"/>
              </a:spcBef>
              <a:spcAft>
                <a:spcPts val="0"/>
              </a:spcAft>
              <a:defRPr/>
            </a:pPr>
            <a:r>
              <a:rPr lang="en-US" sz="4400" dirty="0" smtClean="0">
                <a:ln w="19050" cap="flat">
                  <a:solidFill>
                    <a:schemeClr val="bg2">
                      <a:lumMod val="50000"/>
                      <a:alpha val="20000"/>
                    </a:schemeClr>
                  </a:solidFill>
                  <a:bevel/>
                </a:ln>
                <a:solidFill>
                  <a:schemeClr val="bg2">
                    <a:lumMod val="75000"/>
                    <a:alpha val="7000"/>
                  </a:schemeClr>
                </a:solidFill>
                <a:effectLst>
                  <a:outerShdw blurRad="50800" dist="38100" dir="8100000" algn="tr" rotWithShape="0">
                    <a:prstClr val="black">
                      <a:alpha val="30000"/>
                    </a:prstClr>
                  </a:outerShdw>
                </a:effectLst>
                <a:latin typeface="+mn-lt"/>
              </a:rPr>
              <a:t>Considerations</a:t>
            </a:r>
            <a:endParaRPr lang="en-US" sz="4400" dirty="0">
              <a:ln w="19050" cap="flat">
                <a:solidFill>
                  <a:schemeClr val="bg2">
                    <a:lumMod val="50000"/>
                    <a:alpha val="20000"/>
                  </a:schemeClr>
                </a:solidFill>
                <a:bevel/>
              </a:ln>
              <a:solidFill>
                <a:schemeClr val="bg2">
                  <a:lumMod val="75000"/>
                  <a:alpha val="7000"/>
                </a:schemeClr>
              </a:solidFill>
              <a:effectLst>
                <a:outerShdw blurRad="50800" dist="38100" dir="8100000" algn="tr" rotWithShape="0">
                  <a:prstClr val="black">
                    <a:alpha val="30000"/>
                  </a:prstClr>
                </a:outerShdw>
              </a:effectLst>
              <a:latin typeface="+mn-lt"/>
            </a:endParaRPr>
          </a:p>
        </p:txBody>
      </p:sp>
      <p:sp>
        <p:nvSpPr>
          <p:cNvPr id="14" name="Round Same Side Corner Rectangle 13"/>
          <p:cNvSpPr/>
          <p:nvPr/>
        </p:nvSpPr>
        <p:spPr>
          <a:xfrm rot="16200000">
            <a:off x="8648700" y="6362700"/>
            <a:ext cx="381000" cy="60960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261A1F77-CB1B-4C45-9B95-8DD829442FD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07" r:id="rId2"/>
    <p:sldLayoutId id="2147483811" r:id="rId3"/>
    <p:sldLayoutId id="2147483808" r:id="rId4"/>
    <p:sldLayoutId id="2147483809" r:id="rId5"/>
    <p:sldLayoutId id="2147483812" r:id="rId6"/>
    <p:sldLayoutId id="2147483813" r:id="rId7"/>
    <p:sldLayoutId id="2147483814" r:id="rId8"/>
    <p:sldLayoutId id="2147483815" r:id="rId9"/>
  </p:sldLayoutIdLst>
  <p:transition>
    <p:fade/>
  </p:transition>
  <p:timing>
    <p:tnLst>
      <p:par>
        <p:cTn id="1" dur="indefinite" restart="never" nodeType="tmRoot"/>
      </p:par>
    </p:tnLst>
  </p:timing>
  <p:txStyles>
    <p:titleStyle>
      <a:lvl1pPr algn="l" rtl="0" fontAlgn="base">
        <a:spcBef>
          <a:spcPct val="0"/>
        </a:spcBef>
        <a:spcAft>
          <a:spcPct val="0"/>
        </a:spcAft>
        <a:defRPr sz="4300" kern="1200">
          <a:ln>
            <a:solidFill>
              <a:schemeClr val="bg2">
                <a:lumMod val="25000"/>
              </a:schemeClr>
            </a:solidFill>
          </a:ln>
          <a:solidFill>
            <a:srgbClr val="FED46C"/>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FED46C"/>
          </a:solidFill>
          <a:latin typeface="Tahoma" pitchFamily="34" charset="0"/>
        </a:defRPr>
      </a:lvl2pPr>
      <a:lvl3pPr algn="l" rtl="0" fontAlgn="base">
        <a:spcBef>
          <a:spcPct val="0"/>
        </a:spcBef>
        <a:spcAft>
          <a:spcPct val="0"/>
        </a:spcAft>
        <a:defRPr sz="4300">
          <a:solidFill>
            <a:srgbClr val="FED46C"/>
          </a:solidFill>
          <a:latin typeface="Tahoma" pitchFamily="34" charset="0"/>
        </a:defRPr>
      </a:lvl3pPr>
      <a:lvl4pPr algn="l" rtl="0" fontAlgn="base">
        <a:spcBef>
          <a:spcPct val="0"/>
        </a:spcBef>
        <a:spcAft>
          <a:spcPct val="0"/>
        </a:spcAft>
        <a:defRPr sz="4300">
          <a:solidFill>
            <a:srgbClr val="FED46C"/>
          </a:solidFill>
          <a:latin typeface="Tahoma" pitchFamily="34" charset="0"/>
        </a:defRPr>
      </a:lvl4pPr>
      <a:lvl5pPr algn="l" rtl="0" fontAlgn="base">
        <a:spcBef>
          <a:spcPct val="0"/>
        </a:spcBef>
        <a:spcAft>
          <a:spcPct val="0"/>
        </a:spcAft>
        <a:defRPr sz="4300">
          <a:solidFill>
            <a:srgbClr val="FED46C"/>
          </a:solidFill>
          <a:latin typeface="Tahoma" pitchFamily="34" charset="0"/>
        </a:defRPr>
      </a:lvl5pPr>
      <a:lvl6pPr marL="457200" algn="l" rtl="0" fontAlgn="base">
        <a:spcBef>
          <a:spcPct val="0"/>
        </a:spcBef>
        <a:spcAft>
          <a:spcPct val="0"/>
        </a:spcAft>
        <a:defRPr sz="4300">
          <a:solidFill>
            <a:srgbClr val="FED46C"/>
          </a:solidFill>
          <a:latin typeface="Tahoma" pitchFamily="34" charset="0"/>
        </a:defRPr>
      </a:lvl6pPr>
      <a:lvl7pPr marL="914400" algn="l" rtl="0" fontAlgn="base">
        <a:spcBef>
          <a:spcPct val="0"/>
        </a:spcBef>
        <a:spcAft>
          <a:spcPct val="0"/>
        </a:spcAft>
        <a:defRPr sz="4300">
          <a:solidFill>
            <a:srgbClr val="FED46C"/>
          </a:solidFill>
          <a:latin typeface="Tahoma" pitchFamily="34" charset="0"/>
        </a:defRPr>
      </a:lvl7pPr>
      <a:lvl8pPr marL="1371600" algn="l" rtl="0" fontAlgn="base">
        <a:spcBef>
          <a:spcPct val="0"/>
        </a:spcBef>
        <a:spcAft>
          <a:spcPct val="0"/>
        </a:spcAft>
        <a:defRPr sz="4300">
          <a:solidFill>
            <a:srgbClr val="FED46C"/>
          </a:solidFill>
          <a:latin typeface="Tahoma" pitchFamily="34" charset="0"/>
        </a:defRPr>
      </a:lvl8pPr>
      <a:lvl9pPr marL="1828800" algn="l" rtl="0" fontAlgn="base">
        <a:spcBef>
          <a:spcPct val="0"/>
        </a:spcBef>
        <a:spcAft>
          <a:spcPct val="0"/>
        </a:spcAft>
        <a:defRPr sz="4300">
          <a:solidFill>
            <a:srgbClr val="FED46C"/>
          </a:solidFill>
          <a:latin typeface="Tahoma"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rgbClr val="FFC000"/>
        </a:buClr>
        <a:buFont typeface="Wingdings" pitchFamily="2" charset="2"/>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google.com/search?q=new+msdn.microsoft.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dirty="0" smtClean="0">
                <a:solidFill>
                  <a:schemeClr val="accent2">
                    <a:lumMod val="60000"/>
                    <a:lumOff val="40000"/>
                  </a:schemeClr>
                </a:solidFill>
              </a:rPr>
              <a:t>Object-Oriented </a:t>
            </a:r>
            <a:r>
              <a:rPr lang="en-US" dirty="0" smtClean="0">
                <a:solidFill>
                  <a:schemeClr val="accent2">
                    <a:lumMod val="60000"/>
                    <a:lumOff val="40000"/>
                  </a:schemeClr>
                </a:solidFill>
              </a:rPr>
              <a:t>Considerations</a:t>
            </a:r>
            <a:endParaRPr lang="en-US" dirty="0">
              <a:solidFill>
                <a:schemeClr val="accent2">
                  <a:lumMod val="60000"/>
                  <a:lumOff val="40000"/>
                </a:schemeClr>
              </a:solidFill>
            </a:endParaRPr>
          </a:p>
        </p:txBody>
      </p:sp>
      <p:sp>
        <p:nvSpPr>
          <p:cNvPr id="3" name="Subtitle 2"/>
          <p:cNvSpPr>
            <a:spLocks noGrp="1"/>
          </p:cNvSpPr>
          <p:nvPr>
            <p:ph type="subTitle" idx="1"/>
          </p:nvPr>
        </p:nvSpPr>
        <p:spPr/>
        <p:txBody>
          <a:bodyPr/>
          <a:lstStyle/>
          <a:p>
            <a:r>
              <a:rPr lang="en-US" dirty="0"/>
              <a:t>Lesson 11</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Static Classes</a:t>
            </a:r>
            <a:endParaRPr lang="en-US" dirty="0"/>
          </a:p>
        </p:txBody>
      </p:sp>
      <p:sp>
        <p:nvSpPr>
          <p:cNvPr id="17411" name="Content Placeholder 2"/>
          <p:cNvSpPr>
            <a:spLocks noGrp="1"/>
          </p:cNvSpPr>
          <p:nvPr>
            <p:ph idx="1"/>
          </p:nvPr>
        </p:nvSpPr>
        <p:spPr/>
        <p:txBody>
          <a:bodyPr/>
          <a:lstStyle/>
          <a:p>
            <a:r>
              <a:rPr lang="en-US" smtClean="0"/>
              <a:t>Used for special cases</a:t>
            </a:r>
          </a:p>
          <a:p>
            <a:r>
              <a:rPr lang="en-US" smtClean="0"/>
              <a:t>Should generally…</a:t>
            </a:r>
          </a:p>
          <a:p>
            <a:pPr lvl="1"/>
            <a:r>
              <a:rPr lang="en-US" smtClean="0"/>
              <a:t>Be used sparingly</a:t>
            </a:r>
          </a:p>
          <a:p>
            <a:pPr lvl="1"/>
            <a:r>
              <a:rPr lang="en-US" smtClean="0"/>
              <a:t>Have a clear purpose</a:t>
            </a:r>
          </a:p>
          <a:p>
            <a:pPr lvl="1"/>
            <a:r>
              <a:rPr lang="en-US" smtClean="0"/>
              <a:t>Only contain static members</a:t>
            </a:r>
          </a:p>
          <a:p>
            <a:pPr lvl="1"/>
            <a:r>
              <a:rPr lang="en-US" smtClean="0"/>
              <a:t>Have private default constructors (if needed)</a:t>
            </a:r>
          </a:p>
          <a:p>
            <a:pPr lvl="1"/>
            <a:endParaRPr lang="en-US"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Class Rules</a:t>
            </a:r>
            <a:endParaRPr lang="en-US" dirty="0"/>
          </a:p>
        </p:txBody>
      </p:sp>
      <p:sp>
        <p:nvSpPr>
          <p:cNvPr id="18435" name="Content Placeholder 2"/>
          <p:cNvSpPr>
            <a:spLocks noGrp="1"/>
          </p:cNvSpPr>
          <p:nvPr>
            <p:ph idx="1"/>
          </p:nvPr>
        </p:nvSpPr>
        <p:spPr/>
        <p:txBody>
          <a:bodyPr/>
          <a:lstStyle/>
          <a:p>
            <a:r>
              <a:rPr lang="en-US" smtClean="0"/>
              <a:t>Name should…</a:t>
            </a:r>
          </a:p>
          <a:p>
            <a:pPr lvl="1"/>
            <a:r>
              <a:rPr lang="en-US" smtClean="0"/>
              <a:t>Be PascalCase</a:t>
            </a:r>
          </a:p>
          <a:p>
            <a:pPr lvl="1"/>
            <a:r>
              <a:rPr lang="en-US" smtClean="0"/>
              <a:t>Be a noun or noun phrase</a:t>
            </a:r>
          </a:p>
          <a:p>
            <a:pPr lvl="1"/>
            <a:r>
              <a:rPr lang="en-US" smtClean="0"/>
              <a:t>Not include hierarchical information</a:t>
            </a:r>
          </a:p>
          <a:p>
            <a:r>
              <a:rPr lang="en-US" smtClean="0"/>
              <a:t>Meaning is more important than brevity</a:t>
            </a:r>
          </a:p>
          <a:p>
            <a:endParaRPr lang="en-US"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Class Members</a:t>
            </a:r>
            <a:endParaRPr lang="en-US" dirty="0"/>
          </a:p>
        </p:txBody>
      </p:sp>
      <p:sp>
        <p:nvSpPr>
          <p:cNvPr id="19459" name="Content Placeholder 2"/>
          <p:cNvSpPr>
            <a:spLocks noGrp="1"/>
          </p:cNvSpPr>
          <p:nvPr>
            <p:ph idx="1"/>
          </p:nvPr>
        </p:nvSpPr>
        <p:spPr/>
        <p:txBody>
          <a:bodyPr/>
          <a:lstStyle/>
          <a:p>
            <a:r>
              <a:rPr lang="en-US" smtClean="0"/>
              <a:t>Include…</a:t>
            </a:r>
          </a:p>
          <a:p>
            <a:pPr lvl="1"/>
            <a:r>
              <a:rPr lang="en-US" smtClean="0"/>
              <a:t>Member variables</a:t>
            </a:r>
          </a:p>
          <a:p>
            <a:pPr lvl="1"/>
            <a:r>
              <a:rPr lang="en-US" smtClean="0"/>
              <a:t>Methods</a:t>
            </a:r>
          </a:p>
          <a:p>
            <a:pPr lvl="1"/>
            <a:r>
              <a:rPr lang="en-US" smtClean="0"/>
              <a:t>Events</a:t>
            </a:r>
          </a:p>
          <a:p>
            <a:r>
              <a:rPr lang="en-US" smtClean="0"/>
              <a:t>Useful member naming makes a class…</a:t>
            </a:r>
          </a:p>
          <a:p>
            <a:pPr lvl="1"/>
            <a:r>
              <a:rPr lang="en-US" smtClean="0"/>
              <a:t>Discoverable</a:t>
            </a:r>
          </a:p>
          <a:p>
            <a:pPr lvl="1"/>
            <a:r>
              <a:rPr lang="en-US" smtClean="0"/>
              <a:t>Self documenting</a:t>
            </a:r>
          </a:p>
          <a:p>
            <a:pPr lvl="1"/>
            <a:endParaRPr lang="en-US" smtClean="0"/>
          </a:p>
          <a:p>
            <a:endParaRPr lang="en-US"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Member Variables</a:t>
            </a:r>
            <a:endParaRPr lang="en-US" dirty="0"/>
          </a:p>
        </p:txBody>
      </p:sp>
      <p:sp>
        <p:nvSpPr>
          <p:cNvPr id="20483" name="Content Placeholder 2"/>
          <p:cNvSpPr>
            <a:spLocks noGrp="1"/>
          </p:cNvSpPr>
          <p:nvPr>
            <p:ph idx="1"/>
          </p:nvPr>
        </p:nvSpPr>
        <p:spPr/>
        <p:txBody>
          <a:bodyPr/>
          <a:lstStyle/>
          <a:p>
            <a:r>
              <a:rPr lang="en-US" smtClean="0"/>
              <a:t>Should also be a noun / noun phrase</a:t>
            </a:r>
          </a:p>
          <a:p>
            <a:r>
              <a:rPr lang="en-US" smtClean="0"/>
              <a:t>Boolean uses affirmative phrase</a:t>
            </a:r>
          </a:p>
          <a:p>
            <a:r>
              <a:rPr lang="en-US" smtClean="0"/>
              <a:t>Can include…</a:t>
            </a:r>
          </a:p>
          <a:p>
            <a:pPr lvl="1"/>
            <a:r>
              <a:rPr lang="en-US" smtClean="0"/>
              <a:t>Fields</a:t>
            </a:r>
          </a:p>
          <a:p>
            <a:pPr lvl="1"/>
            <a:r>
              <a:rPr lang="en-US" smtClean="0"/>
              <a:t>Constants</a:t>
            </a:r>
          </a:p>
          <a:p>
            <a:pPr lvl="1"/>
            <a:r>
              <a:rPr lang="en-US" smtClean="0"/>
              <a:t>Properties*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Fields</a:t>
            </a:r>
            <a:endParaRPr lang="en-US" dirty="0"/>
          </a:p>
        </p:txBody>
      </p:sp>
      <p:sp>
        <p:nvSpPr>
          <p:cNvPr id="21507" name="Content Placeholder 2"/>
          <p:cNvSpPr>
            <a:spLocks noGrp="1"/>
          </p:cNvSpPr>
          <p:nvPr>
            <p:ph idx="1"/>
          </p:nvPr>
        </p:nvSpPr>
        <p:spPr/>
        <p:txBody>
          <a:bodyPr/>
          <a:lstStyle/>
          <a:p>
            <a:r>
              <a:rPr lang="en-US" smtClean="0"/>
              <a:t>camelCase with _ prefix (not m_)</a:t>
            </a:r>
          </a:p>
          <a:p>
            <a:r>
              <a:rPr lang="en-US" smtClean="0"/>
              <a:t>Easy to version and protect</a:t>
            </a:r>
          </a:p>
          <a:p>
            <a:r>
              <a:rPr lang="en-US" smtClean="0"/>
              <a:t>Should not be Public / Protected</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Constants</a:t>
            </a:r>
            <a:endParaRPr lang="en-US" dirty="0"/>
          </a:p>
        </p:txBody>
      </p:sp>
      <p:sp>
        <p:nvSpPr>
          <p:cNvPr id="22531" name="Content Placeholder 2"/>
          <p:cNvSpPr>
            <a:spLocks noGrp="1"/>
          </p:cNvSpPr>
          <p:nvPr>
            <p:ph idx="1"/>
          </p:nvPr>
        </p:nvSpPr>
        <p:spPr/>
        <p:txBody>
          <a:bodyPr/>
          <a:lstStyle/>
          <a:p>
            <a:r>
              <a:rPr lang="en-US" smtClean="0"/>
              <a:t>PascalCase</a:t>
            </a:r>
          </a:p>
          <a:p>
            <a:r>
              <a:rPr lang="en-US" smtClean="0"/>
              <a:t>Similar to readonly…</a:t>
            </a:r>
          </a:p>
        </p:txBody>
      </p:sp>
      <p:cxnSp>
        <p:nvCxnSpPr>
          <p:cNvPr id="5" name="Straight Connector 4"/>
          <p:cNvCxnSpPr/>
          <p:nvPr/>
        </p:nvCxnSpPr>
        <p:spPr>
          <a:xfrm rot="5400000">
            <a:off x="3200400" y="4876800"/>
            <a:ext cx="3657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533" name="TextBox 7"/>
          <p:cNvSpPr txBox="1">
            <a:spLocks noChangeArrowheads="1"/>
          </p:cNvSpPr>
          <p:nvPr/>
        </p:nvSpPr>
        <p:spPr bwMode="auto">
          <a:xfrm>
            <a:off x="1905000" y="3048000"/>
            <a:ext cx="1752600" cy="381000"/>
          </a:xfrm>
          <a:prstGeom prst="rect">
            <a:avLst/>
          </a:prstGeom>
          <a:noFill/>
          <a:ln w="9525">
            <a:noFill/>
            <a:miter lim="800000"/>
            <a:headEnd/>
            <a:tailEnd/>
          </a:ln>
        </p:spPr>
        <p:txBody>
          <a:bodyPr>
            <a:spAutoFit/>
          </a:bodyPr>
          <a:lstStyle/>
          <a:p>
            <a:pPr algn="ctr"/>
            <a:r>
              <a:rPr lang="en-US"/>
              <a:t>const</a:t>
            </a:r>
          </a:p>
        </p:txBody>
      </p:sp>
      <p:sp>
        <p:nvSpPr>
          <p:cNvPr id="22534" name="TextBox 8"/>
          <p:cNvSpPr txBox="1">
            <a:spLocks noChangeArrowheads="1"/>
          </p:cNvSpPr>
          <p:nvPr/>
        </p:nvSpPr>
        <p:spPr bwMode="auto">
          <a:xfrm>
            <a:off x="6248400" y="3048000"/>
            <a:ext cx="1752600" cy="381000"/>
          </a:xfrm>
          <a:prstGeom prst="rect">
            <a:avLst/>
          </a:prstGeom>
          <a:noFill/>
          <a:ln w="9525">
            <a:noFill/>
            <a:miter lim="800000"/>
            <a:headEnd/>
            <a:tailEnd/>
          </a:ln>
        </p:spPr>
        <p:txBody>
          <a:bodyPr>
            <a:spAutoFit/>
          </a:bodyPr>
          <a:lstStyle/>
          <a:p>
            <a:pPr algn="ctr"/>
            <a:r>
              <a:rPr lang="en-US"/>
              <a:t>readonly</a:t>
            </a:r>
          </a:p>
        </p:txBody>
      </p:sp>
      <p:sp>
        <p:nvSpPr>
          <p:cNvPr id="10" name="TextBox 9"/>
          <p:cNvSpPr txBox="1"/>
          <p:nvPr/>
        </p:nvSpPr>
        <p:spPr>
          <a:xfrm>
            <a:off x="1295400" y="3600450"/>
            <a:ext cx="3352800" cy="1200150"/>
          </a:xfrm>
          <a:prstGeom prst="rect">
            <a:avLst/>
          </a:prstGeom>
          <a:noFill/>
        </p:spPr>
        <p:txBody>
          <a:bodyPr>
            <a:spAutoFit/>
          </a:bodyPr>
          <a:lstStyle/>
          <a:p>
            <a:pPr>
              <a:buFont typeface="Arial" pitchFamily="34" charset="0"/>
              <a:buChar char="•"/>
              <a:defRPr/>
            </a:pPr>
            <a:r>
              <a:rPr lang="en-US" sz="2400" dirty="0">
                <a:latin typeface="+mn-lt"/>
              </a:rPr>
              <a:t>Compile-time evaluation</a:t>
            </a:r>
          </a:p>
          <a:p>
            <a:pPr>
              <a:buFont typeface="Arial" pitchFamily="34" charset="0"/>
              <a:buChar char="•"/>
              <a:defRPr/>
            </a:pPr>
            <a:r>
              <a:rPr lang="en-US" sz="2400" dirty="0">
                <a:latin typeface="+mn-lt"/>
              </a:rPr>
              <a:t>Stable across versions</a:t>
            </a:r>
          </a:p>
          <a:p>
            <a:pPr>
              <a:buFont typeface="Arial" pitchFamily="34" charset="0"/>
              <a:buChar char="•"/>
              <a:defRPr/>
            </a:pPr>
            <a:r>
              <a:rPr lang="en-US" sz="2400" dirty="0">
                <a:latin typeface="+mn-lt"/>
              </a:rPr>
              <a:t>Should not change</a:t>
            </a:r>
          </a:p>
        </p:txBody>
      </p:sp>
      <p:sp>
        <p:nvSpPr>
          <p:cNvPr id="11" name="TextBox 10"/>
          <p:cNvSpPr txBox="1"/>
          <p:nvPr/>
        </p:nvSpPr>
        <p:spPr>
          <a:xfrm>
            <a:off x="5334000" y="3600450"/>
            <a:ext cx="3352800" cy="1570038"/>
          </a:xfrm>
          <a:prstGeom prst="rect">
            <a:avLst/>
          </a:prstGeom>
          <a:noFill/>
        </p:spPr>
        <p:txBody>
          <a:bodyPr>
            <a:spAutoFit/>
          </a:bodyPr>
          <a:lstStyle/>
          <a:p>
            <a:pPr>
              <a:buFont typeface="Arial" pitchFamily="34" charset="0"/>
              <a:buChar char="•"/>
              <a:defRPr/>
            </a:pPr>
            <a:r>
              <a:rPr lang="en-US" sz="2400" dirty="0">
                <a:latin typeface="+mn-lt"/>
              </a:rPr>
              <a:t>Run-time evaluation</a:t>
            </a:r>
          </a:p>
          <a:p>
            <a:pPr>
              <a:buFont typeface="Arial" pitchFamily="34" charset="0"/>
              <a:buChar char="•"/>
              <a:defRPr/>
            </a:pPr>
            <a:r>
              <a:rPr lang="en-US" sz="2400" dirty="0">
                <a:latin typeface="+mn-lt"/>
              </a:rPr>
              <a:t>Unstable across versions</a:t>
            </a:r>
          </a:p>
          <a:p>
            <a:pPr>
              <a:buFont typeface="Arial" pitchFamily="34" charset="0"/>
              <a:buChar char="•"/>
              <a:defRPr/>
            </a:pPr>
            <a:r>
              <a:rPr lang="en-US" sz="2400" dirty="0">
                <a:latin typeface="+mn-lt"/>
              </a:rPr>
              <a:t>Shouldn’t be used for    </a:t>
            </a:r>
          </a:p>
          <a:p>
            <a:pPr>
              <a:defRPr/>
            </a:pPr>
            <a:r>
              <a:rPr lang="en-US" sz="2400" dirty="0">
                <a:latin typeface="+mn-lt"/>
              </a:rPr>
              <a:t> mutable types</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Properties</a:t>
            </a:r>
            <a:endParaRPr lang="en-US" dirty="0"/>
          </a:p>
        </p:txBody>
      </p:sp>
      <p:sp>
        <p:nvSpPr>
          <p:cNvPr id="23555" name="Content Placeholder 2"/>
          <p:cNvSpPr>
            <a:spLocks noGrp="1"/>
          </p:cNvSpPr>
          <p:nvPr>
            <p:ph idx="1"/>
          </p:nvPr>
        </p:nvSpPr>
        <p:spPr/>
        <p:txBody>
          <a:bodyPr/>
          <a:lstStyle/>
          <a:p>
            <a:r>
              <a:rPr lang="en-US" smtClean="0"/>
              <a:t>In PascalCase</a:t>
            </a:r>
          </a:p>
          <a:p>
            <a:r>
              <a:rPr lang="en-US" smtClean="0"/>
              <a:t>Get-only is ok, Set-only is not</a:t>
            </a:r>
          </a:p>
          <a:p>
            <a:r>
              <a:rPr lang="en-US" smtClean="0"/>
              <a:t>Order of property sets should not matter</a:t>
            </a:r>
          </a:p>
          <a:p>
            <a:endParaRPr lang="en-US"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List Properties</a:t>
            </a:r>
            <a:endParaRPr lang="en-US" dirty="0"/>
          </a:p>
        </p:txBody>
      </p:sp>
      <p:sp>
        <p:nvSpPr>
          <p:cNvPr id="25603"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smtClean="0"/>
              <a:t>Arrays and collections should be plural</a:t>
            </a:r>
          </a:p>
          <a:p>
            <a:pPr marL="365760" indent="-283464" fontAlgn="auto">
              <a:spcAft>
                <a:spcPts val="0"/>
              </a:spcAft>
              <a:buFont typeface="Wingdings 2"/>
              <a:buChar char=""/>
              <a:defRPr/>
            </a:pPr>
            <a:r>
              <a:rPr lang="en-US" smtClean="0"/>
              <a:t>Do not return internal instance</a:t>
            </a:r>
          </a:p>
          <a:p>
            <a:pPr marL="640080" lvl="1" indent="-237744" fontAlgn="auto">
              <a:spcAft>
                <a:spcPts val="0"/>
              </a:spcAft>
              <a:defRPr/>
            </a:pPr>
            <a:r>
              <a:rPr lang="en-US" smtClean="0"/>
              <a:t>Return clone (array) or copy (collection)</a:t>
            </a:r>
          </a:p>
          <a:p>
            <a:pPr marL="365760" indent="-283464" fontAlgn="auto">
              <a:spcAft>
                <a:spcPts val="0"/>
              </a:spcAft>
              <a:buFont typeface="Wingdings 2"/>
              <a:buChar char=""/>
              <a:defRPr/>
            </a:pPr>
            <a:r>
              <a:rPr lang="en-US" smtClean="0"/>
              <a:t>public readonly isn’t safe either</a:t>
            </a:r>
          </a:p>
          <a:p>
            <a:pPr marL="640080" lvl="1" indent="-237744" fontAlgn="auto">
              <a:spcAft>
                <a:spcPts val="0"/>
              </a:spcAft>
              <a:defRPr/>
            </a:pPr>
            <a:r>
              <a:rPr lang="en-US" smtClean="0"/>
              <a:t>Only top reference is readonly</a:t>
            </a:r>
          </a:p>
          <a:p>
            <a:pPr marL="640080" lvl="1" indent="-237744" fontAlgn="auto">
              <a:spcAft>
                <a:spcPts val="0"/>
              </a:spcAft>
              <a:defRPr/>
            </a:pPr>
            <a:r>
              <a:rPr lang="en-US" smtClean="0"/>
              <a:t>Members still changeable</a:t>
            </a:r>
          </a:p>
          <a:p>
            <a:pPr marL="365760" indent="-283464" fontAlgn="auto">
              <a:spcAft>
                <a:spcPts val="0"/>
              </a:spcAft>
              <a:buFont typeface="Wingdings 2"/>
              <a:buChar char=""/>
              <a:defRPr/>
            </a:pPr>
            <a:r>
              <a:rPr lang="en-US" smtClean="0"/>
              <a:t>Return empty lists instead of null for expected operations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Index Property</a:t>
            </a:r>
            <a:endParaRPr lang="en-US" dirty="0"/>
          </a:p>
        </p:txBody>
      </p:sp>
      <p:sp>
        <p:nvSpPr>
          <p:cNvPr id="25603" name="Content Placeholder 2"/>
          <p:cNvSpPr>
            <a:spLocks noGrp="1"/>
          </p:cNvSpPr>
          <p:nvPr>
            <p:ph idx="1"/>
          </p:nvPr>
        </p:nvSpPr>
        <p:spPr/>
        <p:txBody>
          <a:bodyPr/>
          <a:lstStyle/>
          <a:p>
            <a:r>
              <a:rPr lang="en-US" smtClean="0"/>
              <a:t>Use only if your class is logically an array</a:t>
            </a:r>
          </a:p>
          <a:p>
            <a:r>
              <a:rPr lang="en-US" smtClean="0"/>
              <a:t>Should only be int or string</a:t>
            </a:r>
          </a:p>
          <a:p>
            <a:r>
              <a:rPr lang="en-US" smtClean="0"/>
              <a:t>Generally should avoid multiple indexers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Properties Vs. Methods</a:t>
            </a:r>
            <a:endParaRPr lang="en-US" dirty="0"/>
          </a:p>
        </p:txBody>
      </p:sp>
      <p:sp>
        <p:nvSpPr>
          <p:cNvPr id="27651" name="Content Placeholder 2"/>
          <p:cNvSpPr>
            <a:spLocks noGrp="1"/>
          </p:cNvSpPr>
          <p:nvPr>
            <p:ph idx="1"/>
          </p:nvPr>
        </p:nvSpPr>
        <p:spPr/>
        <p:txBody>
          <a:bodyPr>
            <a:normAutofit fontScale="92500"/>
          </a:bodyPr>
          <a:lstStyle/>
          <a:p>
            <a:pPr marL="365760" indent="-283464" fontAlgn="auto">
              <a:spcAft>
                <a:spcPts val="0"/>
              </a:spcAft>
              <a:buFont typeface="Wingdings 2"/>
              <a:buChar char=""/>
              <a:defRPr/>
            </a:pPr>
            <a:r>
              <a:rPr lang="en-US" smtClean="0"/>
              <a:t>General rule…</a:t>
            </a:r>
          </a:p>
          <a:p>
            <a:pPr marL="640080" lvl="1" indent="-237744" fontAlgn="auto">
              <a:spcAft>
                <a:spcPts val="0"/>
              </a:spcAft>
              <a:defRPr/>
            </a:pPr>
            <a:r>
              <a:rPr lang="en-US" smtClean="0"/>
              <a:t>Property = descriptive piece of information</a:t>
            </a:r>
          </a:p>
          <a:p>
            <a:pPr marL="640080" lvl="1" indent="-237744" fontAlgn="auto">
              <a:spcAft>
                <a:spcPts val="0"/>
              </a:spcAft>
              <a:defRPr/>
            </a:pPr>
            <a:r>
              <a:rPr lang="en-US" smtClean="0"/>
              <a:t>Method = task</a:t>
            </a:r>
          </a:p>
          <a:p>
            <a:pPr marL="365760" indent="-283464" fontAlgn="auto">
              <a:spcAft>
                <a:spcPts val="0"/>
              </a:spcAft>
              <a:buFont typeface="Wingdings 2"/>
              <a:buChar char=""/>
              <a:defRPr/>
            </a:pPr>
            <a:r>
              <a:rPr lang="en-US" smtClean="0"/>
              <a:t>That said, use method if…</a:t>
            </a:r>
          </a:p>
          <a:p>
            <a:pPr marL="640080" lvl="1" indent="-237744" fontAlgn="auto">
              <a:spcAft>
                <a:spcPts val="0"/>
              </a:spcAft>
              <a:defRPr/>
            </a:pPr>
            <a:r>
              <a:rPr lang="en-US" smtClean="0"/>
              <a:t>Task/Info is performance intensive</a:t>
            </a:r>
          </a:p>
          <a:p>
            <a:pPr marL="640080" lvl="1" indent="-237744" fontAlgn="auto">
              <a:spcAft>
                <a:spcPts val="0"/>
              </a:spcAft>
              <a:defRPr/>
            </a:pPr>
            <a:r>
              <a:rPr lang="en-US" smtClean="0"/>
              <a:t>You are performing a conversion</a:t>
            </a:r>
          </a:p>
          <a:p>
            <a:pPr marL="640080" lvl="1" indent="-237744" fontAlgn="auto">
              <a:spcAft>
                <a:spcPts val="0"/>
              </a:spcAft>
              <a:defRPr/>
            </a:pPr>
            <a:r>
              <a:rPr lang="en-US" smtClean="0"/>
              <a:t>Different calls produce different results</a:t>
            </a:r>
          </a:p>
          <a:p>
            <a:pPr marL="640080" lvl="1" indent="-237744" fontAlgn="auto">
              <a:spcAft>
                <a:spcPts val="0"/>
              </a:spcAft>
              <a:defRPr/>
            </a:pPr>
            <a:r>
              <a:rPr lang="en-US" smtClean="0"/>
              <a:t>You will return a copy</a:t>
            </a:r>
          </a:p>
          <a:p>
            <a:pPr marL="640080" lvl="1" indent="-237744" fontAlgn="auto">
              <a:spcAft>
                <a:spcPts val="0"/>
              </a:spcAft>
              <a:defRPr/>
            </a:pPr>
            <a:r>
              <a:rPr lang="en-US" smtClean="0"/>
              <a:t>There are large side effects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solidFill>
                  <a:schemeClr val="bg1"/>
                </a:solidFill>
              </a:rPr>
              <a:t>Agenda</a:t>
            </a:r>
            <a:endParaRPr lang="en-US" dirty="0">
              <a:solidFill>
                <a:schemeClr val="bg1"/>
              </a:solidFill>
            </a:endParaRPr>
          </a:p>
        </p:txBody>
      </p:sp>
      <p:sp>
        <p:nvSpPr>
          <p:cNvPr id="9219" name="Content Placeholder 2"/>
          <p:cNvSpPr>
            <a:spLocks noGrp="1"/>
          </p:cNvSpPr>
          <p:nvPr>
            <p:ph idx="1"/>
          </p:nvPr>
        </p:nvSpPr>
        <p:spPr/>
        <p:txBody>
          <a:bodyPr/>
          <a:lstStyle/>
          <a:p>
            <a:r>
              <a:rPr lang="en-US" smtClean="0">
                <a:solidFill>
                  <a:srgbClr val="FFFF00"/>
                </a:solidFill>
              </a:rPr>
              <a:t>Basic class design</a:t>
            </a:r>
          </a:p>
          <a:p>
            <a:r>
              <a:rPr lang="en-US" smtClean="0"/>
              <a:t>Designing for extensibility</a:t>
            </a:r>
          </a:p>
          <a:p>
            <a:r>
              <a:rPr lang="en-US" smtClean="0"/>
              <a:t>Exception handling</a:t>
            </a:r>
          </a:p>
          <a:p>
            <a:r>
              <a:rPr lang="en-US" smtClean="0"/>
              <a:t>Design patterns</a:t>
            </a:r>
          </a:p>
          <a:p>
            <a:endParaRPr lang="en-US"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Methods</a:t>
            </a:r>
            <a:endParaRPr lang="en-US" dirty="0"/>
          </a:p>
        </p:txBody>
      </p:sp>
      <p:sp>
        <p:nvSpPr>
          <p:cNvPr id="27651" name="Content Placeholder 2"/>
          <p:cNvSpPr>
            <a:spLocks noGrp="1"/>
          </p:cNvSpPr>
          <p:nvPr>
            <p:ph idx="1"/>
          </p:nvPr>
        </p:nvSpPr>
        <p:spPr/>
        <p:txBody>
          <a:bodyPr/>
          <a:lstStyle/>
          <a:p>
            <a:r>
              <a:rPr lang="en-US" smtClean="0"/>
              <a:t>Also in PascalCase</a:t>
            </a:r>
          </a:p>
          <a:p>
            <a:r>
              <a:rPr lang="en-US" smtClean="0"/>
              <a:t>Name is a verb / verb phrase</a:t>
            </a:r>
          </a:p>
          <a:p>
            <a:r>
              <a:rPr lang="en-US" smtClean="0"/>
              <a:t>Avoid monolithic methods</a:t>
            </a:r>
          </a:p>
          <a:p>
            <a:r>
              <a:rPr lang="en-US" smtClean="0"/>
              <a:t>General considerations…</a:t>
            </a:r>
          </a:p>
          <a:p>
            <a:pPr lvl="1"/>
            <a:r>
              <a:rPr lang="en-US" smtClean="0"/>
              <a:t>Input types and validation</a:t>
            </a:r>
          </a:p>
          <a:p>
            <a:pPr lvl="1"/>
            <a:r>
              <a:rPr lang="en-US" smtClean="0"/>
              <a:t>Output</a:t>
            </a:r>
          </a:p>
          <a:p>
            <a:pPr lvl="1"/>
            <a:r>
              <a:rPr lang="en-US" smtClean="0"/>
              <a:t>Overloads</a:t>
            </a:r>
          </a:p>
          <a:p>
            <a:pPr lvl="1"/>
            <a:endParaRPr lang="en-US"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Method Input</a:t>
            </a:r>
            <a:endParaRPr lang="en-US" dirty="0"/>
          </a:p>
        </p:txBody>
      </p:sp>
      <p:sp>
        <p:nvSpPr>
          <p:cNvPr id="28675" name="Content Placeholder 2"/>
          <p:cNvSpPr>
            <a:spLocks noGrp="1"/>
          </p:cNvSpPr>
          <p:nvPr>
            <p:ph idx="1"/>
          </p:nvPr>
        </p:nvSpPr>
        <p:spPr/>
        <p:txBody>
          <a:bodyPr/>
          <a:lstStyle/>
          <a:p>
            <a:r>
              <a:rPr lang="en-US" smtClean="0"/>
              <a:t>Parameters should be…</a:t>
            </a:r>
          </a:p>
          <a:p>
            <a:pPr lvl="1"/>
            <a:r>
              <a:rPr lang="en-US" smtClean="0"/>
              <a:t>Appropriately typed</a:t>
            </a:r>
          </a:p>
          <a:p>
            <a:pPr lvl="1"/>
            <a:r>
              <a:rPr lang="en-US" smtClean="0"/>
              <a:t>Validated in your method</a:t>
            </a:r>
          </a:p>
          <a:p>
            <a:r>
              <a:rPr lang="en-US" smtClean="0"/>
              <a:t>Remember: use enum parameters for readability when appropriate</a:t>
            </a:r>
          </a:p>
          <a:p>
            <a:r>
              <a:rPr lang="en-US" smtClean="0"/>
              <a:t>Generally use By Value</a:t>
            </a:r>
          </a:p>
          <a:p>
            <a:endParaRPr lang="en-US"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Method Output</a:t>
            </a:r>
            <a:endParaRPr lang="en-US" dirty="0"/>
          </a:p>
        </p:txBody>
      </p:sp>
      <p:sp>
        <p:nvSpPr>
          <p:cNvPr id="29699" name="Content Placeholder 2"/>
          <p:cNvSpPr>
            <a:spLocks noGrp="1"/>
          </p:cNvSpPr>
          <p:nvPr>
            <p:ph idx="1"/>
          </p:nvPr>
        </p:nvSpPr>
        <p:spPr/>
        <p:txBody>
          <a:bodyPr/>
          <a:lstStyle/>
          <a:p>
            <a:r>
              <a:rPr lang="en-US" smtClean="0"/>
              <a:t>Use return when you have one logical output</a:t>
            </a:r>
          </a:p>
          <a:p>
            <a:r>
              <a:rPr lang="en-US" smtClean="0"/>
              <a:t>Use ref / out params if you need more</a:t>
            </a:r>
          </a:p>
          <a:p>
            <a:pPr lvl="1"/>
            <a:r>
              <a:rPr lang="en-US" smtClean="0"/>
              <a:t>Should be at the end of parameter list</a:t>
            </a:r>
          </a:p>
          <a:p>
            <a:pPr lvl="1"/>
            <a:r>
              <a:rPr lang="en-US" smtClean="0"/>
              <a:t>Should be avoided if not necessary</a:t>
            </a:r>
          </a:p>
          <a:p>
            <a:pPr lvl="1"/>
            <a:r>
              <a:rPr lang="en-US" smtClean="0"/>
              <a:t>Do not pass reference types as ref parameters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Overloads</a:t>
            </a:r>
            <a:endParaRPr lang="en-US" dirty="0"/>
          </a:p>
        </p:txBody>
      </p:sp>
      <p:sp>
        <p:nvSpPr>
          <p:cNvPr id="30723" name="Content Placeholder 2"/>
          <p:cNvSpPr>
            <a:spLocks noGrp="1"/>
          </p:cNvSpPr>
          <p:nvPr>
            <p:ph idx="1"/>
          </p:nvPr>
        </p:nvSpPr>
        <p:spPr/>
        <p:txBody>
          <a:bodyPr/>
          <a:lstStyle/>
          <a:p>
            <a:r>
              <a:rPr lang="en-US" smtClean="0"/>
              <a:t>Avoids multiple, similar methods</a:t>
            </a:r>
          </a:p>
          <a:p>
            <a:r>
              <a:rPr lang="en-US" smtClean="0"/>
              <a:t>Parameters should appear in the same order when shared</a:t>
            </a:r>
          </a:p>
          <a:p>
            <a:r>
              <a:rPr lang="en-US" smtClean="0"/>
              <a:t>Less specific overload can call the more specific one and use defaults</a:t>
            </a:r>
          </a:p>
          <a:p>
            <a:endParaRPr lang="en-US"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Overload Cautions</a:t>
            </a:r>
            <a:endParaRPr lang="en-US" dirty="0"/>
          </a:p>
        </p:txBody>
      </p:sp>
      <p:sp>
        <p:nvSpPr>
          <p:cNvPr id="31747" name="Content Placeholder 2"/>
          <p:cNvSpPr>
            <a:spLocks noGrp="1"/>
          </p:cNvSpPr>
          <p:nvPr>
            <p:ph idx="1"/>
          </p:nvPr>
        </p:nvSpPr>
        <p:spPr/>
        <p:txBody>
          <a:bodyPr/>
          <a:lstStyle/>
          <a:p>
            <a:r>
              <a:rPr lang="en-US" smtClean="0"/>
              <a:t>Discoverability</a:t>
            </a:r>
          </a:p>
          <a:p>
            <a:pPr lvl="1"/>
            <a:r>
              <a:rPr lang="en-US" smtClean="0"/>
              <a:t>If 2 methods makes more sense, do that.</a:t>
            </a:r>
          </a:p>
          <a:p>
            <a:r>
              <a:rPr lang="en-US" smtClean="0"/>
              <a:t>Operator overloads should be…</a:t>
            </a:r>
          </a:p>
          <a:p>
            <a:pPr lvl="1"/>
            <a:r>
              <a:rPr lang="en-US" smtClean="0"/>
              <a:t>Only be used on “primitive” data</a:t>
            </a:r>
          </a:p>
          <a:p>
            <a:pPr lvl="1"/>
            <a:r>
              <a:rPr lang="en-US" smtClean="0"/>
              <a:t>Symmetrical</a:t>
            </a:r>
          </a:p>
          <a:p>
            <a:pPr lvl="1"/>
            <a:endParaRPr lang="en-US"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Constructors	</a:t>
            </a:r>
            <a:endParaRPr lang="en-US" dirty="0"/>
          </a:p>
        </p:txBody>
      </p:sp>
      <p:sp>
        <p:nvSpPr>
          <p:cNvPr id="32771" name="Content Placeholder 2"/>
          <p:cNvSpPr>
            <a:spLocks noGrp="1"/>
          </p:cNvSpPr>
          <p:nvPr>
            <p:ph idx="1"/>
          </p:nvPr>
        </p:nvSpPr>
        <p:spPr/>
        <p:txBody>
          <a:bodyPr/>
          <a:lstStyle/>
          <a:p>
            <a:r>
              <a:rPr lang="en-US" smtClean="0"/>
              <a:t>Generally should offer default/simple constructors</a:t>
            </a:r>
          </a:p>
          <a:p>
            <a:pPr lvl="1"/>
            <a:r>
              <a:rPr lang="en-US" smtClean="0"/>
              <a:t>More usable</a:t>
            </a:r>
          </a:p>
          <a:p>
            <a:pPr lvl="1"/>
            <a:r>
              <a:rPr lang="en-US" smtClean="0"/>
              <a:t>Support future expansion more gracefully</a:t>
            </a:r>
          </a:p>
          <a:p>
            <a:r>
              <a:rPr lang="en-US" smtClean="0"/>
              <a:t>Should generally set major properties</a:t>
            </a:r>
          </a:p>
          <a:p>
            <a:pPr lvl="1"/>
            <a:r>
              <a:rPr lang="en-US" smtClean="0"/>
              <a:t>Reasonable defaults if supplied</a:t>
            </a:r>
          </a:p>
          <a:p>
            <a:endParaRPr lang="en-US"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Constructor Notes</a:t>
            </a:r>
            <a:endParaRPr lang="en-US" dirty="0"/>
          </a:p>
        </p:txBody>
      </p:sp>
      <p:sp>
        <p:nvSpPr>
          <p:cNvPr id="33795" name="Content Placeholder 2"/>
          <p:cNvSpPr>
            <a:spLocks noGrp="1"/>
          </p:cNvSpPr>
          <p:nvPr>
            <p:ph idx="1"/>
          </p:nvPr>
        </p:nvSpPr>
        <p:spPr/>
        <p:txBody>
          <a:bodyPr/>
          <a:lstStyle/>
          <a:p>
            <a:r>
              <a:rPr lang="en-US" smtClean="0"/>
              <a:t>Avoid…</a:t>
            </a:r>
          </a:p>
          <a:p>
            <a:pPr lvl="1"/>
            <a:r>
              <a:rPr lang="en-US" smtClean="0"/>
              <a:t>Calling virtual members</a:t>
            </a:r>
          </a:p>
          <a:p>
            <a:pPr lvl="1"/>
            <a:r>
              <a:rPr lang="en-US" smtClean="0"/>
              <a:t>Static constructors</a:t>
            </a:r>
          </a:p>
          <a:p>
            <a:pPr lvl="1"/>
            <a:r>
              <a:rPr lang="en-US" smtClean="0"/>
              <a:t>Doing process intensive code</a:t>
            </a:r>
          </a:p>
          <a:p>
            <a:pPr lvl="1"/>
            <a:r>
              <a:rPr lang="en-US" smtClean="0"/>
              <a:t>Throwing exceptions if not necessary</a:t>
            </a:r>
          </a:p>
          <a:p>
            <a:pPr lvl="1"/>
            <a:endParaRPr lang="en-US"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Events</a:t>
            </a:r>
            <a:endParaRPr lang="en-US" dirty="0"/>
          </a:p>
        </p:txBody>
      </p:sp>
      <p:sp>
        <p:nvSpPr>
          <p:cNvPr id="34819" name="Content Placeholder 2"/>
          <p:cNvSpPr>
            <a:spLocks noGrp="1"/>
          </p:cNvSpPr>
          <p:nvPr>
            <p:ph idx="1"/>
          </p:nvPr>
        </p:nvSpPr>
        <p:spPr/>
        <p:txBody>
          <a:bodyPr/>
          <a:lstStyle/>
          <a:p>
            <a:r>
              <a:rPr lang="en-US" smtClean="0"/>
              <a:t>PascalCase</a:t>
            </a:r>
          </a:p>
          <a:p>
            <a:r>
              <a:rPr lang="en-US" smtClean="0"/>
              <a:t>Verb phrase with tense to explain meaning / order</a:t>
            </a:r>
          </a:p>
          <a:p>
            <a:endParaRPr lang="en-US" smtClean="0"/>
          </a:p>
          <a:p>
            <a:endParaRPr lang="en-US"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EventHandler</a:t>
            </a:r>
            <a:r>
              <a:rPr lang="en-US" dirty="0" smtClean="0"/>
              <a:t> Rules</a:t>
            </a:r>
            <a:endParaRPr lang="en-US" dirty="0"/>
          </a:p>
        </p:txBody>
      </p:sp>
      <p:sp>
        <p:nvSpPr>
          <p:cNvPr id="35843" name="Content Placeholder 2"/>
          <p:cNvSpPr>
            <a:spLocks noGrp="1"/>
          </p:cNvSpPr>
          <p:nvPr>
            <p:ph idx="1"/>
          </p:nvPr>
        </p:nvSpPr>
        <p:spPr/>
        <p:txBody>
          <a:bodyPr/>
          <a:lstStyle/>
          <a:p>
            <a:r>
              <a:rPr lang="en-US" smtClean="0"/>
              <a:t>Handlers should have…</a:t>
            </a:r>
          </a:p>
          <a:p>
            <a:pPr lvl="1"/>
            <a:r>
              <a:rPr lang="en-US" smtClean="0"/>
              <a:t>EventHandler suffix</a:t>
            </a:r>
          </a:p>
          <a:p>
            <a:pPr lvl="1"/>
            <a:r>
              <a:rPr lang="en-US" smtClean="0"/>
              <a:t>Void return type</a:t>
            </a:r>
          </a:p>
          <a:p>
            <a:pPr lvl="1"/>
            <a:r>
              <a:rPr lang="en-US" smtClean="0"/>
              <a:t>Sender + EventArgs parameters</a:t>
            </a:r>
          </a:p>
          <a:p>
            <a:r>
              <a:rPr lang="en-US" smtClean="0"/>
              <a:t>Use custom EventArgs if you need to pass specific information</a:t>
            </a:r>
          </a:p>
          <a:p>
            <a:r>
              <a:rPr lang="en-US" smtClean="0"/>
              <a:t>Your class should have protected virtual member to invoke these handlers</a:t>
            </a:r>
          </a:p>
          <a:p>
            <a:endParaRPr lang="en-US"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Event Cautions</a:t>
            </a:r>
            <a:endParaRPr lang="en-US" dirty="0"/>
          </a:p>
        </p:txBody>
      </p:sp>
      <p:sp>
        <p:nvSpPr>
          <p:cNvPr id="36867" name="Content Placeholder 2"/>
          <p:cNvSpPr>
            <a:spLocks noGrp="1"/>
          </p:cNvSpPr>
          <p:nvPr>
            <p:ph idx="1"/>
          </p:nvPr>
        </p:nvSpPr>
        <p:spPr/>
        <p:txBody>
          <a:bodyPr/>
          <a:lstStyle/>
          <a:p>
            <a:r>
              <a:rPr lang="en-US" smtClean="0"/>
              <a:t>Do not assume anything about object state</a:t>
            </a:r>
          </a:p>
          <a:p>
            <a:r>
              <a:rPr lang="en-US" smtClean="0"/>
              <a:t>Use Try/Catch and be defensive</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Selecting a Type</a:t>
            </a:r>
            <a:endParaRPr lang="en-US" dirty="0"/>
          </a:p>
        </p:txBody>
      </p:sp>
      <p:cxnSp>
        <p:nvCxnSpPr>
          <p:cNvPr id="5" name="Straight Connector 4"/>
          <p:cNvCxnSpPr/>
          <p:nvPr/>
        </p:nvCxnSpPr>
        <p:spPr>
          <a:xfrm rot="5400000">
            <a:off x="2400300" y="4229100"/>
            <a:ext cx="5257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0244" name="TextBox 5"/>
          <p:cNvSpPr txBox="1">
            <a:spLocks noChangeArrowheads="1"/>
          </p:cNvSpPr>
          <p:nvPr/>
        </p:nvSpPr>
        <p:spPr bwMode="auto">
          <a:xfrm>
            <a:off x="1828800" y="1600200"/>
            <a:ext cx="1828800" cy="369888"/>
          </a:xfrm>
          <a:prstGeom prst="rect">
            <a:avLst/>
          </a:prstGeom>
          <a:noFill/>
          <a:ln w="9525">
            <a:noFill/>
            <a:miter lim="800000"/>
            <a:headEnd/>
            <a:tailEnd/>
          </a:ln>
        </p:spPr>
        <p:txBody>
          <a:bodyPr>
            <a:spAutoFit/>
          </a:bodyPr>
          <a:lstStyle/>
          <a:p>
            <a:pPr algn="ctr"/>
            <a:r>
              <a:rPr lang="en-US"/>
              <a:t>Value Types</a:t>
            </a:r>
          </a:p>
        </p:txBody>
      </p:sp>
      <p:sp>
        <p:nvSpPr>
          <p:cNvPr id="10245" name="TextBox 6"/>
          <p:cNvSpPr txBox="1">
            <a:spLocks noChangeArrowheads="1"/>
          </p:cNvSpPr>
          <p:nvPr/>
        </p:nvSpPr>
        <p:spPr bwMode="auto">
          <a:xfrm>
            <a:off x="6172200" y="1600200"/>
            <a:ext cx="1981200" cy="369888"/>
          </a:xfrm>
          <a:prstGeom prst="rect">
            <a:avLst/>
          </a:prstGeom>
          <a:noFill/>
          <a:ln w="9525">
            <a:noFill/>
            <a:miter lim="800000"/>
            <a:headEnd/>
            <a:tailEnd/>
          </a:ln>
        </p:spPr>
        <p:txBody>
          <a:bodyPr>
            <a:spAutoFit/>
          </a:bodyPr>
          <a:lstStyle/>
          <a:p>
            <a:pPr algn="ctr"/>
            <a:r>
              <a:rPr lang="en-US"/>
              <a:t>Reference Types</a:t>
            </a:r>
          </a:p>
        </p:txBody>
      </p:sp>
      <p:sp>
        <p:nvSpPr>
          <p:cNvPr id="8" name="Rounded Rectangle 7"/>
          <p:cNvSpPr/>
          <p:nvPr/>
        </p:nvSpPr>
        <p:spPr>
          <a:xfrm>
            <a:off x="1600200" y="2514600"/>
            <a:ext cx="2286000" cy="914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err="1"/>
              <a:t>Struct</a:t>
            </a:r>
            <a:endParaRPr lang="en-US" dirty="0"/>
          </a:p>
        </p:txBody>
      </p:sp>
      <p:sp>
        <p:nvSpPr>
          <p:cNvPr id="9" name="Rounded Rectangle 8"/>
          <p:cNvSpPr/>
          <p:nvPr/>
        </p:nvSpPr>
        <p:spPr>
          <a:xfrm>
            <a:off x="1600200" y="3810000"/>
            <a:ext cx="2286000" cy="914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err="1"/>
              <a:t>Enum</a:t>
            </a:r>
            <a:endParaRPr lang="en-US" dirty="0"/>
          </a:p>
        </p:txBody>
      </p:sp>
      <p:sp>
        <p:nvSpPr>
          <p:cNvPr id="10" name="Rounded Rectangle 9"/>
          <p:cNvSpPr/>
          <p:nvPr/>
        </p:nvSpPr>
        <p:spPr>
          <a:xfrm>
            <a:off x="6096000" y="2514600"/>
            <a:ext cx="2286000" cy="914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Class</a:t>
            </a:r>
          </a:p>
        </p:txBody>
      </p:sp>
      <p:sp>
        <p:nvSpPr>
          <p:cNvPr id="11" name="5-Point Star 10"/>
          <p:cNvSpPr/>
          <p:nvPr/>
        </p:nvSpPr>
        <p:spPr>
          <a:xfrm>
            <a:off x="5867400" y="2971800"/>
            <a:ext cx="609600" cy="609600"/>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Type Selection</a:t>
            </a:r>
            <a:endParaRPr lang="en-US" dirty="0"/>
          </a:p>
        </p:txBody>
      </p:sp>
      <p:sp>
        <p:nvSpPr>
          <p:cNvPr id="37891" name="Content Placeholder 2"/>
          <p:cNvSpPr>
            <a:spLocks noGrp="1"/>
          </p:cNvSpPr>
          <p:nvPr>
            <p:ph idx="1"/>
          </p:nvPr>
        </p:nvSpPr>
        <p:spPr/>
        <p:txBody>
          <a:bodyPr/>
          <a:lstStyle/>
          <a:p>
            <a:r>
              <a:rPr lang="en-US" smtClean="0"/>
              <a:t>Pick the best type to representing…</a:t>
            </a:r>
          </a:p>
          <a:p>
            <a:pPr lvl="1"/>
            <a:r>
              <a:rPr lang="en-US" smtClean="0"/>
              <a:t>A document</a:t>
            </a:r>
          </a:p>
          <a:p>
            <a:pPr lvl="1"/>
            <a:r>
              <a:rPr lang="en-US" smtClean="0"/>
              <a:t>A rational number</a:t>
            </a:r>
          </a:p>
          <a:p>
            <a:pPr lvl="1"/>
            <a:r>
              <a:rPr lang="en-US" smtClean="0"/>
              <a:t>The days of the week</a:t>
            </a:r>
          </a:p>
          <a:p>
            <a:pPr lvl="1"/>
            <a:r>
              <a:rPr lang="en-US" smtClean="0"/>
              <a:t>The type of a menu record (in E2U)</a:t>
            </a:r>
          </a:p>
          <a:p>
            <a:pPr lvl="1"/>
            <a:r>
              <a:rPr lang="en-US" smtClean="0"/>
              <a:t>A record in Chronicles</a:t>
            </a:r>
          </a:p>
          <a:p>
            <a:pPr lvl="1"/>
            <a:endParaRPr lang="en-US" smtClean="0"/>
          </a:p>
          <a:p>
            <a:pPr lvl="1"/>
            <a:endParaRPr lang="en-US"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Improve the </a:t>
            </a:r>
            <a:r>
              <a:rPr lang="en-US" dirty="0" err="1" smtClean="0"/>
              <a:t>Enum</a:t>
            </a:r>
            <a:endParaRPr lang="en-US" dirty="0"/>
          </a:p>
        </p:txBody>
      </p:sp>
      <p:sp>
        <p:nvSpPr>
          <p:cNvPr id="38915" name="Content Placeholder 2"/>
          <p:cNvSpPr>
            <a:spLocks noGrp="1"/>
          </p:cNvSpPr>
          <p:nvPr>
            <p:ph idx="1"/>
          </p:nvPr>
        </p:nvSpPr>
        <p:spPr/>
        <p:txBody>
          <a:bodyPr/>
          <a:lstStyle/>
          <a:p>
            <a:pPr>
              <a:buFont typeface="Wingdings 2" pitchFamily="18" charset="2"/>
              <a:buNone/>
            </a:pPr>
            <a:r>
              <a:rPr lang="en-US" sz="2000" smtClean="0">
                <a:latin typeface="Courier New" pitchFamily="49" charset="0"/>
                <a:cs typeface="Courier New" pitchFamily="49" charset="0"/>
              </a:rPr>
              <a:t>[Flags]</a:t>
            </a:r>
          </a:p>
          <a:p>
            <a:pPr>
              <a:buFont typeface="Wingdings 2" pitchFamily="18" charset="2"/>
              <a:buNone/>
            </a:pPr>
            <a:r>
              <a:rPr lang="en-US" sz="2000" smtClean="0">
                <a:latin typeface="Courier New" pitchFamily="49" charset="0"/>
                <a:cs typeface="Courier New" pitchFamily="49" charset="0"/>
              </a:rPr>
              <a:t>public enum Color</a:t>
            </a:r>
          </a:p>
          <a:p>
            <a:pPr>
              <a:buFont typeface="Wingdings 2" pitchFamily="18" charset="2"/>
              <a:buNone/>
            </a:pPr>
            <a:r>
              <a:rPr lang="en-US" sz="2000" smtClean="0">
                <a:latin typeface="Courier New" pitchFamily="49" charset="0"/>
                <a:cs typeface="Courier New" pitchFamily="49" charset="0"/>
              </a:rPr>
              <a:t>{</a:t>
            </a:r>
          </a:p>
          <a:p>
            <a:pPr>
              <a:buFont typeface="Wingdings 2" pitchFamily="18" charset="2"/>
              <a:buNone/>
            </a:pPr>
            <a:r>
              <a:rPr lang="en-US" sz="2000" smtClean="0">
                <a:latin typeface="Courier New" pitchFamily="49" charset="0"/>
                <a:cs typeface="Courier New" pitchFamily="49" charset="0"/>
              </a:rPr>
              <a:t>	Red,</a:t>
            </a:r>
          </a:p>
          <a:p>
            <a:pPr>
              <a:buFont typeface="Wingdings 2" pitchFamily="18" charset="2"/>
              <a:buNone/>
            </a:pPr>
            <a:r>
              <a:rPr lang="en-US" sz="2000" smtClean="0">
                <a:latin typeface="Courier New" pitchFamily="49" charset="0"/>
                <a:cs typeface="Courier New" pitchFamily="49" charset="0"/>
              </a:rPr>
              <a:t>	Blue,</a:t>
            </a:r>
          </a:p>
          <a:p>
            <a:pPr>
              <a:buFont typeface="Wingdings 2" pitchFamily="18" charset="2"/>
              <a:buNone/>
            </a:pPr>
            <a:r>
              <a:rPr lang="en-US" sz="2000" smtClean="0">
                <a:latin typeface="Courier New" pitchFamily="49" charset="0"/>
                <a:cs typeface="Courier New" pitchFamily="49" charset="0"/>
              </a:rPr>
              <a:t>	Green,</a:t>
            </a:r>
          </a:p>
          <a:p>
            <a:pPr>
              <a:buFont typeface="Wingdings 2" pitchFamily="18" charset="2"/>
              <a:buNone/>
            </a:pPr>
            <a:r>
              <a:rPr lang="en-US" sz="2000" smtClean="0">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Improve the Class</a:t>
            </a:r>
            <a:endParaRPr lang="en-US" dirty="0"/>
          </a:p>
        </p:txBody>
      </p:sp>
      <p:sp>
        <p:nvSpPr>
          <p:cNvPr id="39939" name="Content Placeholder 2"/>
          <p:cNvSpPr>
            <a:spLocks noGrp="1"/>
          </p:cNvSpPr>
          <p:nvPr>
            <p:ph idx="1"/>
          </p:nvPr>
        </p:nvSpPr>
        <p:spPr/>
        <p:txBody>
          <a:bodyPr/>
          <a:lstStyle/>
          <a:p>
            <a:pPr>
              <a:buFont typeface="Wingdings 2" pitchFamily="18" charset="2"/>
              <a:buNone/>
            </a:pPr>
            <a:r>
              <a:rPr lang="en-US" sz="2000" smtClean="0">
                <a:latin typeface="Courier New" pitchFamily="49" charset="0"/>
                <a:cs typeface="Courier New" pitchFamily="49" charset="0"/>
              </a:rPr>
              <a:t>public class FileIoPath</a:t>
            </a:r>
          </a:p>
          <a:p>
            <a:pPr>
              <a:buFont typeface="Wingdings 2" pitchFamily="18" charset="2"/>
              <a:buNone/>
            </a:pPr>
            <a:r>
              <a:rPr lang="en-US" sz="2000" smtClean="0">
                <a:latin typeface="Courier New" pitchFamily="49" charset="0"/>
                <a:cs typeface="Courier New" pitchFamily="49" charset="0"/>
              </a:rPr>
              <a:t>{</a:t>
            </a:r>
          </a:p>
          <a:p>
            <a:pPr>
              <a:buFont typeface="Wingdings 2" pitchFamily="18" charset="2"/>
              <a:buNone/>
            </a:pPr>
            <a:r>
              <a:rPr lang="en-US" sz="2000" smtClean="0">
                <a:latin typeface="Courier New" pitchFamily="49" charset="0"/>
                <a:cs typeface="Courier New" pitchFamily="49" charset="0"/>
              </a:rPr>
              <a:t>	public static string GetFileName(string path) {…}</a:t>
            </a:r>
          </a:p>
          <a:p>
            <a:pPr>
              <a:buFont typeface="Wingdings 2" pitchFamily="18" charset="2"/>
              <a:buNone/>
            </a:pPr>
            <a:endParaRPr lang="en-US" sz="2000" smtClean="0">
              <a:latin typeface="Courier New" pitchFamily="49" charset="0"/>
              <a:cs typeface="Courier New" pitchFamily="49" charset="0"/>
            </a:endParaRPr>
          </a:p>
          <a:p>
            <a:pPr>
              <a:buFont typeface="Wingdings 2" pitchFamily="18" charset="2"/>
              <a:buNone/>
            </a:pPr>
            <a:r>
              <a:rPr lang="en-US" sz="2000" smtClean="0">
                <a:latin typeface="Courier New" pitchFamily="49" charset="0"/>
                <a:cs typeface="Courier New" pitchFamily="49" charset="0"/>
              </a:rPr>
              <a:t>	public static string GetRootDir(string path){…}</a:t>
            </a:r>
          </a:p>
          <a:p>
            <a:pPr>
              <a:buFont typeface="Wingdings 2" pitchFamily="18" charset="2"/>
              <a:buNone/>
            </a:pPr>
            <a:r>
              <a:rPr lang="en-US" sz="2000" smtClean="0">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Member Naming</a:t>
            </a:r>
            <a:endParaRPr lang="en-US" dirty="0"/>
          </a:p>
        </p:txBody>
      </p:sp>
      <p:sp>
        <p:nvSpPr>
          <p:cNvPr id="40963" name="Content Placeholder 2"/>
          <p:cNvSpPr>
            <a:spLocks noGrp="1"/>
          </p:cNvSpPr>
          <p:nvPr>
            <p:ph idx="1"/>
          </p:nvPr>
        </p:nvSpPr>
        <p:spPr/>
        <p:txBody>
          <a:bodyPr/>
          <a:lstStyle/>
          <a:p>
            <a:pPr>
              <a:buFont typeface="Wingdings 2" pitchFamily="18" charset="2"/>
              <a:buNone/>
            </a:pPr>
            <a:r>
              <a:rPr lang="en-US" sz="2000" smtClean="0">
                <a:latin typeface="Courier New" pitchFamily="49" charset="0"/>
                <a:cs typeface="Courier New" pitchFamily="49" charset="0"/>
              </a:rPr>
              <a:t>public class HtmlEncoding</a:t>
            </a:r>
          </a:p>
          <a:p>
            <a:pPr>
              <a:buFont typeface="Wingdings 2" pitchFamily="18" charset="2"/>
              <a:buNone/>
            </a:pPr>
            <a:r>
              <a:rPr lang="en-US" sz="2000" smtClean="0">
                <a:latin typeface="Courier New" pitchFamily="49" charset="0"/>
                <a:cs typeface="Courier New" pitchFamily="49" charset="0"/>
              </a:rPr>
              <a:t>{</a:t>
            </a:r>
          </a:p>
          <a:p>
            <a:pPr>
              <a:buFont typeface="Wingdings 2" pitchFamily="18" charset="2"/>
              <a:buNone/>
            </a:pPr>
            <a:r>
              <a:rPr lang="en-US" sz="2000" smtClean="0">
                <a:latin typeface="Courier New" pitchFamily="49" charset="0"/>
                <a:cs typeface="Courier New" pitchFamily="49" charset="0"/>
              </a:rPr>
              <a:t>	public const string DEFAULT_NAME = “Html3.2”;</a:t>
            </a:r>
          </a:p>
          <a:p>
            <a:pPr>
              <a:buFont typeface="Wingdings 2" pitchFamily="18" charset="2"/>
              <a:buNone/>
            </a:pPr>
            <a:r>
              <a:rPr lang="en-US" sz="2000" smtClean="0">
                <a:latin typeface="Courier New" pitchFamily="49" charset="0"/>
                <a:cs typeface="Courier New" pitchFamily="49" charset="0"/>
              </a:rPr>
              <a:t>	Public HtmlEncoding(string sVer) {…}</a:t>
            </a:r>
          </a:p>
          <a:p>
            <a:pPr>
              <a:buFont typeface="Wingdings 2" pitchFamily="18" charset="2"/>
              <a:buNone/>
            </a:pPr>
            <a:r>
              <a:rPr lang="en-US" sz="2000" smtClean="0">
                <a:latin typeface="Courier New" pitchFamily="49" charset="0"/>
                <a:cs typeface="Courier New" pitchFamily="49" charset="0"/>
              </a:rPr>
              <a:t>	Public string Doctypename { get {…} }</a:t>
            </a:r>
          </a:p>
          <a:p>
            <a:pPr>
              <a:buFont typeface="Wingdings 2" pitchFamily="18" charset="2"/>
              <a:buNone/>
            </a:pPr>
            <a:r>
              <a:rPr lang="en-US" sz="2000" smtClean="0">
                <a:latin typeface="Courier New" pitchFamily="49" charset="0"/>
                <a:cs typeface="Courier New" pitchFamily="49" charset="0"/>
              </a:rPr>
              <a:t>	public bool UseJsEncoding{ get {…} }</a:t>
            </a:r>
          </a:p>
          <a:p>
            <a:pPr>
              <a:buFont typeface="Wingdings 2" pitchFamily="18" charset="2"/>
              <a:buNone/>
            </a:pPr>
            <a:r>
              <a:rPr lang="en-US" sz="2000" smtClean="0">
                <a:latin typeface="Courier New" pitchFamily="49" charset="0"/>
                <a:cs typeface="Courier New" pitchFamily="49" charset="0"/>
              </a:rPr>
              <a:t>	protected char _EncodeCharacter(char value) {…}</a:t>
            </a:r>
          </a:p>
          <a:p>
            <a:pPr>
              <a:buFont typeface="Wingdings 2" pitchFamily="18" charset="2"/>
              <a:buNone/>
            </a:pPr>
            <a:r>
              <a:rPr lang="en-US" sz="2000" smtClean="0">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Member Selection</a:t>
            </a:r>
            <a:endParaRPr lang="en-US" dirty="0"/>
          </a:p>
        </p:txBody>
      </p:sp>
      <p:sp>
        <p:nvSpPr>
          <p:cNvPr id="41987" name="Content Placeholder 2"/>
          <p:cNvSpPr>
            <a:spLocks noGrp="1"/>
          </p:cNvSpPr>
          <p:nvPr>
            <p:ph idx="1"/>
          </p:nvPr>
        </p:nvSpPr>
        <p:spPr/>
        <p:txBody>
          <a:bodyPr/>
          <a:lstStyle/>
          <a:p>
            <a:pPr>
              <a:buFont typeface="Wingdings 2" pitchFamily="18" charset="2"/>
              <a:buNone/>
            </a:pPr>
            <a:r>
              <a:rPr lang="en-US" sz="2000" dirty="0" smtClean="0">
                <a:latin typeface="Courier New" pitchFamily="49" charset="0"/>
                <a:cs typeface="Courier New" pitchFamily="49" charset="0"/>
              </a:rPr>
              <a:t>public class Student</a:t>
            </a:r>
          </a:p>
          <a:p>
            <a:pPr>
              <a:buFont typeface="Wingdings 2" pitchFamily="18" charset="2"/>
              <a:buNone/>
            </a:pPr>
            <a:r>
              <a:rPr lang="en-US" sz="2000" dirty="0" smtClean="0">
                <a:latin typeface="Courier New" pitchFamily="49" charset="0"/>
                <a:cs typeface="Courier New" pitchFamily="49" charset="0"/>
              </a:rPr>
              <a:t>{</a:t>
            </a:r>
          </a:p>
          <a:p>
            <a:pPr>
              <a:buFont typeface="Wingdings 2" pitchFamily="18" charset="2"/>
              <a:buNone/>
            </a:pPr>
            <a:r>
              <a:rPr lang="en-US" sz="2000" dirty="0" smtClean="0">
                <a:latin typeface="Courier New" pitchFamily="49" charset="0"/>
                <a:cs typeface="Courier New" pitchFamily="49" charset="0"/>
              </a:rPr>
              <a:t>	public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Age;</a:t>
            </a:r>
          </a:p>
          <a:p>
            <a:pPr>
              <a:buFont typeface="Wingdings 2" pitchFamily="18" charset="2"/>
              <a:buNone/>
            </a:pPr>
            <a:r>
              <a:rPr lang="en-US" sz="2000" dirty="0" smtClean="0">
                <a:latin typeface="Courier New" pitchFamily="49" charset="0"/>
                <a:cs typeface="Courier New" pitchFamily="49" charset="0"/>
              </a:rPr>
              <a:t>	public string </a:t>
            </a:r>
            <a:r>
              <a:rPr lang="en-US" sz="2000" dirty="0" err="1" smtClean="0">
                <a:latin typeface="Courier New" pitchFamily="49" charset="0"/>
                <a:cs typeface="Courier New" pitchFamily="49" charset="0"/>
              </a:rPr>
              <a:t>Getname</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  public Course this[</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courseNumber</a:t>
            </a:r>
            <a:r>
              <a:rPr lang="en-US" sz="2000" dirty="0" smtClean="0">
                <a:latin typeface="Courier New" pitchFamily="49" charset="0"/>
                <a:cs typeface="Courier New" pitchFamily="49" charset="0"/>
              </a:rPr>
              <a:t>] {get;}</a:t>
            </a:r>
          </a:p>
          <a:p>
            <a:pPr>
              <a:buFont typeface="Wingdings 2" pitchFamily="18" charset="2"/>
              <a:buNone/>
            </a:pPr>
            <a:r>
              <a:rPr lang="en-US" sz="2000" dirty="0" smtClean="0">
                <a:latin typeface="Courier New" pitchFamily="49" charset="0"/>
                <a:cs typeface="Courier New" pitchFamily="49" charset="0"/>
              </a:rPr>
              <a:t>	public void Register(</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courseNumber</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	public void Register(</a:t>
            </a:r>
            <a:r>
              <a:rPr lang="en-US" sz="2000" dirty="0" err="1" smtClean="0">
                <a:latin typeface="Courier New" pitchFamily="49" charset="0"/>
                <a:cs typeface="Courier New" pitchFamily="49" charset="0"/>
              </a:rPr>
              <a:t>bool</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waitList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courseNumber</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  public void Register(string </a:t>
            </a:r>
            <a:r>
              <a:rPr lang="en-US" sz="2000" dirty="0" err="1" smtClean="0">
                <a:latin typeface="Courier New" pitchFamily="49" charset="0"/>
                <a:cs typeface="Courier New" pitchFamily="49" charset="0"/>
              </a:rPr>
              <a:t>courseName</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Open Discussion</a:t>
            </a:r>
            <a:endParaRPr lang="en-US" dirty="0"/>
          </a:p>
        </p:txBody>
      </p:sp>
      <p:sp>
        <p:nvSpPr>
          <p:cNvPr id="43011" name="Content Placeholder 2"/>
          <p:cNvSpPr>
            <a:spLocks noGrp="1"/>
          </p:cNvSpPr>
          <p:nvPr>
            <p:ph idx="1"/>
          </p:nvPr>
        </p:nvSpPr>
        <p:spPr/>
        <p:txBody>
          <a:bodyPr/>
          <a:lstStyle/>
          <a:p>
            <a:pPr>
              <a:buFont typeface="Wingdings 2" pitchFamily="18" charset="2"/>
              <a:buNone/>
            </a:pPr>
            <a:endParaRPr lang="en-US" smtClean="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solidFill>
                  <a:schemeClr val="bg1"/>
                </a:solidFill>
              </a:rPr>
              <a:t>Agenda</a:t>
            </a:r>
            <a:endParaRPr lang="en-US" dirty="0">
              <a:solidFill>
                <a:schemeClr val="bg1"/>
              </a:solidFill>
            </a:endParaRPr>
          </a:p>
        </p:txBody>
      </p:sp>
      <p:sp>
        <p:nvSpPr>
          <p:cNvPr id="45059" name="Content Placeholder 2"/>
          <p:cNvSpPr>
            <a:spLocks noGrp="1"/>
          </p:cNvSpPr>
          <p:nvPr>
            <p:ph idx="1"/>
          </p:nvPr>
        </p:nvSpPr>
        <p:spPr/>
        <p:txBody>
          <a:bodyPr>
            <a:normAutofit/>
          </a:bodyPr>
          <a:lstStyle/>
          <a:p>
            <a:pPr marL="365760" indent="-283464" fontAlgn="auto">
              <a:spcAft>
                <a:spcPts val="0"/>
              </a:spcAft>
              <a:buFont typeface="Wingdings 2"/>
              <a:buChar char=""/>
              <a:defRPr/>
            </a:pPr>
            <a:r>
              <a:rPr lang="en-US" dirty="0" smtClean="0">
                <a:solidFill>
                  <a:schemeClr val="bg1">
                    <a:lumMod val="50000"/>
                  </a:schemeClr>
                </a:solidFill>
              </a:rPr>
              <a:t>Basic class design</a:t>
            </a:r>
          </a:p>
          <a:p>
            <a:pPr marL="365760" indent="-283464" fontAlgn="auto">
              <a:spcAft>
                <a:spcPts val="0"/>
              </a:spcAft>
              <a:buFont typeface="Wingdings 2"/>
              <a:buChar char=""/>
              <a:defRPr/>
            </a:pPr>
            <a:r>
              <a:rPr lang="en-US" dirty="0" smtClean="0">
                <a:solidFill>
                  <a:srgbClr val="FFFF00"/>
                </a:solidFill>
              </a:rPr>
              <a:t>Designing for extensibility</a:t>
            </a:r>
          </a:p>
          <a:p>
            <a:pPr marL="365760" indent="-283464" fontAlgn="auto">
              <a:spcAft>
                <a:spcPts val="0"/>
              </a:spcAft>
              <a:buFont typeface="Wingdings 2"/>
              <a:buChar char=""/>
              <a:defRPr/>
            </a:pPr>
            <a:r>
              <a:rPr lang="en-US" dirty="0" smtClean="0"/>
              <a:t>Exception handling</a:t>
            </a:r>
          </a:p>
          <a:p>
            <a:pPr marL="365760" indent="-283464" fontAlgn="auto">
              <a:spcAft>
                <a:spcPts val="0"/>
              </a:spcAft>
              <a:buFont typeface="Wingdings 2"/>
              <a:buChar char=""/>
              <a:defRPr/>
            </a:pPr>
            <a:r>
              <a:rPr lang="en-US" dirty="0" smtClean="0"/>
              <a:t>Design patterns</a:t>
            </a:r>
          </a:p>
          <a:p>
            <a:pPr marL="365760" indent="-283464" fontAlgn="auto">
              <a:spcAft>
                <a:spcPts val="0"/>
              </a:spcAft>
              <a:buFont typeface="Wingdings 2"/>
              <a:buChar char=""/>
              <a:defRPr/>
            </a:pPr>
            <a:endParaRPr lang="en-US" dirty="0" smtClean="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Inheritance Design</a:t>
            </a:r>
            <a:endParaRPr lang="en-US" dirty="0"/>
          </a:p>
        </p:txBody>
      </p:sp>
      <p:sp>
        <p:nvSpPr>
          <p:cNvPr id="46084"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r>
              <a:rPr lang="en-US" smtClean="0"/>
              <a:t>Prefer broad, shallow hierarchies</a:t>
            </a:r>
          </a:p>
          <a:p>
            <a:pPr marL="640080" lvl="1" indent="-237744" fontAlgn="auto">
              <a:spcAft>
                <a:spcPts val="0"/>
              </a:spcAft>
              <a:defRPr/>
            </a:pPr>
            <a:r>
              <a:rPr lang="en-US" smtClean="0"/>
              <a:t>&lt;= 2 additional levels from base</a:t>
            </a:r>
          </a:p>
          <a:p>
            <a:pPr marL="365760" indent="-283464" fontAlgn="auto">
              <a:spcAft>
                <a:spcPts val="0"/>
              </a:spcAft>
              <a:buFont typeface="Wingdings 2"/>
              <a:buChar char=""/>
              <a:defRPr/>
            </a:pPr>
            <a:r>
              <a:rPr lang="en-US" smtClean="0"/>
              <a:t>Remember: You may only have 1 base</a:t>
            </a:r>
          </a:p>
        </p:txBody>
      </p:sp>
      <p:grpSp>
        <p:nvGrpSpPr>
          <p:cNvPr id="45060" name="Group 11"/>
          <p:cNvGrpSpPr>
            <a:grpSpLocks/>
          </p:cNvGrpSpPr>
          <p:nvPr/>
        </p:nvGrpSpPr>
        <p:grpSpPr bwMode="auto">
          <a:xfrm>
            <a:off x="1143000" y="2057400"/>
            <a:ext cx="7848600" cy="1295400"/>
            <a:chOff x="1143000" y="2514600"/>
            <a:chExt cx="7848600" cy="1295400"/>
          </a:xfrm>
        </p:grpSpPr>
        <p:sp>
          <p:nvSpPr>
            <p:cNvPr id="6" name="Rounded Rectangle 5"/>
            <p:cNvSpPr/>
            <p:nvPr/>
          </p:nvSpPr>
          <p:spPr>
            <a:xfrm>
              <a:off x="39624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Intermediate</a:t>
              </a:r>
            </a:p>
            <a:p>
              <a:pPr algn="ctr">
                <a:defRPr/>
              </a:pPr>
              <a:r>
                <a:rPr lang="en-US" dirty="0"/>
                <a:t> Base Class</a:t>
              </a:r>
            </a:p>
          </p:txBody>
        </p:sp>
        <p:sp>
          <p:nvSpPr>
            <p:cNvPr id="4" name="Rounded Rectangle 3"/>
            <p:cNvSpPr/>
            <p:nvPr/>
          </p:nvSpPr>
          <p:spPr>
            <a:xfrm>
              <a:off x="11430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Abstract </a:t>
              </a:r>
            </a:p>
            <a:p>
              <a:pPr algn="ctr">
                <a:defRPr/>
              </a:pPr>
              <a:r>
                <a:rPr lang="en-US" dirty="0"/>
                <a:t>Base Class</a:t>
              </a:r>
            </a:p>
          </p:txBody>
        </p:sp>
        <p:sp>
          <p:nvSpPr>
            <p:cNvPr id="5" name="Right Arrow 4"/>
            <p:cNvSpPr/>
            <p:nvPr/>
          </p:nvSpPr>
          <p:spPr>
            <a:xfrm>
              <a:off x="33528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sp>
          <p:nvSpPr>
            <p:cNvPr id="7" name="Rounded Rectangle 6"/>
            <p:cNvSpPr/>
            <p:nvPr/>
          </p:nvSpPr>
          <p:spPr>
            <a:xfrm>
              <a:off x="67818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Derived Class</a:t>
              </a:r>
            </a:p>
          </p:txBody>
        </p:sp>
        <p:sp>
          <p:nvSpPr>
            <p:cNvPr id="8" name="Right Arrow 7"/>
            <p:cNvSpPr/>
            <p:nvPr/>
          </p:nvSpPr>
          <p:spPr>
            <a:xfrm>
              <a:off x="61722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gr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Abstract Classes</a:t>
            </a:r>
            <a:endParaRPr lang="en-US" dirty="0"/>
          </a:p>
        </p:txBody>
      </p:sp>
      <p:sp>
        <p:nvSpPr>
          <p:cNvPr id="46083" name="Content Placeholder 2"/>
          <p:cNvSpPr>
            <a:spLocks noGrp="1"/>
          </p:cNvSpPr>
          <p:nvPr>
            <p:ph idx="1"/>
          </p:nvPr>
        </p:nvSpPr>
        <p:spPr/>
        <p:txBody>
          <a:bodyPr/>
          <a:lstStyle/>
          <a:p>
            <a:endParaRPr lang="en-US" smtClean="0"/>
          </a:p>
          <a:p>
            <a:endParaRPr lang="en-US" smtClean="0"/>
          </a:p>
          <a:p>
            <a:endParaRPr lang="en-US" smtClean="0"/>
          </a:p>
          <a:p>
            <a:endParaRPr lang="en-US" smtClean="0"/>
          </a:p>
          <a:p>
            <a:r>
              <a:rPr lang="en-US" smtClean="0"/>
              <a:t>Contains mostly abstract members</a:t>
            </a:r>
          </a:p>
          <a:p>
            <a:r>
              <a:rPr lang="en-US" smtClean="0"/>
              <a:t>Similar to interface, but easier to add non-abstract members</a:t>
            </a:r>
          </a:p>
        </p:txBody>
      </p:sp>
      <p:grpSp>
        <p:nvGrpSpPr>
          <p:cNvPr id="46084" name="Group 9"/>
          <p:cNvGrpSpPr>
            <a:grpSpLocks/>
          </p:cNvGrpSpPr>
          <p:nvPr/>
        </p:nvGrpSpPr>
        <p:grpSpPr bwMode="auto">
          <a:xfrm>
            <a:off x="1143000" y="2057400"/>
            <a:ext cx="7848600" cy="1295400"/>
            <a:chOff x="1143000" y="2514600"/>
            <a:chExt cx="7848600" cy="1295400"/>
          </a:xfrm>
        </p:grpSpPr>
        <p:sp>
          <p:nvSpPr>
            <p:cNvPr id="11" name="Rounded Rectangle 10"/>
            <p:cNvSpPr/>
            <p:nvPr/>
          </p:nvSpPr>
          <p:spPr>
            <a:xfrm>
              <a:off x="39624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Intermediate</a:t>
              </a:r>
            </a:p>
            <a:p>
              <a:pPr algn="ctr">
                <a:defRPr/>
              </a:pPr>
              <a:r>
                <a:rPr lang="en-US" dirty="0"/>
                <a:t> Base Class</a:t>
              </a:r>
            </a:p>
          </p:txBody>
        </p:sp>
        <p:sp>
          <p:nvSpPr>
            <p:cNvPr id="12" name="Rounded Rectangle 11"/>
            <p:cNvSpPr/>
            <p:nvPr/>
          </p:nvSpPr>
          <p:spPr>
            <a:xfrm>
              <a:off x="11430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Abstract </a:t>
              </a:r>
            </a:p>
            <a:p>
              <a:pPr algn="ctr">
                <a:defRPr/>
              </a:pPr>
              <a:r>
                <a:rPr lang="en-US" dirty="0"/>
                <a:t>Base Class</a:t>
              </a:r>
            </a:p>
          </p:txBody>
        </p:sp>
        <p:sp>
          <p:nvSpPr>
            <p:cNvPr id="13" name="Right Arrow 12"/>
            <p:cNvSpPr/>
            <p:nvPr/>
          </p:nvSpPr>
          <p:spPr>
            <a:xfrm>
              <a:off x="33528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sp>
          <p:nvSpPr>
            <p:cNvPr id="14" name="Rounded Rectangle 13"/>
            <p:cNvSpPr/>
            <p:nvPr/>
          </p:nvSpPr>
          <p:spPr>
            <a:xfrm>
              <a:off x="67818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Derived Class</a:t>
              </a:r>
            </a:p>
          </p:txBody>
        </p:sp>
        <p:sp>
          <p:nvSpPr>
            <p:cNvPr id="15" name="Right Arrow 14"/>
            <p:cNvSpPr/>
            <p:nvPr/>
          </p:nvSpPr>
          <p:spPr>
            <a:xfrm>
              <a:off x="61722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grpSp>
      <p:sp>
        <p:nvSpPr>
          <p:cNvPr id="16" name="Oval 15"/>
          <p:cNvSpPr/>
          <p:nvPr/>
        </p:nvSpPr>
        <p:spPr>
          <a:xfrm>
            <a:off x="1066800" y="1981200"/>
            <a:ext cx="23622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Base Classes</a:t>
            </a:r>
            <a:endParaRPr lang="en-US" dirty="0"/>
          </a:p>
        </p:txBody>
      </p:sp>
      <p:sp>
        <p:nvSpPr>
          <p:cNvPr id="48131"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r>
              <a:rPr lang="en-US" smtClean="0"/>
              <a:t>Fleshes out more details, but often still not complete</a:t>
            </a:r>
          </a:p>
          <a:p>
            <a:pPr marL="365760" indent="-283464" fontAlgn="auto">
              <a:spcAft>
                <a:spcPts val="0"/>
              </a:spcAft>
              <a:buFont typeface="Wingdings 2"/>
              <a:buChar char=""/>
              <a:defRPr/>
            </a:pPr>
            <a:r>
              <a:rPr lang="en-US" smtClean="0"/>
              <a:t>Also should be marked as abstract if it cannot work standalone</a:t>
            </a:r>
          </a:p>
        </p:txBody>
      </p:sp>
      <p:grpSp>
        <p:nvGrpSpPr>
          <p:cNvPr id="47108" name="Group 3"/>
          <p:cNvGrpSpPr>
            <a:grpSpLocks/>
          </p:cNvGrpSpPr>
          <p:nvPr/>
        </p:nvGrpSpPr>
        <p:grpSpPr bwMode="auto">
          <a:xfrm>
            <a:off x="1143000" y="2057400"/>
            <a:ext cx="7848600" cy="1295400"/>
            <a:chOff x="1143000" y="2514600"/>
            <a:chExt cx="7848600" cy="1295400"/>
          </a:xfrm>
        </p:grpSpPr>
        <p:sp>
          <p:nvSpPr>
            <p:cNvPr id="5" name="Rounded Rectangle 4"/>
            <p:cNvSpPr/>
            <p:nvPr/>
          </p:nvSpPr>
          <p:spPr>
            <a:xfrm>
              <a:off x="39624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Intermediate</a:t>
              </a:r>
            </a:p>
            <a:p>
              <a:pPr algn="ctr">
                <a:defRPr/>
              </a:pPr>
              <a:r>
                <a:rPr lang="en-US" dirty="0"/>
                <a:t> Base Class</a:t>
              </a:r>
            </a:p>
          </p:txBody>
        </p:sp>
        <p:sp>
          <p:nvSpPr>
            <p:cNvPr id="6" name="Rounded Rectangle 5"/>
            <p:cNvSpPr/>
            <p:nvPr/>
          </p:nvSpPr>
          <p:spPr>
            <a:xfrm>
              <a:off x="11430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Abstract </a:t>
              </a:r>
            </a:p>
            <a:p>
              <a:pPr algn="ctr">
                <a:defRPr/>
              </a:pPr>
              <a:r>
                <a:rPr lang="en-US" dirty="0"/>
                <a:t>Base Class</a:t>
              </a:r>
            </a:p>
          </p:txBody>
        </p:sp>
        <p:sp>
          <p:nvSpPr>
            <p:cNvPr id="7" name="Right Arrow 6"/>
            <p:cNvSpPr/>
            <p:nvPr/>
          </p:nvSpPr>
          <p:spPr>
            <a:xfrm>
              <a:off x="33528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sp>
          <p:nvSpPr>
            <p:cNvPr id="8" name="Rounded Rectangle 7"/>
            <p:cNvSpPr/>
            <p:nvPr/>
          </p:nvSpPr>
          <p:spPr>
            <a:xfrm>
              <a:off x="67818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Derived Class</a:t>
              </a:r>
            </a:p>
          </p:txBody>
        </p:sp>
        <p:sp>
          <p:nvSpPr>
            <p:cNvPr id="9" name="Right Arrow 8"/>
            <p:cNvSpPr/>
            <p:nvPr/>
          </p:nvSpPr>
          <p:spPr>
            <a:xfrm>
              <a:off x="61722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grpSp>
      <p:sp>
        <p:nvSpPr>
          <p:cNvPr id="10" name="Oval 9"/>
          <p:cNvSpPr/>
          <p:nvPr/>
        </p:nvSpPr>
        <p:spPr>
          <a:xfrm>
            <a:off x="3886200" y="1981200"/>
            <a:ext cx="23622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Structs</a:t>
            </a:r>
            <a:endParaRPr lang="en-US" dirty="0"/>
          </a:p>
        </p:txBody>
      </p:sp>
      <p:sp>
        <p:nvSpPr>
          <p:cNvPr id="11267" name="Content Placeholder 2"/>
          <p:cNvSpPr>
            <a:spLocks noGrp="1"/>
          </p:cNvSpPr>
          <p:nvPr>
            <p:ph idx="1"/>
          </p:nvPr>
        </p:nvSpPr>
        <p:spPr/>
        <p:txBody>
          <a:bodyPr/>
          <a:lstStyle/>
          <a:p>
            <a:r>
              <a:rPr lang="en-US" smtClean="0"/>
              <a:t>Structs are similar to classes but less flexible</a:t>
            </a:r>
          </a:p>
          <a:p>
            <a:r>
              <a:rPr lang="en-US" smtClean="0"/>
              <a:t>Only use structs if represented data…</a:t>
            </a:r>
          </a:p>
          <a:p>
            <a:pPr lvl="1"/>
            <a:r>
              <a:rPr lang="en-US" smtClean="0"/>
              <a:t>Operates like primitive types</a:t>
            </a:r>
          </a:p>
          <a:p>
            <a:pPr lvl="1"/>
            <a:r>
              <a:rPr lang="en-US" smtClean="0"/>
              <a:t>Is Small (&lt; 16 bytes)</a:t>
            </a:r>
          </a:p>
          <a:p>
            <a:pPr lvl="1"/>
            <a:r>
              <a:rPr lang="en-US" smtClean="0"/>
              <a:t>Is typically immutable</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Base Classes Include…</a:t>
            </a:r>
            <a:endParaRPr lang="en-US" dirty="0"/>
          </a:p>
        </p:txBody>
      </p:sp>
      <p:sp>
        <p:nvSpPr>
          <p:cNvPr id="48131" name="Content Placeholder 2"/>
          <p:cNvSpPr>
            <a:spLocks noGrp="1"/>
          </p:cNvSpPr>
          <p:nvPr>
            <p:ph idx="1"/>
          </p:nvPr>
        </p:nvSpPr>
        <p:spPr/>
        <p:txBody>
          <a:bodyPr/>
          <a:lstStyle/>
          <a:p>
            <a:r>
              <a:rPr lang="en-US" smtClean="0"/>
              <a:t>Abstract members</a:t>
            </a:r>
          </a:p>
          <a:p>
            <a:r>
              <a:rPr lang="en-US" smtClean="0"/>
              <a:t>Virtual members</a:t>
            </a:r>
          </a:p>
          <a:p>
            <a:r>
              <a:rPr lang="en-US" smtClean="0"/>
              <a:t>Non-Virtual members</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Abstract Members</a:t>
            </a:r>
            <a:endParaRPr lang="en-US" dirty="0"/>
          </a:p>
        </p:txBody>
      </p:sp>
      <p:sp>
        <p:nvSpPr>
          <p:cNvPr id="49155" name="Content Placeholder 2"/>
          <p:cNvSpPr>
            <a:spLocks noGrp="1"/>
          </p:cNvSpPr>
          <p:nvPr>
            <p:ph idx="1"/>
          </p:nvPr>
        </p:nvSpPr>
        <p:spPr/>
        <p:txBody>
          <a:bodyPr/>
          <a:lstStyle/>
          <a:p>
            <a:r>
              <a:rPr lang="en-US" smtClean="0"/>
              <a:t>Required points of specialization</a:t>
            </a:r>
          </a:p>
          <a:p>
            <a:r>
              <a:rPr lang="en-US" smtClean="0"/>
              <a:t>Should be used…</a:t>
            </a:r>
          </a:p>
          <a:p>
            <a:pPr lvl="1"/>
            <a:r>
              <a:rPr lang="en-US" smtClean="0"/>
              <a:t>Sparingly</a:t>
            </a:r>
          </a:p>
          <a:p>
            <a:pPr lvl="1"/>
            <a:r>
              <a:rPr lang="en-US" smtClean="0"/>
              <a:t>If member </a:t>
            </a:r>
            <a:r>
              <a:rPr lang="en-US" i="1" smtClean="0"/>
              <a:t>needs</a:t>
            </a:r>
            <a:r>
              <a:rPr lang="en-US" smtClean="0"/>
              <a:t> to exist</a:t>
            </a:r>
          </a:p>
          <a:p>
            <a:pPr lvl="1"/>
            <a:r>
              <a:rPr lang="en-US" smtClean="0"/>
              <a:t>If base class had no meaningful default implementation</a:t>
            </a:r>
          </a:p>
          <a:p>
            <a:pPr lvl="1"/>
            <a:endParaRPr lang="en-US"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Virtual Members</a:t>
            </a:r>
            <a:endParaRPr lang="en-US" dirty="0"/>
          </a:p>
        </p:txBody>
      </p:sp>
      <p:sp>
        <p:nvSpPr>
          <p:cNvPr id="50179" name="Content Placeholder 2"/>
          <p:cNvSpPr>
            <a:spLocks noGrp="1"/>
          </p:cNvSpPr>
          <p:nvPr>
            <p:ph idx="1"/>
          </p:nvPr>
        </p:nvSpPr>
        <p:spPr/>
        <p:txBody>
          <a:bodyPr/>
          <a:lstStyle/>
          <a:p>
            <a:r>
              <a:rPr lang="en-US" smtClean="0"/>
              <a:t>Points of specialization where base can provide meaningful default</a:t>
            </a:r>
          </a:p>
          <a:p>
            <a:r>
              <a:rPr lang="en-US" smtClean="0"/>
              <a:t>Client shouldn’t need to know about potential overrides</a:t>
            </a:r>
          </a:p>
          <a:p>
            <a:r>
              <a:rPr lang="en-US" smtClean="0"/>
              <a:t>Only protected members should be virtual</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Virtual Member Cautions</a:t>
            </a:r>
            <a:endParaRPr lang="en-US" dirty="0"/>
          </a:p>
        </p:txBody>
      </p:sp>
      <p:sp>
        <p:nvSpPr>
          <p:cNvPr id="51203" name="Content Placeholder 2"/>
          <p:cNvSpPr>
            <a:spLocks noGrp="1"/>
          </p:cNvSpPr>
          <p:nvPr>
            <p:ph idx="1"/>
          </p:nvPr>
        </p:nvSpPr>
        <p:spPr/>
        <p:txBody>
          <a:bodyPr/>
          <a:lstStyle/>
          <a:p>
            <a:r>
              <a:rPr lang="en-US" smtClean="0"/>
              <a:t>Overridden member always will be used, regardless of variable type</a:t>
            </a:r>
          </a:p>
          <a:p>
            <a:r>
              <a:rPr lang="en-US" smtClean="0"/>
              <a:t>When overriding…</a:t>
            </a:r>
          </a:p>
          <a:p>
            <a:pPr lvl="1"/>
            <a:r>
              <a:rPr lang="en-US" smtClean="0"/>
              <a:t>Don’t change member semantics</a:t>
            </a:r>
          </a:p>
          <a:p>
            <a:pPr lvl="1"/>
            <a:r>
              <a:rPr lang="en-US" smtClean="0"/>
              <a:t>Consider calling base implementation</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Non-Virtual Members</a:t>
            </a:r>
            <a:endParaRPr lang="en-US" dirty="0"/>
          </a:p>
        </p:txBody>
      </p:sp>
      <p:sp>
        <p:nvSpPr>
          <p:cNvPr id="52227" name="Content Placeholder 2"/>
          <p:cNvSpPr>
            <a:spLocks noGrp="1"/>
          </p:cNvSpPr>
          <p:nvPr>
            <p:ph idx="1"/>
          </p:nvPr>
        </p:nvSpPr>
        <p:spPr/>
        <p:txBody>
          <a:bodyPr/>
          <a:lstStyle/>
          <a:p>
            <a:r>
              <a:rPr lang="en-US" smtClean="0"/>
              <a:t>Cannot be changed in derived classes</a:t>
            </a:r>
          </a:p>
          <a:p>
            <a:r>
              <a:rPr lang="en-US" smtClean="0"/>
              <a:t>Can be made virtual later</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Derived Classes</a:t>
            </a:r>
            <a:endParaRPr lang="en-US" dirty="0"/>
          </a:p>
        </p:txBody>
      </p:sp>
      <p:sp>
        <p:nvSpPr>
          <p:cNvPr id="54275" name="Content Placeholder 2"/>
          <p:cNvSpPr>
            <a:spLocks noGrp="1"/>
          </p:cNvSpPr>
          <p:nvPr>
            <p:ph idx="1"/>
          </p:nvPr>
        </p:nvSpPr>
        <p:spPr/>
        <p:txBody>
          <a:bodyPr>
            <a:normAutofit fontScale="92500" lnSpcReduction="10000"/>
          </a:bodyPr>
          <a:lstStyle/>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r>
              <a:rPr lang="en-US" smtClean="0"/>
              <a:t>Utility class for use in programs</a:t>
            </a:r>
          </a:p>
          <a:p>
            <a:pPr marL="365760" indent="-283464" fontAlgn="auto">
              <a:spcAft>
                <a:spcPts val="0"/>
              </a:spcAft>
              <a:buFont typeface="Wingdings 2"/>
              <a:buChar char=""/>
              <a:defRPr/>
            </a:pPr>
            <a:r>
              <a:rPr lang="en-US" smtClean="0"/>
              <a:t>Fills out…</a:t>
            </a:r>
          </a:p>
          <a:p>
            <a:pPr marL="640080" lvl="1" indent="-237744" fontAlgn="auto">
              <a:spcAft>
                <a:spcPts val="0"/>
              </a:spcAft>
              <a:defRPr/>
            </a:pPr>
            <a:r>
              <a:rPr lang="en-US" smtClean="0"/>
              <a:t>Implementation for abstract members</a:t>
            </a:r>
          </a:p>
          <a:p>
            <a:pPr marL="640080" lvl="1" indent="-237744" fontAlgn="auto">
              <a:spcAft>
                <a:spcPts val="0"/>
              </a:spcAft>
              <a:defRPr/>
            </a:pPr>
            <a:r>
              <a:rPr lang="en-US" smtClean="0"/>
              <a:t>Overrides for virtual members (if necessary)</a:t>
            </a:r>
          </a:p>
          <a:p>
            <a:pPr marL="640080" lvl="1" indent="-237744" fontAlgn="auto">
              <a:spcAft>
                <a:spcPts val="0"/>
              </a:spcAft>
              <a:defRPr/>
            </a:pPr>
            <a:r>
              <a:rPr lang="en-US" smtClean="0"/>
              <a:t>Code for own unique members</a:t>
            </a:r>
          </a:p>
          <a:p>
            <a:pPr marL="365760" indent="-283464" fontAlgn="auto">
              <a:spcAft>
                <a:spcPts val="0"/>
              </a:spcAft>
              <a:buFont typeface="Wingdings 2"/>
              <a:buChar char=""/>
              <a:defRPr/>
            </a:pPr>
            <a:endParaRPr lang="en-US" smtClean="0"/>
          </a:p>
        </p:txBody>
      </p:sp>
      <p:grpSp>
        <p:nvGrpSpPr>
          <p:cNvPr id="53252" name="Group 3"/>
          <p:cNvGrpSpPr>
            <a:grpSpLocks/>
          </p:cNvGrpSpPr>
          <p:nvPr/>
        </p:nvGrpSpPr>
        <p:grpSpPr bwMode="auto">
          <a:xfrm>
            <a:off x="1143000" y="2057400"/>
            <a:ext cx="7848600" cy="1295400"/>
            <a:chOff x="1143000" y="2514600"/>
            <a:chExt cx="7848600" cy="1295400"/>
          </a:xfrm>
        </p:grpSpPr>
        <p:sp>
          <p:nvSpPr>
            <p:cNvPr id="5" name="Rounded Rectangle 4"/>
            <p:cNvSpPr/>
            <p:nvPr/>
          </p:nvSpPr>
          <p:spPr>
            <a:xfrm>
              <a:off x="39624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Intermediate</a:t>
              </a:r>
            </a:p>
            <a:p>
              <a:pPr algn="ctr">
                <a:defRPr/>
              </a:pPr>
              <a:r>
                <a:rPr lang="en-US" dirty="0"/>
                <a:t> Base Class</a:t>
              </a:r>
            </a:p>
          </p:txBody>
        </p:sp>
        <p:sp>
          <p:nvSpPr>
            <p:cNvPr id="6" name="Rounded Rectangle 5"/>
            <p:cNvSpPr/>
            <p:nvPr/>
          </p:nvSpPr>
          <p:spPr>
            <a:xfrm>
              <a:off x="11430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Abstract </a:t>
              </a:r>
            </a:p>
            <a:p>
              <a:pPr algn="ctr">
                <a:defRPr/>
              </a:pPr>
              <a:r>
                <a:rPr lang="en-US" dirty="0"/>
                <a:t>Base Class</a:t>
              </a:r>
            </a:p>
          </p:txBody>
        </p:sp>
        <p:sp>
          <p:nvSpPr>
            <p:cNvPr id="7" name="Right Arrow 6"/>
            <p:cNvSpPr/>
            <p:nvPr/>
          </p:nvSpPr>
          <p:spPr>
            <a:xfrm>
              <a:off x="33528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sp>
          <p:nvSpPr>
            <p:cNvPr id="8" name="Rounded Rectangle 7"/>
            <p:cNvSpPr/>
            <p:nvPr/>
          </p:nvSpPr>
          <p:spPr>
            <a:xfrm>
              <a:off x="6781800" y="25146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Derived Class</a:t>
              </a:r>
            </a:p>
          </p:txBody>
        </p:sp>
        <p:sp>
          <p:nvSpPr>
            <p:cNvPr id="9" name="Right Arrow 8"/>
            <p:cNvSpPr/>
            <p:nvPr/>
          </p:nvSpPr>
          <p:spPr>
            <a:xfrm>
              <a:off x="6172200" y="2971800"/>
              <a:ext cx="685800" cy="533400"/>
            </a:xfrm>
            <a:prstGeom prst="rightArrow">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grpSp>
      <p:sp>
        <p:nvSpPr>
          <p:cNvPr id="10" name="Oval 9"/>
          <p:cNvSpPr/>
          <p:nvPr/>
        </p:nvSpPr>
        <p:spPr>
          <a:xfrm>
            <a:off x="6705600" y="1981200"/>
            <a:ext cx="23622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Sealed Class</a:t>
            </a:r>
            <a:endParaRPr lang="en-US" dirty="0"/>
          </a:p>
        </p:txBody>
      </p:sp>
      <p:sp>
        <p:nvSpPr>
          <p:cNvPr id="55299"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smtClean="0"/>
              <a:t>Closed from extension</a:t>
            </a:r>
          </a:p>
          <a:p>
            <a:pPr marL="365760" indent="-283464" fontAlgn="auto">
              <a:spcAft>
                <a:spcPts val="0"/>
              </a:spcAft>
              <a:buFont typeface="Wingdings 2"/>
              <a:buChar char=""/>
              <a:defRPr/>
            </a:pPr>
            <a:r>
              <a:rPr lang="en-US" smtClean="0"/>
              <a:t>Not recommended unless…</a:t>
            </a:r>
          </a:p>
          <a:p>
            <a:pPr marL="640080" lvl="1" indent="-237744" fontAlgn="auto">
              <a:spcAft>
                <a:spcPts val="0"/>
              </a:spcAft>
              <a:defRPr/>
            </a:pPr>
            <a:r>
              <a:rPr lang="en-US" smtClean="0"/>
              <a:t>All members are static</a:t>
            </a:r>
          </a:p>
          <a:p>
            <a:pPr marL="640080" lvl="1" indent="-237744" fontAlgn="auto">
              <a:spcAft>
                <a:spcPts val="0"/>
              </a:spcAft>
              <a:defRPr/>
            </a:pPr>
            <a:r>
              <a:rPr lang="en-US" smtClean="0"/>
              <a:t>Information is security sensitive</a:t>
            </a:r>
          </a:p>
          <a:p>
            <a:pPr marL="640080" lvl="1" indent="-237744" fontAlgn="auto">
              <a:spcAft>
                <a:spcPts val="0"/>
              </a:spcAft>
              <a:defRPr/>
            </a:pPr>
            <a:r>
              <a:rPr lang="en-US" smtClean="0"/>
              <a:t>Members are very performance intensive</a:t>
            </a:r>
          </a:p>
          <a:p>
            <a:pPr marL="365760" indent="-283464" fontAlgn="auto">
              <a:spcAft>
                <a:spcPts val="0"/>
              </a:spcAft>
              <a:buFont typeface="Wingdings 2"/>
              <a:buChar char=""/>
              <a:defRPr/>
            </a:pPr>
            <a:r>
              <a:rPr lang="en-US" smtClean="0"/>
              <a:t>Reasons to seal…</a:t>
            </a:r>
          </a:p>
          <a:p>
            <a:pPr marL="640080" lvl="1" indent="-237744" fontAlgn="auto">
              <a:spcAft>
                <a:spcPts val="0"/>
              </a:spcAft>
              <a:defRPr/>
            </a:pPr>
            <a:r>
              <a:rPr lang="en-US" smtClean="0"/>
              <a:t>Static classes</a:t>
            </a:r>
          </a:p>
          <a:p>
            <a:pPr marL="640080" lvl="1" indent="-237744" fontAlgn="auto">
              <a:spcAft>
                <a:spcPts val="0"/>
              </a:spcAft>
              <a:defRPr/>
            </a:pPr>
            <a:r>
              <a:rPr lang="en-US" smtClean="0"/>
              <a:t>Attribute classes</a:t>
            </a:r>
          </a:p>
          <a:p>
            <a:pPr marL="640080" lvl="1" indent="-237744" fontAlgn="auto">
              <a:spcAft>
                <a:spcPts val="0"/>
              </a:spcAft>
              <a:defRPr/>
            </a:pPr>
            <a:r>
              <a:rPr lang="en-US" smtClean="0"/>
              <a:t>Security sensitive information</a:t>
            </a:r>
          </a:p>
          <a:p>
            <a:pPr marL="365760" indent="-283464" fontAlgn="auto">
              <a:spcAft>
                <a:spcPts val="0"/>
              </a:spcAft>
              <a:buFont typeface="Wingdings 2"/>
              <a:buChar char=""/>
              <a:defRPr/>
            </a:pPr>
            <a:endParaRPr lang="en-US" smtClean="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Inheritance Design</a:t>
            </a:r>
            <a:endParaRPr lang="en-US" dirty="0"/>
          </a:p>
        </p:txBody>
      </p:sp>
      <p:sp>
        <p:nvSpPr>
          <p:cNvPr id="56335" name="Content Placeholder 2"/>
          <p:cNvSpPr>
            <a:spLocks noGrp="1"/>
          </p:cNvSpPr>
          <p:nvPr>
            <p:ph idx="1"/>
          </p:nvPr>
        </p:nvSpPr>
        <p:spPr>
          <a:xfrm>
            <a:off x="1435100" y="1371600"/>
            <a:ext cx="7499350" cy="4800600"/>
          </a:xfrm>
        </p:spPr>
        <p:txBody>
          <a:bodyPr>
            <a:normAutofit lnSpcReduction="10000"/>
          </a:bodyPr>
          <a:lstStyle/>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endParaRPr lang="en-US" smtClean="0"/>
          </a:p>
          <a:p>
            <a:pPr marL="365760" indent="-283464" fontAlgn="auto">
              <a:spcAft>
                <a:spcPts val="0"/>
              </a:spcAft>
              <a:buFont typeface="Wingdings 2"/>
              <a:buChar char=""/>
              <a:defRPr/>
            </a:pPr>
            <a:r>
              <a:rPr lang="en-US" smtClean="0"/>
              <a:t>Remember: You may only have many interfaces</a:t>
            </a:r>
          </a:p>
        </p:txBody>
      </p:sp>
      <p:sp>
        <p:nvSpPr>
          <p:cNvPr id="5" name="Rounded Rectangle 4"/>
          <p:cNvSpPr/>
          <p:nvPr/>
        </p:nvSpPr>
        <p:spPr>
          <a:xfrm>
            <a:off x="1600200" y="3862388"/>
            <a:ext cx="1600200" cy="9382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Feature Interface 1</a:t>
            </a:r>
          </a:p>
        </p:txBody>
      </p:sp>
      <p:sp>
        <p:nvSpPr>
          <p:cNvPr id="8" name="Rounded Rectangle 7"/>
          <p:cNvSpPr/>
          <p:nvPr/>
        </p:nvSpPr>
        <p:spPr>
          <a:xfrm>
            <a:off x="6781800" y="20574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Derived Class</a:t>
            </a:r>
          </a:p>
        </p:txBody>
      </p:sp>
      <p:sp>
        <p:nvSpPr>
          <p:cNvPr id="10" name="Rounded Rectangle 9"/>
          <p:cNvSpPr/>
          <p:nvPr/>
        </p:nvSpPr>
        <p:spPr>
          <a:xfrm>
            <a:off x="3505200" y="3886200"/>
            <a:ext cx="1600200" cy="9382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Feature Interface 2</a:t>
            </a:r>
          </a:p>
        </p:txBody>
      </p:sp>
      <p:sp>
        <p:nvSpPr>
          <p:cNvPr id="11" name="Rounded Rectangle 10"/>
          <p:cNvSpPr/>
          <p:nvPr/>
        </p:nvSpPr>
        <p:spPr>
          <a:xfrm>
            <a:off x="5410200" y="3886200"/>
            <a:ext cx="1600200" cy="9382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Feature Interface 3</a:t>
            </a:r>
          </a:p>
        </p:txBody>
      </p:sp>
      <p:cxnSp>
        <p:nvCxnSpPr>
          <p:cNvPr id="22" name="Straight Connector 21"/>
          <p:cNvCxnSpPr/>
          <p:nvPr/>
        </p:nvCxnSpPr>
        <p:spPr>
          <a:xfrm rot="5400000">
            <a:off x="2247900" y="3619500"/>
            <a:ext cx="381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152900" y="3619500"/>
            <a:ext cx="381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057900" y="3619500"/>
            <a:ext cx="381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38400" y="3429000"/>
            <a:ext cx="3810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4000500" y="3086100"/>
            <a:ext cx="6858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43400" y="2743200"/>
            <a:ext cx="2362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Base Class Vs. Interface</a:t>
            </a:r>
            <a:endParaRPr lang="en-US" dirty="0"/>
          </a:p>
        </p:txBody>
      </p:sp>
      <p:cxnSp>
        <p:nvCxnSpPr>
          <p:cNvPr id="4" name="Straight Connector 3"/>
          <p:cNvCxnSpPr/>
          <p:nvPr/>
        </p:nvCxnSpPr>
        <p:spPr>
          <a:xfrm rot="5400000">
            <a:off x="2667000" y="4038600"/>
            <a:ext cx="472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324" name="TextBox 4"/>
          <p:cNvSpPr txBox="1">
            <a:spLocks noChangeArrowheads="1"/>
          </p:cNvSpPr>
          <p:nvPr/>
        </p:nvSpPr>
        <p:spPr bwMode="auto">
          <a:xfrm>
            <a:off x="1905000" y="1676400"/>
            <a:ext cx="1752600" cy="461963"/>
          </a:xfrm>
          <a:prstGeom prst="rect">
            <a:avLst/>
          </a:prstGeom>
          <a:noFill/>
          <a:ln w="9525">
            <a:noFill/>
            <a:miter lim="800000"/>
            <a:headEnd/>
            <a:tailEnd/>
          </a:ln>
        </p:spPr>
        <p:txBody>
          <a:bodyPr>
            <a:spAutoFit/>
          </a:bodyPr>
          <a:lstStyle/>
          <a:p>
            <a:pPr algn="ctr"/>
            <a:r>
              <a:rPr lang="en-US" sz="2400"/>
              <a:t>Base Class</a:t>
            </a:r>
          </a:p>
        </p:txBody>
      </p:sp>
      <p:sp>
        <p:nvSpPr>
          <p:cNvPr id="56325" name="TextBox 5"/>
          <p:cNvSpPr txBox="1">
            <a:spLocks noChangeArrowheads="1"/>
          </p:cNvSpPr>
          <p:nvPr/>
        </p:nvSpPr>
        <p:spPr bwMode="auto">
          <a:xfrm>
            <a:off x="6248400" y="1676400"/>
            <a:ext cx="1752600" cy="461963"/>
          </a:xfrm>
          <a:prstGeom prst="rect">
            <a:avLst/>
          </a:prstGeom>
          <a:noFill/>
          <a:ln w="9525">
            <a:noFill/>
            <a:miter lim="800000"/>
            <a:headEnd/>
            <a:tailEnd/>
          </a:ln>
        </p:spPr>
        <p:txBody>
          <a:bodyPr>
            <a:spAutoFit/>
          </a:bodyPr>
          <a:lstStyle/>
          <a:p>
            <a:pPr algn="ctr"/>
            <a:r>
              <a:rPr lang="en-US" sz="2400"/>
              <a:t>Interface</a:t>
            </a:r>
            <a:endParaRPr lang="en-US"/>
          </a:p>
        </p:txBody>
      </p:sp>
      <p:sp>
        <p:nvSpPr>
          <p:cNvPr id="7" name="TextBox 6"/>
          <p:cNvSpPr txBox="1"/>
          <p:nvPr/>
        </p:nvSpPr>
        <p:spPr>
          <a:xfrm>
            <a:off x="1295400" y="2228850"/>
            <a:ext cx="3352800" cy="1938338"/>
          </a:xfrm>
          <a:prstGeom prst="rect">
            <a:avLst/>
          </a:prstGeom>
          <a:noFill/>
        </p:spPr>
        <p:txBody>
          <a:bodyPr>
            <a:spAutoFit/>
          </a:bodyPr>
          <a:lstStyle/>
          <a:p>
            <a:pPr>
              <a:buFont typeface="Arial" pitchFamily="34" charset="0"/>
              <a:buChar char="•"/>
              <a:defRPr/>
            </a:pPr>
            <a:r>
              <a:rPr lang="en-US" sz="2400" dirty="0">
                <a:latin typeface="+mn-lt"/>
              </a:rPr>
              <a:t>More flexible</a:t>
            </a:r>
          </a:p>
          <a:p>
            <a:pPr>
              <a:buFont typeface="Arial" pitchFamily="34" charset="0"/>
              <a:buChar char="•"/>
              <a:defRPr/>
            </a:pPr>
            <a:r>
              <a:rPr lang="en-US" sz="2400" dirty="0">
                <a:latin typeface="+mn-lt"/>
              </a:rPr>
              <a:t>Gracefully evolve</a:t>
            </a:r>
          </a:p>
          <a:p>
            <a:pPr>
              <a:buFont typeface="Arial" pitchFamily="34" charset="0"/>
              <a:buChar char="•"/>
              <a:defRPr/>
            </a:pPr>
            <a:r>
              <a:rPr lang="en-US" sz="2400" dirty="0">
                <a:latin typeface="+mn-lt"/>
              </a:rPr>
              <a:t>Generally preferred method for inherited information</a:t>
            </a:r>
          </a:p>
        </p:txBody>
      </p:sp>
      <p:sp>
        <p:nvSpPr>
          <p:cNvPr id="8" name="TextBox 7"/>
          <p:cNvSpPr txBox="1"/>
          <p:nvPr/>
        </p:nvSpPr>
        <p:spPr>
          <a:xfrm>
            <a:off x="5334000" y="2228850"/>
            <a:ext cx="3352800" cy="3046413"/>
          </a:xfrm>
          <a:prstGeom prst="rect">
            <a:avLst/>
          </a:prstGeom>
          <a:noFill/>
        </p:spPr>
        <p:txBody>
          <a:bodyPr>
            <a:spAutoFit/>
          </a:bodyPr>
          <a:lstStyle/>
          <a:p>
            <a:pPr>
              <a:buFont typeface="Arial" pitchFamily="34" charset="0"/>
              <a:buChar char="•"/>
              <a:defRPr/>
            </a:pPr>
            <a:r>
              <a:rPr lang="en-US" sz="2400" dirty="0">
                <a:latin typeface="+mn-lt"/>
              </a:rPr>
              <a:t>Changes break compatibility</a:t>
            </a:r>
          </a:p>
          <a:p>
            <a:pPr>
              <a:buFont typeface="Arial" pitchFamily="34" charset="0"/>
              <a:buChar char="•"/>
              <a:defRPr/>
            </a:pPr>
            <a:r>
              <a:rPr lang="en-US" sz="2400" dirty="0">
                <a:latin typeface="+mn-lt"/>
              </a:rPr>
              <a:t>Generally used for feature sets</a:t>
            </a:r>
          </a:p>
          <a:p>
            <a:pPr>
              <a:buFont typeface="Arial" pitchFamily="34" charset="0"/>
              <a:buChar char="•"/>
              <a:defRPr/>
            </a:pPr>
            <a:r>
              <a:rPr lang="en-US" sz="2400" dirty="0">
                <a:latin typeface="+mn-lt"/>
              </a:rPr>
              <a:t>Can mimic multiple inheritance</a:t>
            </a:r>
          </a:p>
          <a:p>
            <a:pPr>
              <a:buFont typeface="Arial" pitchFamily="34" charset="0"/>
              <a:buChar char="•"/>
              <a:defRPr/>
            </a:pPr>
            <a:r>
              <a:rPr lang="en-US" sz="2400" dirty="0">
                <a:latin typeface="+mn-lt"/>
              </a:rPr>
              <a:t>Can be used on value types</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Sample Interfaces</a:t>
            </a:r>
            <a:endParaRPr lang="en-US" dirty="0"/>
          </a:p>
        </p:txBody>
      </p:sp>
      <p:sp>
        <p:nvSpPr>
          <p:cNvPr id="57347" name="Content Placeholder 2"/>
          <p:cNvSpPr>
            <a:spLocks noGrp="1"/>
          </p:cNvSpPr>
          <p:nvPr>
            <p:ph idx="1"/>
          </p:nvPr>
        </p:nvSpPr>
        <p:spPr/>
        <p:txBody>
          <a:bodyPr/>
          <a:lstStyle/>
          <a:p>
            <a:r>
              <a:rPr lang="en-US" smtClean="0"/>
              <a:t>IComparable</a:t>
            </a:r>
          </a:p>
          <a:p>
            <a:pPr lvl="1"/>
            <a:r>
              <a:rPr lang="en-US" smtClean="0"/>
              <a:t>Similar to relational operator</a:t>
            </a:r>
          </a:p>
          <a:p>
            <a:pPr lvl="1"/>
            <a:r>
              <a:rPr lang="en-US" smtClean="0"/>
              <a:t>Use when list would naturally be sorted this way</a:t>
            </a:r>
          </a:p>
          <a:p>
            <a:r>
              <a:rPr lang="en-US" smtClean="0"/>
              <a:t>IEquatable</a:t>
            </a:r>
          </a:p>
          <a:p>
            <a:pPr lvl="1"/>
            <a:r>
              <a:rPr lang="en-US" smtClean="0"/>
              <a:t>Good for lookup on value types (avoids boxing)</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Struct</a:t>
            </a:r>
            <a:r>
              <a:rPr lang="en-US" dirty="0" smtClean="0"/>
              <a:t> Rules</a:t>
            </a:r>
            <a:endParaRPr lang="en-US" dirty="0"/>
          </a:p>
        </p:txBody>
      </p:sp>
      <p:sp>
        <p:nvSpPr>
          <p:cNvPr id="12291" name="Content Placeholder 2"/>
          <p:cNvSpPr>
            <a:spLocks noGrp="1"/>
          </p:cNvSpPr>
          <p:nvPr>
            <p:ph idx="1"/>
          </p:nvPr>
        </p:nvSpPr>
        <p:spPr/>
        <p:txBody>
          <a:bodyPr/>
          <a:lstStyle/>
          <a:p>
            <a:r>
              <a:rPr lang="en-US" smtClean="0"/>
              <a:t>Name in PascalCase</a:t>
            </a:r>
          </a:p>
          <a:p>
            <a:r>
              <a:rPr lang="en-US" smtClean="0"/>
              <a:t>Members should not include…</a:t>
            </a:r>
          </a:p>
          <a:p>
            <a:pPr lvl="1"/>
            <a:r>
              <a:rPr lang="en-US" smtClean="0"/>
              <a:t>Objects</a:t>
            </a:r>
          </a:p>
          <a:p>
            <a:pPr lvl="1"/>
            <a:r>
              <a:rPr lang="en-US" smtClean="0"/>
              <a:t>Strings</a:t>
            </a:r>
          </a:p>
          <a:p>
            <a:r>
              <a:rPr lang="en-US" smtClean="0"/>
              <a:t>Constructor should initialize everything to a 0 state</a:t>
            </a:r>
          </a:p>
          <a:p>
            <a:pPr lvl="1"/>
            <a:r>
              <a:rPr lang="en-US" smtClean="0"/>
              <a:t>Note that an array of structs won’t call it</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Using Interfaces</a:t>
            </a:r>
            <a:endParaRPr lang="en-US" dirty="0"/>
          </a:p>
        </p:txBody>
      </p:sp>
      <p:sp>
        <p:nvSpPr>
          <p:cNvPr id="58371" name="Content Placeholder 2"/>
          <p:cNvSpPr>
            <a:spLocks noGrp="1"/>
          </p:cNvSpPr>
          <p:nvPr>
            <p:ph idx="1"/>
          </p:nvPr>
        </p:nvSpPr>
        <p:spPr/>
        <p:txBody>
          <a:bodyPr/>
          <a:lstStyle/>
          <a:p>
            <a:r>
              <a:rPr lang="en-US" smtClean="0"/>
              <a:t>Smaller, focused interfaces are better</a:t>
            </a:r>
          </a:p>
          <a:p>
            <a:r>
              <a:rPr lang="en-US" smtClean="0"/>
              <a:t>Explicitly implement to hide features</a:t>
            </a:r>
          </a:p>
          <a:p>
            <a:pPr lvl="1"/>
            <a:r>
              <a:rPr lang="en-US" smtClean="0"/>
              <a:t>Prefix method names with interface name</a:t>
            </a:r>
          </a:p>
          <a:p>
            <a:pPr lvl="1"/>
            <a:r>
              <a:rPr lang="en-US" smtClean="0"/>
              <a:t>Object must be cast to interface type to see / use this method</a:t>
            </a:r>
          </a:p>
          <a:p>
            <a:pPr lvl="1"/>
            <a:endParaRPr lang="en-US" smtClean="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Root Selection</a:t>
            </a:r>
            <a:endParaRPr lang="en-US" dirty="0"/>
          </a:p>
        </p:txBody>
      </p:sp>
      <p:sp>
        <p:nvSpPr>
          <p:cNvPr id="59395" name="Content Placeholder 2"/>
          <p:cNvSpPr>
            <a:spLocks noGrp="1"/>
          </p:cNvSpPr>
          <p:nvPr>
            <p:ph idx="1"/>
          </p:nvPr>
        </p:nvSpPr>
        <p:spPr/>
        <p:txBody>
          <a:bodyPr/>
          <a:lstStyle/>
          <a:p>
            <a:r>
              <a:rPr lang="en-US" smtClean="0"/>
              <a:t>Which root would you use for…</a:t>
            </a:r>
          </a:p>
          <a:p>
            <a:pPr lvl="1"/>
            <a:r>
              <a:rPr lang="en-US" smtClean="0"/>
              <a:t>A type describing a set of functionality for comparing this instance to another</a:t>
            </a:r>
          </a:p>
          <a:p>
            <a:pPr lvl="1"/>
            <a:r>
              <a:rPr lang="en-US" smtClean="0"/>
              <a:t>A type describing initial functionality for all users of a particular program</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Open Discussion</a:t>
            </a:r>
            <a:endParaRPr lang="en-US" dirty="0"/>
          </a:p>
        </p:txBody>
      </p:sp>
      <p:sp>
        <p:nvSpPr>
          <p:cNvPr id="60419" name="Content Placeholder 2"/>
          <p:cNvSpPr>
            <a:spLocks noGrp="1"/>
          </p:cNvSpPr>
          <p:nvPr>
            <p:ph idx="1"/>
          </p:nvPr>
        </p:nvSpPr>
        <p:spPr/>
        <p:txBody>
          <a:bodyPr/>
          <a:lstStyle/>
          <a:p>
            <a:endParaRPr lang="en-US" smtClean="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solidFill>
                  <a:schemeClr val="bg1"/>
                </a:solidFill>
              </a:rPr>
              <a:t>Agenda</a:t>
            </a:r>
            <a:endParaRPr lang="en-US" dirty="0">
              <a:solidFill>
                <a:schemeClr val="bg1"/>
              </a:solidFill>
            </a:endParaRPr>
          </a:p>
        </p:txBody>
      </p:sp>
      <p:sp>
        <p:nvSpPr>
          <p:cNvPr id="62467" name="Content Placeholder 2"/>
          <p:cNvSpPr>
            <a:spLocks noGrp="1"/>
          </p:cNvSpPr>
          <p:nvPr>
            <p:ph idx="1"/>
          </p:nvPr>
        </p:nvSpPr>
        <p:spPr/>
        <p:txBody>
          <a:bodyPr>
            <a:normAutofit/>
          </a:bodyPr>
          <a:lstStyle/>
          <a:p>
            <a:pPr marL="365760" indent="-283464" fontAlgn="auto">
              <a:spcAft>
                <a:spcPts val="0"/>
              </a:spcAft>
              <a:buFont typeface="Wingdings 2"/>
              <a:buChar char=""/>
              <a:defRPr/>
            </a:pPr>
            <a:r>
              <a:rPr lang="en-US" dirty="0" smtClean="0">
                <a:solidFill>
                  <a:schemeClr val="bg1">
                    <a:lumMod val="50000"/>
                  </a:schemeClr>
                </a:solidFill>
              </a:rPr>
              <a:t>Basic class design</a:t>
            </a:r>
          </a:p>
          <a:p>
            <a:pPr marL="365760" indent="-283464" fontAlgn="auto">
              <a:spcAft>
                <a:spcPts val="0"/>
              </a:spcAft>
              <a:buFont typeface="Wingdings 2"/>
              <a:buChar char=""/>
              <a:defRPr/>
            </a:pPr>
            <a:r>
              <a:rPr lang="en-US" dirty="0" smtClean="0">
                <a:solidFill>
                  <a:schemeClr val="bg1">
                    <a:lumMod val="50000"/>
                  </a:schemeClr>
                </a:solidFill>
              </a:rPr>
              <a:t>Designing for extensibility</a:t>
            </a:r>
          </a:p>
          <a:p>
            <a:pPr marL="365760" indent="-283464" fontAlgn="auto">
              <a:spcAft>
                <a:spcPts val="0"/>
              </a:spcAft>
              <a:buFont typeface="Wingdings 2"/>
              <a:buChar char=""/>
              <a:defRPr/>
            </a:pPr>
            <a:r>
              <a:rPr lang="en-US" dirty="0" smtClean="0">
                <a:solidFill>
                  <a:srgbClr val="FFFF00"/>
                </a:solidFill>
              </a:rPr>
              <a:t>Exception handling</a:t>
            </a:r>
          </a:p>
          <a:p>
            <a:pPr marL="365760" indent="-283464" fontAlgn="auto">
              <a:spcAft>
                <a:spcPts val="0"/>
              </a:spcAft>
              <a:buFont typeface="Wingdings 2"/>
              <a:buChar char=""/>
              <a:defRPr/>
            </a:pPr>
            <a:r>
              <a:rPr lang="en-US" dirty="0" smtClean="0"/>
              <a:t>Design patterns</a:t>
            </a:r>
          </a:p>
          <a:p>
            <a:pPr marL="365760" indent="-283464" fontAlgn="auto">
              <a:spcAft>
                <a:spcPts val="0"/>
              </a:spcAft>
              <a:buFont typeface="Wingdings 2"/>
              <a:buChar char=""/>
              <a:defRPr/>
            </a:pPr>
            <a:endParaRPr lang="en-US" dirty="0" smtClean="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Exceptions</a:t>
            </a:r>
            <a:endParaRPr lang="en-US" dirty="0"/>
          </a:p>
        </p:txBody>
      </p:sp>
      <p:sp>
        <p:nvSpPr>
          <p:cNvPr id="62467" name="Content Placeholder 2"/>
          <p:cNvSpPr>
            <a:spLocks noGrp="1"/>
          </p:cNvSpPr>
          <p:nvPr>
            <p:ph idx="1"/>
          </p:nvPr>
        </p:nvSpPr>
        <p:spPr/>
        <p:txBody>
          <a:bodyPr/>
          <a:lstStyle/>
          <a:p>
            <a:r>
              <a:rPr lang="en-US" smtClean="0"/>
              <a:t>Should be primary way to deal with unexpected errors</a:t>
            </a:r>
          </a:p>
          <a:p>
            <a:r>
              <a:rPr lang="en-US" smtClean="0"/>
              <a:t>Much less problematic than in VB though still can cause performance issues</a:t>
            </a:r>
          </a:p>
          <a:p>
            <a:endParaRPr lang="en-US" smtClean="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Exceptions Benefits</a:t>
            </a:r>
            <a:endParaRPr lang="en-US" dirty="0"/>
          </a:p>
        </p:txBody>
      </p:sp>
      <p:sp>
        <p:nvSpPr>
          <p:cNvPr id="63491" name="Content Placeholder 2"/>
          <p:cNvSpPr>
            <a:spLocks noGrp="1"/>
          </p:cNvSpPr>
          <p:nvPr>
            <p:ph idx="1"/>
          </p:nvPr>
        </p:nvSpPr>
        <p:spPr/>
        <p:txBody>
          <a:bodyPr/>
          <a:lstStyle/>
          <a:p>
            <a:r>
              <a:rPr lang="en-US" smtClean="0"/>
              <a:t>Feel more consistent than error codes</a:t>
            </a:r>
          </a:p>
          <a:p>
            <a:r>
              <a:rPr lang="en-US" smtClean="0"/>
              <a:t>More flexible (propogation)</a:t>
            </a:r>
          </a:p>
          <a:p>
            <a:r>
              <a:rPr lang="en-US" smtClean="0"/>
              <a:t>Can’t be ignored</a:t>
            </a:r>
          </a:p>
          <a:p>
            <a:r>
              <a:rPr lang="en-US" smtClean="0"/>
              <a:t>Can catch unexpected issues with same code that handles expected issues</a:t>
            </a:r>
          </a:p>
          <a:p>
            <a:pPr>
              <a:buFont typeface="Wingdings 2" pitchFamily="18" charset="2"/>
              <a:buNone/>
            </a:pPr>
            <a:endParaRPr lang="en-US" smtClean="0"/>
          </a:p>
          <a:p>
            <a:endParaRPr lang="en-US" smtClean="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Implementing Exceptions</a:t>
            </a:r>
            <a:endParaRPr lang="en-US" dirty="0"/>
          </a:p>
        </p:txBody>
      </p:sp>
      <p:sp>
        <p:nvSpPr>
          <p:cNvPr id="65539"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dirty="0" smtClean="0"/>
              <a:t>Use existing exceptions when appropriate</a:t>
            </a:r>
          </a:p>
          <a:p>
            <a:pPr marL="365760" indent="-283464" fontAlgn="auto">
              <a:spcAft>
                <a:spcPts val="0"/>
              </a:spcAft>
              <a:buFont typeface="Wingdings 2"/>
              <a:buChar char=""/>
              <a:defRPr/>
            </a:pPr>
            <a:r>
              <a:rPr lang="en-US" dirty="0" smtClean="0"/>
              <a:t>Use specific exceptions, not generic</a:t>
            </a:r>
          </a:p>
          <a:p>
            <a:pPr marL="365760" indent="-283464" fontAlgn="auto">
              <a:spcAft>
                <a:spcPts val="0"/>
              </a:spcAft>
              <a:buFont typeface="Wingdings 2"/>
              <a:buChar char=""/>
              <a:defRPr/>
            </a:pPr>
            <a:r>
              <a:rPr lang="en-US" dirty="0" smtClean="0"/>
              <a:t>Document all exceptions</a:t>
            </a:r>
          </a:p>
          <a:p>
            <a:pPr marL="365760" indent="-283464" fontAlgn="auto">
              <a:spcAft>
                <a:spcPts val="0"/>
              </a:spcAft>
              <a:buFont typeface="Wingdings 2"/>
              <a:buChar char=""/>
              <a:defRPr/>
            </a:pPr>
            <a:r>
              <a:rPr lang="en-US" dirty="0" smtClean="0"/>
              <a:t>Exception text should…</a:t>
            </a:r>
          </a:p>
          <a:p>
            <a:pPr marL="640080" lvl="1" indent="-237744" fontAlgn="auto">
              <a:spcAft>
                <a:spcPts val="0"/>
              </a:spcAft>
              <a:defRPr/>
            </a:pPr>
            <a:r>
              <a:rPr lang="en-US" dirty="0" smtClean="0"/>
              <a:t>Be in full sentences</a:t>
            </a:r>
          </a:p>
          <a:p>
            <a:pPr marL="640080" lvl="1" indent="-237744" fontAlgn="auto">
              <a:spcAft>
                <a:spcPts val="0"/>
              </a:spcAft>
              <a:defRPr/>
            </a:pPr>
            <a:r>
              <a:rPr lang="en-US" dirty="0" smtClean="0"/>
              <a:t>Make sense to the caller</a:t>
            </a:r>
          </a:p>
          <a:p>
            <a:pPr marL="640080" lvl="1" indent="-237744" fontAlgn="auto">
              <a:spcAft>
                <a:spcPts val="0"/>
              </a:spcAft>
              <a:defRPr/>
            </a:pPr>
            <a:r>
              <a:rPr lang="en-US" dirty="0" smtClean="0"/>
              <a:t>Be written as if they MAY be seen by end users</a:t>
            </a:r>
          </a:p>
          <a:p>
            <a:pPr marL="365760" indent="-283464" fontAlgn="auto">
              <a:spcAft>
                <a:spcPts val="0"/>
              </a:spcAft>
              <a:buFont typeface="Wingdings 2"/>
              <a:buChar char=""/>
              <a:defRPr/>
            </a:pPr>
            <a:endParaRPr lang="en-US" dirty="0" smtClean="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Handling Exceptions</a:t>
            </a:r>
            <a:endParaRPr lang="en-US" dirty="0"/>
          </a:p>
        </p:txBody>
      </p:sp>
      <p:sp>
        <p:nvSpPr>
          <p:cNvPr id="65539" name="Content Placeholder 2"/>
          <p:cNvSpPr>
            <a:spLocks noGrp="1"/>
          </p:cNvSpPr>
          <p:nvPr>
            <p:ph idx="1"/>
          </p:nvPr>
        </p:nvSpPr>
        <p:spPr/>
        <p:txBody>
          <a:bodyPr/>
          <a:lstStyle/>
          <a:p>
            <a:r>
              <a:rPr lang="en-US" smtClean="0"/>
              <a:t>Do not swallow in a generic catch</a:t>
            </a:r>
          </a:p>
          <a:p>
            <a:r>
              <a:rPr lang="en-US" smtClean="0"/>
              <a:t>Use empty throw to propogate</a:t>
            </a:r>
          </a:p>
          <a:p>
            <a:r>
              <a:rPr lang="en-US" smtClean="0"/>
              <a:t>Wrap obscure errors in something common/specific</a:t>
            </a:r>
          </a:p>
          <a:p>
            <a:endParaRPr lang="en-US" smtClean="0"/>
          </a:p>
          <a:p>
            <a:endParaRPr lang="en-US" smtClean="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Creating Custom Exceptions</a:t>
            </a:r>
            <a:endParaRPr lang="en-US" dirty="0"/>
          </a:p>
        </p:txBody>
      </p:sp>
      <p:sp>
        <p:nvSpPr>
          <p:cNvPr id="66563" name="Content Placeholder 2"/>
          <p:cNvSpPr>
            <a:spLocks noGrp="1"/>
          </p:cNvSpPr>
          <p:nvPr>
            <p:ph idx="1"/>
          </p:nvPr>
        </p:nvSpPr>
        <p:spPr/>
        <p:txBody>
          <a:bodyPr/>
          <a:lstStyle/>
          <a:p>
            <a:r>
              <a:rPr lang="en-US" smtClean="0"/>
              <a:t>Derive from base exception</a:t>
            </a:r>
          </a:p>
          <a:p>
            <a:r>
              <a:rPr lang="en-US" smtClean="0"/>
              <a:t>End with word Exception</a:t>
            </a:r>
          </a:p>
          <a:p>
            <a:r>
              <a:rPr lang="en-US" smtClean="0"/>
              <a:t>Should be serializable</a:t>
            </a:r>
          </a:p>
          <a:p>
            <a:r>
              <a:rPr lang="en-US" smtClean="0"/>
              <a:t>Implement common constructors (sender/eventargs)</a:t>
            </a:r>
          </a:p>
          <a:p>
            <a:endParaRPr lang="en-US" smtClean="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normAutofit fontScale="90000"/>
          </a:bodyPr>
          <a:lstStyle/>
          <a:p>
            <a:pPr fontAlgn="auto">
              <a:spcAft>
                <a:spcPts val="0"/>
              </a:spcAft>
              <a:defRPr/>
            </a:pPr>
            <a:r>
              <a:rPr lang="en-US" dirty="0" smtClean="0"/>
              <a:t>Example – Improve the Exception</a:t>
            </a:r>
            <a:endParaRPr lang="en-US" dirty="0"/>
          </a:p>
        </p:txBody>
      </p:sp>
      <p:sp>
        <p:nvSpPr>
          <p:cNvPr id="67587" name="Content Placeholder 2"/>
          <p:cNvSpPr>
            <a:spLocks noGrp="1"/>
          </p:cNvSpPr>
          <p:nvPr>
            <p:ph idx="1"/>
          </p:nvPr>
        </p:nvSpPr>
        <p:spPr/>
        <p:txBody>
          <a:bodyPr/>
          <a:lstStyle/>
          <a:p>
            <a:pPr>
              <a:buFont typeface="Wingdings 2" pitchFamily="18" charset="2"/>
              <a:buNone/>
            </a:pPr>
            <a:r>
              <a:rPr lang="en-US" sz="2000" smtClean="0">
                <a:latin typeface="Courier New" pitchFamily="49" charset="0"/>
                <a:cs typeface="Courier New" pitchFamily="49" charset="0"/>
              </a:rPr>
              <a:t>public class PrinterOnFileError : Exception</a:t>
            </a:r>
          </a:p>
          <a:p>
            <a:pPr>
              <a:buFont typeface="Wingdings 2" pitchFamily="18" charset="2"/>
              <a:buNone/>
            </a:pPr>
            <a:r>
              <a:rPr lang="en-US" sz="2000" smtClean="0">
                <a:latin typeface="Courier New" pitchFamily="49" charset="0"/>
                <a:cs typeface="Courier New" pitchFamily="49" charset="0"/>
              </a:rPr>
              <a:t>{</a:t>
            </a:r>
          </a:p>
          <a:p>
            <a:pPr>
              <a:buFont typeface="Wingdings 2" pitchFamily="18" charset="2"/>
              <a:buNone/>
            </a:pPr>
            <a:r>
              <a:rPr lang="en-US" sz="2000" smtClean="0">
                <a:latin typeface="Courier New" pitchFamily="49" charset="0"/>
                <a:cs typeface="Courier New" pitchFamily="49" charset="0"/>
              </a:rPr>
              <a:t>	public PrinterOnFileError(string printer </a:t>
            </a:r>
          </a:p>
          <a:p>
            <a:pPr>
              <a:buFont typeface="Wingdings 2" pitchFamily="18" charset="2"/>
              <a:buNone/>
            </a:pPr>
            <a:r>
              <a:rPr lang="en-US" sz="2000" smtClean="0">
                <a:latin typeface="Courier New" pitchFamily="49" charset="0"/>
                <a:cs typeface="Courier New" pitchFamily="49" charset="0"/>
              </a:rPr>
              <a:t>    name) {}</a:t>
            </a:r>
          </a:p>
          <a:p>
            <a:pPr>
              <a:buFont typeface="Wingdings 2" pitchFamily="18" charset="2"/>
              <a:buNone/>
            </a:pPr>
            <a:r>
              <a:rPr lang="en-US" sz="2000" smtClean="0">
                <a:latin typeface="Courier New" pitchFamily="49" charset="0"/>
                <a:cs typeface="Courier New" pitchFamily="49" charset="0"/>
              </a:rPr>
              <a:t>	public PrinterOnFileError(string printerName, </a:t>
            </a:r>
          </a:p>
          <a:p>
            <a:pPr>
              <a:buFont typeface="Wingdings 2" pitchFamily="18" charset="2"/>
              <a:buNone/>
            </a:pPr>
            <a:r>
              <a:rPr lang="en-US" sz="2000" smtClean="0">
                <a:latin typeface="Courier New" pitchFamily="49" charset="0"/>
                <a:cs typeface="Courier New" pitchFamily="49" charset="0"/>
              </a:rPr>
              <a:t>    string message) {}</a:t>
            </a:r>
          </a:p>
          <a:p>
            <a:pPr>
              <a:buFont typeface="Wingdings 2" pitchFamily="18" charset="2"/>
              <a:buNone/>
            </a:pPr>
            <a:r>
              <a:rPr lang="en-US" sz="2000" smtClean="0">
                <a:latin typeface="Courier New" pitchFamily="49" charset="0"/>
                <a:cs typeface="Courier New" pitchFamily="49" charset="0"/>
              </a:rPr>
              <a:t>	public PrinterOnFileError(string printerName, </a:t>
            </a:r>
          </a:p>
          <a:p>
            <a:pPr>
              <a:buFont typeface="Wingdings 2" pitchFamily="18" charset="2"/>
              <a:buNone/>
            </a:pPr>
            <a:r>
              <a:rPr lang="en-US" sz="2000" smtClean="0">
                <a:latin typeface="Courier New" pitchFamily="49" charset="0"/>
                <a:cs typeface="Courier New" pitchFamily="49" charset="0"/>
              </a:rPr>
              <a:t>    string message, Exception innerException){}</a:t>
            </a:r>
          </a:p>
          <a:p>
            <a:pPr>
              <a:buFont typeface="Wingdings 2" pitchFamily="18" charset="2"/>
              <a:buNone/>
            </a:pPr>
            <a:r>
              <a:rPr lang="en-US" sz="2000" smtClean="0">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Enums</a:t>
            </a:r>
            <a:endParaRPr lang="en-US" dirty="0"/>
          </a:p>
        </p:txBody>
      </p:sp>
      <p:sp>
        <p:nvSpPr>
          <p:cNvPr id="14339"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dirty="0" smtClean="0"/>
              <a:t>Represent a set list of options</a:t>
            </a:r>
          </a:p>
          <a:p>
            <a:pPr marL="365760" indent="-283464" fontAlgn="auto">
              <a:spcAft>
                <a:spcPts val="0"/>
              </a:spcAft>
              <a:buFont typeface="Wingdings 2"/>
              <a:buChar char=""/>
              <a:defRPr/>
            </a:pPr>
            <a:r>
              <a:rPr lang="en-US" dirty="0" smtClean="0"/>
              <a:t>Pros…</a:t>
            </a:r>
          </a:p>
          <a:p>
            <a:pPr marL="640080" lvl="1" indent="-237744" fontAlgn="auto">
              <a:spcAft>
                <a:spcPts val="0"/>
              </a:spcAft>
              <a:defRPr/>
            </a:pPr>
            <a:r>
              <a:rPr lang="en-US" dirty="0" smtClean="0"/>
              <a:t>Avoids static constants</a:t>
            </a:r>
          </a:p>
          <a:p>
            <a:pPr marL="640080" lvl="1" indent="-237744" fontAlgn="auto">
              <a:spcAft>
                <a:spcPts val="0"/>
              </a:spcAft>
              <a:defRPr/>
            </a:pPr>
            <a:r>
              <a:rPr lang="en-US" dirty="0" smtClean="0"/>
              <a:t>Strongly types </a:t>
            </a:r>
            <a:r>
              <a:rPr lang="en-US" dirty="0" err="1" smtClean="0"/>
              <a:t>params</a:t>
            </a:r>
            <a:r>
              <a:rPr lang="en-US" dirty="0" smtClean="0"/>
              <a:t> / properties / etc</a:t>
            </a:r>
          </a:p>
          <a:p>
            <a:pPr marL="640080" lvl="1" indent="-237744" fontAlgn="auto">
              <a:spcAft>
                <a:spcPts val="0"/>
              </a:spcAft>
              <a:defRPr/>
            </a:pPr>
            <a:r>
              <a:rPr lang="en-US" dirty="0" smtClean="0"/>
              <a:t>Same performance as underlying type</a:t>
            </a:r>
          </a:p>
          <a:p>
            <a:pPr marL="365760" indent="-283464" fontAlgn="auto">
              <a:spcAft>
                <a:spcPts val="0"/>
              </a:spcAft>
              <a:buFont typeface="Wingdings 2"/>
              <a:buChar char=""/>
              <a:defRPr/>
            </a:pPr>
            <a:r>
              <a:rPr lang="en-US" dirty="0" smtClean="0"/>
              <a:t>Cons</a:t>
            </a:r>
          </a:p>
          <a:p>
            <a:pPr marL="640080" lvl="1" indent="-237744" fontAlgn="auto">
              <a:spcAft>
                <a:spcPts val="0"/>
              </a:spcAft>
              <a:defRPr/>
            </a:pPr>
            <a:r>
              <a:rPr lang="en-US" dirty="0" smtClean="0"/>
              <a:t>Not recommended for user extensible types</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Exercise – Open Discussion</a:t>
            </a:r>
            <a:endParaRPr lang="en-US" dirty="0"/>
          </a:p>
        </p:txBody>
      </p:sp>
      <p:sp>
        <p:nvSpPr>
          <p:cNvPr id="68611" name="Content Placeholder 2"/>
          <p:cNvSpPr>
            <a:spLocks noGrp="1"/>
          </p:cNvSpPr>
          <p:nvPr>
            <p:ph idx="1"/>
          </p:nvPr>
        </p:nvSpPr>
        <p:spPr/>
        <p:txBody>
          <a:bodyPr/>
          <a:lstStyle/>
          <a:p>
            <a:endParaRPr lang="en-US" smtClean="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solidFill>
                  <a:schemeClr val="bg1"/>
                </a:solidFill>
              </a:rPr>
              <a:t>Agenda</a:t>
            </a:r>
            <a:endParaRPr lang="en-US" dirty="0">
              <a:solidFill>
                <a:schemeClr val="bg1"/>
              </a:solidFill>
            </a:endParaRPr>
          </a:p>
        </p:txBody>
      </p:sp>
      <p:sp>
        <p:nvSpPr>
          <p:cNvPr id="70659" name="Content Placeholder 2"/>
          <p:cNvSpPr>
            <a:spLocks noGrp="1"/>
          </p:cNvSpPr>
          <p:nvPr>
            <p:ph idx="1"/>
          </p:nvPr>
        </p:nvSpPr>
        <p:spPr/>
        <p:txBody>
          <a:bodyPr>
            <a:normAutofit/>
          </a:bodyPr>
          <a:lstStyle/>
          <a:p>
            <a:pPr marL="365760" indent="-283464" fontAlgn="auto">
              <a:spcAft>
                <a:spcPts val="0"/>
              </a:spcAft>
              <a:buFont typeface="Wingdings 2"/>
              <a:buChar char=""/>
              <a:defRPr/>
            </a:pPr>
            <a:r>
              <a:rPr lang="en-US" dirty="0" smtClean="0">
                <a:solidFill>
                  <a:schemeClr val="bg1">
                    <a:lumMod val="50000"/>
                  </a:schemeClr>
                </a:solidFill>
              </a:rPr>
              <a:t>Basic class design</a:t>
            </a:r>
          </a:p>
          <a:p>
            <a:pPr marL="365760" indent="-283464" fontAlgn="auto">
              <a:spcAft>
                <a:spcPts val="0"/>
              </a:spcAft>
              <a:buFont typeface="Wingdings 2"/>
              <a:buChar char=""/>
              <a:defRPr/>
            </a:pPr>
            <a:r>
              <a:rPr lang="en-US" dirty="0" smtClean="0">
                <a:solidFill>
                  <a:schemeClr val="bg1">
                    <a:lumMod val="50000"/>
                  </a:schemeClr>
                </a:solidFill>
              </a:rPr>
              <a:t>Designing for extensibility</a:t>
            </a:r>
          </a:p>
          <a:p>
            <a:pPr marL="365760" indent="-283464" fontAlgn="auto">
              <a:spcAft>
                <a:spcPts val="0"/>
              </a:spcAft>
              <a:buFont typeface="Wingdings 2"/>
              <a:buChar char=""/>
              <a:defRPr/>
            </a:pPr>
            <a:r>
              <a:rPr lang="en-US" dirty="0" smtClean="0">
                <a:solidFill>
                  <a:schemeClr val="bg1">
                    <a:lumMod val="50000"/>
                  </a:schemeClr>
                </a:solidFill>
              </a:rPr>
              <a:t>Exception handling</a:t>
            </a:r>
          </a:p>
          <a:p>
            <a:pPr marL="365760" indent="-283464" fontAlgn="auto">
              <a:spcAft>
                <a:spcPts val="0"/>
              </a:spcAft>
              <a:buFont typeface="Wingdings 2"/>
              <a:buChar char=""/>
              <a:defRPr/>
            </a:pPr>
            <a:r>
              <a:rPr lang="en-US" dirty="0" smtClean="0">
                <a:solidFill>
                  <a:srgbClr val="FFFF00"/>
                </a:solidFill>
              </a:rPr>
              <a:t>Design patterns</a:t>
            </a:r>
          </a:p>
          <a:p>
            <a:pPr marL="365760" indent="-283464" fontAlgn="auto">
              <a:spcAft>
                <a:spcPts val="0"/>
              </a:spcAft>
              <a:buFont typeface="Wingdings 2"/>
              <a:buChar char=""/>
              <a:defRPr/>
            </a:pPr>
            <a:endParaRPr lang="en-US" dirty="0" smtClean="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Exception Heavy Code</a:t>
            </a:r>
            <a:endParaRPr lang="en-US" dirty="0"/>
          </a:p>
        </p:txBody>
      </p:sp>
      <p:sp>
        <p:nvSpPr>
          <p:cNvPr id="70659" name="Content Placeholder 2"/>
          <p:cNvSpPr>
            <a:spLocks noGrp="1"/>
          </p:cNvSpPr>
          <p:nvPr>
            <p:ph idx="1"/>
          </p:nvPr>
        </p:nvSpPr>
        <p:spPr/>
        <p:txBody>
          <a:bodyPr/>
          <a:lstStyle/>
          <a:p>
            <a:r>
              <a:rPr lang="en-US" smtClean="0"/>
              <a:t>To avoid common exceptions you can implement one of two designs…</a:t>
            </a:r>
          </a:p>
          <a:p>
            <a:pPr lvl="1"/>
            <a:r>
              <a:rPr lang="en-US" smtClean="0"/>
              <a:t>Tester-Doer</a:t>
            </a:r>
          </a:p>
          <a:p>
            <a:pPr lvl="1"/>
            <a:r>
              <a:rPr lang="en-US" smtClean="0"/>
              <a:t>TryParse </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Tester-Doer</a:t>
            </a:r>
            <a:endParaRPr lang="en-US" dirty="0"/>
          </a:p>
        </p:txBody>
      </p:sp>
      <p:sp>
        <p:nvSpPr>
          <p:cNvPr id="71683" name="Content Placeholder 2"/>
          <p:cNvSpPr>
            <a:spLocks noGrp="1"/>
          </p:cNvSpPr>
          <p:nvPr>
            <p:ph idx="1"/>
          </p:nvPr>
        </p:nvSpPr>
        <p:spPr/>
        <p:txBody>
          <a:bodyPr/>
          <a:lstStyle/>
          <a:p>
            <a:r>
              <a:rPr lang="en-US" smtClean="0"/>
              <a:t>Create two methods…</a:t>
            </a:r>
          </a:p>
          <a:p>
            <a:pPr lvl="1"/>
            <a:r>
              <a:rPr lang="en-US" smtClean="0"/>
              <a:t>One tests if an action </a:t>
            </a:r>
            <a:r>
              <a:rPr lang="en-US" i="1" smtClean="0"/>
              <a:t>will</a:t>
            </a:r>
            <a:r>
              <a:rPr lang="en-US" smtClean="0"/>
              <a:t> work</a:t>
            </a:r>
          </a:p>
          <a:p>
            <a:pPr lvl="1"/>
            <a:r>
              <a:rPr lang="en-US" smtClean="0"/>
              <a:t>Second performs task</a:t>
            </a:r>
          </a:p>
          <a:p>
            <a:r>
              <a:rPr lang="en-US" smtClean="0"/>
              <a:t>Test method should be much less performance intensive than Do method</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a:t>
            </a:r>
            <a:endParaRPr lang="en-US" dirty="0"/>
          </a:p>
        </p:txBody>
      </p:sp>
      <p:sp>
        <p:nvSpPr>
          <p:cNvPr id="4" name="Rounded Rectangle 3"/>
          <p:cNvSpPr/>
          <p:nvPr/>
        </p:nvSpPr>
        <p:spPr>
          <a:xfrm>
            <a:off x="1219200" y="1524000"/>
            <a:ext cx="4114800" cy="464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ounded Rectangle 4"/>
          <p:cNvSpPr/>
          <p:nvPr/>
        </p:nvSpPr>
        <p:spPr>
          <a:xfrm>
            <a:off x="1752600" y="2819400"/>
            <a:ext cx="30480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Try</a:t>
            </a:r>
          </a:p>
        </p:txBody>
      </p:sp>
      <p:sp>
        <p:nvSpPr>
          <p:cNvPr id="7" name="Rounded Rectangle 6"/>
          <p:cNvSpPr/>
          <p:nvPr/>
        </p:nvSpPr>
        <p:spPr>
          <a:xfrm>
            <a:off x="1752600" y="4419600"/>
            <a:ext cx="30480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Do</a:t>
            </a:r>
          </a:p>
        </p:txBody>
      </p:sp>
      <p:sp>
        <p:nvSpPr>
          <p:cNvPr id="72714" name="TextBox 7"/>
          <p:cNvSpPr txBox="1">
            <a:spLocks noChangeArrowheads="1"/>
          </p:cNvSpPr>
          <p:nvPr/>
        </p:nvSpPr>
        <p:spPr bwMode="auto">
          <a:xfrm>
            <a:off x="1905000" y="1752600"/>
            <a:ext cx="2667000" cy="461963"/>
          </a:xfrm>
          <a:prstGeom prst="rect">
            <a:avLst/>
          </a:prstGeom>
          <a:noFill/>
          <a:ln w="9525">
            <a:noFill/>
            <a:miter lim="800000"/>
            <a:headEnd/>
            <a:tailEnd/>
          </a:ln>
        </p:spPr>
        <p:txBody>
          <a:bodyPr>
            <a:spAutoFit/>
          </a:bodyPr>
          <a:lstStyle/>
          <a:p>
            <a:pPr algn="ctr"/>
            <a:r>
              <a:rPr lang="en-US" sz="2400"/>
              <a:t>Class</a:t>
            </a:r>
          </a:p>
        </p:txBody>
      </p:sp>
      <p:sp>
        <p:nvSpPr>
          <p:cNvPr id="9" name="Rounded Rectangular Callout 8"/>
          <p:cNvSpPr/>
          <p:nvPr/>
        </p:nvSpPr>
        <p:spPr>
          <a:xfrm>
            <a:off x="5562600" y="2895600"/>
            <a:ext cx="3200400" cy="1371600"/>
          </a:xfrm>
          <a:prstGeom prst="wedgeRoundRectCallout">
            <a:avLst>
              <a:gd name="adj1" fmla="val -73549"/>
              <a:gd name="adj2" fmla="val 413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err="1"/>
              <a:t>Dictionary.ContainsKey</a:t>
            </a:r>
            <a:r>
              <a:rPr lang="en-US" dirty="0"/>
              <a:t>()</a:t>
            </a:r>
          </a:p>
        </p:txBody>
      </p:sp>
      <p:sp>
        <p:nvSpPr>
          <p:cNvPr id="11" name="Rounded Rectangular Callout 10"/>
          <p:cNvSpPr/>
          <p:nvPr/>
        </p:nvSpPr>
        <p:spPr>
          <a:xfrm>
            <a:off x="5562600" y="1295400"/>
            <a:ext cx="3200400" cy="1371600"/>
          </a:xfrm>
          <a:prstGeom prst="wedgeRoundRectCallout">
            <a:avLst>
              <a:gd name="adj1" fmla="val -108559"/>
              <a:gd name="adj2" fmla="val 377"/>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Dictionary</a:t>
            </a:r>
          </a:p>
        </p:txBody>
      </p:sp>
      <p:sp>
        <p:nvSpPr>
          <p:cNvPr id="12" name="Rounded Rectangular Callout 11"/>
          <p:cNvSpPr/>
          <p:nvPr/>
        </p:nvSpPr>
        <p:spPr>
          <a:xfrm>
            <a:off x="5562600" y="4495800"/>
            <a:ext cx="3200400" cy="1371600"/>
          </a:xfrm>
          <a:prstGeom prst="wedgeRoundRectCallout">
            <a:avLst>
              <a:gd name="adj1" fmla="val -73549"/>
              <a:gd name="adj2" fmla="val 413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err="1"/>
              <a:t>Dictionary.Add</a:t>
            </a:r>
            <a:r>
              <a:rPr lang="en-US" dirty="0"/>
              <a:t>()</a:t>
            </a:r>
          </a:p>
          <a:p>
            <a:pPr algn="ctr">
              <a:defRPr/>
            </a:pPr>
            <a:r>
              <a:rPr lang="en-US" dirty="0" err="1"/>
              <a:t>Dictionary.Remove</a:t>
            </a:r>
            <a:r>
              <a:rPr lang="en-US" dirty="0"/>
              <a:t>()</a:t>
            </a:r>
          </a:p>
          <a:p>
            <a:pPr algn="ctr">
              <a:defRPr/>
            </a:pPr>
            <a:r>
              <a:rPr lang="en-US" dirty="0"/>
              <a:t>Dictionary[key]</a:t>
            </a:r>
          </a:p>
          <a:p>
            <a:pPr algn="ctr">
              <a:defRPr/>
            </a:pPr>
            <a:r>
              <a:rPr lang="en-US" dirty="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TryParse</a:t>
            </a:r>
            <a:r>
              <a:rPr lang="en-US" dirty="0" smtClean="0"/>
              <a:t> Style</a:t>
            </a:r>
            <a:endParaRPr lang="en-US" dirty="0"/>
          </a:p>
        </p:txBody>
      </p:sp>
      <p:sp>
        <p:nvSpPr>
          <p:cNvPr id="73731" name="Content Placeholder 2"/>
          <p:cNvSpPr>
            <a:spLocks noGrp="1"/>
          </p:cNvSpPr>
          <p:nvPr>
            <p:ph idx="1"/>
          </p:nvPr>
        </p:nvSpPr>
        <p:spPr/>
        <p:txBody>
          <a:bodyPr/>
          <a:lstStyle/>
          <a:p>
            <a:r>
              <a:rPr lang="en-US" smtClean="0"/>
              <a:t>Essentially combining Try + Do</a:t>
            </a:r>
          </a:p>
          <a:p>
            <a:r>
              <a:rPr lang="en-US" smtClean="0"/>
              <a:t>Name with Try prefix</a:t>
            </a:r>
          </a:p>
          <a:p>
            <a:r>
              <a:rPr lang="en-US" smtClean="0"/>
              <a:t>Have an exception-throwing partner method</a:t>
            </a:r>
          </a:p>
          <a:p>
            <a:r>
              <a:rPr lang="en-US" smtClean="0"/>
              <a:t>Boolean return value, actual value through out parameter</a:t>
            </a: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a:t>
            </a:r>
            <a:endParaRPr lang="en-US" dirty="0"/>
          </a:p>
        </p:txBody>
      </p:sp>
      <p:sp>
        <p:nvSpPr>
          <p:cNvPr id="74755" name="Content Placeholder 2"/>
          <p:cNvSpPr>
            <a:spLocks noGrp="1"/>
          </p:cNvSpPr>
          <p:nvPr>
            <p:ph idx="1"/>
          </p:nvPr>
        </p:nvSpPr>
        <p:spPr/>
        <p:txBody>
          <a:bodyPr/>
          <a:lstStyle/>
          <a:p>
            <a:endParaRPr lang="en-US" smtClean="0"/>
          </a:p>
        </p:txBody>
      </p:sp>
      <p:sp>
        <p:nvSpPr>
          <p:cNvPr id="4" name="Rounded Rectangle 3"/>
          <p:cNvSpPr/>
          <p:nvPr/>
        </p:nvSpPr>
        <p:spPr>
          <a:xfrm>
            <a:off x="1219200" y="1524000"/>
            <a:ext cx="4114800" cy="464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ounded Rectangle 4"/>
          <p:cNvSpPr/>
          <p:nvPr/>
        </p:nvSpPr>
        <p:spPr>
          <a:xfrm>
            <a:off x="1752600" y="3352800"/>
            <a:ext cx="30480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err="1"/>
              <a:t>TryDo</a:t>
            </a:r>
            <a:endParaRPr lang="en-US" sz="2400" dirty="0"/>
          </a:p>
        </p:txBody>
      </p:sp>
      <p:sp>
        <p:nvSpPr>
          <p:cNvPr id="74760" name="TextBox 5"/>
          <p:cNvSpPr txBox="1">
            <a:spLocks noChangeArrowheads="1"/>
          </p:cNvSpPr>
          <p:nvPr/>
        </p:nvSpPr>
        <p:spPr bwMode="auto">
          <a:xfrm>
            <a:off x="1905000" y="1752600"/>
            <a:ext cx="2667000" cy="461963"/>
          </a:xfrm>
          <a:prstGeom prst="rect">
            <a:avLst/>
          </a:prstGeom>
          <a:noFill/>
          <a:ln w="9525">
            <a:noFill/>
            <a:miter lim="800000"/>
            <a:headEnd/>
            <a:tailEnd/>
          </a:ln>
        </p:spPr>
        <p:txBody>
          <a:bodyPr>
            <a:spAutoFit/>
          </a:bodyPr>
          <a:lstStyle/>
          <a:p>
            <a:pPr algn="ctr"/>
            <a:r>
              <a:rPr lang="en-US" sz="2400"/>
              <a:t>Class</a:t>
            </a:r>
          </a:p>
        </p:txBody>
      </p:sp>
      <p:sp>
        <p:nvSpPr>
          <p:cNvPr id="7" name="Rounded Rectangular Callout 6"/>
          <p:cNvSpPr/>
          <p:nvPr/>
        </p:nvSpPr>
        <p:spPr>
          <a:xfrm>
            <a:off x="5562600" y="3429000"/>
            <a:ext cx="3200400" cy="1371600"/>
          </a:xfrm>
          <a:prstGeom prst="wedgeRoundRectCallout">
            <a:avLst>
              <a:gd name="adj1" fmla="val -73549"/>
              <a:gd name="adj2" fmla="val 413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err="1"/>
              <a:t>Dictionary.TryGetValue</a:t>
            </a:r>
            <a:r>
              <a:rPr lang="en-US" dirty="0"/>
              <a:t>()</a:t>
            </a:r>
          </a:p>
        </p:txBody>
      </p:sp>
      <p:sp>
        <p:nvSpPr>
          <p:cNvPr id="8" name="Rounded Rectangular Callout 7"/>
          <p:cNvSpPr/>
          <p:nvPr/>
        </p:nvSpPr>
        <p:spPr>
          <a:xfrm>
            <a:off x="5562600" y="1295400"/>
            <a:ext cx="3200400" cy="1371600"/>
          </a:xfrm>
          <a:prstGeom prst="wedgeRoundRectCallout">
            <a:avLst>
              <a:gd name="adj1" fmla="val -108559"/>
              <a:gd name="adj2" fmla="val 377"/>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Dictionary</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Custom Collections</a:t>
            </a:r>
            <a:endParaRPr lang="en-US" dirty="0"/>
          </a:p>
        </p:txBody>
      </p:sp>
      <p:sp>
        <p:nvSpPr>
          <p:cNvPr id="75779" name="Content Placeholder 2"/>
          <p:cNvSpPr>
            <a:spLocks noGrp="1"/>
          </p:cNvSpPr>
          <p:nvPr>
            <p:ph idx="1"/>
          </p:nvPr>
        </p:nvSpPr>
        <p:spPr/>
        <p:txBody>
          <a:bodyPr/>
          <a:lstStyle/>
          <a:p>
            <a:r>
              <a:rPr lang="en-US" dirty="0" smtClean="0"/>
              <a:t>Collections preferred over arrays</a:t>
            </a:r>
          </a:p>
          <a:p>
            <a:pPr lvl="1"/>
            <a:r>
              <a:rPr lang="en-US" dirty="0" smtClean="0"/>
              <a:t>Easier to use</a:t>
            </a:r>
          </a:p>
          <a:p>
            <a:pPr lvl="1"/>
            <a:r>
              <a:rPr lang="en-US" dirty="0" smtClean="0"/>
              <a:t>More powerful</a:t>
            </a:r>
          </a:p>
          <a:p>
            <a:r>
              <a:rPr lang="en-US" dirty="0" smtClean="0"/>
              <a:t>Arrays take less memory</a:t>
            </a: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Custom Collection Rules</a:t>
            </a:r>
            <a:endParaRPr lang="en-US" dirty="0"/>
          </a:p>
        </p:txBody>
      </p:sp>
      <p:sp>
        <p:nvSpPr>
          <p:cNvPr id="76803" name="Content Placeholder 2"/>
          <p:cNvSpPr>
            <a:spLocks noGrp="1"/>
          </p:cNvSpPr>
          <p:nvPr>
            <p:ph idx="1"/>
          </p:nvPr>
        </p:nvSpPr>
        <p:spPr/>
        <p:txBody>
          <a:bodyPr/>
          <a:lstStyle/>
          <a:p>
            <a:r>
              <a:rPr lang="en-US" smtClean="0"/>
              <a:t>Often a wrapper class</a:t>
            </a:r>
          </a:p>
          <a:p>
            <a:r>
              <a:rPr lang="en-US" smtClean="0"/>
              <a:t>Name using appropriate suffix to help in discoverability</a:t>
            </a:r>
          </a:p>
          <a:p>
            <a:r>
              <a:rPr lang="en-US" smtClean="0"/>
              <a:t>Internal list should…</a:t>
            </a:r>
          </a:p>
          <a:p>
            <a:pPr lvl="1"/>
            <a:r>
              <a:rPr lang="en-US" smtClean="0"/>
              <a:t>Be strongly typed</a:t>
            </a:r>
          </a:p>
          <a:p>
            <a:pPr lvl="1"/>
            <a:r>
              <a:rPr lang="en-US" smtClean="0"/>
              <a:t>Be the appropriate collection type</a:t>
            </a:r>
          </a:p>
          <a:p>
            <a:pPr lvl="1"/>
            <a:r>
              <a:rPr lang="en-US" smtClean="0"/>
              <a:t>Not be exposed</a:t>
            </a:r>
          </a:p>
          <a:p>
            <a:pPr lvl="1"/>
            <a:endParaRPr lang="en-US" smtClean="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a:t>
            </a:r>
            <a:r>
              <a:rPr lang="en-US" dirty="0" err="1" smtClean="0"/>
              <a:t>StudentList</a:t>
            </a:r>
            <a:r>
              <a:rPr lang="en-US" dirty="0" smtClean="0"/>
              <a:t> </a:t>
            </a:r>
            <a:endParaRPr lang="en-US" dirty="0"/>
          </a:p>
        </p:txBody>
      </p:sp>
      <p:sp>
        <p:nvSpPr>
          <p:cNvPr id="4" name="Rounded Rectangle 3"/>
          <p:cNvSpPr/>
          <p:nvPr/>
        </p:nvSpPr>
        <p:spPr>
          <a:xfrm>
            <a:off x="1219200" y="1524000"/>
            <a:ext cx="72390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ounded Rectangle 4"/>
          <p:cNvSpPr/>
          <p:nvPr/>
        </p:nvSpPr>
        <p:spPr>
          <a:xfrm>
            <a:off x="1600200" y="2286000"/>
            <a:ext cx="6553200" cy="1143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2400" dirty="0"/>
          </a:p>
        </p:txBody>
      </p:sp>
      <p:sp>
        <p:nvSpPr>
          <p:cNvPr id="6" name="Rounded Rectangle 5"/>
          <p:cNvSpPr/>
          <p:nvPr/>
        </p:nvSpPr>
        <p:spPr>
          <a:xfrm>
            <a:off x="2023534" y="2743200"/>
            <a:ext cx="1176866" cy="52959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Student</a:t>
            </a:r>
          </a:p>
        </p:txBody>
      </p:sp>
      <p:sp>
        <p:nvSpPr>
          <p:cNvPr id="77834" name="TextBox 6"/>
          <p:cNvSpPr txBox="1">
            <a:spLocks noChangeArrowheads="1"/>
          </p:cNvSpPr>
          <p:nvPr/>
        </p:nvSpPr>
        <p:spPr bwMode="auto">
          <a:xfrm>
            <a:off x="1524000" y="1676400"/>
            <a:ext cx="6553200" cy="461963"/>
          </a:xfrm>
          <a:prstGeom prst="rect">
            <a:avLst/>
          </a:prstGeom>
          <a:noFill/>
          <a:ln w="9525">
            <a:noFill/>
            <a:miter lim="800000"/>
            <a:headEnd/>
            <a:tailEnd/>
          </a:ln>
        </p:spPr>
        <p:txBody>
          <a:bodyPr>
            <a:spAutoFit/>
          </a:bodyPr>
          <a:lstStyle/>
          <a:p>
            <a:pPr algn="ctr"/>
            <a:r>
              <a:rPr lang="en-US" sz="2400"/>
              <a:t>StudentList</a:t>
            </a:r>
          </a:p>
        </p:txBody>
      </p:sp>
      <p:sp>
        <p:nvSpPr>
          <p:cNvPr id="77835" name="TextBox 7"/>
          <p:cNvSpPr txBox="1">
            <a:spLocks noChangeArrowheads="1"/>
          </p:cNvSpPr>
          <p:nvPr/>
        </p:nvSpPr>
        <p:spPr bwMode="auto">
          <a:xfrm>
            <a:off x="1905000" y="2362200"/>
            <a:ext cx="3505200" cy="369888"/>
          </a:xfrm>
          <a:prstGeom prst="rect">
            <a:avLst/>
          </a:prstGeom>
          <a:noFill/>
          <a:ln w="9525">
            <a:noFill/>
            <a:miter lim="800000"/>
            <a:headEnd/>
            <a:tailEnd/>
          </a:ln>
        </p:spPr>
        <p:txBody>
          <a:bodyPr>
            <a:spAutoFit/>
          </a:bodyPr>
          <a:lstStyle/>
          <a:p>
            <a:r>
              <a:rPr lang="en-US"/>
              <a:t>List&lt;Student&gt; _students</a:t>
            </a:r>
          </a:p>
        </p:txBody>
      </p:sp>
      <p:sp>
        <p:nvSpPr>
          <p:cNvPr id="10" name="Rounded Rectangle 9"/>
          <p:cNvSpPr/>
          <p:nvPr/>
        </p:nvSpPr>
        <p:spPr>
          <a:xfrm>
            <a:off x="3352800" y="2743200"/>
            <a:ext cx="1176866" cy="52959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Student</a:t>
            </a:r>
          </a:p>
        </p:txBody>
      </p:sp>
      <p:sp>
        <p:nvSpPr>
          <p:cNvPr id="11" name="Rounded Rectangle 10"/>
          <p:cNvSpPr/>
          <p:nvPr/>
        </p:nvSpPr>
        <p:spPr>
          <a:xfrm>
            <a:off x="4690534" y="2743200"/>
            <a:ext cx="1176866" cy="52959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Student</a:t>
            </a:r>
          </a:p>
        </p:txBody>
      </p:sp>
      <p:sp>
        <p:nvSpPr>
          <p:cNvPr id="12" name="Rounded Rectangle 11"/>
          <p:cNvSpPr/>
          <p:nvPr/>
        </p:nvSpPr>
        <p:spPr>
          <a:xfrm>
            <a:off x="5985934" y="2743200"/>
            <a:ext cx="1176866" cy="52959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Student</a:t>
            </a:r>
          </a:p>
        </p:txBody>
      </p:sp>
      <p:sp>
        <p:nvSpPr>
          <p:cNvPr id="13" name="Rounded Rectangle 12"/>
          <p:cNvSpPr/>
          <p:nvPr/>
        </p:nvSpPr>
        <p:spPr>
          <a:xfrm>
            <a:off x="2209800" y="3733800"/>
            <a:ext cx="2590800" cy="116586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Add()</a:t>
            </a:r>
          </a:p>
        </p:txBody>
      </p:sp>
      <p:sp>
        <p:nvSpPr>
          <p:cNvPr id="14" name="Up Arrow 13"/>
          <p:cNvSpPr/>
          <p:nvPr/>
        </p:nvSpPr>
        <p:spPr>
          <a:xfrm>
            <a:off x="3276600" y="3352800"/>
            <a:ext cx="457200" cy="609600"/>
          </a:xfrm>
          <a:prstGeom prst="up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6" name="Rounded Rectangle 15"/>
          <p:cNvSpPr/>
          <p:nvPr/>
        </p:nvSpPr>
        <p:spPr>
          <a:xfrm>
            <a:off x="5105400" y="3733800"/>
            <a:ext cx="2590800" cy="116586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Remove()</a:t>
            </a:r>
          </a:p>
        </p:txBody>
      </p:sp>
      <p:sp>
        <p:nvSpPr>
          <p:cNvPr id="17" name="Up Arrow 16"/>
          <p:cNvSpPr/>
          <p:nvPr/>
        </p:nvSpPr>
        <p:spPr>
          <a:xfrm>
            <a:off x="6172200" y="3352800"/>
            <a:ext cx="457200" cy="609600"/>
          </a:xfrm>
          <a:prstGeom prst="up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ounded Rectangle 17"/>
          <p:cNvSpPr/>
          <p:nvPr/>
        </p:nvSpPr>
        <p:spPr>
          <a:xfrm>
            <a:off x="3581400" y="5029200"/>
            <a:ext cx="2590800" cy="116586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err="1"/>
              <a:t>GetList</a:t>
            </a:r>
            <a:endParaRPr lang="en-US" sz="2400" dirty="0"/>
          </a:p>
        </p:txBody>
      </p:sp>
      <p:sp>
        <p:nvSpPr>
          <p:cNvPr id="20" name="Multiply 19"/>
          <p:cNvSpPr/>
          <p:nvPr/>
        </p:nvSpPr>
        <p:spPr>
          <a:xfrm>
            <a:off x="2971800" y="5562600"/>
            <a:ext cx="1371600" cy="114300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Smiley Face 20"/>
          <p:cNvSpPr/>
          <p:nvPr/>
        </p:nvSpPr>
        <p:spPr>
          <a:xfrm>
            <a:off x="1905000" y="4419600"/>
            <a:ext cx="762000" cy="762000"/>
          </a:xfrm>
          <a:prstGeom prst="smileyFac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Smiley Face 21"/>
          <p:cNvSpPr/>
          <p:nvPr/>
        </p:nvSpPr>
        <p:spPr>
          <a:xfrm>
            <a:off x="4876800" y="4419600"/>
            <a:ext cx="762000" cy="762000"/>
          </a:xfrm>
          <a:prstGeom prst="smileyFac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err="1" smtClean="0"/>
              <a:t>Enum</a:t>
            </a:r>
            <a:r>
              <a:rPr lang="en-US" dirty="0" smtClean="0"/>
              <a:t> Rules</a:t>
            </a:r>
            <a:endParaRPr lang="en-US" dirty="0"/>
          </a:p>
        </p:txBody>
      </p:sp>
      <p:sp>
        <p:nvSpPr>
          <p:cNvPr id="14339" name="Content Placeholder 2"/>
          <p:cNvSpPr>
            <a:spLocks noGrp="1"/>
          </p:cNvSpPr>
          <p:nvPr>
            <p:ph idx="1"/>
          </p:nvPr>
        </p:nvSpPr>
        <p:spPr/>
        <p:txBody>
          <a:bodyPr/>
          <a:lstStyle/>
          <a:p>
            <a:r>
              <a:rPr lang="en-US" smtClean="0"/>
              <a:t>Name in PascalCase</a:t>
            </a:r>
          </a:p>
          <a:p>
            <a:r>
              <a:rPr lang="en-US" smtClean="0"/>
              <a:t>Use default underlying type</a:t>
            </a:r>
          </a:p>
          <a:p>
            <a:r>
              <a:rPr lang="en-US" smtClean="0"/>
              <a:t>Make sure to validate by…</a:t>
            </a:r>
          </a:p>
          <a:p>
            <a:pPr lvl="1"/>
            <a:r>
              <a:rPr lang="en-US" smtClean="0"/>
              <a:t>Checking bounds </a:t>
            </a:r>
          </a:p>
          <a:p>
            <a:pPr lvl="1"/>
            <a:r>
              <a:rPr lang="en-US" smtClean="0"/>
              <a:t>Using Enum.IsDefined()</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Collections Implement…	</a:t>
            </a:r>
            <a:endParaRPr lang="en-US" dirty="0"/>
          </a:p>
        </p:txBody>
      </p:sp>
      <p:sp>
        <p:nvSpPr>
          <p:cNvPr id="78851" name="Content Placeholder 2"/>
          <p:cNvSpPr>
            <a:spLocks noGrp="1"/>
          </p:cNvSpPr>
          <p:nvPr>
            <p:ph idx="1"/>
          </p:nvPr>
        </p:nvSpPr>
        <p:spPr/>
        <p:txBody>
          <a:bodyPr/>
          <a:lstStyle/>
          <a:p>
            <a:r>
              <a:rPr lang="en-US" smtClean="0"/>
              <a:t>IEnumerable</a:t>
            </a:r>
          </a:p>
          <a:p>
            <a:pPr lvl="1"/>
            <a:r>
              <a:rPr lang="en-US" smtClean="0"/>
              <a:t>Allows foreach on your collections</a:t>
            </a:r>
          </a:p>
          <a:p>
            <a:r>
              <a:rPr lang="en-US" smtClean="0"/>
              <a:t>ICloneable</a:t>
            </a:r>
          </a:p>
          <a:p>
            <a:pPr lvl="1"/>
            <a:r>
              <a:rPr lang="en-US" smtClean="0"/>
              <a:t>Allows a copy</a:t>
            </a:r>
          </a:p>
          <a:p>
            <a:pPr lvl="1"/>
            <a:r>
              <a:rPr lang="en-US" smtClean="0"/>
              <a:t>Avoid due to shallow vs. deep problems</a:t>
            </a: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a:t>
            </a:r>
            <a:r>
              <a:rPr lang="en-US" dirty="0" err="1" smtClean="0"/>
              <a:t>StudentList</a:t>
            </a:r>
            <a:endParaRPr lang="en-US" dirty="0"/>
          </a:p>
        </p:txBody>
      </p:sp>
      <p:sp>
        <p:nvSpPr>
          <p:cNvPr id="79875" name="Content Placeholder 2"/>
          <p:cNvSpPr>
            <a:spLocks noGrp="1"/>
          </p:cNvSpPr>
          <p:nvPr>
            <p:ph idx="1"/>
          </p:nvPr>
        </p:nvSpPr>
        <p:spPr/>
        <p:txBody>
          <a:bodyPr/>
          <a:lstStyle/>
          <a:p>
            <a:r>
              <a:rPr lang="en-US" smtClean="0"/>
              <a:t>Which interfaces make sense here?</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Factory Pattern</a:t>
            </a:r>
            <a:endParaRPr lang="en-US" dirty="0"/>
          </a:p>
        </p:txBody>
      </p:sp>
      <p:sp>
        <p:nvSpPr>
          <p:cNvPr id="81923"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smtClean="0"/>
              <a:t>Methods acting as constructor for another class</a:t>
            </a:r>
          </a:p>
          <a:p>
            <a:pPr marL="640080" lvl="1" indent="-237744" fontAlgn="auto">
              <a:spcAft>
                <a:spcPts val="0"/>
              </a:spcAft>
              <a:defRPr/>
            </a:pPr>
            <a:r>
              <a:rPr lang="en-US" smtClean="0"/>
              <a:t>Often static methods</a:t>
            </a:r>
          </a:p>
          <a:p>
            <a:pPr marL="365760" indent="-283464" fontAlgn="auto">
              <a:spcAft>
                <a:spcPts val="0"/>
              </a:spcAft>
              <a:buFont typeface="Wingdings 2"/>
              <a:buChar char=""/>
              <a:defRPr/>
            </a:pPr>
            <a:r>
              <a:rPr lang="en-US" smtClean="0"/>
              <a:t>Works well when …</a:t>
            </a:r>
          </a:p>
          <a:p>
            <a:pPr marL="640080" lvl="1" indent="-237744" fontAlgn="auto">
              <a:spcAft>
                <a:spcPts val="0"/>
              </a:spcAft>
              <a:defRPr/>
            </a:pPr>
            <a:r>
              <a:rPr lang="en-US" smtClean="0"/>
              <a:t>Setup for a class is complicated</a:t>
            </a:r>
          </a:p>
          <a:p>
            <a:pPr marL="640080" lvl="1" indent="-237744" fontAlgn="auto">
              <a:spcAft>
                <a:spcPts val="0"/>
              </a:spcAft>
              <a:defRPr/>
            </a:pPr>
            <a:r>
              <a:rPr lang="en-US" smtClean="0"/>
              <a:t>You need control over shared resources</a:t>
            </a:r>
          </a:p>
          <a:p>
            <a:pPr marL="640080" lvl="1" indent="-237744" fontAlgn="auto">
              <a:spcAft>
                <a:spcPts val="0"/>
              </a:spcAft>
              <a:defRPr/>
            </a:pPr>
            <a:r>
              <a:rPr lang="en-US" smtClean="0"/>
              <a:t>A class’s constructor isn’t discoverable </a:t>
            </a:r>
          </a:p>
          <a:p>
            <a:pPr marL="640080" lvl="1" indent="-237744" fontAlgn="auto">
              <a:spcAft>
                <a:spcPts val="0"/>
              </a:spcAft>
              <a:defRPr/>
            </a:pPr>
            <a:r>
              <a:rPr lang="en-US" smtClean="0"/>
              <a:t>Conversion types</a:t>
            </a: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BulkRPC Parser</a:t>
            </a:r>
            <a:endParaRPr lang="en-US" dirty="0"/>
          </a:p>
        </p:txBody>
      </p:sp>
      <p:sp>
        <p:nvSpPr>
          <p:cNvPr id="81923" name="Content Placeholder 2"/>
          <p:cNvSpPr>
            <a:spLocks noGrp="1"/>
          </p:cNvSpPr>
          <p:nvPr>
            <p:ph idx="1"/>
          </p:nvPr>
        </p:nvSpPr>
        <p:spPr/>
        <p:txBody>
          <a:bodyPr/>
          <a:lstStyle/>
          <a:p>
            <a:endParaRPr lang="en-US" dirty="0" smtClean="0"/>
          </a:p>
        </p:txBody>
      </p:sp>
      <p:sp>
        <p:nvSpPr>
          <p:cNvPr id="4" name="Rounded Rectangle 3"/>
          <p:cNvSpPr/>
          <p:nvPr/>
        </p:nvSpPr>
        <p:spPr>
          <a:xfrm>
            <a:off x="1447800" y="2057400"/>
            <a:ext cx="73914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25" name="TextBox 4"/>
          <p:cNvSpPr txBox="1">
            <a:spLocks noChangeArrowheads="1"/>
          </p:cNvSpPr>
          <p:nvPr/>
        </p:nvSpPr>
        <p:spPr bwMode="auto">
          <a:xfrm>
            <a:off x="1676400" y="2133600"/>
            <a:ext cx="4648200" cy="461963"/>
          </a:xfrm>
          <a:prstGeom prst="rect">
            <a:avLst/>
          </a:prstGeom>
          <a:noFill/>
          <a:ln w="9525">
            <a:noFill/>
            <a:miter lim="800000"/>
            <a:headEnd/>
            <a:tailEnd/>
          </a:ln>
        </p:spPr>
        <p:txBody>
          <a:bodyPr>
            <a:spAutoFit/>
          </a:bodyPr>
          <a:lstStyle/>
          <a:p>
            <a:r>
              <a:rPr lang="en-US" sz="2400"/>
              <a:t>BulkRPC Response (ResultList)</a:t>
            </a:r>
          </a:p>
        </p:txBody>
      </p:sp>
      <p:sp>
        <p:nvSpPr>
          <p:cNvPr id="7" name="Rounded Rectangle 6"/>
          <p:cNvSpPr/>
          <p:nvPr/>
        </p:nvSpPr>
        <p:spPr>
          <a:xfrm>
            <a:off x="4572000" y="2971800"/>
            <a:ext cx="12192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$c(5)</a:t>
            </a:r>
          </a:p>
        </p:txBody>
      </p:sp>
      <p:sp>
        <p:nvSpPr>
          <p:cNvPr id="9" name="Rounded Rectangle 8"/>
          <p:cNvSpPr/>
          <p:nvPr/>
        </p:nvSpPr>
        <p:spPr>
          <a:xfrm>
            <a:off x="1752600" y="2971800"/>
            <a:ext cx="26670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A</a:t>
            </a:r>
          </a:p>
        </p:txBody>
      </p:sp>
      <p:sp>
        <p:nvSpPr>
          <p:cNvPr id="10" name="Rounded Rectangle 9"/>
          <p:cNvSpPr/>
          <p:nvPr/>
        </p:nvSpPr>
        <p:spPr>
          <a:xfrm>
            <a:off x="5943600" y="2971800"/>
            <a:ext cx="25908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123</a:t>
            </a:r>
          </a:p>
        </p:txBody>
      </p:sp>
      <p:sp>
        <p:nvSpPr>
          <p:cNvPr id="13" name="Rounded Rectangular Callout 12"/>
          <p:cNvSpPr/>
          <p:nvPr/>
        </p:nvSpPr>
        <p:spPr>
          <a:xfrm>
            <a:off x="1524000" y="4572000"/>
            <a:ext cx="3505200" cy="1143000"/>
          </a:xfrm>
          <a:prstGeom prst="wedgeRoundRectCallout">
            <a:avLst>
              <a:gd name="adj1" fmla="val 961"/>
              <a:gd name="adj2" fmla="val -107641"/>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RL.Piece</a:t>
            </a:r>
            <a:r>
              <a:rPr lang="en-US" sz="2400" dirty="0"/>
              <a:t>(1).</a:t>
            </a:r>
            <a:r>
              <a:rPr lang="en-US" sz="2400" dirty="0" err="1"/>
              <a:t>ToChar</a:t>
            </a:r>
            <a:r>
              <a:rPr lang="en-US" sz="2400" dirty="0"/>
              <a:t>()</a:t>
            </a:r>
          </a:p>
        </p:txBody>
      </p:sp>
      <p:sp>
        <p:nvSpPr>
          <p:cNvPr id="14" name="Rounded Rectangular Callout 13"/>
          <p:cNvSpPr/>
          <p:nvPr/>
        </p:nvSpPr>
        <p:spPr>
          <a:xfrm>
            <a:off x="5334000" y="4572000"/>
            <a:ext cx="3276600" cy="1143000"/>
          </a:xfrm>
          <a:prstGeom prst="wedgeRoundRectCallout">
            <a:avLst>
              <a:gd name="adj1" fmla="val 5254"/>
              <a:gd name="adj2" fmla="val -101487"/>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RL.Piece</a:t>
            </a:r>
            <a:r>
              <a:rPr lang="en-US" sz="2400" dirty="0"/>
              <a:t>(2).</a:t>
            </a:r>
            <a:r>
              <a:rPr lang="en-US" sz="2400" dirty="0" err="1"/>
              <a:t>ToInt</a:t>
            </a:r>
            <a:r>
              <a:rPr lang="en-US" sz="2400" dirty="0"/>
              <a:t>()</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BulkRPC Parser</a:t>
            </a:r>
            <a:endParaRPr lang="en-US" dirty="0"/>
          </a:p>
        </p:txBody>
      </p:sp>
      <p:sp>
        <p:nvSpPr>
          <p:cNvPr id="82947" name="Content Placeholder 2"/>
          <p:cNvSpPr>
            <a:spLocks noGrp="1"/>
          </p:cNvSpPr>
          <p:nvPr>
            <p:ph idx="1"/>
          </p:nvPr>
        </p:nvSpPr>
        <p:spPr/>
        <p:txBody>
          <a:bodyPr/>
          <a:lstStyle/>
          <a:p>
            <a:r>
              <a:rPr lang="en-US" dirty="0" smtClean="0"/>
              <a:t>You have a class passed between </a:t>
            </a:r>
            <a:r>
              <a:rPr lang="en-US" dirty="0" err="1" smtClean="0"/>
              <a:t>Caché</a:t>
            </a:r>
            <a:r>
              <a:rPr lang="en-US" dirty="0" smtClean="0"/>
              <a:t> and C#...</a:t>
            </a:r>
          </a:p>
          <a:p>
            <a:pPr>
              <a:buFont typeface="Wingdings 2" pitchFamily="18" charset="2"/>
              <a:buNone/>
            </a:pPr>
            <a:r>
              <a:rPr lang="en-US" sz="2000" dirty="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AClass</a:t>
            </a:r>
            <a:r>
              <a:rPr lang="en-US" sz="2000" dirty="0" smtClean="0">
                <a:latin typeface="Courier New" pitchFamily="49" charset="0"/>
                <a:cs typeface="Courier New" pitchFamily="49" charset="0"/>
              </a:rPr>
              <a:t> </a:t>
            </a:r>
          </a:p>
          <a:p>
            <a:pPr>
              <a:buFont typeface="Wingdings 2" pitchFamily="18" charset="2"/>
              <a:buNone/>
            </a:pP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public string S1 { get; set;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public string S2 { get; set;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public string S3 { get; set; }  </a:t>
            </a:r>
          </a:p>
          <a:p>
            <a:pPr>
              <a:buFont typeface="Wingdings 2" pitchFamily="18" charset="2"/>
              <a:buNone/>
            </a:pP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public string </a:t>
            </a:r>
            <a:r>
              <a:rPr lang="en-US" sz="2000" dirty="0" err="1" smtClean="0">
                <a:latin typeface="Courier New" pitchFamily="49" charset="0"/>
                <a:cs typeface="Courier New" pitchFamily="49" charset="0"/>
              </a:rPr>
              <a:t>ToBulkRpcString</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return S1 + "|" + S2 + "|" + S3;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a:t>
            </a:r>
          </a:p>
          <a:p>
            <a:pPr>
              <a:buFont typeface="Wingdings 2" pitchFamily="18" charset="2"/>
              <a:buNone/>
            </a:pPr>
            <a:r>
              <a:rPr lang="en-US" sz="2000" dirty="0" smtClean="0">
                <a:latin typeface="Courier New" pitchFamily="49" charset="0"/>
                <a:cs typeface="Courier New" pitchFamily="49" charset="0"/>
              </a:rPr>
              <a:t>}</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BulkRPC Parser</a:t>
            </a:r>
            <a:endParaRPr lang="en-US" dirty="0"/>
          </a:p>
        </p:txBody>
      </p:sp>
      <p:sp>
        <p:nvSpPr>
          <p:cNvPr id="83971" name="Content Placeholder 2"/>
          <p:cNvSpPr>
            <a:spLocks noGrp="1"/>
          </p:cNvSpPr>
          <p:nvPr>
            <p:ph idx="1"/>
          </p:nvPr>
        </p:nvSpPr>
        <p:spPr/>
        <p:txBody>
          <a:bodyPr/>
          <a:lstStyle/>
          <a:p>
            <a:endParaRPr lang="en-US" smtClean="0"/>
          </a:p>
        </p:txBody>
      </p:sp>
      <p:sp>
        <p:nvSpPr>
          <p:cNvPr id="4" name="Rounded Rectangle 3"/>
          <p:cNvSpPr/>
          <p:nvPr/>
        </p:nvSpPr>
        <p:spPr>
          <a:xfrm>
            <a:off x="1447800" y="2057400"/>
            <a:ext cx="73914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ounded Rectangle 4"/>
          <p:cNvSpPr/>
          <p:nvPr/>
        </p:nvSpPr>
        <p:spPr>
          <a:xfrm>
            <a:off x="4648200" y="2971800"/>
            <a:ext cx="9906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$c(5)</a:t>
            </a:r>
          </a:p>
        </p:txBody>
      </p:sp>
      <p:sp>
        <p:nvSpPr>
          <p:cNvPr id="6" name="Rounded Rectangle 5"/>
          <p:cNvSpPr/>
          <p:nvPr/>
        </p:nvSpPr>
        <p:spPr>
          <a:xfrm>
            <a:off x="1752600" y="2971800"/>
            <a:ext cx="28194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A|B|C</a:t>
            </a:r>
          </a:p>
        </p:txBody>
      </p:sp>
      <p:sp>
        <p:nvSpPr>
          <p:cNvPr id="7" name="Rounded Rectangle 6"/>
          <p:cNvSpPr/>
          <p:nvPr/>
        </p:nvSpPr>
        <p:spPr>
          <a:xfrm>
            <a:off x="5715000" y="2971800"/>
            <a:ext cx="28194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D|E|F</a:t>
            </a:r>
          </a:p>
        </p:txBody>
      </p:sp>
      <p:sp>
        <p:nvSpPr>
          <p:cNvPr id="83982" name="TextBox 11"/>
          <p:cNvSpPr txBox="1">
            <a:spLocks noChangeArrowheads="1"/>
          </p:cNvSpPr>
          <p:nvPr/>
        </p:nvSpPr>
        <p:spPr bwMode="auto">
          <a:xfrm>
            <a:off x="1676400" y="2133600"/>
            <a:ext cx="4648200" cy="461963"/>
          </a:xfrm>
          <a:prstGeom prst="rect">
            <a:avLst/>
          </a:prstGeom>
          <a:noFill/>
          <a:ln w="9525">
            <a:noFill/>
            <a:miter lim="800000"/>
            <a:headEnd/>
            <a:tailEnd/>
          </a:ln>
        </p:spPr>
        <p:txBody>
          <a:bodyPr>
            <a:spAutoFit/>
          </a:bodyPr>
          <a:lstStyle/>
          <a:p>
            <a:r>
              <a:rPr lang="en-US" sz="2400"/>
              <a:t>BulkRPC Response (ResultList)</a:t>
            </a:r>
          </a:p>
        </p:txBody>
      </p:sp>
      <p:sp>
        <p:nvSpPr>
          <p:cNvPr id="13" name="Rounded Rectangular Callout 12"/>
          <p:cNvSpPr/>
          <p:nvPr/>
        </p:nvSpPr>
        <p:spPr>
          <a:xfrm>
            <a:off x="1676400" y="4572000"/>
            <a:ext cx="3962400" cy="1143000"/>
          </a:xfrm>
          <a:prstGeom prst="wedgeRoundRectCallout">
            <a:avLst>
              <a:gd name="adj1" fmla="val 961"/>
              <a:gd name="adj2" fmla="val -107641"/>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RL.Piece</a:t>
            </a:r>
            <a:r>
              <a:rPr lang="en-US" sz="2400" dirty="0"/>
              <a:t>(1).</a:t>
            </a:r>
            <a:r>
              <a:rPr lang="en-US" sz="2400" dirty="0" err="1"/>
              <a:t>ToAClass</a:t>
            </a:r>
            <a:r>
              <a:rPr lang="en-US" sz="2400" dirty="0"/>
              <a:t>()</a:t>
            </a:r>
          </a:p>
        </p:txBody>
      </p:sp>
      <p:sp>
        <p:nvSpPr>
          <p:cNvPr id="83984" name="TextBox 13"/>
          <p:cNvSpPr txBox="1">
            <a:spLocks noChangeArrowheads="1"/>
          </p:cNvSpPr>
          <p:nvPr/>
        </p:nvSpPr>
        <p:spPr bwMode="auto">
          <a:xfrm>
            <a:off x="5029200" y="4724400"/>
            <a:ext cx="1447800" cy="830263"/>
          </a:xfrm>
          <a:prstGeom prst="rect">
            <a:avLst/>
          </a:prstGeom>
          <a:noFill/>
          <a:ln w="9525">
            <a:noFill/>
            <a:miter lim="800000"/>
            <a:headEnd/>
            <a:tailEnd/>
          </a:ln>
        </p:spPr>
        <p:txBody>
          <a:bodyPr>
            <a:spAutoFit/>
          </a:bodyPr>
          <a:lstStyle/>
          <a:p>
            <a:r>
              <a:rPr lang="en-US" sz="4800">
                <a:latin typeface="Arial Black" pitchFamily="34" charset="0"/>
                <a:cs typeface="Aharoni" pitchFamily="2" charset="-79"/>
              </a:rPr>
              <a:t>???</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BulkRPC Parser</a:t>
            </a:r>
            <a:endParaRPr lang="en-US" dirty="0"/>
          </a:p>
        </p:txBody>
      </p:sp>
      <p:sp>
        <p:nvSpPr>
          <p:cNvPr id="86019" name="Content Placeholder 2"/>
          <p:cNvSpPr>
            <a:spLocks noGrp="1"/>
          </p:cNvSpPr>
          <p:nvPr>
            <p:ph idx="1"/>
          </p:nvPr>
        </p:nvSpPr>
        <p:spPr/>
        <p:txBody>
          <a:bodyPr>
            <a:normAutofit fontScale="92500"/>
          </a:bodyPr>
          <a:lstStyle/>
          <a:p>
            <a:pPr marL="365760" indent="-283464" fontAlgn="auto">
              <a:spcAft>
                <a:spcPts val="0"/>
              </a:spcAft>
              <a:buFont typeface="Wingdings 2"/>
              <a:buChar char=""/>
              <a:defRPr/>
            </a:pPr>
            <a:r>
              <a:rPr lang="en-US" dirty="0" smtClean="0"/>
              <a:t>You want to convert to the class as part of the built-in functionality…</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AClassFactory</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IResultListClassFactory</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AClass</a:t>
            </a:r>
            <a:r>
              <a:rPr lang="en-US" sz="1600" dirty="0" smtClean="0">
                <a:latin typeface="Courier New" pitchFamily="49" charset="0"/>
                <a:cs typeface="Courier New" pitchFamily="49" charset="0"/>
              </a:rPr>
              <a:t>&gt;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AClass</a:t>
            </a:r>
            <a:r>
              <a:rPr lang="en-US" sz="1600" dirty="0" smtClean="0">
                <a:latin typeface="Courier New" pitchFamily="49" charset="0"/>
                <a:cs typeface="Courier New" pitchFamily="49" charset="0"/>
              </a:rPr>
              <a:t> Create(Result r)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AClass</a:t>
            </a:r>
            <a:r>
              <a:rPr lang="en-US" sz="1600" dirty="0" smtClean="0">
                <a:latin typeface="Courier New" pitchFamily="49" charset="0"/>
                <a:cs typeface="Courier New" pitchFamily="49" charset="0"/>
              </a:rPr>
              <a:t> c = </a:t>
            </a:r>
            <a:r>
              <a:rPr lang="en-US" sz="1600" dirty="0" smtClean="0">
                <a:latin typeface="Courier New" pitchFamily="49" charset="0"/>
                <a:cs typeface="Courier New" pitchFamily="49" charset="0"/>
                <a:hlinkClick r:id="rId2"/>
              </a:rPr>
              <a:t>new</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AClass</a:t>
            </a:r>
            <a:r>
              <a:rPr lang="en-US" sz="1600" dirty="0" smtClean="0">
                <a:latin typeface="Courier New" pitchFamily="49" charset="0"/>
                <a:cs typeface="Courier New" pitchFamily="49" charset="0"/>
              </a:rPr>
              <a:t>();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string[] data = </a:t>
            </a:r>
            <a:r>
              <a:rPr lang="en-US" sz="1600" dirty="0" err="1" smtClean="0">
                <a:latin typeface="Courier New" pitchFamily="49" charset="0"/>
                <a:cs typeface="Courier New" pitchFamily="49" charset="0"/>
              </a:rPr>
              <a:t>r.Value.Split</a:t>
            </a:r>
            <a:r>
              <a:rPr lang="en-US" sz="16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c.S1 = data[0];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c.S2 = data[1];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c.S3 = data[2];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return c;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	} </a:t>
            </a:r>
          </a:p>
          <a:p>
            <a:pPr marL="365760" indent="-283464" fontAlgn="auto">
              <a:spcAft>
                <a:spcPts val="0"/>
              </a:spcAft>
              <a:buFont typeface="Wingdings 2" pitchFamily="18" charset="2"/>
              <a:buNone/>
              <a:defRPr/>
            </a:pPr>
            <a:r>
              <a:rPr lang="en-US" sz="1600" dirty="0" smtClean="0">
                <a:latin typeface="Courier New" pitchFamily="49" charset="0"/>
                <a:cs typeface="Courier New" pitchFamily="49" charset="0"/>
              </a:rPr>
              <a:t>}</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BulkRPC Parser</a:t>
            </a:r>
            <a:endParaRPr lang="en-US" dirty="0"/>
          </a:p>
        </p:txBody>
      </p:sp>
      <p:sp>
        <p:nvSpPr>
          <p:cNvPr id="86019" name="Content Placeholder 2"/>
          <p:cNvSpPr>
            <a:spLocks noGrp="1"/>
          </p:cNvSpPr>
          <p:nvPr>
            <p:ph idx="1"/>
          </p:nvPr>
        </p:nvSpPr>
        <p:spPr/>
        <p:txBody>
          <a:bodyPr/>
          <a:lstStyle/>
          <a:p>
            <a:endParaRPr lang="en-US" smtClean="0"/>
          </a:p>
        </p:txBody>
      </p:sp>
      <p:sp>
        <p:nvSpPr>
          <p:cNvPr id="4" name="Rounded Rectangle 3"/>
          <p:cNvSpPr/>
          <p:nvPr/>
        </p:nvSpPr>
        <p:spPr>
          <a:xfrm>
            <a:off x="1447800" y="2057400"/>
            <a:ext cx="73914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ounded Rectangle 4"/>
          <p:cNvSpPr/>
          <p:nvPr/>
        </p:nvSpPr>
        <p:spPr>
          <a:xfrm>
            <a:off x="4495800" y="2971800"/>
            <a:ext cx="12954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$c(5)</a:t>
            </a:r>
          </a:p>
        </p:txBody>
      </p:sp>
      <p:sp>
        <p:nvSpPr>
          <p:cNvPr id="6" name="Rounded Rectangle 5"/>
          <p:cNvSpPr/>
          <p:nvPr/>
        </p:nvSpPr>
        <p:spPr>
          <a:xfrm>
            <a:off x="1752600" y="2971800"/>
            <a:ext cx="26670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A|B|C</a:t>
            </a:r>
          </a:p>
        </p:txBody>
      </p:sp>
      <p:sp>
        <p:nvSpPr>
          <p:cNvPr id="7" name="Rounded Rectangle 6"/>
          <p:cNvSpPr/>
          <p:nvPr/>
        </p:nvSpPr>
        <p:spPr>
          <a:xfrm>
            <a:off x="5867400" y="2971800"/>
            <a:ext cx="26670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D|E|F</a:t>
            </a:r>
          </a:p>
        </p:txBody>
      </p:sp>
      <p:sp>
        <p:nvSpPr>
          <p:cNvPr id="86030" name="TextBox 7"/>
          <p:cNvSpPr txBox="1">
            <a:spLocks noChangeArrowheads="1"/>
          </p:cNvSpPr>
          <p:nvPr/>
        </p:nvSpPr>
        <p:spPr bwMode="auto">
          <a:xfrm>
            <a:off x="1676400" y="2133600"/>
            <a:ext cx="4648200" cy="461963"/>
          </a:xfrm>
          <a:prstGeom prst="rect">
            <a:avLst/>
          </a:prstGeom>
          <a:noFill/>
          <a:ln w="9525">
            <a:noFill/>
            <a:miter lim="800000"/>
            <a:headEnd/>
            <a:tailEnd/>
          </a:ln>
        </p:spPr>
        <p:txBody>
          <a:bodyPr>
            <a:spAutoFit/>
          </a:bodyPr>
          <a:lstStyle/>
          <a:p>
            <a:r>
              <a:rPr lang="en-US" sz="2400"/>
              <a:t>BulkRPC Response (ResultList)</a:t>
            </a:r>
          </a:p>
        </p:txBody>
      </p:sp>
      <p:sp>
        <p:nvSpPr>
          <p:cNvPr id="9" name="Rounded Rectangular Callout 8"/>
          <p:cNvSpPr/>
          <p:nvPr/>
        </p:nvSpPr>
        <p:spPr>
          <a:xfrm>
            <a:off x="1524000" y="4572000"/>
            <a:ext cx="7391400" cy="1143000"/>
          </a:xfrm>
          <a:prstGeom prst="wedgeRoundRectCallout">
            <a:avLst>
              <a:gd name="adj1" fmla="val -29335"/>
              <a:gd name="adj2" fmla="val -99639"/>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RL.Piece</a:t>
            </a:r>
            <a:r>
              <a:rPr lang="en-US" sz="2400" dirty="0"/>
              <a:t>(1).</a:t>
            </a:r>
            <a:r>
              <a:rPr lang="en-US" sz="2400" dirty="0" err="1"/>
              <a:t>ToClass</a:t>
            </a:r>
            <a:r>
              <a:rPr lang="en-US" sz="2400" dirty="0"/>
              <a:t>&lt;</a:t>
            </a:r>
            <a:r>
              <a:rPr lang="en-US" sz="2400" dirty="0" err="1"/>
              <a:t>AClass,AClassFactory</a:t>
            </a:r>
            <a:r>
              <a:rPr lang="en-US" sz="2400" dirty="0"/>
              <a:t>&gt;()</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Template Pattern</a:t>
            </a:r>
            <a:endParaRPr lang="en-US" dirty="0"/>
          </a:p>
        </p:txBody>
      </p:sp>
      <p:sp>
        <p:nvSpPr>
          <p:cNvPr id="87043" name="Content Placeholder 2"/>
          <p:cNvSpPr>
            <a:spLocks noGrp="1"/>
          </p:cNvSpPr>
          <p:nvPr>
            <p:ph idx="1"/>
          </p:nvPr>
        </p:nvSpPr>
        <p:spPr/>
        <p:txBody>
          <a:bodyPr/>
          <a:lstStyle/>
          <a:p>
            <a:r>
              <a:rPr lang="en-US" dirty="0" smtClean="0"/>
              <a:t>Base class contains all public API</a:t>
            </a:r>
          </a:p>
          <a:p>
            <a:r>
              <a:rPr lang="en-US" dirty="0" smtClean="0"/>
              <a:t>Base methods call protected virtual methods</a:t>
            </a:r>
          </a:p>
          <a:p>
            <a:r>
              <a:rPr lang="en-US" dirty="0" smtClean="0"/>
              <a:t>Public members…</a:t>
            </a:r>
          </a:p>
          <a:p>
            <a:pPr lvl="1"/>
            <a:r>
              <a:rPr lang="en-US" dirty="0" smtClean="0"/>
              <a:t>Are consistent</a:t>
            </a:r>
          </a:p>
          <a:p>
            <a:pPr lvl="1"/>
            <a:r>
              <a:rPr lang="en-US" dirty="0" smtClean="0"/>
              <a:t>Can control order/flow</a:t>
            </a:r>
          </a:p>
          <a:p>
            <a:pPr lvl="1"/>
            <a:r>
              <a:rPr lang="en-US" dirty="0" smtClean="0"/>
              <a:t>Can enforce required work</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ECF Serialization</a:t>
            </a:r>
            <a:endParaRPr lang="en-US" dirty="0"/>
          </a:p>
        </p:txBody>
      </p:sp>
      <p:sp>
        <p:nvSpPr>
          <p:cNvPr id="88067" name="Content Placeholder 2"/>
          <p:cNvSpPr>
            <a:spLocks noGrp="1"/>
          </p:cNvSpPr>
          <p:nvPr>
            <p:ph idx="1"/>
          </p:nvPr>
        </p:nvSpPr>
        <p:spPr/>
        <p:txBody>
          <a:bodyPr/>
          <a:lstStyle/>
          <a:p>
            <a:r>
              <a:rPr lang="en-US" smtClean="0"/>
              <a:t>Applications not using RPC methodology still need to send data to the server</a:t>
            </a:r>
          </a:p>
          <a:p>
            <a:r>
              <a:rPr lang="en-US" smtClean="0"/>
              <a:t>Many different types of data</a:t>
            </a:r>
          </a:p>
          <a:p>
            <a:endParaRPr lang="en-US" smtClean="0"/>
          </a:p>
        </p:txBody>
      </p:sp>
      <p:sp>
        <p:nvSpPr>
          <p:cNvPr id="4" name="Rounded Rectangle 3"/>
          <p:cNvSpPr/>
          <p:nvPr/>
        </p:nvSpPr>
        <p:spPr>
          <a:xfrm>
            <a:off x="1371600" y="3733800"/>
            <a:ext cx="73914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069" name="TextBox 7"/>
          <p:cNvSpPr txBox="1">
            <a:spLocks noChangeArrowheads="1"/>
          </p:cNvSpPr>
          <p:nvPr/>
        </p:nvSpPr>
        <p:spPr bwMode="auto">
          <a:xfrm>
            <a:off x="1676400" y="3810000"/>
            <a:ext cx="6019800" cy="461963"/>
          </a:xfrm>
          <a:prstGeom prst="rect">
            <a:avLst/>
          </a:prstGeom>
          <a:noFill/>
          <a:ln w="9525">
            <a:noFill/>
            <a:miter lim="800000"/>
            <a:headEnd/>
            <a:tailEnd/>
          </a:ln>
        </p:spPr>
        <p:txBody>
          <a:bodyPr>
            <a:spAutoFit/>
          </a:bodyPr>
          <a:lstStyle/>
          <a:p>
            <a:r>
              <a:rPr lang="en-US" sz="2400" dirty="0" err="1"/>
              <a:t>NetworkedValue</a:t>
            </a:r>
            <a:r>
              <a:rPr lang="en-US" sz="2400" dirty="0"/>
              <a:t> : </a:t>
            </a:r>
            <a:r>
              <a:rPr lang="en-US" sz="2400" dirty="0" err="1"/>
              <a:t>IECFSerializable</a:t>
            </a:r>
            <a:endParaRPr lang="en-US" sz="2400" dirty="0"/>
          </a:p>
        </p:txBody>
      </p:sp>
      <p:sp>
        <p:nvSpPr>
          <p:cNvPr id="6" name="Rounded Rectangle 5"/>
          <p:cNvSpPr/>
          <p:nvPr/>
        </p:nvSpPr>
        <p:spPr>
          <a:xfrm>
            <a:off x="1752600" y="4572000"/>
            <a:ext cx="29718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err="1"/>
              <a:t>BeforeSerialize</a:t>
            </a:r>
            <a:r>
              <a:rPr lang="en-US" sz="2400" dirty="0"/>
              <a:t>()</a:t>
            </a:r>
          </a:p>
        </p:txBody>
      </p:sp>
      <p:sp>
        <p:nvSpPr>
          <p:cNvPr id="7" name="Rounded Rectangle 6"/>
          <p:cNvSpPr/>
          <p:nvPr/>
        </p:nvSpPr>
        <p:spPr>
          <a:xfrm>
            <a:off x="4876800" y="4572000"/>
            <a:ext cx="27432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err="1"/>
              <a:t>AfterSerialize</a:t>
            </a:r>
            <a:r>
              <a:rPr lang="en-US" sz="2400" dirty="0"/>
              <a:t>()</a:t>
            </a:r>
          </a:p>
        </p:txBody>
      </p:sp>
      <p:sp>
        <p:nvSpPr>
          <p:cNvPr id="8" name="Rounded Rectangle 7"/>
          <p:cNvSpPr/>
          <p:nvPr/>
        </p:nvSpPr>
        <p:spPr>
          <a:xfrm>
            <a:off x="7772400" y="4572000"/>
            <a:ext cx="609600" cy="990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Flag </a:t>
            </a:r>
            <a:r>
              <a:rPr lang="en-US" dirty="0" err="1" smtClean="0"/>
              <a:t>Enums</a:t>
            </a:r>
            <a:endParaRPr lang="en-US" dirty="0"/>
          </a:p>
        </p:txBody>
      </p:sp>
      <p:sp>
        <p:nvSpPr>
          <p:cNvPr id="15363" name="Content Placeholder 2"/>
          <p:cNvSpPr>
            <a:spLocks noGrp="1"/>
          </p:cNvSpPr>
          <p:nvPr>
            <p:ph idx="1"/>
          </p:nvPr>
        </p:nvSpPr>
        <p:spPr/>
        <p:txBody>
          <a:bodyPr/>
          <a:lstStyle/>
          <a:p>
            <a:r>
              <a:rPr lang="en-US" smtClean="0"/>
              <a:t>For bit flag enums…</a:t>
            </a:r>
          </a:p>
          <a:p>
            <a:pPr lvl="1"/>
            <a:r>
              <a:rPr lang="en-US" smtClean="0"/>
              <a:t>Use Flags() attribute</a:t>
            </a:r>
          </a:p>
          <a:p>
            <a:pPr lvl="1"/>
            <a:r>
              <a:rPr lang="en-US" smtClean="0"/>
              <a:t>Make the Enum name plural</a:t>
            </a:r>
          </a:p>
          <a:p>
            <a:pPr lvl="1"/>
            <a:r>
              <a:rPr lang="en-US" smtClean="0"/>
              <a:t>Make values a power of 2</a:t>
            </a:r>
          </a:p>
          <a:p>
            <a:pPr lvl="1"/>
            <a:endParaRPr lang="en-US" smtClean="0"/>
          </a:p>
          <a:p>
            <a:pPr>
              <a:buFont typeface="Wingdings 2" pitchFamily="18" charset="2"/>
              <a:buNone/>
            </a:pPr>
            <a:endParaRPr lang="en-US" smtClean="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Example – ECF Serialization</a:t>
            </a:r>
            <a:endParaRPr lang="en-US" dirty="0"/>
          </a:p>
        </p:txBody>
      </p:sp>
      <p:sp>
        <p:nvSpPr>
          <p:cNvPr id="90115" name="Content Placeholder 2"/>
          <p:cNvSpPr>
            <a:spLocks noGrp="1"/>
          </p:cNvSpPr>
          <p:nvPr>
            <p:ph idx="1"/>
          </p:nvPr>
        </p:nvSpPr>
        <p:spPr/>
        <p:txBody>
          <a:bodyPr>
            <a:normAutofit lnSpcReduction="10000"/>
          </a:bodyPr>
          <a:lstStyle/>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BeforeSerialize</a:t>
            </a:r>
            <a:r>
              <a:rPr lang="en-US" sz="2000" dirty="0" smtClean="0">
                <a:latin typeface="Courier New" pitchFamily="49" charset="0"/>
                <a:cs typeface="Courier New" pitchFamily="49" charset="0"/>
              </a:rPr>
              <a:t>(List&lt;string&gt; </a:t>
            </a:r>
            <a:r>
              <a:rPr lang="en-US" sz="2000" dirty="0" err="1" smtClean="0">
                <a:latin typeface="Courier New" pitchFamily="49" charset="0"/>
                <a:cs typeface="Courier New" pitchFamily="49" charset="0"/>
              </a:rPr>
              <a:t>propertiesToSend</a:t>
            </a: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OnBeforeSerialize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propertiesToSend</a:t>
            </a: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endParaRPr lang="en-US" sz="2000" dirty="0" smtClean="0">
              <a:latin typeface="Courier New" pitchFamily="49" charset="0"/>
              <a:cs typeface="Courier New" pitchFamily="49" charset="0"/>
            </a:endParaRP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propertiesToSend.Add</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InternalId</a:t>
            </a: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propertiesToSend.Add</a:t>
            </a:r>
            <a:r>
              <a:rPr lang="en-US" sz="2000" dirty="0" smtClean="0">
                <a:latin typeface="Courier New" pitchFamily="49" charset="0"/>
                <a:cs typeface="Courier New" pitchFamily="49" charset="0"/>
              </a:rPr>
              <a:t>(“Comment”);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endParaRPr lang="en-US" sz="2000" dirty="0" smtClean="0">
              <a:latin typeface="Courier New" pitchFamily="49" charset="0"/>
              <a:cs typeface="Courier New" pitchFamily="49" charset="0"/>
            </a:endParaRP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protected virtual void </a:t>
            </a:r>
            <a:r>
              <a:rPr lang="en-US" sz="2000" dirty="0" err="1" smtClean="0">
                <a:latin typeface="Courier New" pitchFamily="49" charset="0"/>
                <a:cs typeface="Courier New" pitchFamily="49" charset="0"/>
              </a:rPr>
              <a:t>OnBeforeSerialize</a:t>
            </a:r>
            <a:r>
              <a:rPr lang="en-US" sz="2000" dirty="0" smtClean="0">
                <a:latin typeface="Courier New" pitchFamily="49" charset="0"/>
                <a:cs typeface="Courier New" pitchFamily="49" charset="0"/>
              </a:rPr>
              <a:t>( List&lt;string&gt; </a:t>
            </a:r>
            <a:r>
              <a:rPr lang="en-US" sz="2000" dirty="0" err="1" smtClean="0">
                <a:latin typeface="Courier New" pitchFamily="49" charset="0"/>
                <a:cs typeface="Courier New" pitchFamily="49" charset="0"/>
              </a:rPr>
              <a:t>propertiesToSend</a:t>
            </a: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	//customize in derived class</a:t>
            </a:r>
          </a:p>
          <a:p>
            <a:pPr marL="365760" indent="-283464" fontAlgn="auto">
              <a:spcAft>
                <a:spcPts val="0"/>
              </a:spcAft>
              <a:buFont typeface="Wingdings 2" pitchFamily="18" charset="2"/>
              <a:buNone/>
              <a:defRPr/>
            </a:pPr>
            <a:r>
              <a:rPr lang="en-US" sz="2000" dirty="0" smtClean="0">
                <a:latin typeface="Courier New" pitchFamily="49" charset="0"/>
                <a:cs typeface="Courier New" pitchFamily="49" charset="0"/>
              </a:rPr>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p:spPr>
        <p:txBody>
          <a:bodyPr/>
          <a:lstStyle/>
          <a:p>
            <a:pPr fontAlgn="auto">
              <a:spcAft>
                <a:spcPts val="0"/>
              </a:spcAft>
              <a:defRPr/>
            </a:pPr>
            <a:r>
              <a:rPr lang="en-US" dirty="0" smtClean="0"/>
              <a:t>Classes</a:t>
            </a:r>
            <a:endParaRPr lang="en-US" dirty="0"/>
          </a:p>
        </p:txBody>
      </p:sp>
      <p:sp>
        <p:nvSpPr>
          <p:cNvPr id="16387" name="Content Placeholder 2"/>
          <p:cNvSpPr>
            <a:spLocks noGrp="1"/>
          </p:cNvSpPr>
          <p:nvPr>
            <p:ph idx="1"/>
          </p:nvPr>
        </p:nvSpPr>
        <p:spPr/>
        <p:txBody>
          <a:bodyPr/>
          <a:lstStyle/>
          <a:p>
            <a:r>
              <a:rPr lang="en-US" smtClean="0"/>
              <a:t>The most common type in use</a:t>
            </a:r>
          </a:p>
          <a:p>
            <a:r>
              <a:rPr lang="en-US" smtClean="0"/>
              <a:t>Should represent concrete concepts</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Bren Custom">
      <a:majorFont>
        <a:latin typeface="Tahom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9071</TotalTime>
  <Words>2398</Words>
  <Application>Microsoft Office PowerPoint</Application>
  <PresentationFormat>On-screen Show (4:3)</PresentationFormat>
  <Paragraphs>601</Paragraphs>
  <Slides>80</Slides>
  <Notes>31</Notes>
  <HiddenSlides>13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Theme1</vt:lpstr>
      <vt:lpstr>Object-Oriented Considerations</vt:lpstr>
      <vt:lpstr>Agenda</vt:lpstr>
      <vt:lpstr>Selecting a Type</vt:lpstr>
      <vt:lpstr>Structs</vt:lpstr>
      <vt:lpstr>Struct Rules</vt:lpstr>
      <vt:lpstr>Enums</vt:lpstr>
      <vt:lpstr>Enum Rules</vt:lpstr>
      <vt:lpstr>Flag Enums</vt:lpstr>
      <vt:lpstr>Classes</vt:lpstr>
      <vt:lpstr>Static Classes</vt:lpstr>
      <vt:lpstr>Class Rules</vt:lpstr>
      <vt:lpstr>Class Members</vt:lpstr>
      <vt:lpstr>Member Variables</vt:lpstr>
      <vt:lpstr>Fields</vt:lpstr>
      <vt:lpstr>Constants</vt:lpstr>
      <vt:lpstr>Properties</vt:lpstr>
      <vt:lpstr>List Properties</vt:lpstr>
      <vt:lpstr>Index Property</vt:lpstr>
      <vt:lpstr>Properties Vs. Methods</vt:lpstr>
      <vt:lpstr>Methods</vt:lpstr>
      <vt:lpstr>Method Input</vt:lpstr>
      <vt:lpstr>Method Output</vt:lpstr>
      <vt:lpstr>Overloads</vt:lpstr>
      <vt:lpstr>Overload Cautions</vt:lpstr>
      <vt:lpstr>Constructors </vt:lpstr>
      <vt:lpstr>Constructor Notes</vt:lpstr>
      <vt:lpstr>Events</vt:lpstr>
      <vt:lpstr>EventHandler Rules</vt:lpstr>
      <vt:lpstr>Event Cautions</vt:lpstr>
      <vt:lpstr>Exercise – Type Selection</vt:lpstr>
      <vt:lpstr>Exercise – Improve the Enum</vt:lpstr>
      <vt:lpstr>Exercise – Improve the Class</vt:lpstr>
      <vt:lpstr>Exercise – Member Naming</vt:lpstr>
      <vt:lpstr>Exercise – Member Selection</vt:lpstr>
      <vt:lpstr>Example – Open Discussion</vt:lpstr>
      <vt:lpstr>Agenda</vt:lpstr>
      <vt:lpstr>Inheritance Design</vt:lpstr>
      <vt:lpstr>Abstract Classes</vt:lpstr>
      <vt:lpstr>Base Classes</vt:lpstr>
      <vt:lpstr>Base Classes Include…</vt:lpstr>
      <vt:lpstr>Abstract Members</vt:lpstr>
      <vt:lpstr>Virtual Members</vt:lpstr>
      <vt:lpstr>Virtual Member Cautions</vt:lpstr>
      <vt:lpstr>Non-Virtual Members</vt:lpstr>
      <vt:lpstr>Derived Classes</vt:lpstr>
      <vt:lpstr>Sealed Class</vt:lpstr>
      <vt:lpstr>Inheritance Design</vt:lpstr>
      <vt:lpstr>Base Class Vs. Interface</vt:lpstr>
      <vt:lpstr>Sample Interfaces</vt:lpstr>
      <vt:lpstr>Using Interfaces</vt:lpstr>
      <vt:lpstr>Example – Root Selection</vt:lpstr>
      <vt:lpstr>Example – Open Discussion</vt:lpstr>
      <vt:lpstr>Agenda</vt:lpstr>
      <vt:lpstr>Exceptions</vt:lpstr>
      <vt:lpstr>Exceptions Benefits</vt:lpstr>
      <vt:lpstr>Implementing Exceptions</vt:lpstr>
      <vt:lpstr>Handling Exceptions</vt:lpstr>
      <vt:lpstr>Creating Custom Exceptions</vt:lpstr>
      <vt:lpstr>Example – Improve the Exception</vt:lpstr>
      <vt:lpstr>Exercise – Open Discussion</vt:lpstr>
      <vt:lpstr>Agenda</vt:lpstr>
      <vt:lpstr>Exception Heavy Code</vt:lpstr>
      <vt:lpstr>Tester-Doer</vt:lpstr>
      <vt:lpstr>Example</vt:lpstr>
      <vt:lpstr>TryParse Style</vt:lpstr>
      <vt:lpstr>Example</vt:lpstr>
      <vt:lpstr>Custom Collections</vt:lpstr>
      <vt:lpstr>Custom Collection Rules</vt:lpstr>
      <vt:lpstr>Example – StudentList </vt:lpstr>
      <vt:lpstr>Collections Implement… </vt:lpstr>
      <vt:lpstr>Example - StudentList</vt:lpstr>
      <vt:lpstr>Factory Pattern</vt:lpstr>
      <vt:lpstr>Example – BulkRPC Parser</vt:lpstr>
      <vt:lpstr>Example – BulkRPC Parser</vt:lpstr>
      <vt:lpstr>Example – BulkRPC Parser</vt:lpstr>
      <vt:lpstr>Example – BulkRPC Parser</vt:lpstr>
      <vt:lpstr>Example – BulkRPC Parser</vt:lpstr>
      <vt:lpstr>Template Pattern</vt:lpstr>
      <vt:lpstr>Example – ECF Serialization</vt:lpstr>
      <vt:lpstr>Example – ECF Serialization</vt:lpstr>
    </vt:vector>
  </TitlesOfParts>
  <Company>Epic Systems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 Classes</dc:title>
  <dc:creator>ccelenta</dc:creator>
  <cp:lastModifiedBy>Matt Balestrino</cp:lastModifiedBy>
  <cp:revision>503</cp:revision>
  <dcterms:created xsi:type="dcterms:W3CDTF">2010-06-17T19:05:06Z</dcterms:created>
  <dcterms:modified xsi:type="dcterms:W3CDTF">2012-02-15T14:28:35Z</dcterms:modified>
</cp:coreProperties>
</file>