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CF6417C-824A-43E0-8C7E-892578DA0958}">
  <a:tblStyle styleId="{0CF6417C-824A-43E0-8C7E-892578DA0958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0" name="Shape 10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Shape 13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Benchmark de GPU's com simulação N-Body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Como o programa foi paralelizado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 estratégia adotada pelo autor, cada thread fica responsável por calcular a aceleração total na partícula alocada. A aplicação faz uso da memória compartilhada, uma vez que esta resulta em melhores resultados quando comparada com a memória global.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o uso correto da memória compartilhada, é utilizada uma estratégia de tile calculation para que os dados sejam transferidos de forma correta para a memória compartilhada.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/>
              <a:t>Tile Calculation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cálculo das tiles faz uso da memória compartilhada para aumentar a performance da simulação. As threads são alocadas em blocos de P com um total de N/p blocos. Cada bloco irá processar um tile de N/p partículas por vez, usando a memória compartilhada para reduzir a transação de memória global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Cálculo de eficiência e score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Os resultados do benchmark são obtidos após simular em 1000 iterações em quantidades N de corpos, tais que N = [1024,2048,4096,8192], 500 iterações para N = 16.384 e 250 iterações para N = 32.768. O tempo total realizado para cada tamanho de N é salvo e combinado para a pontuação do benchmark. A simulação irá gerar dois benchmarks, a pontuação e sua eficiência. A pontuação segue a equação(1) e a eficiência a equação(2), onde a variável C é a velocidade de clock e P o número de processadores da GPU.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250" y="2932375"/>
            <a:ext cx="429577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Benchmark de GPU's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36" name="Shape 136"/>
          <p:cNvGraphicFramePr/>
          <p:nvPr/>
        </p:nvGraphicFramePr>
        <p:xfrm>
          <a:off x="1214425" y="142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{0CF6417C-824A-43E0-8C7E-892578DA0958}</a:tableStyleId>
              </a:tblPr>
              <a:tblGrid>
                <a:gridCol w="2119750"/>
                <a:gridCol w="2119750"/>
                <a:gridCol w="2119750"/>
              </a:tblGrid>
              <a:tr h="4033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Testes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GTX 970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GT 740M</a:t>
                      </a:r>
                    </a:p>
                  </a:txBody>
                  <a:tcPr marT="91425" marB="91425" marR="91425" marL="91425"/>
                </a:tc>
              </a:tr>
              <a:tr h="4033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Clock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1114MHz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980MHz</a:t>
                      </a:r>
                    </a:p>
                  </a:txBody>
                  <a:tcPr marT="91425" marB="91425" marR="91425" marL="91425"/>
                </a:tc>
              </a:tr>
              <a:tr h="39947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N° de Cuda Cores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1664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384</a:t>
                      </a:r>
                    </a:p>
                  </a:txBody>
                  <a:tcPr marT="91425" marB="91425" marR="91425" marL="91425"/>
                </a:tc>
              </a:tr>
              <a:tr h="4033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Score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20496760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7452884,5</a:t>
                      </a:r>
                    </a:p>
                  </a:txBody>
                  <a:tcPr marT="91425" marB="91425" marR="91425" marL="91425"/>
                </a:tc>
              </a:tr>
              <a:tr h="39947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Eficiência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5528,619579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9902,323156</a:t>
                      </a:r>
                    </a:p>
                  </a:txBody>
                  <a:tcPr marT="91425" marB="91425" marR="91425" marL="91425"/>
                </a:tc>
              </a:tr>
              <a:tr h="3807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Tempo do Benchmark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214,352654 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590,641522 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pt-BR"/>
              <a:t>Participantes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pt-BR"/>
              <a:t>Gustavo Ebbo</a:t>
            </a:r>
          </a:p>
          <a:p>
            <a:pPr rtl="0" algn="ctr">
              <a:spcBef>
                <a:spcPts val="0"/>
              </a:spcBef>
              <a:buNone/>
            </a:pPr>
            <a:r>
              <a:rPr lang="pt-BR"/>
              <a:t>Ivo Paiva</a:t>
            </a:r>
          </a:p>
          <a:p>
            <a:pPr algn="ctr">
              <a:spcBef>
                <a:spcPts val="0"/>
              </a:spcBef>
              <a:buNone/>
            </a:pPr>
            <a:r>
              <a:rPr lang="pt-BR"/>
              <a:t>Rodrigo Vicente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Sumário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pt-BR"/>
              <a:t>Escolha de Simulação N-Body como Benchmark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pt-BR"/>
              <a:t>Simulação N-Body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pt-BR"/>
              <a:t>Algoritmo All-Pairs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pt-BR"/>
              <a:t>Função potencial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pt-BR"/>
              <a:t>Como o programa foi paralelizado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pt-BR"/>
              <a:t>Tile calculation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pt-BR"/>
              <a:t>Cálculo de eficiência e score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pt-BR"/>
              <a:t>benchmark de GPU's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Escolha de Simulação N-Body como Benchmark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8032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/>
              <a:t>Embora haja uma enorme quantidade de benchmarks para GPUs, no geral esses focam na renderização gráfica ou na habilidade individual da unidade gráfica.</a:t>
            </a:r>
          </a:p>
          <a:p>
            <a:pPr rtl="0">
              <a:spcBef>
                <a:spcPts val="0"/>
              </a:spcBef>
              <a:buNone/>
            </a:pPr>
            <a:r>
              <a:rPr lang="pt-BR"/>
              <a:t>Com a maior popularização do uso de GPUs para aplicações científicas, tornou-se necessário a obtenção de um novo modelo de benchmark, de forma que este apresentasse resultados mais relevantes para aplicações cientificas. </a:t>
            </a:r>
          </a:p>
          <a:p>
            <a:pPr>
              <a:spcBef>
                <a:spcPts val="0"/>
              </a:spcBef>
              <a:buNone/>
            </a:pPr>
            <a:r>
              <a:rPr lang="pt-BR"/>
              <a:t>A simulação N-Body foi escolhida por representar as necessidades de várias simulações. Este é um problema de ordem N</a:t>
            </a:r>
            <a:r>
              <a:rPr baseline="30000" lang="pt-BR"/>
              <a:t>2 </a:t>
            </a:r>
            <a:r>
              <a:rPr lang="pt-BR"/>
              <a:t>que utiliza padrões de acesso à memória que representam várias simulações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Simulação N-Body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Uma simulação N-Body faz aproximações na evolução de um sistema de corpos no qual cada corpo está em constante interação com todos os outros corpos.</a:t>
            </a:r>
          </a:p>
          <a:p>
            <a:pPr rtl="0">
              <a:spcBef>
                <a:spcPts val="0"/>
              </a:spcBef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Existem inúmeros problemas computacionais que utilizam N-Body, tais como:</a:t>
            </a:r>
          </a:p>
          <a:p>
            <a:pPr indent="-228600" lvl="0" marL="457200" rtl="0">
              <a:spcBef>
                <a:spcPts val="0"/>
              </a:spcBef>
              <a:buClr>
                <a:schemeClr val="accent3"/>
              </a:buClr>
              <a:buFont typeface="Arial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Simulações astrofísicas em que cada corpo representa uma galáxia ou uma estrela individual e os corpos se atraem por força gravitacional;</a:t>
            </a:r>
          </a:p>
          <a:p>
            <a:pPr indent="-228600" lvl="0" marL="457200" rtl="0">
              <a:spcBef>
                <a:spcPts val="0"/>
              </a:spcBef>
              <a:buClr>
                <a:schemeClr val="accent3"/>
              </a:buClr>
              <a:buFont typeface="Arial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Simulações de iluminação global;</a:t>
            </a:r>
          </a:p>
          <a:p>
            <a:pPr indent="-228600" lvl="0" marL="457200">
              <a:spcBef>
                <a:spcPts val="0"/>
              </a:spcBef>
              <a:buClr>
                <a:schemeClr val="accent3"/>
              </a:buClr>
              <a:buFont typeface="Arial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Turbulência no fluxo de fluidos.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Simulação N-Body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A simulação aplica a lei gravitacional de Newton em cada partícula. Assim, a força total aplicada a uma partícula é calculada somando as forças que as outras partículas aplicam nesta. Após isto utiliza-se um método apropriado de integração para calcular a variação de velocidade e de posição desta partícula ao longo de um intervalo de tempo.</a:t>
            </a:r>
            <a:r>
              <a:rPr lang="pt-B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169" y="3170925"/>
            <a:ext cx="1879799" cy="7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Algoritmo All-Pairs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265275" y="129175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/>
              <a:t>O algoritmo utilizado pelo autor do artigo é o All-Pairs, que é o mais simples para calcular a força total em cada partícula. Nele, a força de uma partícula em relação à outra é calculada uma interação por vez e as forças finais são usadas para calcular a mudança da velocidade e posição da partícula.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Função potencial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3048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/>
              <a:t>O potencial gravitacional é usado para ilustrar a forma básica de computar um N-Body em All-Pairs. Sendo N corpos com posição inicial X e velocidade V.</a:t>
            </a:r>
            <a:br>
              <a:rPr lang="pt-BR"/>
            </a:br>
            <a:br>
              <a:rPr lang="pt-BR"/>
            </a:br>
          </a:p>
          <a:p>
            <a:pPr>
              <a:spcBef>
                <a:spcPts val="0"/>
              </a:spcBef>
              <a:buNone/>
            </a:pPr>
            <a:r>
              <a:rPr lang="pt-BR"/>
              <a:t>Onde m</a:t>
            </a:r>
            <a:r>
              <a:rPr baseline="-25000" lang="pt-BR"/>
              <a:t>i</a:t>
            </a:r>
            <a:r>
              <a:rPr lang="pt-BR"/>
              <a:t> e m</a:t>
            </a:r>
            <a:r>
              <a:rPr baseline="-25000" lang="pt-BR"/>
              <a:t>j</a:t>
            </a:r>
            <a:r>
              <a:rPr lang="pt-BR"/>
              <a:t> são as massas dos corpos i e j respectivamente e G é a constante gravitacional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025" y="2103625"/>
            <a:ext cx="169545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Função potencial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/>
              <a:t>Como os corpos representam galáxias, os corpos colidem-se passando um por dentro do outro. Quando os corpos colidirem, o raio da equação será zero e por isso é usado o fator de balanceamento e</a:t>
            </a:r>
            <a:r>
              <a:rPr baseline="30000" lang="pt-BR"/>
              <a:t>2</a:t>
            </a:r>
            <a:r>
              <a:rPr lang="pt-BR"/>
              <a:t>  para o denominador da equação não ser 0.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175" y="2714550"/>
            <a:ext cx="29718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Função potencial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Para integrar de acordo com o tempo, é preciso ter a aceleração Ai =  Fi / mi para atualizar a posição e velocidade do corpo i e com isso a equação anterior é simplificada.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550" y="2460625"/>
            <a:ext cx="26289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