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Default Extension="wmf" ContentType="image/x-wmf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5E9E9"/>
    <a:srgbClr val="57E1E8"/>
    <a:srgbClr val="FFFFCC"/>
    <a:srgbClr val="3D4C77"/>
    <a:srgbClr val="2D3756"/>
    <a:srgbClr val="4855A7"/>
    <a:srgbClr val="344168"/>
    <a:srgbClr val="38467B"/>
    <a:srgbClr val="364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82623" autoAdjust="0"/>
  </p:normalViewPr>
  <p:slideViewPr>
    <p:cSldViewPr snapToGrid="0">
      <p:cViewPr varScale="1">
        <p:scale>
          <a:sx n="131" d="100"/>
          <a:sy n="131" d="100"/>
        </p:scale>
        <p:origin x="1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26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2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4" Type="http://schemas.openxmlformats.org/officeDocument/2006/relationships/handoutMaster" Target="handoutMasters/handoutMaster1.xml" /><Relationship Id="rId3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7" Type="http://schemas.openxmlformats.org/officeDocument/2006/relationships/theme" Target="theme/theme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file:///Users/ebciii3/Public/AudGenDB%20Data%20Mining/Hearing%20Loss%20Progression/html/TemporalGraphsHLprogressionCohort.html#data_analysis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HL103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HL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Cohort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8718"/>
            <a:ext cx="7772400" cy="1470025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961" y="3062232"/>
            <a:ext cx="6400800" cy="1752600"/>
          </a:xfrm>
        </p:spPr>
        <p:txBody>
          <a:bodyPr/>
          <a:lstStyle>
            <a:lvl1pPr marL="0" indent="0" algn="ctr">
              <a:buNone/>
              <a:defRPr b="1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01739" y="6245225"/>
            <a:ext cx="2133600" cy="476250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61C0DBB-A97D-428E-8B8A-3F03DEB04B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8" descr="CCCLOGO_RGB.JPG">
            <a:extLst>
              <a:ext uri="{FF2B5EF4-FFF2-40B4-BE49-F238E27FC236}">
                <a16:creationId xmlns:a16="http://schemas.microsoft.com/office/drawing/2014/main" id="{FBE9AACE-BAC3-5F48-AF0F-3FCFAA8A1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70" y="5304221"/>
            <a:ext cx="737824" cy="66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HUP LOGO COLOR_9_02">
            <a:extLst>
              <a:ext uri="{FF2B5EF4-FFF2-40B4-BE49-F238E27FC236}">
                <a16:creationId xmlns:a16="http://schemas.microsoft.com/office/drawing/2014/main" id="{90B62D26-777C-D645-9E8B-C481F4760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8825" y="5304221"/>
            <a:ext cx="1065175" cy="7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874DAAC7-08E3-9941-BB22-85E0839E8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7522" y="6419668"/>
            <a:ext cx="2746478" cy="43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7838B-49B9-49AF-B8E0-BA011D891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5D08-8EFD-4ACD-A0E6-A1832E946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System Font Regular"/>
              <a:buChar char="–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System Font Regular"/>
              <a:buChar char="–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20BA7-39FF-4EE3-81B3-4378A6B87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74B6-E911-4AB1-907E-24E8D2D77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85E9E9"/>
                </a:solidFill>
              </a:defRPr>
            </a:lvl2pPr>
            <a:lvl3pPr>
              <a:defRPr sz="1800">
                <a:solidFill>
                  <a:srgbClr val="FFFF99"/>
                </a:solidFill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85E9E9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30FD6-BE27-4699-9DB8-E80954137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D63FC-4FB1-429F-9FAE-8F27C9B7B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C92E-932E-4996-9B61-6ABBB73A67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40E36-B051-48BC-AE76-ACEA7DD9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D23EA-C466-4AC9-962F-965D3047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F2851-17E0-4B17-8D3D-632C6DD66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8427E5-2C4C-4F2B-8230-E1F1AE63F2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BC527BD-1D0C-A54D-A716-22A94CCE76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3975"/>
            <a:ext cx="6492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jp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audgendb.chop.edu/" TargetMode="External" /><Relationship Id="rId4" Type="http://schemas.openxmlformats.org/officeDocument/2006/relationships/hyperlink" Target="https://audgendb.chop.edu/" TargetMode="External" /><Relationship Id="rId3" Type="http://schemas.openxmlformats.org/officeDocument/2006/relationships/image" Target="../media/image17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ncbi.nlm.nih.gov/pubmed/31408044" TargetMode="External" /><Relationship Id="rId4" Type="http://schemas.openxmlformats.org/officeDocument/2006/relationships/hyperlink" Target="https://www.ncbi.nlm.nih.gov/pubmed/31408044" TargetMode="External" /><Relationship Id="rId5" Type="http://schemas.openxmlformats.org/officeDocument/2006/relationships/hyperlink" Target="https://www.ncbi.nlm.nih.gov/pubmed/31408044" TargetMode="External" /><Relationship Id="rId6" Type="http://schemas.openxmlformats.org/officeDocument/2006/relationships/hyperlink" Target="https://www.ncbi.nlm.nih.gov/pubmed/31408044" TargetMode="External" /><Relationship Id="rId7" Type="http://schemas.openxmlformats.org/officeDocument/2006/relationships/hyperlink" Target="https://www.ncbi.nlm.nih.gov/pubmed/31408044" TargetMode="External" /><Relationship Id="rId8" Type="http://schemas.openxmlformats.org/officeDocument/2006/relationships/hyperlink" Target="https://www.ncbi.nlm.nih.gov/pubmed/31408044" TargetMode="External" /><Relationship Id="rId9" Type="http://schemas.openxmlformats.org/officeDocument/2006/relationships/hyperlink" Target="https://www.ncbi.nlm.nih.gov/pubmed/31408044" TargetMode="Externa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871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Text-mining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Cohort</a:t>
            </a:r>
            <a:r>
              <a:rPr/>
              <a:t> </a:t>
            </a:r>
            <a:r>
              <a:rPr/>
              <a:t>Ascertainment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961" y="3062232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</a:t>
            </a:r>
            <a:r>
              <a:rPr/>
              <a:t> </a:t>
            </a:r>
            <a:r>
              <a:rPr/>
              <a:t>Bryan</a:t>
            </a:r>
            <a:r>
              <a:rPr/>
              <a:t> </a:t>
            </a:r>
            <a:r>
              <a:rPr/>
              <a:t>Crenshaw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PhD</a:t>
            </a:r>
            <a:br/>
            <a:br/>
            <a:r>
              <a:rPr/>
              <a:t>Children’s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Philadelphia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01739" y="6245225"/>
            <a:ext cx="2133600" cy="476250"/>
          </a:xfrm>
          <a:ln/>
        </p:spPr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id="7" name="Picture 8" descr="CCCLOGO_RGB.JPG">
            <a:extLst>
              <a:ext uri="{FF2B5EF4-FFF2-40B4-BE49-F238E27FC236}">
                <a16:creationId xmlns:a16="http://schemas.microsoft.com/office/drawing/2014/main" id="{FBE9AACE-BAC3-5F48-AF0F-3FCFAA8A1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70" y="5304221"/>
            <a:ext cx="737824" cy="66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HUP LOGO COLOR_9_02">
            <a:extLst>
              <a:ext uri="{FF2B5EF4-FFF2-40B4-BE49-F238E27FC236}">
                <a16:creationId xmlns:a16="http://schemas.microsoft.com/office/drawing/2014/main" id="{90B62D26-777C-D645-9E8B-C481F4760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8825" y="5304221"/>
            <a:ext cx="1065175" cy="7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874DAAC7-08E3-9941-BB22-85E0839E8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7522" y="6419668"/>
            <a:ext cx="2746478" cy="43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Identifying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EVA</a:t>
            </a:r>
            <a:r>
              <a:rPr/>
              <a:t> </a:t>
            </a:r>
            <a:r>
              <a:rPr/>
              <a:t>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unique ICD Code</a:t>
            </a:r>
          </a:p>
          <a:p>
            <a:pPr lvl="1"/>
            <a:r>
              <a:rPr/>
              <a:t>How to identify the cohort?</a:t>
            </a:r>
          </a:p>
          <a:p>
            <a:pPr lvl="2"/>
            <a:r>
              <a:rPr/>
              <a:t>Track in the clinic (Approach Taken at Boston Children’s &amp; Vanderbilt)</a:t>
            </a:r>
          </a:p>
          <a:p>
            <a:pPr lvl="2"/>
            <a:r>
              <a:rPr/>
              <a:t>Text Mining Radiology Reports (CHOP Approach)</a:t>
            </a:r>
          </a:p>
          <a:p>
            <a:pPr lvl="1"/>
            <a:r>
              <a:rPr/>
              <a:t>Radiology Reports are ‘Semi-Structured’</a:t>
            </a:r>
          </a:p>
          <a:p>
            <a:pPr lvl="2"/>
            <a:r>
              <a:rPr/>
              <a:t>Organization is stereotyped</a:t>
            </a:r>
          </a:p>
          <a:p>
            <a:pPr lvl="2"/>
            <a:r>
              <a:rPr/>
              <a:t>Language is idiosyncratic for each clinician</a:t>
            </a:r>
          </a:p>
          <a:p>
            <a:pPr lvl="2"/>
            <a:r>
              <a:rPr/>
              <a:t>(Some believe verbosity is elegant ;-)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Mining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‘</a:t>
            </a:r>
            <a:r>
              <a:rPr/>
              <a:t>vestibular</a:t>
            </a:r>
            <a:r>
              <a:rPr/>
              <a:t> </a:t>
            </a:r>
            <a:r>
              <a:rPr/>
              <a:t>aqueduct</a:t>
            </a:r>
            <a:r>
              <a:rPr/>
              <a:t>’</a:t>
            </a:r>
          </a:p>
        </p:txBody>
      </p:sp>
      <p:pic>
        <p:nvPicPr>
          <p:cNvPr descr="images/text_mining_v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5100"/>
            <a:ext cx="91440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Mining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‘</a:t>
            </a:r>
            <a:r>
              <a:rPr/>
              <a:t>vestibular</a:t>
            </a:r>
            <a:r>
              <a:rPr/>
              <a:t> </a:t>
            </a:r>
            <a:r>
              <a:rPr/>
              <a:t>aqueduct</a:t>
            </a:r>
            <a:r>
              <a:rPr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18,919 radiology impressions in AudGenDB</a:t>
            </a:r>
          </a:p>
          <a:p>
            <a:pPr lvl="1"/>
            <a:r>
              <a:rPr/>
              <a:t>2726 observations can be found with the term, ’vestibular aqueduct`</a:t>
            </a:r>
          </a:p>
          <a:p>
            <a:pPr lvl="1"/>
            <a:r>
              <a:rPr/>
              <a:t>256 impressions have the term more than twice</a:t>
            </a:r>
          </a:p>
          <a:p>
            <a:pPr lvl="1"/>
            <a:r>
              <a:rPr/>
              <a:t>Hand-curated 30 of these</a:t>
            </a:r>
          </a:p>
          <a:p>
            <a:pPr lvl="2"/>
            <a:r>
              <a:rPr/>
              <a:t>21 describe EVA</a:t>
            </a:r>
          </a:p>
          <a:p>
            <a:pPr lvl="2"/>
            <a:r>
              <a:rPr/>
              <a:t>2 definitely not enlarged</a:t>
            </a:r>
          </a:p>
          <a:p>
            <a:pPr lvl="2"/>
            <a:r>
              <a:rPr/>
              <a:t>5 used radiology CYA words (ambiguous)</a:t>
            </a:r>
          </a:p>
          <a:p>
            <a:pPr lvl="2"/>
            <a:r>
              <a:rPr/>
              <a:t>1 duplicate report</a:t>
            </a:r>
          </a:p>
          <a:p>
            <a:pPr lvl="2"/>
            <a:r>
              <a:rPr/>
              <a:t>1 thin vestibular aqueduct</a:t>
            </a:r>
          </a:p>
          <a:p>
            <a:pPr lvl="1"/>
            <a:r>
              <a:rPr/>
              <a:t>A list of specific terms assembled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Mining: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Dispositive Expression (5): Example: (vestibular(\n| )aqueducts?.+(is|are|with)(\n| ) ?(mildly|markedly)?(\n| )(enlarged|dilated|widened))</a:t>
            </a:r>
          </a:p>
          <a:p>
            <a:pPr lvl="0" marL="0" indent="0">
              <a:buNone/>
            </a:pPr>
            <a:r>
              <a:rPr/>
              <a:t>Exclusionary Expression – Negative (13): Example: no( |)evidence of enlarg(ed|ement of the) vestibular aqueducts?</a:t>
            </a:r>
          </a:p>
          <a:p>
            <a:pPr lvl="0" marL="0" indent="0">
              <a:buNone/>
            </a:pPr>
            <a:r>
              <a:rPr/>
              <a:t>Exclusionary Expression – Ambiguous (4): Example: may representvestibular aqueducts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Mining: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13,289 radiology impressions in AudGenDB</a:t>
            </a:r>
          </a:p>
          <a:p>
            <a:pPr lvl="1"/>
            <a:r>
              <a:rPr/>
              <a:t>6,255 patients</a:t>
            </a:r>
          </a:p>
          <a:p>
            <a:pPr lvl="1"/>
            <a:r>
              <a:rPr/>
              <a:t>206 impressions from 190 patients are found using the regex algorithms</a:t>
            </a:r>
          </a:p>
          <a:p>
            <a:pPr lvl="1"/>
            <a:r>
              <a:rPr/>
              <a:t>344 patients cumulatively at the three institutions represented in AudGenDB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Computational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HL</a:t>
            </a:r>
            <a:r>
              <a:rPr/>
              <a:t> </a:t>
            </a:r>
            <a:r>
              <a:rPr/>
              <a:t>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in the audience familiar with identifying HL progression using a collection of audiograms from a single patient</a:t>
            </a:r>
          </a:p>
          <a:p>
            <a:pPr lvl="1"/>
            <a:r>
              <a:rPr/>
              <a:t>Our task was to develop computational methods that could screen ~400,000 audiograms in AudGenDB from ~136,000 patients</a:t>
            </a:r>
          </a:p>
          <a:p>
            <a:pPr lvl="1"/>
            <a:r>
              <a:rPr/>
              <a:t>Given the large number of audiograms, we had one luxury: making a rigorous definition</a:t>
            </a:r>
          </a:p>
          <a:p>
            <a:pPr lvl="1"/>
            <a:r>
              <a:rPr/>
              <a:t>Our definition: Using masked bone thresholds, find patients whose PTA4 dropped by 10 dB from first to last hearing test.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HL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AudGenDB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135,706 total patients</a:t>
            </a:r>
            <a:r>
              <a:rPr/>
              <a:t> with audiograms in AudGenDB</a:t>
            </a:r>
          </a:p>
          <a:p>
            <a:pPr lvl="1"/>
            <a:r>
              <a:rPr b="1"/>
              <a:t>15,581 patients</a:t>
            </a:r>
            <a:r>
              <a:rPr/>
              <a:t> fitting inclusion criteria using </a:t>
            </a:r>
            <a:r>
              <a:rPr b="1"/>
              <a:t>masked bone conduction</a:t>
            </a:r>
            <a:r>
              <a:rPr/>
              <a:t>.</a:t>
            </a:r>
          </a:p>
          <a:p>
            <a:pPr lvl="1"/>
            <a:r>
              <a:rPr/>
              <a:t>Inclusion Criteria: Patients must have at least 3 hearing tests that dropped by 10 dB HL or more from first to last hearing test that were tested at 4 frequencies (500, 1000, 2000, and 4000 Hz).</a:t>
            </a:r>
          </a:p>
          <a:p>
            <a:pPr lvl="1"/>
            <a:r>
              <a:rPr/>
              <a:t>390 patients with HL progression defined by these criteria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Demonstrating</a:t>
            </a:r>
            <a:r>
              <a:rPr/>
              <a:t> </a:t>
            </a:r>
            <a:r>
              <a:rPr/>
              <a:t>HL</a:t>
            </a:r>
            <a:r>
              <a:rPr/>
              <a:t> </a:t>
            </a:r>
            <a:r>
              <a:rPr/>
              <a:t>Progression</a:t>
            </a:r>
          </a:p>
        </p:txBody>
      </p:sp>
      <p:pic>
        <p:nvPicPr>
          <p:cNvPr descr="images/HLprogressionS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65100"/>
            <a:ext cx="9144000" cy="652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HL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EVA</a:t>
            </a:r>
            <a:r>
              <a:rPr/>
              <a:t> </a:t>
            </a:r>
            <a:r>
              <a:rPr/>
              <a:t>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Changed definition: Our definition: Using </a:t>
            </a:r>
            <a:r>
              <a:rPr b="1"/>
              <a:t>air thresholds</a:t>
            </a:r>
            <a:r>
              <a:rPr/>
              <a:t>, find patients whose PTA4 dropped by 10 dB from first to last hearing test.</a:t>
            </a:r>
          </a:p>
          <a:p>
            <a:pPr lvl="1"/>
            <a:r>
              <a:rPr/>
              <a:t>For routine monitoring of EVA patients, only air thresholds were measured</a:t>
            </a:r>
          </a:p>
          <a:p>
            <a:pPr lvl="1"/>
            <a:r>
              <a:rPr/>
              <a:t>155 patients (of the 190 found at CHOP) have enough audiogram data for analysis (at least 3 audiograms with all PTA4 frequencies included)</a:t>
            </a:r>
          </a:p>
          <a:p>
            <a:pPr lvl="1"/>
            <a:r>
              <a:rPr/>
              <a:t>60 patients demonstrated progressive hearing loss</a:t>
            </a:r>
          </a:p>
          <a:p>
            <a:pPr lvl="1"/>
            <a:r>
              <a:rPr/>
              <a:t>39% of the qualifying EVA patients have progressive hearing loss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Computational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Fluctuating</a:t>
            </a:r>
            <a:r>
              <a:rPr/>
              <a:t> </a:t>
            </a:r>
            <a:r>
              <a:rPr/>
              <a:t>Hearing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Approach: Calculate difference in PTA 4 from test to test as the patient ages</a:t>
            </a:r>
          </a:p>
          <a:p>
            <a:pPr lvl="1"/>
            <a:r>
              <a:rPr/>
              <a:t>Definition: Maximum &gt;= 10 dB between tests &amp; minimum &lt;= -10 dB between tests</a:t>
            </a:r>
          </a:p>
          <a:p>
            <a:pPr lvl="1"/>
            <a:r>
              <a:rPr/>
              <a:t>In other words, test-to-test change must go up at least 10 dB and drop by at least 10 dB</a:t>
            </a:r>
          </a:p>
          <a:p>
            <a:pPr lvl="1"/>
            <a:r>
              <a:rPr/>
              <a:t>Results</a:t>
            </a:r>
          </a:p>
          <a:p>
            <a:pPr lvl="2"/>
            <a:r>
              <a:rPr/>
              <a:t>190 total CHOP patients with EVA</a:t>
            </a:r>
          </a:p>
          <a:p>
            <a:pPr lvl="2"/>
            <a:r>
              <a:rPr/>
              <a:t>155 patients meet all inclusion criteria using </a:t>
            </a:r>
            <a:r>
              <a:rPr b="1"/>
              <a:t>air conduction</a:t>
            </a:r>
            <a:r>
              <a:rPr/>
              <a:t> for testing</a:t>
            </a:r>
          </a:p>
          <a:p>
            <a:pPr lvl="2"/>
            <a:r>
              <a:rPr/>
              <a:t>71 ears from 60 patients showed progression demonstrated progressive hearing loss</a:t>
            </a:r>
          </a:p>
          <a:p>
            <a:pPr lvl="2"/>
            <a:r>
              <a:rPr b="1"/>
              <a:t>36 ears that qualify as fluctuating</a:t>
            </a:r>
            <a:r>
              <a:rPr/>
              <a:t> in the entire data set</a:t>
            </a:r>
          </a:p>
          <a:p>
            <a:pPr lvl="2"/>
            <a:r>
              <a:rPr/>
              <a:t>19.9% of the hearing tests</a:t>
            </a:r>
          </a:p>
          <a:p>
            <a:pPr lvl="2"/>
            <a:r>
              <a:rPr b="1"/>
              <a:t>13 ears with fluctuating hearing thresholds</a:t>
            </a:r>
            <a:r>
              <a:rPr/>
              <a:t> among the </a:t>
            </a:r>
            <a:r>
              <a:rPr b="1"/>
              <a:t>progressive HL patients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 previous slide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Fluctuation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EVA</a:t>
            </a:r>
            <a:r>
              <a:rPr/>
              <a:t> </a:t>
            </a:r>
            <a:r>
              <a:rPr/>
              <a:t>Patients</a:t>
            </a:r>
          </a:p>
        </p:txBody>
      </p:sp>
      <p:pic>
        <p:nvPicPr>
          <p:cNvPr descr="images/FluctuatingPatientGraph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5100"/>
            <a:ext cx="9144000" cy="652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Sudden hearing loss is a prominent feature of HL Progression</a:t>
            </a:r>
          </a:p>
          <a:p>
            <a:pPr lvl="1"/>
            <a:r>
              <a:rPr/>
              <a:t>Can we use mathematical modeling to categorize HL Progression profiles?</a:t>
            </a:r>
          </a:p>
          <a:p>
            <a:pPr lvl="0" marL="0" indent="0">
              <a:buNone/>
            </a:pPr>
            <a:r>
              <a:rPr/>
              <a:t>Note: add images/MathModelsHLprogression.jpeg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Model each patients </a:t>
            </a:r>
            <a:r>
              <a:rPr i="1"/>
              <a:t>pta4 ~ age</a:t>
            </a:r>
            <a:r>
              <a:rPr/>
              <a:t> curve</a:t>
            </a:r>
          </a:p>
          <a:p>
            <a:pPr lvl="1"/>
            <a:r>
              <a:rPr/>
              <a:t>Extract variable values</a:t>
            </a:r>
          </a:p>
          <a:p>
            <a:pPr lvl="2"/>
            <a:r>
              <a:rPr/>
              <a:t>linear (m/b1, b/b0, r2)</a:t>
            </a:r>
          </a:p>
          <a:p>
            <a:pPr lvl="2"/>
            <a:r>
              <a:rPr/>
              <a:t>4th order polynomial (b4, b3, b2, b1, b0, r2)</a:t>
            </a:r>
          </a:p>
          <a:p>
            <a:pPr lvl="0" marL="0" indent="0">
              <a:buNone/>
            </a:pPr>
            <a:r>
              <a:rPr/>
              <a:t>Clustering</a:t>
            </a:r>
          </a:p>
          <a:p>
            <a:pPr lvl="0" marL="0" indent="0">
              <a:buNone/>
            </a:pPr>
            <a:r>
              <a:rPr/>
              <a:t>Note add &lt; images/ClusterHLprogression_small.png &gt; here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images/MathModelsHLprogression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40386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ClusterHLprogression_smal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489200"/>
            <a:ext cx="4038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Theoretical Curves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Sudden Hearing Loss is best modeled with 4th degree polynomial</a:t>
            </a:r>
          </a:p>
          <a:p>
            <a:pPr lvl="2"/>
            <a:r>
              <a:rPr b="1"/>
              <a:t>Linear model</a:t>
            </a:r>
            <a:r>
              <a:rPr/>
              <a:t> fits the data </a:t>
            </a:r>
            <a:r>
              <a:rPr b="1"/>
              <a:t>poorly</a:t>
            </a:r>
            <a:r>
              <a:rPr/>
              <a:t>, which is reflected in a low r2 value</a:t>
            </a:r>
          </a:p>
          <a:p>
            <a:pPr lvl="2"/>
            <a:r>
              <a:rPr b="1"/>
              <a:t>4th order polynomial model</a:t>
            </a:r>
            <a:r>
              <a:rPr/>
              <a:t> fit is </a:t>
            </a:r>
            <a:r>
              <a:rPr b="1"/>
              <a:t>good</a:t>
            </a:r>
            <a:r>
              <a:rPr/>
              <a:t>, and r2 value is high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Slow HL Progression is well-modeled with both approaches</a:t>
            </a:r>
          </a:p>
          <a:p>
            <a:pPr lvl="2"/>
            <a:r>
              <a:rPr b="1"/>
              <a:t>Linear model</a:t>
            </a:r>
            <a:r>
              <a:rPr/>
              <a:t> fit is </a:t>
            </a:r>
            <a:r>
              <a:rPr b="1"/>
              <a:t>good</a:t>
            </a:r>
            <a:r>
              <a:rPr/>
              <a:t> and r2 value is high</a:t>
            </a:r>
          </a:p>
          <a:p>
            <a:pPr lvl="2"/>
            <a:r>
              <a:rPr b="1"/>
              <a:t>4th order polynomial</a:t>
            </a:r>
            <a:r>
              <a:rPr/>
              <a:t> is </a:t>
            </a:r>
            <a:r>
              <a:rPr b="1"/>
              <a:t>good</a:t>
            </a:r>
            <a:r>
              <a:rPr/>
              <a:t>, and r2 value is high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images/RegressionModels_Sudd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RegressionModels_Sl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4130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Clustering</a:t>
            </a:r>
            <a:r>
              <a:rPr/>
              <a:t> </a:t>
            </a:r>
            <a:r>
              <a:rPr/>
              <a:t>HL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Profiles</a:t>
            </a:r>
            <a:r>
              <a:rPr/>
              <a:t> </a:t>
            </a:r>
            <a:r>
              <a:rPr/>
              <a:t>(PTA4</a:t>
            </a:r>
            <a:r>
              <a:rPr/>
              <a:t> </a:t>
            </a:r>
            <a:r>
              <a:rPr/>
              <a:t>~</a:t>
            </a:r>
            <a:r>
              <a:rPr/>
              <a:t> </a:t>
            </a:r>
            <a:r>
              <a:rPr/>
              <a:t>Age)</a:t>
            </a:r>
          </a:p>
        </p:txBody>
      </p:sp>
      <p:pic>
        <p:nvPicPr>
          <p:cNvPr descr="images/ClusterHLprogress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0"/>
            <a:ext cx="88900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Clustering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HL</a:t>
            </a:r>
            <a:r>
              <a:rPr/>
              <a:t> </a:t>
            </a:r>
            <a:r>
              <a:rPr/>
              <a:t>Progression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Hearing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Profiles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Clustering:</a:t>
            </a:r>
            <a:r>
              <a:rPr/>
              <a:t> </a:t>
            </a:r>
            <a:r>
              <a:rPr/>
              <a:t>CHOP</a:t>
            </a:r>
            <a:r>
              <a:rPr/>
              <a:t> </a:t>
            </a:r>
            <a:r>
              <a:rPr/>
              <a:t>EVA</a:t>
            </a:r>
            <a:r>
              <a:rPr/>
              <a:t> </a:t>
            </a:r>
            <a:r>
              <a:rPr/>
              <a:t>Cohort</a:t>
            </a:r>
          </a:p>
        </p:txBody>
      </p:sp>
      <p:pic>
        <p:nvPicPr>
          <p:cNvPr descr="images/SuddenDrop_StableClus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590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Sudden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Stable</a:t>
            </a:r>
            <a:r>
              <a:rPr/>
              <a:t> </a:t>
            </a:r>
            <a:r>
              <a:rPr/>
              <a:t>Profile</a:t>
            </a:r>
          </a:p>
        </p:txBody>
      </p:sp>
      <p:pic>
        <p:nvPicPr>
          <p:cNvPr descr="images/SuddenDrop_NotS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1590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Sudden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Stable</a:t>
            </a:r>
            <a:r>
              <a:rPr/>
              <a:t> </a:t>
            </a:r>
            <a:r>
              <a:rPr/>
              <a:t>Profile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Big Data in hearing sciences requires development of new computational methods to characterize hearing data</a:t>
            </a:r>
          </a:p>
          <a:p>
            <a:pPr lvl="1"/>
            <a:r>
              <a:rPr/>
              <a:t>Text mining approaches can be used to identify patient cohorts that have traditionally taken considerable effort to find</a:t>
            </a:r>
          </a:p>
          <a:p>
            <a:pPr lvl="1"/>
            <a:r>
              <a:rPr/>
              <a:t>Algorithms have been developed to identify temporal patterns in hearing tests relevant to hearing research, such as HL progession and fluctuation</a:t>
            </a:r>
          </a:p>
          <a:p>
            <a:pPr lvl="1"/>
            <a:r>
              <a:rPr/>
              <a:t>These approaches can digest large datasets, and provide ‘features’ for machine learning</a:t>
            </a:r>
          </a:p>
          <a:p>
            <a:pPr lvl="1"/>
            <a:r>
              <a:rPr/>
              <a:t>In the long term, predictive analytical techniques using these approaches can be developed</a:t>
            </a:r>
          </a:p>
          <a:p>
            <a:pPr lvl="1"/>
            <a:r>
              <a:rPr/>
              <a:t>Clinical decision support (CDS) systems can then incorporate predictive analytic models to facilitate the evaluation of patients in audiological and otolaryngological practices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AudGenDB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AudGenDB website is found at </a:t>
            </a:r>
            <a:r>
              <a:rPr>
                <a:hlinkClick r:id="rId2"/>
              </a:rPr>
              <a:t>https://audgendb.chop.edu/</a:t>
            </a:r>
            <a:r>
              <a:rPr/>
              <a:t>.</a:t>
            </a:r>
          </a:p>
        </p:txBody>
      </p:sp>
      <p:pic>
        <p:nvPicPr>
          <p:cNvPr descr="images/AudGenDB%20Home%20Page.jp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108200"/>
            <a:ext cx="4038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Audiology</a:t>
            </a:r>
          </a:p>
        </p:txBody>
      </p:sp>
      <p:pic>
        <p:nvPicPr>
          <p:cNvPr descr="images/BigDataCo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0"/>
            <a:ext cx="58166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Audiology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28:42-49</a:t>
            </a:r>
            <a:r>
              <a:rPr/>
              <a:t> </a:t>
            </a:r>
            <a:r>
              <a:rPr/>
              <a:t>(2016)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AudGenDB</a:t>
            </a:r>
          </a:p>
        </p:txBody>
      </p:sp>
      <p:pic>
        <p:nvPicPr>
          <p:cNvPr descr="images/AudGenDB%20Institutional%20Represent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676400"/>
            <a:ext cx="91440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Scheme:</a:t>
            </a:r>
            <a:r>
              <a:rPr/>
              <a:t> </a:t>
            </a:r>
            <a:r>
              <a:rPr/>
              <a:t>CHOP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(BCH)</a:t>
            </a:r>
            <a:r>
              <a:rPr/>
              <a:t> </a:t>
            </a:r>
            <a:r>
              <a:rPr/>
              <a:t>Crimson,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Vanderbilt</a:t>
            </a:r>
            <a:r>
              <a:rPr/>
              <a:t> </a:t>
            </a:r>
            <a:r>
              <a:rPr/>
              <a:t>Commodore</a:t>
            </a:r>
            <a:r>
              <a:rPr/>
              <a:t> </a:t>
            </a:r>
            <a:r>
              <a:rPr/>
              <a:t>Gold.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Big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Opportunties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Provides opportunities</a:t>
            </a:r>
          </a:p>
          <a:p>
            <a:pPr lvl="2"/>
            <a:r>
              <a:rPr/>
              <a:t>Large cohort sizes</a:t>
            </a:r>
          </a:p>
          <a:p>
            <a:pPr lvl="2"/>
            <a:r>
              <a:rPr/>
              <a:t>Comparison across institutions</a:t>
            </a:r>
          </a:p>
          <a:p>
            <a:pPr lvl="2"/>
            <a:r>
              <a:rPr/>
              <a:t>Compendium of data resources to bring to bear on a problem</a:t>
            </a:r>
          </a:p>
          <a:p>
            <a:pPr lvl="2"/>
            <a:r>
              <a:rPr/>
              <a:t>Rapid testing of hypotheses</a:t>
            </a:r>
          </a:p>
          <a:p>
            <a:pPr lvl="1"/>
            <a:r>
              <a:rPr/>
              <a:t>Presents Challenges</a:t>
            </a:r>
          </a:p>
          <a:p>
            <a:pPr lvl="2"/>
            <a:r>
              <a:rPr/>
              <a:t>Observational studies</a:t>
            </a:r>
          </a:p>
          <a:p>
            <a:pPr lvl="2"/>
            <a:r>
              <a:rPr/>
              <a:t>Sparsity of data</a:t>
            </a:r>
          </a:p>
          <a:p>
            <a:pPr lvl="2"/>
            <a:r>
              <a:rPr/>
              <a:t>Significant amounts of data in the form of text, which isn’t readily accessible to computational methods without further work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Audiological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(AudGenDB)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Pediatric hearing research integrates complex data from varying specialties, on large numbers of patients.</a:t>
            </a:r>
          </a:p>
          <a:p>
            <a:pPr lvl="1"/>
            <a:r>
              <a:rPr/>
              <a:t>Examples of data in AudGenDB:</a:t>
            </a:r>
          </a:p>
          <a:p>
            <a:pPr lvl="2"/>
            <a:r>
              <a:rPr/>
              <a:t>Audiogram for hearing thresholds</a:t>
            </a:r>
          </a:p>
          <a:p>
            <a:pPr lvl="2"/>
            <a:r>
              <a:rPr/>
              <a:t>Evoked responses (e.g. ABR)</a:t>
            </a:r>
          </a:p>
          <a:p>
            <a:pPr lvl="2"/>
            <a:r>
              <a:rPr/>
              <a:t>Speech and language performance</a:t>
            </a:r>
          </a:p>
          <a:p>
            <a:pPr lvl="2"/>
            <a:r>
              <a:rPr/>
              <a:t>Diagnoses and problems</a:t>
            </a:r>
          </a:p>
          <a:p>
            <a:pPr lvl="2"/>
            <a:r>
              <a:rPr/>
              <a:t>Procedures</a:t>
            </a:r>
          </a:p>
          <a:p>
            <a:pPr lvl="2"/>
            <a:r>
              <a:rPr/>
              <a:t>Temporal bone imaging</a:t>
            </a:r>
          </a:p>
          <a:p>
            <a:pPr lvl="1"/>
            <a:r>
              <a:rPr/>
              <a:t>Large-scale hearing research projects would benefit from an integrated electronic database that incorporates these varied data.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Summary</a:t>
            </a:r>
          </a:p>
        </p:txBody>
      </p:sp>
      <p:pic>
        <p:nvPicPr>
          <p:cNvPr descr="images/Data%20Summary%20Pennington%20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50900"/>
            <a:ext cx="91440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Pennington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et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al.,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2019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slide from down’s presentation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Talk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in Progress</a:t>
            </a:r>
          </a:p>
          <a:p>
            <a:pPr lvl="1"/>
            <a:r>
              <a:rPr/>
              <a:t>Demonstrate textmining approaches</a:t>
            </a:r>
          </a:p>
          <a:p>
            <a:pPr lvl="1"/>
            <a:r>
              <a:rPr/>
              <a:t>Discuss algorithms to identify progression</a:t>
            </a:r>
          </a:p>
          <a:p>
            <a:pPr lvl="1"/>
            <a:r>
              <a:rPr/>
              <a:t>Discuss mathematical modeling to facilitate our analyses</a:t>
            </a:r>
          </a:p>
          <a:p>
            <a:pPr lvl="1"/>
            <a:r>
              <a:rPr/>
              <a:t>Touch on how these approaches facilitate the long term goal of predictive analytics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Hearing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larger question – Enlarged Vestibular Aqueduct (EVA) is a subset of the HL Progression problem</a:t>
            </a:r>
          </a:p>
          <a:p>
            <a:pPr lvl="1"/>
            <a:r>
              <a:rPr/>
              <a:t>How to determine which patients will progress?</a:t>
            </a:r>
          </a:p>
          <a:p>
            <a:pPr lvl="1"/>
            <a:r>
              <a:rPr/>
              <a:t>What computational approaches can we bring to bear on the problem?</a:t>
            </a:r>
          </a:p>
          <a:p>
            <a:pPr lvl="1"/>
            <a:r>
              <a:rPr/>
              <a:t>Can machine learning techniques be used to predict HL progression?</a:t>
            </a:r>
          </a:p>
          <a:p>
            <a:pPr lvl="1"/>
            <a:r>
              <a:rPr/>
              <a:t>What features are available for inclusion as features?</a:t>
            </a:r>
          </a:p>
          <a:p>
            <a:pPr lvl="1"/>
            <a:r>
              <a:rPr/>
              <a:t>Can we generate ‘computed phenotypes’?</a:t>
            </a:r>
          </a:p>
        </p:txBody>
      </p:sp>
    </p:spTree>
  </p:cSld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4BF5FC"/>
      </a:hlink>
      <a:folHlink>
        <a:srgbClr val="9DCBC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bciii_classic" id="{006B2559-A3BF-DF4D-AF45-43F27C123197}" vid="{C9172055-550F-AA45-8303-F06635808D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System Font Regular</vt:lpstr>
      <vt:lpstr>Wingdings</vt:lpstr>
      <vt:lpstr>Default Design</vt:lpstr>
      <vt:lpstr>Title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Text-mining for Cohort Ascertainment and Analysis of Patients with EVA</dc:title>
  <dc:creator>Children’s Hospital of Philadelphia</dc:creator>
  <cp:keywords/>
  <dcterms:created xsi:type="dcterms:W3CDTF">2020-03-06T22:21:12Z</dcterms:created>
  <dcterms:modified xsi:type="dcterms:W3CDTF">2020-03-06T22:21:12Z</dcterms:modified>
</cp:coreProperties>
</file>