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Default ContentType="image/gif" Extension="gif"/>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2" Type="http://schemas.openxmlformats.org/officeDocument/2006/relationships/slide" Target="slides/slide7.xml"/><Relationship Id="rId2" Type="http://schemas.openxmlformats.org/officeDocument/2006/relationships/presProps" Target="presProps.xml"/><Relationship Id="rId1" Type="http://schemas.openxmlformats.org/officeDocument/2006/relationships/theme" Target="theme/theme3.xml"/><Relationship Id="rId10" Type="http://schemas.openxmlformats.org/officeDocument/2006/relationships/slide" Target="slides/slide5.xml"/><Relationship Id="rId4" Type="http://schemas.openxmlformats.org/officeDocument/2006/relationships/slideMaster" Target="slideMasters/slideMaster1.xml"/><Relationship Id="rId11" Type="http://schemas.openxmlformats.org/officeDocument/2006/relationships/slide" Target="slides/slide6.xml"/><Relationship Id="rId3" Type="http://schemas.openxmlformats.org/officeDocument/2006/relationships/tableStyles" Target="tableStyles.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 name="Shape 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9" name="Shape 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references go here: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references go here: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references go here: Wiki</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references go here: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references go here: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references go here: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03.jpg"/><Relationship Id="rId3" Type="http://schemas.openxmlformats.org/officeDocument/2006/relationships/image" Target="../media/image00.jpg"/><Relationship Id="rId5" Type="http://schemas.openxmlformats.org/officeDocument/2006/relationships/image" Target="../media/image05.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01.jpg"/><Relationship Id="rId3" Type="http://schemas.openxmlformats.org/officeDocument/2006/relationships/image" Target="../media/image0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856"/>
          </a:xfrm>
          <a:prstGeom prst="rect">
            <a:avLst/>
          </a:prstGeom>
        </p:spPr>
        <p:txBody>
          <a:bodyPr anchorCtr="0" anchor="b" bIns="91425" lIns="91425" rIns="91425" tIns="91425">
            <a:noAutofit/>
          </a:bodyPr>
          <a:lstStyle/>
          <a:p>
            <a:pPr rtl="0">
              <a:spcBef>
                <a:spcPts val="0"/>
              </a:spcBef>
              <a:buNone/>
            </a:pPr>
            <a:r>
              <a:rPr lang="en"/>
              <a:t>Overview</a:t>
            </a:r>
          </a:p>
          <a:p>
            <a:pPr>
              <a:spcBef>
                <a:spcPts val="0"/>
              </a:spcBef>
              <a:buNone/>
            </a:pPr>
            <a:r>
              <a:rPr b="0" lang="en" sz="3000"/>
              <a:t>paul, mari, connor and darragh</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is a Computer?</a:t>
            </a:r>
          </a:p>
        </p:txBody>
      </p:sp>
      <p:sp>
        <p:nvSpPr>
          <p:cNvPr id="36" name="Shape 36"/>
          <p:cNvSpPr txBox="1"/>
          <p:nvPr>
            <p:ph idx="1" type="body"/>
          </p:nvPr>
        </p:nvSpPr>
        <p:spPr>
          <a:xfrm>
            <a:off x="551175" y="1145650"/>
            <a:ext cx="8229600" cy="3725699"/>
          </a:xfrm>
          <a:prstGeom prst="rect">
            <a:avLst/>
          </a:prstGeom>
          <a:solidFill>
            <a:srgbClr val="00FF00"/>
          </a:solidFill>
        </p:spPr>
        <p:txBody>
          <a:bodyPr anchorCtr="0" anchor="t" bIns="91425" lIns="91425" rIns="91425" tIns="91425">
            <a:noAutofit/>
          </a:bodyPr>
          <a:lstStyle/>
          <a:p>
            <a:pPr rtl="0">
              <a:spcBef>
                <a:spcPts val="0"/>
              </a:spcBef>
              <a:buNone/>
            </a:pPr>
            <a:r>
              <a:rPr lang="en" sz="1800"/>
              <a:t>The modern day definition of a computer is an electronic device capable of receiving and manipulating information or data, and processing it through programs to create new information or signals. </a:t>
            </a:r>
          </a:p>
          <a:p>
            <a:pPr rtl="0">
              <a:spcBef>
                <a:spcPts val="0"/>
              </a:spcBef>
              <a:buNone/>
            </a:pPr>
            <a:r>
              <a:rPr lang="en" sz="1800"/>
              <a:t>But in reality a computer is a device that can manipulate data to create information, so there are lots of computers we wouldn’t think of, such as a tally stick or a ruler or the brain </a:t>
            </a:r>
          </a:p>
          <a:p>
            <a:pPr rtl="0">
              <a:spcBef>
                <a:spcPts val="0"/>
              </a:spcBef>
              <a:buNone/>
            </a:pPr>
            <a:r>
              <a:rPr lang="en" sz="1800"/>
              <a:t>there are two main types of computer - macs and personal computers - macs being made by apple, pcs being made by microsoft. </a:t>
            </a:r>
          </a:p>
          <a:p>
            <a:pPr rtl="0">
              <a:spcBef>
                <a:spcPts val="0"/>
              </a:spcBef>
              <a:buNone/>
            </a:pPr>
            <a:r>
              <a:rPr lang="en" sz="1800"/>
              <a:t>now computers are mobile in the forms of laptops, and even mobile phones. </a:t>
            </a:r>
          </a:p>
          <a:p>
            <a:pPr>
              <a:spcBef>
                <a:spcPts val="0"/>
              </a:spcBef>
              <a:buNone/>
            </a:pPr>
            <a:r>
              <a:rPr lang="en" sz="1800"/>
              <a:t>computers operate of a binary system, whereby they understand ones and zeros, nothing above. in computer terms there is no such thing as 2</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History of Computers</a:t>
            </a:r>
          </a:p>
        </p:txBody>
      </p:sp>
      <p:sp>
        <p:nvSpPr>
          <p:cNvPr id="42" name="Shape 4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800"/>
              <a:t>-Charles Babbage designed the analytical engine in the 17th century and although it was never completed, it is considered the first true “computer”.</a:t>
            </a:r>
          </a:p>
          <a:p>
            <a:pPr rtl="0">
              <a:spcBef>
                <a:spcPts val="0"/>
              </a:spcBef>
              <a:buNone/>
            </a:pPr>
            <a:r>
              <a:rPr lang="en" sz="1800"/>
              <a:t>-In 1941 Konrad Zuse invented the Z3 computer, which </a:t>
            </a:r>
            <a:r>
              <a:rPr lang="en" sz="1800">
                <a:solidFill>
                  <a:srgbClr val="252525"/>
                </a:solidFill>
              </a:rPr>
              <a:t>was the first working programmable, fully automatic computing machine.</a:t>
            </a:r>
          </a:p>
          <a:p>
            <a:pPr>
              <a:spcBef>
                <a:spcPts val="0"/>
              </a:spcBef>
              <a:buNone/>
            </a:pPr>
            <a:r>
              <a:rPr lang="en" sz="1800">
                <a:solidFill>
                  <a:srgbClr val="252525"/>
                </a:solidFill>
              </a:rPr>
              <a:t>-The Programma 101 was the world's first commercial computer.</a:t>
            </a:r>
          </a:p>
        </p:txBody>
      </p:sp>
      <p:pic>
        <p:nvPicPr>
          <p:cNvPr id="43" name="Shape 43"/>
          <p:cNvPicPr preferRelativeResize="0"/>
          <p:nvPr/>
        </p:nvPicPr>
        <p:blipFill>
          <a:blip r:embed="rId3">
            <a:alphaModFix/>
          </a:blip>
          <a:stretch>
            <a:fillRect/>
          </a:stretch>
        </p:blipFill>
        <p:spPr>
          <a:xfrm>
            <a:off x="8113792" y="833875"/>
            <a:ext cx="1030199" cy="1171475"/>
          </a:xfrm>
          <a:prstGeom prst="rect">
            <a:avLst/>
          </a:prstGeom>
          <a:noFill/>
          <a:ln>
            <a:noFill/>
          </a:ln>
        </p:spPr>
      </p:pic>
      <p:pic>
        <p:nvPicPr>
          <p:cNvPr id="44" name="Shape 44"/>
          <p:cNvPicPr preferRelativeResize="0"/>
          <p:nvPr/>
        </p:nvPicPr>
        <p:blipFill>
          <a:blip r:embed="rId4">
            <a:alphaModFix/>
          </a:blip>
          <a:stretch>
            <a:fillRect/>
          </a:stretch>
        </p:blipFill>
        <p:spPr>
          <a:xfrm>
            <a:off x="7324075" y="2447650"/>
            <a:ext cx="1819924" cy="1408175"/>
          </a:xfrm>
          <a:prstGeom prst="rect">
            <a:avLst/>
          </a:prstGeom>
          <a:noFill/>
          <a:ln>
            <a:noFill/>
          </a:ln>
        </p:spPr>
      </p:pic>
      <p:pic>
        <p:nvPicPr>
          <p:cNvPr id="45" name="Shape 45"/>
          <p:cNvPicPr preferRelativeResize="0"/>
          <p:nvPr/>
        </p:nvPicPr>
        <p:blipFill>
          <a:blip r:embed="rId5">
            <a:alphaModFix/>
          </a:blip>
          <a:stretch>
            <a:fillRect/>
          </a:stretch>
        </p:blipFill>
        <p:spPr>
          <a:xfrm>
            <a:off x="0" y="3549225"/>
            <a:ext cx="2125675" cy="159427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4A7D6"/>
        </a:solidFill>
      </p:bgPr>
    </p:bg>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is a Computer Program?</a:t>
            </a:r>
          </a:p>
        </p:txBody>
      </p:sp>
      <p:sp>
        <p:nvSpPr>
          <p:cNvPr id="51" name="Shape 51"/>
          <p:cNvSpPr txBox="1"/>
          <p:nvPr>
            <p:ph idx="1" type="body"/>
          </p:nvPr>
        </p:nvSpPr>
        <p:spPr>
          <a:xfrm>
            <a:off x="491675" y="11863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 sz="1800"/>
              <a:t>A list of instructions that tell a computer what to do. </a:t>
            </a:r>
          </a:p>
          <a:p>
            <a:pPr indent="-342900" lvl="0" marL="457200" rtl="0">
              <a:spcBef>
                <a:spcPts val="0"/>
              </a:spcBef>
              <a:buClr>
                <a:schemeClr val="dk1"/>
              </a:buClr>
              <a:buSzPct val="100000"/>
              <a:buFont typeface="Arial"/>
              <a:buChar char="●"/>
            </a:pPr>
            <a:r>
              <a:rPr lang="en" sz="1800"/>
              <a:t>Usually carries out the instructions in the central processor.</a:t>
            </a:r>
          </a:p>
          <a:p>
            <a:pPr indent="-342900" lvl="0" marL="457200" rtl="0">
              <a:spcBef>
                <a:spcPts val="0"/>
              </a:spcBef>
              <a:buClr>
                <a:schemeClr val="dk1"/>
              </a:buClr>
              <a:buSzPct val="100000"/>
              <a:buFont typeface="Arial"/>
              <a:buChar char="●"/>
            </a:pPr>
            <a:r>
              <a:rPr lang="en" sz="1800"/>
              <a:t>System software and application software.</a:t>
            </a:r>
          </a:p>
          <a:p>
            <a:pPr indent="-342900" lvl="0" marL="457200" rtl="0">
              <a:spcBef>
                <a:spcPts val="0"/>
              </a:spcBef>
              <a:buClr>
                <a:schemeClr val="dk1"/>
              </a:buClr>
              <a:buSzPct val="100000"/>
              <a:buFont typeface="Arial"/>
              <a:buChar char="●"/>
            </a:pPr>
            <a:r>
              <a:rPr lang="en" sz="1800"/>
              <a:t> 2 or more can be run at the same time - multitasking.</a:t>
            </a:r>
          </a:p>
          <a:p>
            <a:pPr indent="-342900" lvl="0" marL="457200">
              <a:spcBef>
                <a:spcPts val="0"/>
              </a:spcBef>
              <a:buClr>
                <a:schemeClr val="dk1"/>
              </a:buClr>
              <a:buSzPct val="100000"/>
              <a:buFont typeface="Arial"/>
              <a:buChar char="●"/>
            </a:pPr>
            <a:r>
              <a:rPr lang="en" sz="1800"/>
              <a:t>E.g., Mozilla Firefox, Safari &amp; Microsoft Office.</a:t>
            </a:r>
          </a:p>
        </p:txBody>
      </p:sp>
      <p:pic>
        <p:nvPicPr>
          <p:cNvPr id="52" name="Shape 52"/>
          <p:cNvPicPr preferRelativeResize="0"/>
          <p:nvPr/>
        </p:nvPicPr>
        <p:blipFill>
          <a:blip r:embed="rId3">
            <a:alphaModFix/>
          </a:blip>
          <a:stretch>
            <a:fillRect/>
          </a:stretch>
        </p:blipFill>
        <p:spPr>
          <a:xfrm>
            <a:off x="491675" y="3550825"/>
            <a:ext cx="998374" cy="1143924"/>
          </a:xfrm>
          <a:prstGeom prst="rect">
            <a:avLst/>
          </a:prstGeom>
          <a:noFill/>
          <a:ln>
            <a:noFill/>
          </a:ln>
        </p:spPr>
      </p:pic>
      <p:pic>
        <p:nvPicPr>
          <p:cNvPr id="53" name="Shape 53"/>
          <p:cNvPicPr preferRelativeResize="0"/>
          <p:nvPr/>
        </p:nvPicPr>
        <p:blipFill>
          <a:blip r:embed="rId4">
            <a:alphaModFix/>
          </a:blip>
          <a:stretch>
            <a:fillRect/>
          </a:stretch>
        </p:blipFill>
        <p:spPr>
          <a:xfrm>
            <a:off x="4580275" y="3550825"/>
            <a:ext cx="998374" cy="114392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History of Programming</a:t>
            </a:r>
          </a:p>
        </p:txBody>
      </p:sp>
      <p:sp>
        <p:nvSpPr>
          <p:cNvPr id="59" name="Shape 59"/>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700"/>
              <a:t>Originally all computers were mechanically operated such as abacuses, but after the industrial revolution, computer programming accelerated rapidly. </a:t>
            </a:r>
          </a:p>
          <a:p>
            <a:pPr rtl="0">
              <a:spcBef>
                <a:spcPts val="0"/>
              </a:spcBef>
              <a:buNone/>
            </a:pPr>
            <a:r>
              <a:rPr lang="en" sz="1700"/>
              <a:t>In 1830, Charles Babbage began using punch cards to control his analytical machine. This could be said to be the first electronic programme. </a:t>
            </a:r>
          </a:p>
          <a:p>
            <a:pPr rtl="0">
              <a:spcBef>
                <a:spcPts val="0"/>
              </a:spcBef>
              <a:buNone/>
            </a:pPr>
            <a:r>
              <a:rPr lang="en" sz="1700"/>
              <a:t>in the 1880s, Herman Hollerith invented the recording of data that could be read on a machine. </a:t>
            </a:r>
          </a:p>
          <a:p>
            <a:pPr rtl="0">
              <a:spcBef>
                <a:spcPts val="0"/>
              </a:spcBef>
              <a:buNone/>
            </a:pPr>
            <a:r>
              <a:rPr lang="en" sz="1700"/>
              <a:t>The first high level computer programming language that was actually implemented was called FORTRAN. It was created in 1954. It was designed and developed by John Blackus who worked for IBM (previously TMC) and it stands for Formula Translation. </a:t>
            </a:r>
          </a:p>
          <a:p>
            <a:pPr>
              <a:spcBef>
                <a:spcPts val="0"/>
              </a:spcBef>
              <a:buNone/>
            </a:pPr>
            <a:r>
              <a:rPr lang="en" sz="1700"/>
              <a:t>The most common types of programs for pcs are Windows 7, Windows 8 and WIndows XP, whereas with macs it are the iOS.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2514600" y="205987"/>
            <a:ext cx="4114800" cy="857400"/>
          </a:xfrm>
          <a:prstGeom prst="rect">
            <a:avLst/>
          </a:prstGeom>
        </p:spPr>
        <p:txBody>
          <a:bodyPr anchorCtr="0" anchor="b" bIns="91425" lIns="91425" rIns="91425" tIns="91425">
            <a:noAutofit/>
          </a:bodyPr>
          <a:lstStyle/>
          <a:p>
            <a:pPr>
              <a:spcBef>
                <a:spcPts val="0"/>
              </a:spcBef>
              <a:buNone/>
            </a:pPr>
            <a:r>
              <a:rPr lang="en"/>
              <a:t>Who Developed C</a:t>
            </a:r>
          </a:p>
        </p:txBody>
      </p:sp>
      <p:pic>
        <p:nvPicPr>
          <p:cNvPr id="65" name="Shape 65"/>
          <p:cNvPicPr preferRelativeResize="0"/>
          <p:nvPr/>
        </p:nvPicPr>
        <p:blipFill>
          <a:blip r:embed="rId3">
            <a:alphaModFix amt="38000"/>
          </a:blip>
          <a:stretch>
            <a:fillRect/>
          </a:stretch>
        </p:blipFill>
        <p:spPr>
          <a:xfrm>
            <a:off x="2324150" y="1063400"/>
            <a:ext cx="4495699" cy="4018874"/>
          </a:xfrm>
          <a:prstGeom prst="rect">
            <a:avLst/>
          </a:prstGeom>
          <a:noFill/>
          <a:ln>
            <a:noFill/>
          </a:ln>
        </p:spPr>
      </p:pic>
      <p:sp>
        <p:nvSpPr>
          <p:cNvPr id="66" name="Shape 66"/>
          <p:cNvSpPr txBox="1"/>
          <p:nvPr>
            <p:ph idx="1" type="body"/>
          </p:nvPr>
        </p:nvSpPr>
        <p:spPr>
          <a:xfrm>
            <a:off x="522900" y="1209987"/>
            <a:ext cx="8229600" cy="3725699"/>
          </a:xfrm>
          <a:prstGeom prst="rect">
            <a:avLst/>
          </a:prstGeom>
        </p:spPr>
        <p:txBody>
          <a:bodyPr anchorCtr="0" anchor="t" bIns="91425" lIns="91425" rIns="91425" tIns="91425">
            <a:noAutofit/>
          </a:bodyPr>
          <a:lstStyle/>
          <a:p>
            <a:pPr rtl="0">
              <a:spcBef>
                <a:spcPts val="0"/>
              </a:spcBef>
              <a:buNone/>
            </a:pPr>
            <a:r>
              <a:rPr lang="en"/>
              <a:t>C was developed by Dennis Ritchie in the early 1970s at Bell Laboratories for the UNIX operating system</a:t>
            </a:r>
          </a:p>
          <a:p>
            <a:pPr rtl="0">
              <a:spcBef>
                <a:spcPts val="0"/>
              </a:spcBef>
              <a:buNone/>
            </a:pPr>
            <a:r>
              <a:rPr lang="en"/>
              <a:t>C was derived from BCPL, a typeless computer language, and was an improvement on Ken Thompson’s B language which did not support data types or the use of structures.</a:t>
            </a: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2488350" y="56050"/>
            <a:ext cx="4167299" cy="857400"/>
          </a:xfrm>
          <a:prstGeom prst="rect">
            <a:avLst/>
          </a:prstGeom>
        </p:spPr>
        <p:txBody>
          <a:bodyPr anchorCtr="0" anchor="b" bIns="91425" lIns="91425" rIns="91425" tIns="91425">
            <a:noAutofit/>
          </a:bodyPr>
          <a:lstStyle/>
          <a:p>
            <a:pPr>
              <a:spcBef>
                <a:spcPts val="0"/>
              </a:spcBef>
              <a:buNone/>
            </a:pPr>
            <a:r>
              <a:rPr lang="en"/>
              <a:t>Where is C used?</a:t>
            </a:r>
          </a:p>
        </p:txBody>
      </p:sp>
      <p:sp>
        <p:nvSpPr>
          <p:cNvPr id="72" name="Shape 72"/>
          <p:cNvSpPr txBox="1"/>
          <p:nvPr>
            <p:ph idx="1" type="body"/>
          </p:nvPr>
        </p:nvSpPr>
        <p:spPr>
          <a:xfrm>
            <a:off x="502825" y="913450"/>
            <a:ext cx="8229600" cy="1392300"/>
          </a:xfrm>
          <a:prstGeom prst="rect">
            <a:avLst/>
          </a:prstGeom>
          <a:solidFill>
            <a:srgbClr val="000000"/>
          </a:solidFill>
        </p:spPr>
        <p:txBody>
          <a:bodyPr anchorCtr="0" anchor="t" bIns="91425" lIns="91425" rIns="91425" tIns="91425">
            <a:noAutofit/>
          </a:bodyPr>
          <a:lstStyle/>
          <a:p>
            <a:pPr rtl="0">
              <a:spcBef>
                <a:spcPts val="0"/>
              </a:spcBef>
              <a:buNone/>
            </a:pPr>
            <a:r>
              <a:rPr lang="en" sz="1800">
                <a:solidFill>
                  <a:schemeClr val="lt1"/>
                </a:solidFill>
              </a:rPr>
              <a:t>C was developed for UNIX but is useful for other operating systems, language compilers, text editors, data bases and language interpreters </a:t>
            </a:r>
          </a:p>
          <a:p>
            <a:pPr rtl="0">
              <a:spcBef>
                <a:spcPts val="0"/>
              </a:spcBef>
              <a:buNone/>
            </a:pPr>
            <a:r>
              <a:rPr lang="en" sz="1800">
                <a:solidFill>
                  <a:schemeClr val="lt1"/>
                </a:solidFill>
              </a:rPr>
              <a:t>C is a portable (can be easily transferred from one computer environment to another), stable and efficient coding language</a:t>
            </a:r>
          </a:p>
          <a:p>
            <a:pPr>
              <a:spcBef>
                <a:spcPts val="0"/>
              </a:spcBef>
              <a:buNone/>
            </a:pPr>
            <a:r>
              <a:t/>
            </a:r>
            <a:endParaRPr sz="2000">
              <a:solidFill>
                <a:schemeClr val="lt1"/>
              </a:solidFill>
            </a:endParaRPr>
          </a:p>
        </p:txBody>
      </p:sp>
      <p:sp>
        <p:nvSpPr>
          <p:cNvPr id="73" name="Shape 73"/>
          <p:cNvSpPr txBox="1"/>
          <p:nvPr/>
        </p:nvSpPr>
        <p:spPr>
          <a:xfrm>
            <a:off x="502825" y="2364900"/>
            <a:ext cx="8229600" cy="2589600"/>
          </a:xfrm>
          <a:prstGeom prst="rect">
            <a:avLst/>
          </a:prstGeom>
          <a:solidFill>
            <a:srgbClr val="000000"/>
          </a:solidFill>
          <a:ln>
            <a:noFill/>
          </a:ln>
        </p:spPr>
        <p:txBody>
          <a:bodyPr anchorCtr="0" anchor="t" bIns="91425" lIns="91425" rIns="91425" tIns="91425">
            <a:noAutofit/>
          </a:bodyPr>
          <a:lstStyle/>
          <a:p>
            <a:pPr lvl="0" rtl="0">
              <a:spcBef>
                <a:spcPts val="600"/>
              </a:spcBef>
              <a:buNone/>
            </a:pPr>
            <a:r>
              <a:rPr lang="en" sz="1800">
                <a:solidFill>
                  <a:schemeClr val="lt1"/>
                </a:solidFill>
              </a:rPr>
              <a:t>Things developed with C and C++:</a:t>
            </a:r>
          </a:p>
          <a:p>
            <a:pPr lvl="0" rtl="0">
              <a:spcBef>
                <a:spcPts val="600"/>
              </a:spcBef>
              <a:buNone/>
            </a:pPr>
            <a:r>
              <a:rPr lang="en" sz="1800">
                <a:solidFill>
                  <a:schemeClr val="lt1"/>
                </a:solidFill>
              </a:rPr>
              <a:t>Adobe systems</a:t>
            </a:r>
          </a:p>
          <a:p>
            <a:pPr lvl="0" rtl="0">
              <a:spcBef>
                <a:spcPts val="600"/>
              </a:spcBef>
              <a:buNone/>
            </a:pPr>
            <a:r>
              <a:rPr lang="en" sz="1800">
                <a:solidFill>
                  <a:schemeClr val="lt1"/>
                </a:solidFill>
              </a:rPr>
              <a:t>Microsoft software </a:t>
            </a:r>
          </a:p>
          <a:p>
            <a:pPr lvl="0" rtl="0">
              <a:spcBef>
                <a:spcPts val="600"/>
              </a:spcBef>
              <a:buNone/>
            </a:pPr>
            <a:r>
              <a:rPr lang="en" sz="1800">
                <a:solidFill>
                  <a:schemeClr val="lt1"/>
                </a:solidFill>
              </a:rPr>
              <a:t>Most operating systems (Apple Mac OS X and Windows 8 etc.)</a:t>
            </a:r>
          </a:p>
          <a:p>
            <a:pPr lvl="0" rtl="0">
              <a:spcBef>
                <a:spcPts val="600"/>
              </a:spcBef>
              <a:buNone/>
            </a:pPr>
            <a:r>
              <a:rPr lang="en" sz="1800">
                <a:solidFill>
                  <a:schemeClr val="lt1"/>
                </a:solidFill>
              </a:rPr>
              <a:t>Google Chrome and Mozilla Firefox </a:t>
            </a:r>
          </a:p>
          <a:p>
            <a:pPr lvl="0" rtl="0">
              <a:spcBef>
                <a:spcPts val="600"/>
              </a:spcBef>
              <a:buNone/>
            </a:pPr>
            <a:r>
              <a:rPr lang="en" sz="1800">
                <a:solidFill>
                  <a:schemeClr val="lt1"/>
                </a:solidFill>
              </a:rPr>
              <a:t>Youtube</a:t>
            </a:r>
          </a:p>
          <a:p>
            <a:pPr lvl="0" rtl="0">
              <a:spcBef>
                <a:spcPts val="600"/>
              </a:spcBef>
              <a:buClr>
                <a:schemeClr val="dk1"/>
              </a:buClr>
              <a:buSzPct val="61111"/>
              <a:buFont typeface="Arial"/>
              <a:buNone/>
            </a:pPr>
            <a:r>
              <a:rPr lang="en" sz="1800">
                <a:solidFill>
                  <a:schemeClr val="lt1"/>
                </a:solidFill>
              </a:rPr>
              <a:t>Games including StarCraft and World of Warcraft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