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2" Type="http://schemas.openxmlformats.org/officeDocument/2006/relationships/slide" Target="slides/slide7.xml"/><Relationship Id="rId2" Type="http://schemas.openxmlformats.org/officeDocument/2006/relationships/presProps" Target="presProps.xml"/><Relationship Id="rId1" Type="http://schemas.openxmlformats.org/officeDocument/2006/relationships/theme" Target="theme/theme2.xml"/><Relationship Id="rId10" Type="http://schemas.openxmlformats.org/officeDocument/2006/relationships/slide" Target="slides/slide5.xml"/><Relationship Id="rId4" Type="http://schemas.openxmlformats.org/officeDocument/2006/relationships/slideMaster" Target="slideMasters/slideMaster1.xml"/><Relationship Id="rId11" Type="http://schemas.openxmlformats.org/officeDocument/2006/relationships/slide" Target="slides/slide6.xml"/><Relationship Id="rId3" Type="http://schemas.openxmlformats.org/officeDocument/2006/relationships/tableStyles" Target="tableStyles.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hyperlink" Target="http://www.gcflearnfree.org/computerbasics/1" TargetMode="External"/><Relationship Id="rId1" Type="http://schemas.openxmlformats.org/officeDocument/2006/relationships/notesMaster" Target="../notesMasters/notesMaster1.xml"/><Relationship Id="rId4" Type="http://schemas.openxmlformats.org/officeDocument/2006/relationships/hyperlink" Target="http://www.computerhope.com/issues/ch000984.htm" TargetMode="External"/><Relationship Id="rId3" Type="http://schemas.openxmlformats.org/officeDocument/2006/relationships/hyperlink" Target="http://www.webopedia.com/TERM/C/computer.html" TargetMode="External"/><Relationship Id="rId5" Type="http://schemas.openxmlformats.org/officeDocument/2006/relationships/hyperlink" Target="http://www.computerhope.com/jargon/a/abc.htm"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hyperlink" Target="http://simple.wikipedia.org/wiki/Computer_program" TargetMode="Externa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hyperlink" Target="http://cs.brown.edu/~adf/programming_languages.html" TargetMode="Externa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hyperlink" Target="http://en.wikipedia.org/wiki/Dennis_Ritchie" TargetMode="External"/><Relationship Id="rId1" Type="http://schemas.openxmlformats.org/officeDocument/2006/relationships/notesMaster" Target="../notesMasters/notesMaster1.xml"/><Relationship Id="rId3" Type="http://schemas.openxmlformats.org/officeDocument/2006/relationships/hyperlink" Target="https://answers.yahoo.com/questio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hyperlink" Target="https://answers.yahoo.com/question" TargetMode="Externa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1" name="Shape 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references go here: </a:t>
            </a:r>
            <a:r>
              <a:rPr lang="en" u="sng">
                <a:solidFill>
                  <a:schemeClr val="hlink"/>
                </a:solidFill>
                <a:hlinkClick r:id="rId2"/>
              </a:rPr>
              <a:t>http://www.gcflearnfree.org/computerbasics/1</a:t>
            </a:r>
            <a:r>
              <a:rPr lang="en"/>
              <a:t> </a:t>
            </a:r>
            <a:r>
              <a:rPr lang="en" u="sng">
                <a:solidFill>
                  <a:schemeClr val="hlink"/>
                </a:solidFill>
                <a:hlinkClick r:id="rId3"/>
              </a:rPr>
              <a:t>http://www.webopedia.com/TERM/C/computer.html</a:t>
            </a:r>
            <a:r>
              <a:rPr lang="en"/>
              <a:t> </a:t>
            </a:r>
            <a:r>
              <a:rPr lang="en" u="sng">
                <a:solidFill>
                  <a:schemeClr val="hlink"/>
                </a:solidFill>
                <a:hlinkClick r:id="rId4"/>
              </a:rPr>
              <a:t>http://www.computerhope.com/issues/ch000984.htm</a:t>
            </a:r>
            <a:r>
              <a:rPr lang="en"/>
              <a:t> </a:t>
            </a:r>
            <a:r>
              <a:rPr lang="en" u="sng">
                <a:solidFill>
                  <a:schemeClr val="hlink"/>
                </a:solidFill>
                <a:hlinkClick r:id="rId5"/>
              </a:rPr>
              <a:t>http://www.computerhope.com/jargon/a/abc.htm</a:t>
            </a:r>
            <a:r>
              <a:rPr lang="en"/>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solidFill>
                  <a:schemeClr val="dk1"/>
                </a:solidFill>
              </a:rPr>
              <a:t>references go here: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solidFill>
                  <a:schemeClr val="dk1"/>
                </a:solidFill>
              </a:rPr>
              <a:t>references go here: </a:t>
            </a:r>
            <a:r>
              <a:rPr lang="en" u="sng">
                <a:solidFill>
                  <a:schemeClr val="hlink"/>
                </a:solidFill>
                <a:hlinkClick r:id="rId2"/>
              </a:rPr>
              <a:t>http://simple.wikipedia.org/wiki/Computer_program</a:t>
            </a:r>
            <a:r>
              <a:rPr lang="en">
                <a:solidFill>
                  <a:schemeClr val="dk1"/>
                </a:solidFill>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solidFill>
                  <a:schemeClr val="dk1"/>
                </a:solidFill>
              </a:rPr>
              <a:t>references go here:   </a:t>
            </a:r>
            <a:r>
              <a:rPr lang="en" u="sng">
                <a:solidFill>
                  <a:schemeClr val="hlink"/>
                </a:solidFill>
                <a:hlinkClick r:id="rId2"/>
              </a:rPr>
              <a:t>http://cs.brown.edu/~adf/programming_languages.html</a:t>
            </a:r>
            <a:r>
              <a:rPr lang="en">
                <a:solidFill>
                  <a:schemeClr val="dk1"/>
                </a:solidFill>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solidFill>
                  <a:schemeClr val="dk1"/>
                </a:solidFill>
              </a:rPr>
              <a:t>references go here:   </a:t>
            </a:r>
            <a:r>
              <a:rPr lang="en">
                <a:solidFill>
                  <a:srgbClr val="006621"/>
                </a:solidFill>
              </a:rPr>
              <a:t>en.wikipedia.org/wiki/</a:t>
            </a:r>
            <a:r>
              <a:rPr b="1" lang="en">
                <a:solidFill>
                  <a:srgbClr val="006621"/>
                </a:solidFill>
              </a:rPr>
              <a:t>C</a:t>
            </a:r>
            <a:r>
              <a:rPr lang="en">
                <a:solidFill>
                  <a:srgbClr val="006621"/>
                </a:solidFill>
              </a:rPr>
              <a:t>_(programming_language)     </a:t>
            </a:r>
            <a:r>
              <a:rPr lang="en" u="sng">
                <a:solidFill>
                  <a:schemeClr val="hlink"/>
                </a:solidFill>
                <a:hlinkClick r:id="rId2"/>
              </a:rPr>
              <a:t>http://en.wikipedia.org/wiki/Dennis_Ritchie</a:t>
            </a:r>
            <a:r>
              <a:rPr lang="en">
                <a:solidFill>
                  <a:srgbClr val="006621"/>
                </a:solidFill>
              </a:rPr>
              <a:t>   </a:t>
            </a:r>
            <a:r>
              <a:rPr lang="en" u="sng">
                <a:solidFill>
                  <a:schemeClr val="hlink"/>
                </a:solidFill>
                <a:hlinkClick r:id="rId3"/>
              </a:rPr>
              <a:t>https://answers.yahoo.com/question</a:t>
            </a:r>
            <a:r>
              <a:rPr lang="en">
                <a:solidFill>
                  <a:srgbClr val="006621"/>
                </a:solidFill>
              </a:rP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solidFill>
                  <a:schemeClr val="dk1"/>
                </a:solidFill>
              </a:rPr>
              <a:t>references go here:</a:t>
            </a:r>
            <a:r>
              <a:rPr lang="en">
                <a:solidFill>
                  <a:srgbClr val="006621"/>
                </a:solidFill>
              </a:rPr>
              <a:t>en.wikipedia.org/wiki/</a:t>
            </a:r>
            <a:r>
              <a:rPr b="1" lang="en">
                <a:solidFill>
                  <a:srgbClr val="006621"/>
                </a:solidFill>
              </a:rPr>
              <a:t>C</a:t>
            </a:r>
            <a:r>
              <a:rPr lang="en">
                <a:solidFill>
                  <a:srgbClr val="006621"/>
                </a:solidFill>
              </a:rPr>
              <a:t>_(programming_language) </a:t>
            </a:r>
            <a:r>
              <a:rPr lang="en" u="sng">
                <a:solidFill>
                  <a:schemeClr val="hlink"/>
                </a:solidFill>
                <a:hlinkClick r:id="rId2"/>
              </a:rPr>
              <a:t>https://answers.yahoo.com/question</a:t>
            </a:r>
            <a:r>
              <a:rPr lang="en">
                <a:solidFill>
                  <a:srgbClr val="006621"/>
                </a:solidFill>
              </a:rPr>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01.png"/><Relationship Id="rId3" Type="http://schemas.openxmlformats.org/officeDocument/2006/relationships/hyperlink" Target="http://www.webopedia.com/TERM/E/execute.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0.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583342"/>
            <a:ext cx="7772400" cy="1159856"/>
          </a:xfrm>
          <a:prstGeom prst="rect">
            <a:avLst/>
          </a:prstGeom>
        </p:spPr>
        <p:txBody>
          <a:bodyPr anchorCtr="0" anchor="b" bIns="91425" lIns="91425" rIns="91425" tIns="91425">
            <a:noAutofit/>
          </a:bodyPr>
          <a:lstStyle/>
          <a:p>
            <a:pPr>
              <a:spcBef>
                <a:spcPts val="0"/>
              </a:spcBef>
              <a:buNone/>
            </a:pPr>
            <a:r>
              <a:rPr lang="en"/>
              <a:t>Overview</a:t>
            </a:r>
          </a:p>
        </p:txBody>
      </p:sp>
      <p:sp>
        <p:nvSpPr>
          <p:cNvPr id="31" name="Shape 31"/>
          <p:cNvSpPr txBox="1"/>
          <p:nvPr>
            <p:ph idx="1" type="subTitle"/>
          </p:nvPr>
        </p:nvSpPr>
        <p:spPr>
          <a:xfrm>
            <a:off x="685800" y="2840053"/>
            <a:ext cx="7772400" cy="784737"/>
          </a:xfrm>
          <a:prstGeom prst="rect">
            <a:avLst/>
          </a:prstGeom>
        </p:spPr>
        <p:txBody>
          <a:bodyPr anchorCtr="0" anchor="t" bIns="91425" lIns="91425" rIns="91425" tIns="91425">
            <a:noAutofit/>
          </a:bodyPr>
          <a:lstStyle/>
          <a:p>
            <a:pPr algn="l">
              <a:spcBef>
                <a:spcPts val="0"/>
              </a:spcBef>
              <a:buNone/>
            </a:pPr>
            <a:r>
              <a:rPr lang="en"/>
              <a:t>Click to add subtitle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What is a Computer?</a:t>
            </a:r>
          </a:p>
        </p:txBody>
      </p:sp>
      <p:sp>
        <p:nvSpPr>
          <p:cNvPr id="37" name="Shape 3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nSpc>
                <a:spcPct val="115000"/>
              </a:lnSpc>
              <a:spcBef>
                <a:spcPts val="800"/>
              </a:spcBef>
              <a:spcAft>
                <a:spcPts val="100"/>
              </a:spcAft>
              <a:buClr>
                <a:schemeClr val="dk1"/>
              </a:buClr>
              <a:buSzPct val="55000"/>
              <a:buFont typeface="Arial"/>
              <a:buNone/>
            </a:pPr>
            <a:r>
              <a:rPr lang="en" sz="2000">
                <a:solidFill>
                  <a:srgbClr val="000000"/>
                </a:solidFill>
              </a:rPr>
              <a:t>A computer is a programmable machine that manipulates information, or data. </a:t>
            </a:r>
            <a:r>
              <a:rPr lang="en" sz="2000">
                <a:solidFill>
                  <a:srgbClr val="000000"/>
                </a:solidFill>
              </a:rPr>
              <a:t> The two principal characteristics of a computer are: it responds to a specific set of instructions in a well-defined manner and it can </a:t>
            </a:r>
            <a:r>
              <a:rPr lang="en" sz="2000">
                <a:solidFill>
                  <a:srgbClr val="000000"/>
                </a:solidFill>
                <a:hlinkClick r:id="rId3"/>
              </a:rPr>
              <a:t>execute</a:t>
            </a:r>
            <a:r>
              <a:rPr lang="en" sz="2000">
                <a:solidFill>
                  <a:srgbClr val="000000"/>
                </a:solidFill>
              </a:rPr>
              <a:t> a prerecorded list of instructions. The First Digital Computer was the ABC short for the Atanasoff-Berry Computer and it was developed from 1937-1942. </a:t>
            </a:r>
          </a:p>
          <a:p>
            <a:pPr>
              <a:spcBef>
                <a:spcPts val="0"/>
              </a:spcBef>
              <a:buNone/>
            </a:pPr>
            <a:r>
              <a:t/>
            </a:r>
            <a:endParaRPr sz="2400">
              <a:solidFill>
                <a:srgbClr val="000000"/>
              </a:solidFill>
            </a:endParaRPr>
          </a:p>
        </p:txBody>
      </p:sp>
      <p:pic>
        <p:nvPicPr>
          <p:cNvPr id="38" name="Shape 38"/>
          <p:cNvPicPr preferRelativeResize="0"/>
          <p:nvPr/>
        </p:nvPicPr>
        <p:blipFill>
          <a:blip r:embed="rId4">
            <a:alphaModFix/>
          </a:blip>
          <a:stretch>
            <a:fillRect/>
          </a:stretch>
        </p:blipFill>
        <p:spPr>
          <a:xfrm>
            <a:off x="4220250" y="3129125"/>
            <a:ext cx="2633170" cy="201437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sp>
        <p:nvSpPr>
          <p:cNvPr id="43" name="Shape 4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History of Computers</a:t>
            </a:r>
          </a:p>
        </p:txBody>
      </p:sp>
      <p:sp>
        <p:nvSpPr>
          <p:cNvPr id="44" name="Shape 44"/>
          <p:cNvSpPr txBox="1"/>
          <p:nvPr>
            <p:ph idx="1" type="body"/>
          </p:nvPr>
        </p:nvSpPr>
        <p:spPr>
          <a:xfrm>
            <a:off x="457200" y="1200150"/>
            <a:ext cx="8153999" cy="1655099"/>
          </a:xfrm>
          <a:prstGeom prst="rect">
            <a:avLst/>
          </a:prstGeom>
        </p:spPr>
        <p:txBody>
          <a:bodyPr anchorCtr="0" anchor="t" bIns="91425" lIns="91425" rIns="91425" tIns="91425">
            <a:noAutofit/>
          </a:bodyPr>
          <a:lstStyle/>
          <a:p>
            <a:pPr>
              <a:spcBef>
                <a:spcPts val="0"/>
              </a:spcBef>
              <a:buNone/>
            </a:pPr>
            <a:r>
              <a:rPr lang="en" sz="1800"/>
              <a:t>The concept of a programmable computer was originated in the 19th century by an English inventor named Charles Babbage who designed the Analytical Engine that all modern computers are based from.</a:t>
            </a:r>
          </a:p>
        </p:txBody>
      </p:sp>
      <p:pic>
        <p:nvPicPr>
          <p:cNvPr id="45" name="Shape 45"/>
          <p:cNvPicPr preferRelativeResize="0"/>
          <p:nvPr/>
        </p:nvPicPr>
        <p:blipFill>
          <a:blip r:embed="rId3">
            <a:alphaModFix/>
          </a:blip>
          <a:stretch>
            <a:fillRect/>
          </a:stretch>
        </p:blipFill>
        <p:spPr>
          <a:xfrm>
            <a:off x="7803250" y="2121175"/>
            <a:ext cx="1066949" cy="1422599"/>
          </a:xfrm>
          <a:prstGeom prst="rect">
            <a:avLst/>
          </a:prstGeom>
          <a:noFill/>
          <a:ln>
            <a:noFill/>
          </a:ln>
        </p:spPr>
      </p:pic>
      <p:sp>
        <p:nvSpPr>
          <p:cNvPr id="46" name="Shape 46"/>
          <p:cNvSpPr txBox="1"/>
          <p:nvPr/>
        </p:nvSpPr>
        <p:spPr>
          <a:xfrm>
            <a:off x="3955975" y="5143500"/>
            <a:ext cx="4842599" cy="404100"/>
          </a:xfrm>
          <a:prstGeom prst="rect">
            <a:avLst/>
          </a:prstGeom>
          <a:noFill/>
          <a:ln>
            <a:noFill/>
          </a:ln>
        </p:spPr>
        <p:txBody>
          <a:bodyPr anchorCtr="0" anchor="t" bIns="91425" lIns="91425" rIns="91425" tIns="91425">
            <a:noAutofit/>
          </a:bodyPr>
          <a:lstStyle/>
          <a:p>
            <a:pPr rtl="0">
              <a:spcBef>
                <a:spcPts val="0"/>
              </a:spcBef>
              <a:buNone/>
            </a:pPr>
            <a:r>
              <a:rPr lang="en" sz="1800"/>
              <a:t>.</a:t>
            </a:r>
          </a:p>
          <a:p>
            <a:pPr rtl="0">
              <a:spcBef>
                <a:spcPts val="0"/>
              </a:spcBef>
              <a:buNone/>
            </a:pPr>
            <a:r>
              <a:t/>
            </a:r>
            <a:endParaRPr sz="1800"/>
          </a:p>
          <a:p>
            <a:pPr>
              <a:spcBef>
                <a:spcPts val="0"/>
              </a:spcBef>
              <a:buNone/>
            </a:pPr>
            <a:r>
              <a:t/>
            </a:r>
            <a:endParaRPr sz="1800"/>
          </a:p>
        </p:txBody>
      </p:sp>
      <p:sp>
        <p:nvSpPr>
          <p:cNvPr id="47" name="Shape 47"/>
          <p:cNvSpPr txBox="1"/>
          <p:nvPr/>
        </p:nvSpPr>
        <p:spPr>
          <a:xfrm>
            <a:off x="378125" y="2490250"/>
            <a:ext cx="7164299" cy="1707899"/>
          </a:xfrm>
          <a:prstGeom prst="rect">
            <a:avLst/>
          </a:prstGeom>
          <a:noFill/>
          <a:ln>
            <a:noFill/>
          </a:ln>
        </p:spPr>
        <p:txBody>
          <a:bodyPr anchorCtr="0" anchor="t" bIns="91425" lIns="91425" rIns="91425" tIns="91425">
            <a:noAutofit/>
          </a:bodyPr>
          <a:lstStyle/>
          <a:p>
            <a:pPr rtl="0">
              <a:spcBef>
                <a:spcPts val="0"/>
              </a:spcBef>
              <a:buNone/>
            </a:pPr>
            <a:r>
              <a:rPr lang="en"/>
              <a:t>The first substantial computer was the giant ENIAC machine by John W. Mauchly and J. Presper Eckert. The earliest computers were massive machines which used vacuum tubes for processing. In 1947, the transistor was developed which greatly improved computers. The first commercial computer was released to the public in 1951. The development of the integrated circuit in 1958 allowed computers to become much smaller and cheaper, eventually leading to the computers we have today.</a:t>
            </a: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a:spcBef>
                <a:spcPts val="0"/>
              </a:spcBef>
              <a:buNone/>
            </a:pPr>
            <a:r>
              <a:t/>
            </a:r>
            <a:endParaRPr/>
          </a:p>
        </p:txBody>
      </p:sp>
      <p:sp>
        <p:nvSpPr>
          <p:cNvPr id="48" name="Shape 48"/>
          <p:cNvSpPr txBox="1"/>
          <p:nvPr/>
        </p:nvSpPr>
        <p:spPr>
          <a:xfrm>
            <a:off x="7803250" y="3543775"/>
            <a:ext cx="1066799" cy="210000"/>
          </a:xfrm>
          <a:prstGeom prst="rect">
            <a:avLst/>
          </a:prstGeom>
          <a:noFill/>
          <a:ln>
            <a:noFill/>
          </a:ln>
        </p:spPr>
        <p:txBody>
          <a:bodyPr anchorCtr="0" anchor="t" bIns="91425" lIns="91425" rIns="91425" tIns="91425">
            <a:noAutofit/>
          </a:bodyPr>
          <a:lstStyle/>
          <a:p>
            <a:pPr>
              <a:spcBef>
                <a:spcPts val="0"/>
              </a:spcBef>
              <a:buNone/>
            </a:pPr>
            <a:r>
              <a:rPr lang="en" sz="600"/>
              <a:t>Charles Babbage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What is a Computer Program?</a:t>
            </a:r>
          </a:p>
        </p:txBody>
      </p:sp>
      <p:sp>
        <p:nvSpPr>
          <p:cNvPr id="54" name="Shape 54"/>
          <p:cNvSpPr txBox="1"/>
          <p:nvPr>
            <p:ph idx="1" type="body"/>
          </p:nvPr>
        </p:nvSpPr>
        <p:spPr>
          <a:xfrm>
            <a:off x="457200" y="1187100"/>
            <a:ext cx="8229600" cy="3725699"/>
          </a:xfrm>
          <a:prstGeom prst="rect">
            <a:avLst/>
          </a:prstGeom>
        </p:spPr>
        <p:txBody>
          <a:bodyPr anchorCtr="0" anchor="t" bIns="91425" lIns="91425" rIns="91425" tIns="91425">
            <a:noAutofit/>
          </a:bodyPr>
          <a:lstStyle/>
          <a:p>
            <a:pPr rtl="0">
              <a:lnSpc>
                <a:spcPct val="120000"/>
              </a:lnSpc>
              <a:spcBef>
                <a:spcPts val="0"/>
              </a:spcBef>
              <a:buNone/>
            </a:pPr>
            <a:r>
              <a:rPr lang="en" sz="2000">
                <a:solidFill>
                  <a:srgbClr val="222222"/>
                </a:solidFill>
              </a:rPr>
              <a:t>A computer program is simply a list of instructions that tell a computer what to do.</a:t>
            </a:r>
          </a:p>
          <a:p>
            <a:pPr rtl="0">
              <a:lnSpc>
                <a:spcPct val="120000"/>
              </a:lnSpc>
              <a:spcBef>
                <a:spcPts val="0"/>
              </a:spcBef>
              <a:buNone/>
            </a:pPr>
            <a:r>
              <a:rPr lang="en" sz="2000">
                <a:solidFill>
                  <a:srgbClr val="252525"/>
                </a:solidFill>
              </a:rPr>
              <a:t>A computer program is written by a programmer in a programming language eg. C</a:t>
            </a:r>
          </a:p>
          <a:p>
            <a:pPr rtl="0">
              <a:lnSpc>
                <a:spcPct val="120000"/>
              </a:lnSpc>
              <a:spcBef>
                <a:spcPts val="0"/>
              </a:spcBef>
              <a:buNone/>
            </a:pPr>
            <a:r>
              <a:rPr lang="en" sz="2000">
                <a:solidFill>
                  <a:srgbClr val="252525"/>
                </a:solidFill>
              </a:rPr>
              <a:t>A computer program is stored as a file on the computer's hard drive. When the user runs the program, the file is read by the computer, and the processor reads the data in the file as a list of ins</a:t>
            </a:r>
            <a:r>
              <a:rPr lang="en" sz="2000">
                <a:solidFill>
                  <a:srgbClr val="000000"/>
                </a:solidFill>
              </a:rPr>
              <a:t>tructions</a:t>
            </a:r>
            <a:r>
              <a:rPr lang="en" sz="2000">
                <a:solidFill>
                  <a:srgbClr val="252525"/>
                </a:solidFill>
              </a:rPr>
              <a:t>. Then the computer does what the program tells it to do.</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History of Programming</a:t>
            </a:r>
          </a:p>
        </p:txBody>
      </p:sp>
      <p:sp>
        <p:nvSpPr>
          <p:cNvPr id="60" name="Shape 6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11150" lvl="0" marL="457200" rtl="0">
              <a:spcBef>
                <a:spcPts val="0"/>
              </a:spcBef>
              <a:buClr>
                <a:schemeClr val="dk1"/>
              </a:buClr>
              <a:buSzPct val="100000"/>
              <a:buFont typeface="Arial"/>
              <a:buChar char="●"/>
            </a:pPr>
            <a:r>
              <a:rPr lang="en" sz="1300"/>
              <a:t>Computers have required a way of interpreting data since Charles Babbage’s difference engine in 1822</a:t>
            </a:r>
          </a:p>
          <a:p>
            <a:pPr indent="-311150" lvl="0" marL="457200" rtl="0">
              <a:spcBef>
                <a:spcPts val="0"/>
              </a:spcBef>
              <a:buClr>
                <a:schemeClr val="dk1"/>
              </a:buClr>
              <a:buSzPct val="100000"/>
              <a:buFont typeface="Arial"/>
              <a:buChar char="●"/>
            </a:pPr>
            <a:r>
              <a:rPr lang="en" sz="1300"/>
              <a:t>Physical motion was the first form of computer programming this was later replaced by electric signals</a:t>
            </a:r>
          </a:p>
          <a:p>
            <a:pPr indent="-311150" lvl="0" marL="457200" rtl="0">
              <a:spcBef>
                <a:spcPts val="0"/>
              </a:spcBef>
              <a:buClr>
                <a:schemeClr val="dk1"/>
              </a:buClr>
              <a:buSzPct val="100000"/>
              <a:buFont typeface="Arial"/>
              <a:buChar char="●"/>
            </a:pPr>
            <a:r>
              <a:rPr lang="en" sz="1300"/>
              <a:t>In 1945 John Von Neuman pioneered two important concepts for computer programming</a:t>
            </a:r>
          </a:p>
          <a:p>
            <a:pPr rtl="0">
              <a:spcBef>
                <a:spcPts val="0"/>
              </a:spcBef>
              <a:buNone/>
            </a:pPr>
            <a:r>
              <a:rPr lang="en" sz="1300"/>
              <a:t>The first was “shared-programm technique” this allowed computer hardware to remain simple and not be rewired . The program would contain all the necessary changes to control the output</a:t>
            </a:r>
          </a:p>
          <a:p>
            <a:pPr rtl="0">
              <a:spcBef>
                <a:spcPts val="0"/>
              </a:spcBef>
              <a:buNone/>
            </a:pPr>
            <a:r>
              <a:rPr lang="en" sz="1300"/>
              <a:t>Secondly he proposed that code could branch out and use “IF” and “THEN” statements to vary the parts of the code used. This differed from a computer rigorously following code in chronological order.</a:t>
            </a:r>
          </a:p>
          <a:p>
            <a:pPr indent="-311150" lvl="0" marL="457200" rtl="0">
              <a:spcBef>
                <a:spcPts val="0"/>
              </a:spcBef>
              <a:buClr>
                <a:schemeClr val="dk1"/>
              </a:buClr>
              <a:buSzPct val="100000"/>
              <a:buFont typeface="Arial"/>
              <a:buChar char="●"/>
            </a:pPr>
            <a:r>
              <a:rPr lang="en" sz="1300"/>
              <a:t>Soon after “Short Code” was developed and the first compiler was built in 1951.</a:t>
            </a:r>
          </a:p>
          <a:p>
            <a:pPr indent="-311150" lvl="0" marL="457200" rtl="0">
              <a:spcBef>
                <a:spcPts val="0"/>
              </a:spcBef>
              <a:buClr>
                <a:schemeClr val="dk1"/>
              </a:buClr>
              <a:buSzPct val="100000"/>
              <a:buFont typeface="Arial"/>
              <a:buChar char="●"/>
            </a:pPr>
            <a:r>
              <a:rPr lang="en" sz="1300"/>
              <a:t>FORTRAN was one of the major languages developed in 1957 it could handle numbers well</a:t>
            </a:r>
          </a:p>
          <a:p>
            <a:pPr indent="-311150" lvl="0" marL="457200" rtl="0">
              <a:spcBef>
                <a:spcPts val="0"/>
              </a:spcBef>
              <a:buClr>
                <a:schemeClr val="dk1"/>
              </a:buClr>
              <a:buSzPct val="100000"/>
              <a:buFont typeface="Arial"/>
              <a:buChar char="●"/>
            </a:pPr>
            <a:r>
              <a:rPr lang="en" sz="1300"/>
              <a:t>COBOL soon became the language for businessmen as it was mainly text based.</a:t>
            </a:r>
          </a:p>
          <a:p>
            <a:pPr indent="-311150" lvl="0" marL="457200" rtl="0">
              <a:spcBef>
                <a:spcPts val="0"/>
              </a:spcBef>
              <a:buClr>
                <a:schemeClr val="dk1"/>
              </a:buClr>
              <a:buSzPct val="100000"/>
              <a:buFont typeface="Arial"/>
              <a:buChar char="●"/>
            </a:pPr>
            <a:r>
              <a:rPr lang="en" sz="1300"/>
              <a:t>LISP was developed for specialised use and remains in use for that reason </a:t>
            </a:r>
          </a:p>
          <a:p>
            <a:pPr indent="-311150" lvl="0" marL="457200" rtl="0">
              <a:spcBef>
                <a:spcPts val="0"/>
              </a:spcBef>
              <a:buClr>
                <a:schemeClr val="dk1"/>
              </a:buClr>
              <a:buSzPct val="100000"/>
              <a:buFont typeface="Arial"/>
              <a:buChar char="●"/>
            </a:pPr>
            <a:r>
              <a:rPr lang="en" sz="1300"/>
              <a:t>The major languages that followed were C and Java. Java was primarily a web based language however it has restrictions.</a:t>
            </a:r>
          </a:p>
          <a:p>
            <a:pPr lvl="0" rtl="0">
              <a:spcBef>
                <a:spcPts val="0"/>
              </a:spcBef>
              <a:buNone/>
            </a:pPr>
            <a:r>
              <a:rPr lang="en" sz="1300"/>
              <a:t>Programming languages are constantly being developed and currently HTML5 is an important language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Who Developed C</a:t>
            </a:r>
          </a:p>
        </p:txBody>
      </p:sp>
      <p:sp>
        <p:nvSpPr>
          <p:cNvPr id="66" name="Shape 66"/>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Dennis Ritchie developed the C Programming Language with his colleague. He helped Brian Kernighan to write “The C Programming Language” the book was central to the understanding and popularity of the C </a:t>
            </a:r>
          </a:p>
          <a:p>
            <a:pPr rtl="0">
              <a:spcBef>
                <a:spcPts val="0"/>
              </a:spcBef>
              <a:buNone/>
            </a:pPr>
            <a:r>
              <a:rPr lang="en"/>
              <a:t>programming language.  </a:t>
            </a:r>
          </a:p>
          <a:p>
            <a:pPr rtl="0">
              <a:spcBef>
                <a:spcPts val="0"/>
              </a:spcBef>
              <a:buNone/>
            </a:pPr>
            <a:r>
              <a:rPr lang="en" sz="600"/>
              <a:t>													</a:t>
            </a:r>
          </a:p>
          <a:p>
            <a:pPr rtl="0">
              <a:spcBef>
                <a:spcPts val="0"/>
              </a:spcBef>
              <a:buNone/>
            </a:pPr>
            <a:r>
              <a:rPr lang="en" sz="600"/>
              <a:t>	</a:t>
            </a:r>
          </a:p>
          <a:p>
            <a:pPr rtl="0">
              <a:spcBef>
                <a:spcPts val="0"/>
              </a:spcBef>
              <a:buNone/>
            </a:pPr>
            <a:r>
              <a:t/>
            </a:r>
            <a:endParaRPr sz="1000"/>
          </a:p>
          <a:p>
            <a:pPr>
              <a:spcBef>
                <a:spcPts val="0"/>
              </a:spcBef>
              <a:buNone/>
            </a:pPr>
            <a:r>
              <a:rPr lang="en" sz="600"/>
              <a:t>													               Dennis Ritchie</a:t>
            </a:r>
          </a:p>
        </p:txBody>
      </p:sp>
      <p:pic>
        <p:nvPicPr>
          <p:cNvPr id="67" name="Shape 67"/>
          <p:cNvPicPr preferRelativeResize="0"/>
          <p:nvPr/>
        </p:nvPicPr>
        <p:blipFill>
          <a:blip r:embed="rId3">
            <a:alphaModFix/>
          </a:blip>
          <a:stretch>
            <a:fillRect/>
          </a:stretch>
        </p:blipFill>
        <p:spPr>
          <a:xfrm>
            <a:off x="7324725" y="3154200"/>
            <a:ext cx="1362075" cy="17716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Where is C used?</a:t>
            </a:r>
          </a:p>
        </p:txBody>
      </p:sp>
      <p:sp>
        <p:nvSpPr>
          <p:cNvPr id="73" name="Shape 7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The C programming language is used to design how a programme will behave. It can be used to programme how a computer will respond to certain problems and commands</a:t>
            </a:r>
          </a:p>
          <a:p>
            <a:pPr rtl="0">
              <a:spcBef>
                <a:spcPts val="0"/>
              </a:spcBef>
              <a:buNone/>
            </a:pPr>
            <a:r>
              <a:rPr lang="en"/>
              <a:t>The C programming languages has been used to create modern programming languages such as; C++, Java Script, Limbo.</a:t>
            </a:r>
          </a:p>
          <a:p>
            <a:pPr>
              <a:spcBef>
                <a:spcPts val="0"/>
              </a:spcBef>
              <a:buNone/>
            </a:pPr>
            <a:r>
              <a:t/>
            </a:r>
            <a:endParaRPr sz="1000"/>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