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2" Type="http://schemas.openxmlformats.org/officeDocument/2006/relationships/presProps" Target="presProps.xml"/><Relationship Id="rId1" Type="http://schemas.openxmlformats.org/officeDocument/2006/relationships/theme" Target="theme/theme2.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references go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indows.microsoft.com/en-ie/windows/introduction-to-computers#1TC=windows-7" TargetMode="External"/><Relationship Id="rId3" Type="http://schemas.openxmlformats.org/officeDocument/2006/relationships/hyperlink" Target="http://en.wikipedia.org/wiki/Computer" TargetMode="External"/><Relationship Id="rId5" Type="http://schemas.openxmlformats.org/officeDocument/2006/relationships/image" Target="../media/image00.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04.jpg"/><Relationship Id="rId3" Type="http://schemas.openxmlformats.org/officeDocument/2006/relationships/hyperlink" Target="http://homepage.cs.uri.edu/faculty/wolfe/book/Readings/Reading03.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3.png"/><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351042"/>
            <a:ext cx="7772400" cy="1159799"/>
          </a:xfrm>
          <a:prstGeom prst="rect">
            <a:avLst/>
          </a:prstGeom>
        </p:spPr>
        <p:txBody>
          <a:bodyPr anchorCtr="0" anchor="b" bIns="91425" lIns="91425" rIns="91425" tIns="91425">
            <a:noAutofit/>
          </a:bodyPr>
          <a:lstStyle/>
          <a:p>
            <a:pPr>
              <a:spcBef>
                <a:spcPts val="0"/>
              </a:spcBef>
              <a:buNone/>
            </a:pPr>
            <a:r>
              <a:rPr lang="en"/>
              <a:t>Overview</a:t>
            </a:r>
          </a:p>
        </p:txBody>
      </p:sp>
      <p:sp>
        <p:nvSpPr>
          <p:cNvPr id="31" name="Shape 31"/>
          <p:cNvSpPr txBox="1"/>
          <p:nvPr>
            <p:ph idx="1" type="subTitle"/>
          </p:nvPr>
        </p:nvSpPr>
        <p:spPr>
          <a:xfrm>
            <a:off x="653200" y="2840046"/>
            <a:ext cx="7772400" cy="1480800"/>
          </a:xfrm>
          <a:prstGeom prst="rect">
            <a:avLst/>
          </a:prstGeom>
        </p:spPr>
        <p:txBody>
          <a:bodyPr anchorCtr="0" anchor="t" bIns="91425" lIns="91425" rIns="91425" tIns="91425">
            <a:noAutofit/>
          </a:bodyPr>
          <a:lstStyle/>
          <a:p>
            <a:pPr>
              <a:spcBef>
                <a:spcPts val="0"/>
              </a:spcBef>
              <a:buNone/>
            </a:pPr>
            <a:r>
              <a:rPr lang="en">
                <a:solidFill>
                  <a:srgbClr val="CC0000"/>
                </a:solidFill>
              </a:rPr>
              <a:t>Sean Colgan</a:t>
            </a:r>
            <a:r>
              <a:rPr lang="en"/>
              <a:t>, </a:t>
            </a:r>
            <a:r>
              <a:rPr lang="en">
                <a:solidFill>
                  <a:srgbClr val="666666"/>
                </a:solidFill>
              </a:rPr>
              <a:t>Eoghan Byrne</a:t>
            </a:r>
            <a:r>
              <a:rPr lang="en"/>
              <a:t>, Niall Dowd &amp; Tom Hemeryck</a:t>
            </a:r>
          </a:p>
        </p:txBody>
      </p:sp>
      <p:pic>
        <p:nvPicPr>
          <p:cNvPr id="32" name="Shape 32"/>
          <p:cNvPicPr preferRelativeResize="0"/>
          <p:nvPr/>
        </p:nvPicPr>
        <p:blipFill>
          <a:blip r:embed="rId3">
            <a:alphaModFix/>
          </a:blip>
          <a:stretch>
            <a:fillRect/>
          </a:stretch>
        </p:blipFill>
        <p:spPr>
          <a:xfrm rot="376852">
            <a:off x="7624875" y="208550"/>
            <a:ext cx="1292099" cy="18233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a Computer?</a:t>
            </a:r>
          </a:p>
        </p:txBody>
      </p:sp>
      <p:sp>
        <p:nvSpPr>
          <p:cNvPr id="38" name="Shape 38"/>
          <p:cNvSpPr txBox="1"/>
          <p:nvPr>
            <p:ph idx="1" type="body"/>
          </p:nvPr>
        </p:nvSpPr>
        <p:spPr>
          <a:xfrm>
            <a:off x="393100" y="1260775"/>
            <a:ext cx="8229600" cy="3725699"/>
          </a:xfrm>
          <a:prstGeom prst="rect">
            <a:avLst/>
          </a:prstGeom>
          <a:ln cap="flat" w="9525">
            <a:solidFill>
              <a:srgbClr val="000000"/>
            </a:solidFill>
            <a:prstDash val="solid"/>
            <a:round/>
            <a:headEnd len="med" w="med" type="none"/>
            <a:tailEnd len="med" w="med" type="none"/>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b="1" lang="en" sz="1400">
                <a:solidFill>
                  <a:srgbClr val="000000"/>
                </a:solidFill>
                <a:latin typeface="Quicksand"/>
                <a:ea typeface="Quicksand"/>
                <a:cs typeface="Quicksand"/>
                <a:sym typeface="Quicksand"/>
              </a:rPr>
              <a:t>Computers are machines that perform tasks or calculations according to a set of instructions, or programs. The first fully electronic computers, introduced in the 1940s, were huge machines that required teams of people to operate. Compared to those early machines, today's computers are amazing. Not only are they thousands of times faster, they can fit on your desk, on your lap, or even in your pocket.</a:t>
            </a:r>
          </a:p>
          <a:p>
            <a:pPr rtl="0">
              <a:spcBef>
                <a:spcPts val="0"/>
              </a:spcBef>
              <a:buNone/>
            </a:pPr>
            <a:r>
              <a:t/>
            </a:r>
            <a:endParaRPr b="1" sz="1000">
              <a:solidFill>
                <a:srgbClr val="000000"/>
              </a:solidFill>
              <a:latin typeface="Quicksand"/>
              <a:ea typeface="Quicksand"/>
              <a:cs typeface="Quicksand"/>
              <a:sym typeface="Quicksand"/>
            </a:endParaRPr>
          </a:p>
          <a:p>
            <a:pPr indent="-317500" lvl="0" marL="457200" rtl="0">
              <a:spcBef>
                <a:spcPts val="0"/>
              </a:spcBef>
              <a:buClr>
                <a:srgbClr val="000000"/>
              </a:buClr>
              <a:buSzPct val="100000"/>
              <a:buFont typeface="Arial"/>
              <a:buChar char="●"/>
            </a:pPr>
            <a:r>
              <a:rPr b="1" lang="en" sz="1400">
                <a:solidFill>
                  <a:srgbClr val="000000"/>
                </a:solidFill>
                <a:latin typeface="Quicksand"/>
                <a:ea typeface="Quicksand"/>
                <a:cs typeface="Quicksand"/>
                <a:sym typeface="Quicksand"/>
              </a:rPr>
              <a:t> A Computer is an electronic device which is capable of receiving information or data in a particular form and performing a sequence of operations in accordance with a program to produce a result in the form of information or signals.</a:t>
            </a:r>
          </a:p>
          <a:p>
            <a:pPr rtl="0">
              <a:spcBef>
                <a:spcPts val="0"/>
              </a:spcBef>
              <a:buNone/>
            </a:pPr>
            <a:r>
              <a:t/>
            </a:r>
            <a:endParaRPr b="1" sz="1000">
              <a:solidFill>
                <a:srgbClr val="505050"/>
              </a:solidFill>
              <a:latin typeface="Quicksand"/>
              <a:ea typeface="Quicksand"/>
              <a:cs typeface="Quicksand"/>
              <a:sym typeface="Quicksand"/>
            </a:endParaRPr>
          </a:p>
          <a:p>
            <a:pPr rtl="0">
              <a:spcBef>
                <a:spcPts val="0"/>
              </a:spcBef>
              <a:buNone/>
            </a:pPr>
            <a:r>
              <a:t/>
            </a:r>
            <a:endParaRPr b="1" sz="1000">
              <a:solidFill>
                <a:srgbClr val="505050"/>
              </a:solidFill>
              <a:latin typeface="Quicksand"/>
              <a:ea typeface="Quicksand"/>
              <a:cs typeface="Quicksand"/>
              <a:sym typeface="Quicksand"/>
            </a:endParaRPr>
          </a:p>
          <a:p>
            <a:pPr rtl="0">
              <a:spcBef>
                <a:spcPts val="0"/>
              </a:spcBef>
              <a:buNone/>
            </a:pPr>
            <a:r>
              <a:t/>
            </a:r>
            <a:endParaRPr b="1" sz="1000">
              <a:solidFill>
                <a:srgbClr val="505050"/>
              </a:solidFill>
              <a:latin typeface="Quicksand"/>
              <a:ea typeface="Quicksand"/>
              <a:cs typeface="Quicksand"/>
              <a:sym typeface="Quicksand"/>
            </a:endParaRPr>
          </a:p>
          <a:p>
            <a:pPr rtl="0">
              <a:spcBef>
                <a:spcPts val="0"/>
              </a:spcBef>
              <a:buNone/>
            </a:pPr>
            <a:r>
              <a:rPr b="1" lang="en" sz="1000">
                <a:solidFill>
                  <a:srgbClr val="505050"/>
                </a:solidFill>
                <a:latin typeface="Quicksand"/>
                <a:ea typeface="Quicksand"/>
                <a:cs typeface="Quicksand"/>
                <a:sym typeface="Quicksand"/>
              </a:rPr>
              <a:t>Sources: </a:t>
            </a:r>
            <a:r>
              <a:rPr b="1" lang="en" sz="1000" u="sng">
                <a:solidFill>
                  <a:schemeClr val="hlink"/>
                </a:solidFill>
                <a:latin typeface="Quicksand"/>
                <a:ea typeface="Quicksand"/>
                <a:cs typeface="Quicksand"/>
                <a:sym typeface="Quicksand"/>
                <a:hlinkClick r:id="rId3"/>
              </a:rPr>
              <a:t>http://en.wikipedia.org/wiki/Computer</a:t>
            </a:r>
          </a:p>
          <a:p>
            <a:pPr rtl="0">
              <a:spcBef>
                <a:spcPts val="0"/>
              </a:spcBef>
              <a:buNone/>
            </a:pPr>
            <a:r>
              <a:rPr b="1" lang="en" sz="1000">
                <a:solidFill>
                  <a:srgbClr val="505050"/>
                </a:solidFill>
                <a:latin typeface="Quicksand"/>
                <a:ea typeface="Quicksand"/>
                <a:cs typeface="Quicksand"/>
                <a:sym typeface="Quicksand"/>
              </a:rPr>
              <a:t>Sources: </a:t>
            </a:r>
            <a:r>
              <a:rPr b="1" lang="en" sz="1000" u="sng">
                <a:solidFill>
                  <a:schemeClr val="hlink"/>
                </a:solidFill>
                <a:latin typeface="Quicksand"/>
                <a:ea typeface="Quicksand"/>
                <a:cs typeface="Quicksand"/>
                <a:sym typeface="Quicksand"/>
                <a:hlinkClick r:id="rId4"/>
              </a:rPr>
              <a:t>http://windows.microsoft.com/en-ie/windows/introduction-to-computers#1TC=windows-7</a:t>
            </a:r>
          </a:p>
          <a:p>
            <a:pPr rtl="0">
              <a:spcBef>
                <a:spcPts val="0"/>
              </a:spcBef>
              <a:buNone/>
            </a:pPr>
            <a:r>
              <a:t/>
            </a:r>
            <a:endParaRPr b="1" sz="1000">
              <a:solidFill>
                <a:srgbClr val="505050"/>
              </a:solidFill>
              <a:latin typeface="Quicksand"/>
              <a:ea typeface="Quicksand"/>
              <a:cs typeface="Quicksand"/>
              <a:sym typeface="Quicksand"/>
            </a:endParaRPr>
          </a:p>
          <a:p>
            <a:pPr>
              <a:spcBef>
                <a:spcPts val="0"/>
              </a:spcBef>
              <a:buNone/>
            </a:pPr>
            <a:r>
              <a:t/>
            </a:r>
            <a:endParaRPr b="1" sz="1000">
              <a:solidFill>
                <a:srgbClr val="505050"/>
              </a:solidFill>
              <a:latin typeface="Quicksand"/>
              <a:ea typeface="Quicksand"/>
              <a:cs typeface="Quicksand"/>
              <a:sym typeface="Quicksand"/>
            </a:endParaRPr>
          </a:p>
        </p:txBody>
      </p:sp>
      <p:pic>
        <p:nvPicPr>
          <p:cNvPr id="39" name="Shape 39"/>
          <p:cNvPicPr preferRelativeResize="0"/>
          <p:nvPr/>
        </p:nvPicPr>
        <p:blipFill>
          <a:blip r:embed="rId5">
            <a:alphaModFix/>
          </a:blip>
          <a:stretch>
            <a:fillRect/>
          </a:stretch>
        </p:blipFill>
        <p:spPr>
          <a:xfrm>
            <a:off x="7045575" y="133650"/>
            <a:ext cx="1808499" cy="112712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History of Computers</a:t>
            </a:r>
          </a:p>
        </p:txBody>
      </p:sp>
      <p:sp>
        <p:nvSpPr>
          <p:cNvPr id="45" name="Shape 4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400">
                <a:solidFill>
                  <a:srgbClr val="000000"/>
                </a:solidFill>
                <a:latin typeface="Quicksand"/>
                <a:ea typeface="Quicksand"/>
                <a:cs typeface="Quicksand"/>
                <a:sym typeface="Quicksand"/>
              </a:rPr>
              <a:t>The first substantial computer was the giant ENIAC machine by John W. Mauchly and J. Presper Eckert at the University of Pennsylvania. ENIAC used a word of 10 decimal digits instead of binary ones like previous automated calculators/computers. ENIAC was also the first machine to use more than 2,000 vacuum tubes, using nearly 18,000 vacuum tubes. Storage of all those vacuum tubes and the machinery required to keep the cool took up over 167 square meters (1800 square feet) of floor space. Nonetheless, it had punched-card input and output and arithmetically had 1 multiplier, 1 divider-square rooter, and 20 adders employing decimal "ring counters," which served as adders and also as quick-access read-write register storage. </a:t>
            </a:r>
          </a:p>
          <a:p>
            <a:pPr rtl="0">
              <a:spcBef>
                <a:spcPts val="0"/>
              </a:spcBef>
              <a:buNone/>
            </a:pPr>
            <a:r>
              <a:t/>
            </a:r>
            <a:endParaRPr b="1" sz="1400">
              <a:latin typeface="Quicksand"/>
              <a:ea typeface="Quicksand"/>
              <a:cs typeface="Quicksand"/>
              <a:sym typeface="Quicksand"/>
            </a:endParaRPr>
          </a:p>
          <a:p>
            <a:pPr rtl="0">
              <a:spcBef>
                <a:spcPts val="0"/>
              </a:spcBef>
              <a:buNone/>
            </a:pPr>
            <a:r>
              <a:t/>
            </a:r>
            <a:endParaRPr b="1" sz="1400">
              <a:latin typeface="Quicksand"/>
              <a:ea typeface="Quicksand"/>
              <a:cs typeface="Quicksand"/>
              <a:sym typeface="Quicksand"/>
            </a:endParaRPr>
          </a:p>
          <a:p>
            <a:pPr rtl="0">
              <a:spcBef>
                <a:spcPts val="0"/>
              </a:spcBef>
              <a:buNone/>
            </a:pPr>
            <a:r>
              <a:t/>
            </a:r>
            <a:endParaRPr b="1" sz="1400">
              <a:latin typeface="Quicksand"/>
              <a:ea typeface="Quicksand"/>
              <a:cs typeface="Quicksand"/>
              <a:sym typeface="Quicksand"/>
            </a:endParaRPr>
          </a:p>
          <a:p>
            <a:pPr>
              <a:spcBef>
                <a:spcPts val="0"/>
              </a:spcBef>
              <a:buNone/>
            </a:pPr>
            <a:r>
              <a:rPr b="1" lang="en" sz="1400">
                <a:latin typeface="Quicksand"/>
                <a:ea typeface="Quicksand"/>
                <a:cs typeface="Quicksand"/>
                <a:sym typeface="Quicksand"/>
              </a:rPr>
              <a:t>Sources: </a:t>
            </a:r>
            <a:r>
              <a:rPr b="1" lang="en" sz="1400" u="sng">
                <a:solidFill>
                  <a:schemeClr val="hlink"/>
                </a:solidFill>
                <a:latin typeface="Quicksand"/>
                <a:ea typeface="Quicksand"/>
                <a:cs typeface="Quicksand"/>
                <a:sym typeface="Quicksand"/>
                <a:hlinkClick r:id="rId3"/>
              </a:rPr>
              <a:t>http://homepage.cs.uri.edu/faculty/wolfe/book/Readings/Reading03.htm</a:t>
            </a:r>
          </a:p>
        </p:txBody>
      </p:sp>
      <p:pic>
        <p:nvPicPr>
          <p:cNvPr id="46" name="Shape 46"/>
          <p:cNvPicPr preferRelativeResize="0"/>
          <p:nvPr/>
        </p:nvPicPr>
        <p:blipFill>
          <a:blip r:embed="rId4">
            <a:alphaModFix/>
          </a:blip>
          <a:stretch>
            <a:fillRect/>
          </a:stretch>
        </p:blipFill>
        <p:spPr>
          <a:xfrm>
            <a:off x="7447749" y="3500375"/>
            <a:ext cx="1497913" cy="8574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a Computer Program?</a:t>
            </a:r>
          </a:p>
        </p:txBody>
      </p:sp>
      <p:sp>
        <p:nvSpPr>
          <p:cNvPr id="52" name="Shape 5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a:t>:a pc program is a set of instructions that works with the pc to complete tasks and is written by programmers.</a:t>
            </a:r>
          </a:p>
          <a:p>
            <a:pPr rtl="0">
              <a:spcBef>
                <a:spcPts val="0"/>
              </a:spcBef>
              <a:buNone/>
            </a:pPr>
            <a:r>
              <a:rPr lang="en" sz="1800"/>
              <a:t>:a program is stored in a place place called central processor </a:t>
            </a:r>
          </a:p>
          <a:p>
            <a:pPr rtl="0">
              <a:spcBef>
                <a:spcPts val="0"/>
              </a:spcBef>
              <a:buNone/>
            </a:pPr>
            <a:r>
              <a:rPr lang="en" sz="1800"/>
              <a:t>:programs are written in a programing language in imperative                           or declarative</a:t>
            </a:r>
          </a:p>
          <a:p>
            <a:pPr rtl="0">
              <a:spcBef>
                <a:spcPts val="0"/>
              </a:spcBef>
              <a:buNone/>
            </a:pPr>
            <a:r>
              <a:rPr lang="en" sz="1800"/>
              <a:t>                                                                                                                          </a:t>
            </a:r>
          </a:p>
          <a:p>
            <a:pPr rtl="0">
              <a:spcBef>
                <a:spcPts val="0"/>
              </a:spcBef>
              <a:buNone/>
            </a:pPr>
            <a:r>
              <a:t/>
            </a:r>
            <a:endParaRPr sz="1800"/>
          </a:p>
          <a:p>
            <a:pPr rtl="0">
              <a:spcBef>
                <a:spcPts val="0"/>
              </a:spcBef>
              <a:buNone/>
            </a:pPr>
            <a:r>
              <a:t/>
            </a:r>
            <a:endParaRPr sz="1800"/>
          </a:p>
          <a:p>
            <a:pPr rtl="0">
              <a:spcBef>
                <a:spcPts val="0"/>
              </a:spcBef>
              <a:buNone/>
            </a:pPr>
            <a:r>
              <a:rPr lang="en" sz="1800"/>
              <a:t>:computers can't work without a program because it has no instructions to react</a:t>
            </a:r>
          </a:p>
          <a:p>
            <a:pPr>
              <a:spcBef>
                <a:spcPts val="0"/>
              </a:spcBef>
              <a:buNone/>
            </a:pPr>
            <a:r>
              <a:rPr lang="en" sz="1800"/>
              <a:t>with comands                                                                                                                                 </a:t>
            </a:r>
          </a:p>
        </p:txBody>
      </p:sp>
      <p:pic>
        <p:nvPicPr>
          <p:cNvPr id="53" name="Shape 53"/>
          <p:cNvPicPr preferRelativeResize="0"/>
          <p:nvPr/>
        </p:nvPicPr>
        <p:blipFill>
          <a:blip r:embed="rId3">
            <a:alphaModFix/>
          </a:blip>
          <a:stretch>
            <a:fillRect/>
          </a:stretch>
        </p:blipFill>
        <p:spPr>
          <a:xfrm>
            <a:off x="6756125" y="1684350"/>
            <a:ext cx="1666400" cy="1108925"/>
          </a:xfrm>
          <a:prstGeom prst="rect">
            <a:avLst/>
          </a:prstGeom>
          <a:noFill/>
          <a:ln>
            <a:noFill/>
          </a:ln>
        </p:spPr>
      </p:pic>
      <p:pic>
        <p:nvPicPr>
          <p:cNvPr id="54" name="Shape 54"/>
          <p:cNvPicPr preferRelativeResize="0"/>
          <p:nvPr/>
        </p:nvPicPr>
        <p:blipFill>
          <a:blip r:embed="rId4">
            <a:alphaModFix/>
          </a:blip>
          <a:stretch>
            <a:fillRect/>
          </a:stretch>
        </p:blipFill>
        <p:spPr>
          <a:xfrm>
            <a:off x="2029875" y="2642650"/>
            <a:ext cx="2297224" cy="143172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199478"/>
            <a:ext cx="8229600" cy="857400"/>
          </a:xfrm>
          <a:prstGeom prst="rect">
            <a:avLst/>
          </a:prstGeom>
        </p:spPr>
        <p:txBody>
          <a:bodyPr anchorCtr="0" anchor="b" bIns="91425" lIns="91425" rIns="91425" tIns="91425">
            <a:noAutofit/>
          </a:bodyPr>
          <a:lstStyle/>
          <a:p>
            <a:pPr>
              <a:spcBef>
                <a:spcPts val="0"/>
              </a:spcBef>
              <a:buNone/>
            </a:pPr>
            <a:r>
              <a:rPr lang="en">
                <a:latin typeface="Quicksand"/>
                <a:ea typeface="Quicksand"/>
                <a:cs typeface="Quicksand"/>
                <a:sym typeface="Quicksand"/>
              </a:rPr>
              <a:t>History of Programming</a:t>
            </a:r>
          </a:p>
        </p:txBody>
      </p:sp>
      <p:sp>
        <p:nvSpPr>
          <p:cNvPr id="60" name="Shape 6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spcBef>
                <a:spcPts val="0"/>
              </a:spcBef>
              <a:buClr>
                <a:schemeClr val="dk1"/>
              </a:buClr>
              <a:buSzPct val="100000"/>
              <a:buFont typeface="Quicksand"/>
              <a:buChar char="❏"/>
            </a:pPr>
            <a:r>
              <a:rPr lang="en" sz="1400">
                <a:latin typeface="Quicksand"/>
                <a:ea typeface="Quicksand"/>
                <a:cs typeface="Quicksand"/>
                <a:sym typeface="Quicksand"/>
              </a:rPr>
              <a:t>The first computer programming started taking place around the 1940’s, to communicate instructions to computers.</a:t>
            </a:r>
          </a:p>
          <a:p>
            <a:pPr indent="-317500" lvl="0" marL="457200" rtl="0">
              <a:spcBef>
                <a:spcPts val="0"/>
              </a:spcBef>
              <a:buClr>
                <a:schemeClr val="dk1"/>
              </a:buClr>
              <a:buSzPct val="100000"/>
              <a:buFont typeface="Quicksand"/>
              <a:buChar char="❏"/>
            </a:pPr>
            <a:r>
              <a:rPr lang="en" sz="1400">
                <a:latin typeface="Quicksand"/>
                <a:ea typeface="Quicksand"/>
                <a:cs typeface="Quicksand"/>
                <a:sym typeface="Quicksand"/>
              </a:rPr>
              <a:t>In 1949, Von Neumann’s work was huge step forward in the formation of Short Code, which required the workers to change the code into 1’s and 0’s.</a:t>
            </a:r>
          </a:p>
          <a:p>
            <a:pPr indent="-317500" lvl="0" marL="457200" rtl="0">
              <a:spcBef>
                <a:spcPts val="0"/>
              </a:spcBef>
              <a:buClr>
                <a:schemeClr val="dk1"/>
              </a:buClr>
              <a:buSzPct val="100000"/>
              <a:buFont typeface="Quicksand"/>
              <a:buChar char="❏"/>
            </a:pPr>
            <a:r>
              <a:rPr lang="en" sz="1400">
                <a:latin typeface="Quicksand"/>
                <a:ea typeface="Quicksand"/>
                <a:cs typeface="Quicksand"/>
                <a:sym typeface="Quicksand"/>
              </a:rPr>
              <a:t>In 1957 one of the main languages FORTRAN was formed. The components were very simple allowing programmers easy access to the computer's innards. </a:t>
            </a:r>
          </a:p>
          <a:p>
            <a:pPr indent="-317500" lvl="0" marL="457200" rtl="0">
              <a:spcBef>
                <a:spcPts val="0"/>
              </a:spcBef>
              <a:buClr>
                <a:schemeClr val="dk1"/>
              </a:buClr>
              <a:buSzPct val="100000"/>
              <a:buFont typeface="Quicksand"/>
              <a:buChar char="❏"/>
            </a:pPr>
            <a:r>
              <a:rPr lang="en" sz="1400">
                <a:latin typeface="Quicksand"/>
                <a:ea typeface="Quicksand"/>
                <a:cs typeface="Quicksand"/>
                <a:sym typeface="Quicksand"/>
              </a:rPr>
              <a:t>COBOL was developed to make up for FORTRAN’s inability to handle input and output for Business Computing.</a:t>
            </a:r>
          </a:p>
          <a:p>
            <a:pPr indent="-317500" lvl="0" marL="457200" rtl="0">
              <a:spcBef>
                <a:spcPts val="0"/>
              </a:spcBef>
              <a:buClr>
                <a:schemeClr val="dk1"/>
              </a:buClr>
              <a:buSzPct val="100000"/>
              <a:buFont typeface="Quicksand"/>
              <a:buChar char="❏"/>
            </a:pPr>
            <a:r>
              <a:rPr lang="en" sz="1400">
                <a:latin typeface="Quicksand"/>
                <a:ea typeface="Quicksand"/>
                <a:cs typeface="Quicksand"/>
                <a:sym typeface="Quicksand"/>
              </a:rPr>
              <a:t>LISP was created for a specialist field, controlling Artificial Intelligence (AI). It remains in use today because of it’s highly specialised manipulative nature.</a:t>
            </a:r>
          </a:p>
          <a:p>
            <a:pPr indent="-317500" lvl="0" marL="457200" rtl="0">
              <a:spcBef>
                <a:spcPts val="0"/>
              </a:spcBef>
              <a:buClr>
                <a:schemeClr val="dk1"/>
              </a:buClr>
              <a:buSzPct val="100000"/>
              <a:buFont typeface="Quicksand"/>
              <a:buChar char="❏"/>
            </a:pPr>
            <a:r>
              <a:rPr lang="en" sz="1400">
                <a:latin typeface="Quicksand"/>
                <a:ea typeface="Quicksand"/>
                <a:cs typeface="Quicksand"/>
                <a:sym typeface="Quicksand"/>
              </a:rPr>
              <a:t>The Algol language which was created by a committee for scientific use, led to the development of languages such as Pascal, C, C++ and Java.</a:t>
            </a:r>
          </a:p>
          <a:p>
            <a:pPr rtl="0">
              <a:spcBef>
                <a:spcPts val="0"/>
              </a:spcBef>
              <a:buNone/>
            </a:pPr>
            <a:r>
              <a:t/>
            </a:r>
            <a:endParaRPr sz="1400">
              <a:latin typeface="Quicksand"/>
              <a:ea typeface="Quicksand"/>
              <a:cs typeface="Quicksand"/>
              <a:sym typeface="Quicksand"/>
            </a:endParaRPr>
          </a:p>
          <a:p>
            <a:pPr rtl="0">
              <a:spcBef>
                <a:spcPts val="0"/>
              </a:spcBef>
              <a:buNone/>
            </a:pPr>
            <a:r>
              <a:t/>
            </a:r>
            <a:endParaRPr sz="1400">
              <a:latin typeface="Quicksand"/>
              <a:ea typeface="Quicksand"/>
              <a:cs typeface="Quicksand"/>
              <a:sym typeface="Quicksand"/>
            </a:endParaRPr>
          </a:p>
          <a:p>
            <a:pPr lvl="0" rtl="0">
              <a:spcBef>
                <a:spcPts val="0"/>
              </a:spcBef>
              <a:buNone/>
            </a:pPr>
            <a:r>
              <a:rPr lang="en" sz="1400">
                <a:latin typeface="Quicksand"/>
                <a:ea typeface="Quicksand"/>
                <a:cs typeface="Quicksand"/>
                <a:sym typeface="Quicksand"/>
              </a:rPr>
              <a:t>Sources:http://cs.brown.edu/~adf/programming_languages.html</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5"/>
            <a:ext cx="4224300" cy="857400"/>
          </a:xfrm>
          <a:prstGeom prst="rect">
            <a:avLst/>
          </a:prstGeom>
        </p:spPr>
        <p:txBody>
          <a:bodyPr anchorCtr="0" anchor="b" bIns="91425" lIns="91425" rIns="91425" tIns="91425">
            <a:noAutofit/>
          </a:bodyPr>
          <a:lstStyle/>
          <a:p>
            <a:pPr>
              <a:spcBef>
                <a:spcPts val="0"/>
              </a:spcBef>
              <a:buNone/>
            </a:pPr>
            <a:r>
              <a:rPr lang="en">
                <a:latin typeface="Lobster"/>
                <a:ea typeface="Lobster"/>
                <a:cs typeface="Lobster"/>
                <a:sym typeface="Lobster"/>
              </a:rPr>
              <a:t>Who Developed C</a:t>
            </a:r>
          </a:p>
        </p:txBody>
      </p:sp>
      <p:pic>
        <p:nvPicPr>
          <p:cNvPr id="66" name="Shape 66"/>
          <p:cNvPicPr preferRelativeResize="0"/>
          <p:nvPr/>
        </p:nvPicPr>
        <p:blipFill>
          <a:blip r:embed="rId3">
            <a:alphaModFix/>
          </a:blip>
          <a:stretch>
            <a:fillRect/>
          </a:stretch>
        </p:blipFill>
        <p:spPr>
          <a:xfrm>
            <a:off x="7694000" y="125600"/>
            <a:ext cx="1292099" cy="1823300"/>
          </a:xfrm>
          <a:prstGeom prst="rect">
            <a:avLst/>
          </a:prstGeom>
          <a:noFill/>
          <a:ln>
            <a:noFill/>
          </a:ln>
        </p:spPr>
      </p:pic>
      <p:sp>
        <p:nvSpPr>
          <p:cNvPr id="67" name="Shape 67"/>
          <p:cNvSpPr txBox="1"/>
          <p:nvPr>
            <p:ph idx="1" type="body"/>
          </p:nvPr>
        </p:nvSpPr>
        <p:spPr>
          <a:xfrm>
            <a:off x="457200" y="1200150"/>
            <a:ext cx="7236900" cy="3725699"/>
          </a:xfrm>
          <a:prstGeom prst="rect">
            <a:avLst/>
          </a:prstGeom>
        </p:spPr>
        <p:txBody>
          <a:bodyPr anchorCtr="0" anchor="t" bIns="91425" lIns="91425" rIns="91425" tIns="91425">
            <a:noAutofit/>
          </a:bodyPr>
          <a:lstStyle/>
          <a:p>
            <a:pPr indent="-323850" lvl="0" marL="457200" rtl="0">
              <a:spcBef>
                <a:spcPts val="0"/>
              </a:spcBef>
              <a:buClr>
                <a:schemeClr val="dk1"/>
              </a:buClr>
              <a:buSzPct val="100000"/>
              <a:buFont typeface="Arial"/>
              <a:buChar char="●"/>
            </a:pPr>
            <a:r>
              <a:rPr lang="en" sz="1500">
                <a:solidFill>
                  <a:srgbClr val="252525"/>
                </a:solidFill>
                <a:latin typeface="Oxygen"/>
                <a:ea typeface="Oxygen"/>
                <a:cs typeface="Oxygen"/>
                <a:sym typeface="Oxygen"/>
              </a:rPr>
              <a:t>C was originally developed by Dennis Ritchie between 1969 and 1973 at AT&amp;T Bell Labs, and used to reimplement the Unix operating system. </a:t>
            </a:r>
          </a:p>
          <a:p>
            <a:pPr indent="-323850" lvl="0" marL="457200" rtl="0">
              <a:spcBef>
                <a:spcPts val="0"/>
              </a:spcBef>
              <a:buClr>
                <a:schemeClr val="dk1"/>
              </a:buClr>
              <a:buSzPct val="100000"/>
              <a:buFont typeface="Arial"/>
              <a:buChar char="●"/>
            </a:pPr>
            <a:r>
              <a:rPr lang="en" sz="1500">
                <a:solidFill>
                  <a:srgbClr val="252525"/>
                </a:solidFill>
                <a:latin typeface="Oxygen"/>
                <a:ea typeface="Oxygen"/>
                <a:cs typeface="Oxygen"/>
                <a:sym typeface="Oxygen"/>
              </a:rPr>
              <a:t>It has since become one of the most widely used programming languages of all time.</a:t>
            </a:r>
          </a:p>
          <a:p>
            <a:pPr indent="-323850" lvl="0" marL="457200" rtl="0">
              <a:spcBef>
                <a:spcPts val="0"/>
              </a:spcBef>
              <a:buClr>
                <a:schemeClr val="dk1"/>
              </a:buClr>
              <a:buSzPct val="100000"/>
              <a:buFont typeface="Arial"/>
              <a:buChar char="●"/>
            </a:pPr>
            <a:r>
              <a:rPr lang="en" sz="1500">
                <a:solidFill>
                  <a:srgbClr val="252525"/>
                </a:solidFill>
                <a:latin typeface="Oxygen"/>
                <a:ea typeface="Oxygen"/>
                <a:cs typeface="Oxygen"/>
                <a:sym typeface="Oxygen"/>
              </a:rPr>
              <a:t>C has been standardized by the American National Standards Institute (ANSI) since 1989 and subsequently by the International Organization for Standardization (ISO).</a:t>
            </a:r>
          </a:p>
          <a:p>
            <a:pPr indent="-323850" lvl="0" marL="457200" rtl="0">
              <a:spcBef>
                <a:spcPts val="0"/>
              </a:spcBef>
              <a:buClr>
                <a:srgbClr val="252525"/>
              </a:buClr>
              <a:buSzPct val="100000"/>
              <a:buFont typeface="Arial"/>
              <a:buChar char="●"/>
            </a:pPr>
            <a:r>
              <a:rPr lang="en" sz="1500">
                <a:solidFill>
                  <a:srgbClr val="252525"/>
                </a:solidFill>
                <a:latin typeface="Oxygen"/>
                <a:ea typeface="Oxygen"/>
                <a:cs typeface="Oxygen"/>
                <a:sym typeface="Oxygen"/>
              </a:rPr>
              <a:t>Many other languages have borrowed directly or indirectly from C, including C#, C++, Objective-C, D, Java, JavaScript, PHP, Python and Unix's C shell. </a:t>
            </a:r>
          </a:p>
          <a:p>
            <a:pPr indent="-323850" lvl="0" marL="457200" rtl="0">
              <a:spcBef>
                <a:spcPts val="0"/>
              </a:spcBef>
              <a:buClr>
                <a:srgbClr val="252525"/>
              </a:buClr>
              <a:buSzPct val="100000"/>
              <a:buFont typeface="Arial"/>
              <a:buChar char="●"/>
            </a:pPr>
            <a:r>
              <a:rPr lang="en" sz="1500">
                <a:solidFill>
                  <a:srgbClr val="252525"/>
                </a:solidFill>
                <a:latin typeface="Oxygen"/>
                <a:ea typeface="Oxygen"/>
                <a:cs typeface="Oxygen"/>
                <a:sym typeface="Oxygen"/>
              </a:rPr>
              <a:t>These languages have drawn many of their control structures and other basic features from C, usually with overall syntactical similarity to C. </a:t>
            </a:r>
          </a:p>
          <a:p>
            <a:pPr indent="-323850" lvl="0" marL="457200">
              <a:spcBef>
                <a:spcPts val="0"/>
              </a:spcBef>
              <a:buClr>
                <a:srgbClr val="252525"/>
              </a:buClr>
              <a:buSzPct val="100000"/>
              <a:buFont typeface="Arial"/>
              <a:buChar char="●"/>
            </a:pPr>
            <a:r>
              <a:rPr lang="en" sz="1500">
                <a:solidFill>
                  <a:srgbClr val="252525"/>
                </a:solidFill>
                <a:latin typeface="Oxygen"/>
                <a:ea typeface="Oxygen"/>
                <a:cs typeface="Oxygen"/>
                <a:sym typeface="Oxygen"/>
              </a:rPr>
              <a:t>It is also used as an intermediate language for other languages, and for building standard libraries and runtime systems for higher-level languages, such as CPython.</a:t>
            </a:r>
          </a:p>
        </p:txBody>
      </p:sp>
      <p:sp>
        <p:nvSpPr>
          <p:cNvPr id="68" name="Shape 68"/>
          <p:cNvSpPr txBox="1"/>
          <p:nvPr/>
        </p:nvSpPr>
        <p:spPr>
          <a:xfrm>
            <a:off x="7943400" y="4925850"/>
            <a:ext cx="1323900" cy="263400"/>
          </a:xfrm>
          <a:prstGeom prst="rect">
            <a:avLst/>
          </a:prstGeom>
          <a:noFill/>
          <a:ln>
            <a:noFill/>
          </a:ln>
        </p:spPr>
        <p:txBody>
          <a:bodyPr anchorCtr="0" anchor="t" bIns="91425" lIns="91425" rIns="91425" tIns="91425">
            <a:noAutofit/>
          </a:bodyPr>
          <a:lstStyle/>
          <a:p>
            <a:pPr>
              <a:spcBef>
                <a:spcPts val="0"/>
              </a:spcBef>
              <a:buNone/>
            </a:pPr>
            <a:r>
              <a:rPr lang="en" sz="800">
                <a:latin typeface="Open Sans"/>
                <a:ea typeface="Open Sans"/>
                <a:cs typeface="Open Sans"/>
                <a:sym typeface="Open Sans"/>
              </a:rPr>
              <a:t>Source; </a:t>
            </a:r>
            <a:r>
              <a:rPr lang="en" sz="800">
                <a:latin typeface="Open Sans"/>
                <a:ea typeface="Open Sans"/>
                <a:cs typeface="Open Sans"/>
                <a:sym typeface="Open Sans"/>
              </a:rPr>
              <a:t>Wikipedia.org</a:t>
            </a: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p:tgtEl>
                                          <p:spTgt spid="6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ppt_w</p:attrName>
                                        </p:attrNameLst>
                                      </p:cBhvr>
                                      <p:tavLst>
                                        <p:tav fmla="" tm="0">
                                          <p:val>
                                            <p:strVal val="0"/>
                                          </p:val>
                                        </p:tav>
                                        <p:tav fmla="" tm="100000">
                                          <p:val>
                                            <p:strVal val="#ppt_w"/>
                                          </p:val>
                                        </p:tav>
                                      </p:tavLst>
                                    </p:anim>
                                    <p:anim calcmode="lin" valueType="num">
                                      <p:cBhvr additive="base">
                                        <p:cTn dur="1000"/>
                                        <p:tgtEl>
                                          <p:spTgt spid="66"/>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1000"/>
                                        <p:tgtEl>
                                          <p:spTgt spid="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latin typeface="Shadows Into Light"/>
                <a:ea typeface="Shadows Into Light"/>
                <a:cs typeface="Shadows Into Light"/>
                <a:sym typeface="Shadows Into Light"/>
              </a:rPr>
              <a:t>Where is C used?</a:t>
            </a:r>
          </a:p>
        </p:txBody>
      </p:sp>
      <p:sp>
        <p:nvSpPr>
          <p:cNvPr id="74" name="Shape 74"/>
          <p:cNvSpPr txBox="1"/>
          <p:nvPr>
            <p:ph idx="1" type="body"/>
          </p:nvPr>
        </p:nvSpPr>
        <p:spPr>
          <a:xfrm>
            <a:off x="457177" y="1200162"/>
            <a:ext cx="8229899" cy="3725699"/>
          </a:xfrm>
          <a:prstGeom prst="rect">
            <a:avLst/>
          </a:prstGeom>
        </p:spPr>
        <p:txBody>
          <a:bodyPr anchorCtr="0" anchor="t" bIns="91425" lIns="91425" rIns="91425" tIns="91425">
            <a:noAutofit/>
          </a:bodyPr>
          <a:lstStyle/>
          <a:p>
            <a:pPr rtl="0" algn="ctr">
              <a:spcBef>
                <a:spcPts val="0"/>
              </a:spcBef>
              <a:buNone/>
            </a:pPr>
            <a:r>
              <a:t/>
            </a:r>
            <a:endParaRPr b="1">
              <a:latin typeface="Impact"/>
              <a:ea typeface="Impact"/>
              <a:cs typeface="Impact"/>
              <a:sym typeface="Impact"/>
            </a:endParaRPr>
          </a:p>
          <a:p>
            <a:pPr>
              <a:spcBef>
                <a:spcPts val="0"/>
              </a:spcBef>
              <a:buNone/>
            </a:pPr>
            <a:r>
              <a:rPr lang="en">
                <a:latin typeface="Verdana"/>
                <a:ea typeface="Verdana"/>
                <a:cs typeface="Verdana"/>
                <a:sym typeface="Verdana"/>
              </a:rPr>
              <a:t>C itself is only used on low level systems but the growth from C is being used in daily situations including numerous operating systems.</a:t>
            </a:r>
          </a:p>
        </p:txBody>
      </p:sp>
      <p:sp>
        <p:nvSpPr>
          <p:cNvPr id="75" name="Shape 75"/>
          <p:cNvSpPr txBox="1"/>
          <p:nvPr/>
        </p:nvSpPr>
        <p:spPr>
          <a:xfrm>
            <a:off x="2318250" y="1251300"/>
            <a:ext cx="4507500" cy="504600"/>
          </a:xfrm>
          <a:prstGeom prst="rect">
            <a:avLst/>
          </a:prstGeom>
          <a:noFill/>
          <a:ln>
            <a:noFill/>
          </a:ln>
        </p:spPr>
        <p:txBody>
          <a:bodyPr anchorCtr="0" anchor="t" bIns="91425" lIns="91425" rIns="91425" tIns="91425">
            <a:noAutofit/>
          </a:bodyPr>
          <a:lstStyle/>
          <a:p>
            <a:pPr algn="ctr">
              <a:spcBef>
                <a:spcPts val="0"/>
              </a:spcBef>
              <a:buNone/>
            </a:pPr>
            <a:r>
              <a:rPr b="1" lang="en" sz="3000">
                <a:solidFill>
                  <a:schemeClr val="dk1"/>
                </a:solidFill>
                <a:latin typeface="Impact"/>
                <a:ea typeface="Impact"/>
                <a:cs typeface="Impact"/>
                <a:sym typeface="Impact"/>
              </a:rPr>
              <a:t>C is used Everywhere!</a:t>
            </a:r>
          </a:p>
        </p:txBody>
      </p:sp>
    </p:spTree>
  </p:cSld>
  <p:clrMapOvr>
    <a:masterClrMapping/>
  </p:clrMapOvr>
  <mc:AlternateContent>
    <mc:Choice Requires="p14">
      <p:transition spd="slow">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 calcmode="lin" valueType="num">
                                      <p:cBhvr additive="base">
                                        <p:cTn dur="1000"/>
                                        <p:tgtEl>
                                          <p:spTgt spid="74">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74">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 calcmode="lin" valueType="num">
                                      <p:cBhvr additive="base">
                                        <p:cTn dur="1000"/>
                                        <p:tgtEl>
                                          <p:spTgt spid="74">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74">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mph" presetID="8" presetSubtype="0">
                                  <p:stCondLst>
                                    <p:cond delay="0"/>
                                  </p:stCondLst>
                                  <p:childTnLst>
                                    <p:animRot by="-21600000">
                                      <p:cBhvr>
                                        <p:cTn dur="1000" fill="hold"/>
                                        <p:tgtEl>
                                          <p:spTgt spid="7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