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“What is a computer?” quote - sourced from Google.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http://en.wikipedia.org/wiki/Ada_Lovelace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http://en.wikipedia.org/wiki/C_%28programming_language%29</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http://en.wikipedia.org/wiki/C_%28programming_language%29#Uses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6.png"/><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Computers, Programming and C (a programming language)</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rtl="0">
              <a:spcBef>
                <a:spcPts val="0"/>
              </a:spcBef>
              <a:buNone/>
            </a:pPr>
            <a:r>
              <a:rPr lang="en" sz="2400"/>
              <a:t>Kate Collins, Oscar O’Hara,</a:t>
            </a:r>
          </a:p>
          <a:p>
            <a:pPr rtl="0">
              <a:spcBef>
                <a:spcPts val="0"/>
              </a:spcBef>
              <a:buNone/>
            </a:pPr>
            <a:r>
              <a:rPr lang="en" sz="2400"/>
              <a:t>Sudarshan Narasimhan &amp; James Kirwan</a:t>
            </a:r>
          </a:p>
        </p:txBody>
      </p:sp>
      <p:pic>
        <p:nvPicPr>
          <p:cNvPr id="32" name="Shape 32"/>
          <p:cNvPicPr preferRelativeResize="0"/>
          <p:nvPr/>
        </p:nvPicPr>
        <p:blipFill>
          <a:blip r:embed="rId3">
            <a:alphaModFix/>
          </a:blip>
          <a:stretch>
            <a:fillRect/>
          </a:stretch>
        </p:blipFill>
        <p:spPr>
          <a:xfrm>
            <a:off x="118800" y="2530625"/>
            <a:ext cx="1614725" cy="2532175"/>
          </a:xfrm>
          <a:prstGeom prst="rect">
            <a:avLst/>
          </a:prstGeom>
          <a:noFill/>
          <a:ln>
            <a:noFill/>
          </a:ln>
        </p:spPr>
      </p:pic>
      <p:pic>
        <p:nvPicPr>
          <p:cNvPr id="33" name="Shape 33"/>
          <p:cNvPicPr preferRelativeResize="0"/>
          <p:nvPr/>
        </p:nvPicPr>
        <p:blipFill>
          <a:blip r:embed="rId4">
            <a:alphaModFix/>
          </a:blip>
          <a:stretch>
            <a:fillRect/>
          </a:stretch>
        </p:blipFill>
        <p:spPr>
          <a:xfrm>
            <a:off x="7403675" y="2918000"/>
            <a:ext cx="1578949" cy="20439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a:t>
            </a:r>
          </a:p>
        </p:txBody>
      </p:sp>
      <p:sp>
        <p:nvSpPr>
          <p:cNvPr id="39" name="Shape 3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A computer is a programmable machine that can perform arithmetic or logical operations.</a:t>
            </a:r>
          </a:p>
          <a:p>
            <a:pPr indent="-342900" lvl="0" marL="457200" rtl="0">
              <a:spcBef>
                <a:spcPts val="0"/>
              </a:spcBef>
              <a:buClr>
                <a:schemeClr val="dk1"/>
              </a:buClr>
              <a:buSzPct val="100000"/>
              <a:buFont typeface="Arial"/>
              <a:buChar char="❏"/>
            </a:pPr>
            <a:r>
              <a:rPr lang="en" sz="1800">
                <a:solidFill>
                  <a:srgbClr val="222222"/>
                </a:solidFill>
              </a:rPr>
              <a:t>“An electronic device that is capable of receiving information (data) in a particular form and of performing a sequence of operations in accordance with a predetermined, but variable set of procedural instructions (program) to produce a result in the form of information or signals.”</a:t>
            </a:r>
          </a:p>
          <a:p>
            <a:pPr lvl="0">
              <a:spcBef>
                <a:spcPts val="0"/>
              </a:spcBef>
              <a:buNone/>
            </a:pPr>
            <a:r>
              <a:t/>
            </a:r>
            <a:endParaRPr/>
          </a:p>
        </p:txBody>
      </p:sp>
      <p:pic>
        <p:nvPicPr>
          <p:cNvPr id="40" name="Shape 40"/>
          <p:cNvPicPr preferRelativeResize="0"/>
          <p:nvPr/>
        </p:nvPicPr>
        <p:blipFill>
          <a:blip r:embed="rId3">
            <a:alphaModFix/>
          </a:blip>
          <a:stretch>
            <a:fillRect/>
          </a:stretch>
        </p:blipFill>
        <p:spPr>
          <a:xfrm>
            <a:off x="808349" y="3108025"/>
            <a:ext cx="1596700" cy="1576624"/>
          </a:xfrm>
          <a:prstGeom prst="rect">
            <a:avLst/>
          </a:prstGeom>
          <a:noFill/>
          <a:ln>
            <a:noFill/>
          </a:ln>
        </p:spPr>
      </p:pic>
      <p:pic>
        <p:nvPicPr>
          <p:cNvPr id="41" name="Shape 41"/>
          <p:cNvPicPr preferRelativeResize="0"/>
          <p:nvPr/>
        </p:nvPicPr>
        <p:blipFill>
          <a:blip r:embed="rId4">
            <a:alphaModFix/>
          </a:blip>
          <a:stretch>
            <a:fillRect/>
          </a:stretch>
        </p:blipFill>
        <p:spPr>
          <a:xfrm>
            <a:off x="3235587" y="3181200"/>
            <a:ext cx="2672825" cy="15034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Computers</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The oldest known computer is the Antikythera Mechanism (~150BCE), which was used for astronomical calculations.</a:t>
            </a:r>
          </a:p>
          <a:p>
            <a:pPr indent="-342900" lvl="0" marL="457200" rtl="0">
              <a:spcBef>
                <a:spcPts val="0"/>
              </a:spcBef>
              <a:buClr>
                <a:schemeClr val="dk1"/>
              </a:buClr>
              <a:buSzPct val="100000"/>
              <a:buFont typeface="Arial"/>
              <a:buChar char="❏"/>
            </a:pPr>
            <a:r>
              <a:rPr lang="en" sz="1800"/>
              <a:t>Since about 1940, modern computers have advanced exponentially. Moore’s Law on the matter states that every 18 months, computers double in ‘speed’ (overall performance) and halve in price.</a:t>
            </a:r>
          </a:p>
          <a:p>
            <a:pPr indent="-342900" lvl="0" marL="457200">
              <a:spcBef>
                <a:spcPts val="0"/>
              </a:spcBef>
              <a:buClr>
                <a:schemeClr val="dk1"/>
              </a:buClr>
              <a:buSzPct val="100000"/>
              <a:buFont typeface="Arial"/>
              <a:buChar char="❏"/>
            </a:pPr>
            <a:r>
              <a:rPr lang="en" sz="1800"/>
              <a:t>The most notable advancements in the development of the computer include Charles Babbage’s Analytical Engine, the development of silicon microprocessors (Intel) and the integration of electronic circuit components into computers (notably the transistor, ~1947).</a:t>
            </a:r>
          </a:p>
        </p:txBody>
      </p:sp>
      <p:pic>
        <p:nvPicPr>
          <p:cNvPr id="48" name="Shape 48"/>
          <p:cNvPicPr preferRelativeResize="0"/>
          <p:nvPr/>
        </p:nvPicPr>
        <p:blipFill>
          <a:blip r:embed="rId3">
            <a:alphaModFix/>
          </a:blip>
          <a:stretch>
            <a:fillRect/>
          </a:stretch>
        </p:blipFill>
        <p:spPr>
          <a:xfrm>
            <a:off x="6032550" y="3545950"/>
            <a:ext cx="2135774" cy="15975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 Programme?</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 computer programme is a set of instructions for a computer to follow.</a:t>
            </a:r>
          </a:p>
          <a:p>
            <a:pPr indent="-419100" lvl="0" marL="457200" rtl="0">
              <a:spcBef>
                <a:spcPts val="0"/>
              </a:spcBef>
              <a:buClr>
                <a:schemeClr val="dk1"/>
              </a:buClr>
              <a:buSzPct val="100000"/>
              <a:buFont typeface="Arial"/>
              <a:buChar char="❏"/>
            </a:pPr>
            <a:r>
              <a:rPr lang="en"/>
              <a:t>These programmes come in different languages. These programming languages include HTML, C, Java, Ruby</a:t>
            </a:r>
          </a:p>
          <a:p>
            <a:pPr lvl="0">
              <a:spcBef>
                <a:spcPts val="0"/>
              </a:spcBef>
              <a:buNone/>
            </a:pPr>
            <a:r>
              <a:rPr lang="en"/>
              <a:t>    and Python.</a:t>
            </a:r>
          </a:p>
        </p:txBody>
      </p:sp>
      <p:pic>
        <p:nvPicPr>
          <p:cNvPr id="55" name="Shape 55"/>
          <p:cNvPicPr preferRelativeResize="0"/>
          <p:nvPr/>
        </p:nvPicPr>
        <p:blipFill>
          <a:blip r:embed="rId3">
            <a:alphaModFix/>
          </a:blip>
          <a:stretch>
            <a:fillRect/>
          </a:stretch>
        </p:blipFill>
        <p:spPr>
          <a:xfrm>
            <a:off x="6059450" y="3307775"/>
            <a:ext cx="3084549" cy="16668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Programming</a:t>
            </a:r>
          </a:p>
        </p:txBody>
      </p:sp>
      <p:sp>
        <p:nvSpPr>
          <p:cNvPr id="61" name="Shape 61"/>
          <p:cNvSpPr txBox="1"/>
          <p:nvPr>
            <p:ph idx="1" type="body"/>
          </p:nvPr>
        </p:nvSpPr>
        <p:spPr>
          <a:xfrm>
            <a:off x="457200" y="12539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ADA LOVELACE AKA QUEEN </a:t>
            </a:r>
          </a:p>
          <a:p>
            <a:pPr indent="-381000" lvl="0" marL="457200" rtl="0">
              <a:spcBef>
                <a:spcPts val="0"/>
              </a:spcBef>
              <a:buClr>
                <a:schemeClr val="dk1"/>
              </a:buClr>
              <a:buSzPct val="100000"/>
              <a:buFont typeface="Arial"/>
              <a:buChar char="❏"/>
            </a:pPr>
            <a:r>
              <a:rPr lang="en" sz="2400"/>
              <a:t>Ada was the world’s first computer programmer. </a:t>
            </a:r>
          </a:p>
          <a:p>
            <a:pPr indent="-381000" lvl="0" marL="457200" rtl="0">
              <a:spcBef>
                <a:spcPts val="0"/>
              </a:spcBef>
              <a:buClr>
                <a:schemeClr val="dk1"/>
              </a:buClr>
              <a:buSzPct val="100000"/>
              <a:buFont typeface="Arial"/>
              <a:buChar char="❏"/>
            </a:pPr>
            <a:r>
              <a:rPr lang="en" sz="2400"/>
              <a:t>She was the first person to write an algorithm that was meant to be processed by a machine. She wrote the algorithm for Charles Babbage’s machine.</a:t>
            </a:r>
          </a:p>
          <a:p>
            <a:pPr indent="-381000" lvl="0" marL="457200" rtl="0">
              <a:spcBef>
                <a:spcPts val="0"/>
              </a:spcBef>
              <a:buClr>
                <a:schemeClr val="dk1"/>
              </a:buClr>
              <a:buSzPct val="100000"/>
              <a:buFont typeface="Arial"/>
              <a:buChar char="❏"/>
            </a:pPr>
            <a:r>
              <a:rPr lang="en" sz="2400"/>
              <a:t>She realised that computers could be used for more than just calculations.</a:t>
            </a:r>
          </a:p>
          <a:p>
            <a:pPr indent="-381000" lvl="0" marL="457200" rtl="0">
              <a:spcBef>
                <a:spcPts val="0"/>
              </a:spcBef>
              <a:buClr>
                <a:schemeClr val="dk1"/>
              </a:buClr>
              <a:buSzPct val="100000"/>
              <a:buFont typeface="Arial"/>
              <a:buChar char="❏"/>
            </a:pPr>
            <a:r>
              <a:rPr lang="en" sz="2400"/>
              <a:t>Ada was born in 1815 and died in 1852 aged just 36.</a:t>
            </a:r>
          </a:p>
          <a:p>
            <a:pPr indent="-381000" lvl="0" marL="457200" rtl="0">
              <a:spcBef>
                <a:spcPts val="0"/>
              </a:spcBef>
              <a:buClr>
                <a:schemeClr val="dk1"/>
              </a:buClr>
              <a:buSzPct val="100000"/>
              <a:buFont typeface="Arial"/>
              <a:buChar char="❏"/>
            </a:pPr>
            <a:r>
              <a:rPr lang="en" sz="2400"/>
              <a:t>For some reason no one knows about her.</a:t>
            </a:r>
          </a:p>
          <a:p>
            <a:pPr indent="-381000" lvl="0" marL="457200" rtl="0">
              <a:spcBef>
                <a:spcPts val="0"/>
              </a:spcBef>
              <a:buClr>
                <a:schemeClr val="dk1"/>
              </a:buClr>
              <a:buSzPct val="100000"/>
              <a:buFont typeface="Arial"/>
              <a:buChar char="❏"/>
            </a:pPr>
            <a:r>
              <a:rPr lang="en" sz="2400"/>
              <a:t>You wish you were as cool as her. Don’t deny it.</a:t>
            </a:r>
          </a:p>
        </p:txBody>
      </p:sp>
      <p:pic>
        <p:nvPicPr>
          <p:cNvPr id="62" name="Shape 62"/>
          <p:cNvPicPr preferRelativeResize="0"/>
          <p:nvPr/>
        </p:nvPicPr>
        <p:blipFill>
          <a:blip r:embed="rId3">
            <a:alphaModFix/>
          </a:blip>
          <a:stretch>
            <a:fillRect/>
          </a:stretch>
        </p:blipFill>
        <p:spPr>
          <a:xfrm>
            <a:off x="7618725" y="141200"/>
            <a:ext cx="1138700" cy="16338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Who Developed C?</a:t>
            </a:r>
          </a:p>
        </p:txBody>
      </p:sp>
      <p:sp>
        <p:nvSpPr>
          <p:cNvPr id="68" name="Shape 68"/>
          <p:cNvSpPr txBox="1"/>
          <p:nvPr>
            <p:ph idx="1" type="body"/>
          </p:nvPr>
        </p:nvSpPr>
        <p:spPr>
          <a:xfrm>
            <a:off x="411575" y="951775"/>
            <a:ext cx="8229600" cy="3785100"/>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 was developed by American computer scientist Dennis Ritchie in 1972.</a:t>
            </a:r>
          </a:p>
          <a:p>
            <a:pPr indent="-381000" lvl="0" marL="457200" rtl="0">
              <a:spcBef>
                <a:spcPts val="0"/>
              </a:spcBef>
              <a:buClr>
                <a:schemeClr val="dk1"/>
              </a:buClr>
              <a:buSzPct val="100000"/>
              <a:buFont typeface="Arial"/>
              <a:buChar char="❏"/>
            </a:pPr>
            <a:r>
              <a:rPr lang="en" sz="2400"/>
              <a:t>Ritchie worked with Bell Labs, a research and development subsidiary of Alcatel-Lucent, during the development of this programming language.</a:t>
            </a:r>
          </a:p>
          <a:p>
            <a:pPr indent="-381000" lvl="0" marL="457200" rtl="0">
              <a:spcBef>
                <a:spcPts val="0"/>
              </a:spcBef>
              <a:buClr>
                <a:schemeClr val="dk1"/>
              </a:buClr>
              <a:buSzPct val="100000"/>
              <a:buFont typeface="Arial"/>
              <a:buChar char="❏"/>
            </a:pPr>
            <a:r>
              <a:rPr lang="en" sz="2400"/>
              <a:t>Ritchie is also known for the development of the Unix OS alongside Ken Thompson.</a:t>
            </a:r>
          </a:p>
          <a:p>
            <a:pPr indent="-381000" lvl="0" marL="457200">
              <a:spcBef>
                <a:spcPts val="0"/>
              </a:spcBef>
              <a:buClr>
                <a:schemeClr val="dk1"/>
              </a:buClr>
              <a:buSzPct val="100000"/>
              <a:buFont typeface="Arial"/>
              <a:buChar char="❏"/>
            </a:pPr>
            <a:r>
              <a:rPr lang="en" sz="2400"/>
              <a:t>Many future programming languages have borrowed from C, eg. </a:t>
            </a:r>
            <a:r>
              <a:rPr lang="en" sz="2400">
                <a:solidFill>
                  <a:srgbClr val="252525"/>
                </a:solidFill>
              </a:rPr>
              <a:t>C++, Java, JavaScript, Python, PHP, Limbo, C#, and many more widely used coding languages.</a:t>
            </a:r>
          </a:p>
        </p:txBody>
      </p:sp>
      <p:pic>
        <p:nvPicPr>
          <p:cNvPr id="69" name="Shape 69"/>
          <p:cNvPicPr preferRelativeResize="0"/>
          <p:nvPr/>
        </p:nvPicPr>
        <p:blipFill>
          <a:blip r:embed="rId3">
            <a:alphaModFix/>
          </a:blip>
          <a:stretch>
            <a:fillRect/>
          </a:stretch>
        </p:blipFill>
        <p:spPr>
          <a:xfrm>
            <a:off x="7688375" y="87225"/>
            <a:ext cx="1333500" cy="14192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idx="1" type="body"/>
          </p:nvPr>
        </p:nvSpPr>
        <p:spPr>
          <a:xfrm>
            <a:off x="457200" y="11284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 is often used for system programing such as implementing systems and embedded systems.</a:t>
            </a:r>
          </a:p>
          <a:p>
            <a:pPr indent="-381000" lvl="0" marL="457200" rtl="0">
              <a:spcBef>
                <a:spcPts val="0"/>
              </a:spcBef>
              <a:buClr>
                <a:schemeClr val="dk1"/>
              </a:buClr>
              <a:buSzPct val="100000"/>
              <a:buFont typeface="Arial"/>
              <a:buChar char="❏"/>
            </a:pPr>
            <a:r>
              <a:rPr lang="en" sz="2400"/>
              <a:t>Widely use to implement end user applications.</a:t>
            </a:r>
          </a:p>
          <a:p>
            <a:pPr indent="-381000" lvl="0" marL="457200" rtl="0">
              <a:spcBef>
                <a:spcPts val="0"/>
              </a:spcBef>
              <a:buClr>
                <a:schemeClr val="dk1"/>
              </a:buClr>
              <a:buSzPct val="100000"/>
              <a:buFont typeface="Arial"/>
              <a:buChar char="❏"/>
            </a:pPr>
            <a:r>
              <a:rPr lang="en" sz="2400"/>
              <a:t>Website programing using CGI as a </a:t>
            </a:r>
            <a:r>
              <a:rPr lang="en" sz="2400">
                <a:solidFill>
                  <a:srgbClr val="252525"/>
                </a:solidFill>
              </a:rPr>
              <a:t> "gateway" for information between the Web application, the server, and the browser</a:t>
            </a:r>
            <a:r>
              <a:rPr lang="en" sz="2400"/>
              <a:t>.</a:t>
            </a:r>
          </a:p>
          <a:p>
            <a:pPr indent="-381000" lvl="0" marL="457200" rtl="0">
              <a:spcBef>
                <a:spcPts val="0"/>
              </a:spcBef>
              <a:buClr>
                <a:schemeClr val="dk1"/>
              </a:buClr>
              <a:buSzPct val="100000"/>
              <a:buFont typeface="Arial"/>
              <a:buChar char="❏"/>
            </a:pPr>
            <a:r>
              <a:rPr lang="en" sz="2400"/>
              <a:t>C allows quick and effective implementation of algorithms and data structure </a:t>
            </a:r>
            <a:r>
              <a:rPr lang="en" sz="2400">
                <a:solidFill>
                  <a:srgbClr val="252525"/>
                </a:solidFill>
              </a:rPr>
              <a:t>which is useful for programs that perform a lot of computations.</a:t>
            </a:r>
          </a:p>
        </p:txBody>
      </p:sp>
      <p:sp>
        <p:nvSpPr>
          <p:cNvPr id="75" name="Shape 75"/>
          <p:cNvSpPr txBox="1"/>
          <p:nvPr>
            <p:ph type="title"/>
          </p:nvPr>
        </p:nvSpPr>
        <p:spPr>
          <a:xfrm>
            <a:off x="411575" y="205978"/>
            <a:ext cx="8229600" cy="857400"/>
          </a:xfrm>
          <a:prstGeom prst="rect">
            <a:avLst/>
          </a:prstGeom>
        </p:spPr>
        <p:txBody>
          <a:bodyPr anchorCtr="0" anchor="b" bIns="91425" lIns="91425" rIns="91425" tIns="91425">
            <a:noAutofit/>
          </a:bodyPr>
          <a:lstStyle/>
          <a:p>
            <a:pPr lvl="0" rtl="0">
              <a:spcBef>
                <a:spcPts val="0"/>
              </a:spcBef>
              <a:buNone/>
            </a:pPr>
            <a:r>
              <a:rPr lang="en"/>
              <a:t>Where is C used?</a:t>
            </a:r>
          </a:p>
        </p:txBody>
      </p:sp>
      <p:pic>
        <p:nvPicPr>
          <p:cNvPr id="76" name="Shape 76"/>
          <p:cNvPicPr preferRelativeResize="0"/>
          <p:nvPr/>
        </p:nvPicPr>
        <p:blipFill>
          <a:blip r:embed="rId3">
            <a:alphaModFix/>
          </a:blip>
          <a:stretch>
            <a:fillRect/>
          </a:stretch>
        </p:blipFill>
        <p:spPr>
          <a:xfrm>
            <a:off x="7550525" y="78425"/>
            <a:ext cx="1593474" cy="15934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