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1"/>
  </p:notesMasterIdLst>
  <p:sldIdLst>
    <p:sldId id="421" r:id="rId2"/>
    <p:sldId id="495" r:id="rId3"/>
    <p:sldId id="497" r:id="rId4"/>
    <p:sldId id="496" r:id="rId5"/>
    <p:sldId id="500" r:id="rId6"/>
    <p:sldId id="501" r:id="rId7"/>
    <p:sldId id="502" r:id="rId8"/>
    <p:sldId id="503" r:id="rId9"/>
    <p:sldId id="504" r:id="rId1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95">
          <p15:clr>
            <a:srgbClr val="A4A3A4"/>
          </p15:clr>
        </p15:guide>
        <p15:guide id="5" pos="5738">
          <p15:clr>
            <a:srgbClr val="A4A3A4"/>
          </p15:clr>
        </p15:guide>
        <p15:guide id="6" pos="158">
          <p15:clr>
            <a:srgbClr val="A4A3A4"/>
          </p15:clr>
        </p15:guide>
        <p15:guide id="7" pos="2880">
          <p15:clr>
            <a:srgbClr val="A4A3A4"/>
          </p15:clr>
        </p15:guide>
        <p15:guide id="8" pos="4014">
          <p15:clr>
            <a:srgbClr val="A4A3A4"/>
          </p15:clr>
        </p15:guide>
        <p15:guide id="9" pos="521">
          <p15:clr>
            <a:srgbClr val="A4A3A4"/>
          </p15:clr>
        </p15:guide>
        <p15:guide id="10" pos="2154">
          <p15:clr>
            <a:srgbClr val="A4A3A4"/>
          </p15:clr>
        </p15:guide>
        <p15:guide id="11" pos="3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3300"/>
    <a:srgbClr val="FF6600"/>
    <a:srgbClr val="CCFF99"/>
    <a:srgbClr val="CCFF66"/>
    <a:srgbClr val="FFCCCC"/>
    <a:srgbClr val="0099CC"/>
    <a:srgbClr val="99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2" autoAdjust="0"/>
    <p:restoredTop sz="85829" autoAdjust="0"/>
  </p:normalViewPr>
  <p:slideViewPr>
    <p:cSldViewPr showGuides="1">
      <p:cViewPr varScale="1">
        <p:scale>
          <a:sx n="102" d="100"/>
          <a:sy n="102" d="100"/>
        </p:scale>
        <p:origin x="1512" y="114"/>
      </p:cViewPr>
      <p:guideLst>
        <p:guide orient="horz" pos="2160"/>
        <p:guide orient="horz" pos="2478"/>
        <p:guide orient="horz" pos="890"/>
        <p:guide pos="295"/>
        <p:guide pos="5738"/>
        <p:guide pos="158"/>
        <p:guide pos="2880"/>
        <p:guide pos="4014"/>
        <p:guide pos="521"/>
        <p:guide pos="2154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3887AD-1541-47B7-BD7E-A18D4FEACEC6}" type="datetimeFigureOut">
              <a:rPr lang="fr-FR"/>
              <a:pPr>
                <a:defRPr/>
              </a:pPr>
              <a:t>20/11/2017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D06BE3-59C7-4B5C-B11C-FD64B00C36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326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‹N°›</a:t>
            </a:fld>
            <a:endParaRPr lang="fr-FR">
              <a:latin typeface="Times New Roman" pitchFamily="18" charset="0"/>
            </a:endParaRPr>
          </a:p>
        </p:txBody>
      </p:sp>
      <p:pic>
        <p:nvPicPr>
          <p:cNvPr id="6" name="Picture 6" descr="C:\Documents and Settings\catherine\Mes documents\tous les logos\uni-savoi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213" y="0"/>
            <a:ext cx="2247787" cy="8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MCF\Divers\logos\Logo_Polytech_Annecy_Chamber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3759"/>
            <a:ext cx="2269723" cy="6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‹N°›</a:t>
            </a:fld>
            <a:endParaRPr lang="fr-F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6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00CC"/>
            </a:gs>
            <a:gs pos="33000">
              <a:srgbClr val="00B0F0"/>
            </a:gs>
            <a:gs pos="67000">
              <a:srgbClr val="00B050"/>
            </a:gs>
            <a:gs pos="98000">
              <a:srgbClr val="FFFF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fr-F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E51D5101-6246-41C7-BAB9-FDA74D63D60C}" type="slidenum">
              <a:rPr lang="fr-FR">
                <a:latin typeface="Times New Roman" pitchFamily="18" charset="0"/>
              </a:rPr>
              <a:pPr>
                <a:defRPr/>
              </a:pPr>
              <a:t>‹N°›</a:t>
            </a:fld>
            <a:endParaRPr lang="fr-FR">
              <a:latin typeface="Times New Roman" pitchFamily="18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 userDrawn="1"/>
        </p:nvSpPr>
        <p:spPr bwMode="auto">
          <a:xfrm>
            <a:off x="0" y="533400"/>
            <a:ext cx="9144000" cy="579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sz="2000" b="1">
              <a:solidFill>
                <a:srgbClr val="3333CC"/>
              </a:solidFill>
              <a:cs typeface="Arial" charset="0"/>
            </a:endParaRPr>
          </a:p>
          <a:p>
            <a:pPr algn="ctr">
              <a:buFontTx/>
              <a:buChar char="•"/>
            </a:pPr>
            <a:endParaRPr lang="fr-FR" sz="2400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beclim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beclim.org/heat_inertia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5536" y="1772816"/>
            <a:ext cx="8352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ERSI 904</a:t>
            </a:r>
          </a:p>
          <a:p>
            <a:r>
              <a:rPr lang="en-US" sz="2800" dirty="0" err="1"/>
              <a:t>Enjeux</a:t>
            </a:r>
            <a:r>
              <a:rPr lang="en-US" sz="2800" dirty="0"/>
              <a:t> </a:t>
            </a:r>
            <a:r>
              <a:rPr lang="en-US" sz="2800" dirty="0" err="1"/>
              <a:t>énergétiques</a:t>
            </a:r>
            <a:r>
              <a:rPr lang="en-US" sz="2800" dirty="0"/>
              <a:t>, labels, </a:t>
            </a:r>
            <a:r>
              <a:rPr lang="en-US" sz="2800" dirty="0" err="1"/>
              <a:t>réglementation</a:t>
            </a:r>
            <a:r>
              <a:rPr lang="en-US" sz="2800" dirty="0"/>
              <a:t> et STD</a:t>
            </a:r>
          </a:p>
          <a:p>
            <a:r>
              <a:rPr lang="en-US" sz="2800" dirty="0"/>
              <a:t>Energy calculations, labels and regulations</a:t>
            </a:r>
          </a:p>
          <a:p>
            <a:endParaRPr lang="en-US" dirty="0"/>
          </a:p>
          <a:p>
            <a:pPr algn="r"/>
            <a:r>
              <a:rPr lang="en-US" sz="2000" dirty="0"/>
              <a:t>Simon Rouchier</a:t>
            </a:r>
          </a:p>
        </p:txBody>
      </p:sp>
      <p:pic>
        <p:nvPicPr>
          <p:cNvPr id="1027" name="Picture 3" descr="D:\MCF\Divers\logos\Logo_Polytech_Annecy_Chamb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62211"/>
            <a:ext cx="2880320" cy="8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MCF\Divers\logos\Logo_Université Savoie Mont Blan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85458"/>
            <a:ext cx="2879860" cy="12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2</a:t>
            </a:fld>
            <a:endParaRPr lang="fr-FR">
              <a:latin typeface="Times New Roman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9C3CDB1-0A90-4554-8949-1645A995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43405"/>
              </p:ext>
            </p:extLst>
          </p:nvPr>
        </p:nvGraphicFramePr>
        <p:xfrm>
          <a:off x="4427984" y="2559656"/>
          <a:ext cx="3546557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2368295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3497567"/>
                    </a:ext>
                  </a:extLst>
                </a:gridCol>
                <a:gridCol w="1218637">
                  <a:extLst>
                    <a:ext uri="{9D8B030D-6E8A-4147-A177-3AD203B41FA5}">
                      <a16:colId xmlns:a16="http://schemas.microsoft.com/office/drawing/2014/main" val="360086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5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9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4712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8CAA1C57-6D8A-418E-A141-8120AFA80C99}"/>
              </a:ext>
            </a:extLst>
          </p:cNvPr>
          <p:cNvSpPr txBox="1"/>
          <p:nvPr/>
        </p:nvSpPr>
        <p:spPr>
          <a:xfrm>
            <a:off x="755576" y="980728"/>
            <a:ext cx="6801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Bioclimatic</a:t>
            </a:r>
            <a:r>
              <a:rPr lang="fr-FR" dirty="0"/>
              <a:t> </a:t>
            </a:r>
            <a:r>
              <a:rPr lang="fr-FR" dirty="0" err="1"/>
              <a:t>houses</a:t>
            </a:r>
            <a:r>
              <a:rPr lang="fr-FR" dirty="0"/>
              <a:t>			Christophe </a:t>
            </a:r>
            <a:r>
              <a:rPr lang="fr-FR" dirty="0" err="1"/>
              <a:t>Ménézo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Energy labels		 		Mickaël </a:t>
            </a:r>
            <a:r>
              <a:rPr lang="fr-FR" dirty="0" err="1"/>
              <a:t>Pailha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and HVAC </a:t>
            </a:r>
            <a:r>
              <a:rPr lang="fr-FR" dirty="0" err="1"/>
              <a:t>calculations</a:t>
            </a:r>
            <a:r>
              <a:rPr lang="fr-FR" dirty="0"/>
              <a:t> 	Simon Rouchier</a:t>
            </a:r>
          </a:p>
        </p:txBody>
      </p:sp>
    </p:spTree>
    <p:extLst>
      <p:ext uri="{BB962C8B-B14F-4D97-AF65-F5344CB8AC3E}">
        <p14:creationId xmlns:p14="http://schemas.microsoft.com/office/powerpoint/2010/main" val="351204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9CD3AD-C31E-4618-A39D-3D6D63C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3</a:t>
            </a:fld>
            <a:endParaRPr lang="fr-FR">
              <a:latin typeface="Times New Roman" pitchFamily="18" charset="0"/>
            </a:endParaRPr>
          </a:p>
        </p:txBody>
      </p:sp>
      <p:pic>
        <p:nvPicPr>
          <p:cNvPr id="6" name="Graphique 5" descr="Domicile">
            <a:extLst>
              <a:ext uri="{FF2B5EF4-FFF2-40B4-BE49-F238E27FC236}">
                <a16:creationId xmlns:a16="http://schemas.microsoft.com/office/drawing/2014/main" id="{DF2C0E56-FA1C-40EA-876C-CC6769D81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2536" y="476672"/>
            <a:ext cx="5081849" cy="5081849"/>
          </a:xfrm>
          <a:prstGeom prst="rect">
            <a:avLst/>
          </a:prstGeom>
        </p:spPr>
      </p:pic>
      <p:pic>
        <p:nvPicPr>
          <p:cNvPr id="8" name="Graphique 7" descr="Thermomètre">
            <a:extLst>
              <a:ext uri="{FF2B5EF4-FFF2-40B4-BE49-F238E27FC236}">
                <a16:creationId xmlns:a16="http://schemas.microsoft.com/office/drawing/2014/main" id="{3E000B2B-0D55-483A-B08B-153B930C6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347" y="2306780"/>
            <a:ext cx="914400" cy="914400"/>
          </a:xfrm>
          <a:prstGeom prst="rect">
            <a:avLst/>
          </a:prstGeom>
        </p:spPr>
      </p:pic>
      <p:pic>
        <p:nvPicPr>
          <p:cNvPr id="10" name="Graphique 9" descr="Lecture">
            <a:extLst>
              <a:ext uri="{FF2B5EF4-FFF2-40B4-BE49-F238E27FC236}">
                <a16:creationId xmlns:a16="http://schemas.microsoft.com/office/drawing/2014/main" id="{9A76F97B-CE68-49CC-BD09-7DB4804AB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7539" y="3668688"/>
            <a:ext cx="719336" cy="7193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393A4EC-C912-4EEE-B5F4-FEAED9206B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2" y="3707915"/>
            <a:ext cx="1059904" cy="1017508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14" name="Graphique 13" descr="Pluie">
            <a:extLst>
              <a:ext uri="{FF2B5EF4-FFF2-40B4-BE49-F238E27FC236}">
                <a16:creationId xmlns:a16="http://schemas.microsoft.com/office/drawing/2014/main" id="{A4B82338-2B8D-4555-B4FF-70D76E7B5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367" y="1466529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CF629F9-1754-409F-BB1B-92CE8CEE0D75}"/>
              </a:ext>
            </a:extLst>
          </p:cNvPr>
          <p:cNvSpPr txBox="1"/>
          <p:nvPr/>
        </p:nvSpPr>
        <p:spPr>
          <a:xfrm>
            <a:off x="4829313" y="69269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Building construction </a:t>
            </a:r>
            <a:r>
              <a:rPr lang="fr-FR" dirty="0" err="1"/>
              <a:t>characteristics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133DCA-7C27-4F9B-8283-293F38C4D4CA}"/>
              </a:ext>
            </a:extLst>
          </p:cNvPr>
          <p:cNvSpPr txBox="1"/>
          <p:nvPr/>
        </p:nvSpPr>
        <p:spPr>
          <a:xfrm>
            <a:off x="5175590" y="2400272"/>
            <a:ext cx="316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Heating</a:t>
            </a:r>
            <a:r>
              <a:rPr lang="fr-FR" dirty="0"/>
              <a:t> and </a:t>
            </a:r>
            <a:r>
              <a:rPr lang="fr-FR" dirty="0" err="1"/>
              <a:t>cooling</a:t>
            </a:r>
            <a:r>
              <a:rPr lang="fr-FR" dirty="0"/>
              <a:t> </a:t>
            </a:r>
            <a:r>
              <a:rPr lang="fr-FR" dirty="0" err="1"/>
              <a:t>loads</a:t>
            </a:r>
            <a:r>
              <a:rPr lang="fr-FR" dirty="0"/>
              <a:t> ; latent </a:t>
            </a:r>
            <a:r>
              <a:rPr lang="fr-FR" dirty="0" err="1"/>
              <a:t>loads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8327BB4-5411-41F4-ADA4-C9DB113AA27A}"/>
              </a:ext>
            </a:extLst>
          </p:cNvPr>
          <p:cNvSpPr/>
          <p:nvPr/>
        </p:nvSpPr>
        <p:spPr>
          <a:xfrm>
            <a:off x="5007205" y="1466202"/>
            <a:ext cx="3509228" cy="44326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calculations</a:t>
            </a:r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48754BA-F8C8-45E7-BF8E-B212720CB611}"/>
              </a:ext>
            </a:extLst>
          </p:cNvPr>
          <p:cNvSpPr/>
          <p:nvPr/>
        </p:nvSpPr>
        <p:spPr>
          <a:xfrm>
            <a:off x="4666707" y="3668689"/>
            <a:ext cx="1963040" cy="69309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 </a:t>
            </a:r>
            <a:r>
              <a:rPr lang="fr-FR" dirty="0" err="1"/>
              <a:t>Sizing</a:t>
            </a:r>
            <a:r>
              <a:rPr lang="fr-FR" dirty="0"/>
              <a:t> HVAC </a:t>
            </a:r>
            <a:r>
              <a:rPr lang="fr-FR" dirty="0" err="1"/>
              <a:t>systems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C5E9991-10C1-4395-BE1A-30E072572A52}"/>
              </a:ext>
            </a:extLst>
          </p:cNvPr>
          <p:cNvSpPr/>
          <p:nvPr/>
        </p:nvSpPr>
        <p:spPr>
          <a:xfrm>
            <a:off x="6876256" y="3642586"/>
            <a:ext cx="1963040" cy="69309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3. </a:t>
            </a:r>
            <a:r>
              <a:rPr lang="fr-FR" dirty="0" err="1"/>
              <a:t>Humidity</a:t>
            </a:r>
            <a:r>
              <a:rPr lang="fr-FR" dirty="0"/>
              <a:t> and </a:t>
            </a:r>
            <a:r>
              <a:rPr lang="fr-FR" dirty="0" err="1"/>
              <a:t>AHUs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CE8EAE9-BF9E-432C-91AB-BCD7FC31B6FD}"/>
              </a:ext>
            </a:extLst>
          </p:cNvPr>
          <p:cNvSpPr/>
          <p:nvPr/>
        </p:nvSpPr>
        <p:spPr>
          <a:xfrm>
            <a:off x="5000867" y="5002677"/>
            <a:ext cx="3509228" cy="44326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4. Control </a:t>
            </a:r>
            <a:r>
              <a:rPr lang="fr-FR" dirty="0" err="1"/>
              <a:t>systems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FF736DA-6C01-4771-BE0C-0563633F3BC4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6755482" y="1062028"/>
            <a:ext cx="6337" cy="4041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D74DA29-8277-42C7-8B3F-A3981ADCEEC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6758650" y="1909463"/>
            <a:ext cx="3169" cy="4908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BF0D5E-9BBF-4AD1-9DA9-01BB5F508AB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8227" y="3046603"/>
            <a:ext cx="1110423" cy="6220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A0C3EE-EB6E-410D-9B4F-78B548D25CCE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6758650" y="3046603"/>
            <a:ext cx="1099126" cy="5959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FC523F7-AFAC-499A-85BB-EC3B8D179B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648227" y="4361786"/>
            <a:ext cx="1107254" cy="6408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9E40C4E-DFA8-4542-BB5D-1DD0E6A3528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755481" y="4335683"/>
            <a:ext cx="1102295" cy="6669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A6F8D7-3316-400D-8581-1217C3A3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4</a:t>
            </a:fld>
            <a:endParaRPr lang="fr-FR">
              <a:latin typeface="Times New Roman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5D7284-3E4C-467C-B76E-46DAA72E0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t="14983" r="2751"/>
          <a:stretch/>
        </p:blipFill>
        <p:spPr>
          <a:xfrm>
            <a:off x="395536" y="1877705"/>
            <a:ext cx="8424936" cy="43706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CD9ED5-4E92-424A-AB80-1C837279655A}"/>
              </a:ext>
            </a:extLst>
          </p:cNvPr>
          <p:cNvSpPr txBox="1"/>
          <p:nvPr/>
        </p:nvSpPr>
        <p:spPr>
          <a:xfrm>
            <a:off x="3707904" y="1052736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hlinkClick r:id="rId3"/>
              </a:rPr>
              <a:t>http://ebeclim.org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5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DE0A4D-7F9B-40B5-8363-F9CE05F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5</a:t>
            </a:fld>
            <a:endParaRPr lang="fr-FR">
              <a:latin typeface="Times New Roman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51F5E-4EA2-420F-81B2-34CDBC601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276"/>
              </p:ext>
            </p:extLst>
          </p:nvPr>
        </p:nvGraphicFramePr>
        <p:xfrm>
          <a:off x="24284" y="980728"/>
          <a:ext cx="5256584" cy="482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48136">
                  <a:extLst>
                    <a:ext uri="{9D8B030D-6E8A-4147-A177-3AD203B41FA5}">
                      <a16:colId xmlns:a16="http://schemas.microsoft.com/office/drawing/2014/main" val="421105931"/>
                    </a:ext>
                  </a:extLst>
                </a:gridCol>
                <a:gridCol w="2508448">
                  <a:extLst>
                    <a:ext uri="{9D8B030D-6E8A-4147-A177-3AD203B41FA5}">
                      <a16:colId xmlns:a16="http://schemas.microsoft.com/office/drawing/2014/main" val="3460958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Lessons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3216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fr-FR" dirty="0"/>
                        <a:t>1. </a:t>
                      </a:r>
                      <a:r>
                        <a:rPr lang="fr-FR" dirty="0" err="1"/>
                        <a:t>Heat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transfer</a:t>
                      </a:r>
                      <a:r>
                        <a:rPr lang="fr-FR" dirty="0"/>
                        <a:t> in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Electrical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analogy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38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Thermal </a:t>
                      </a:r>
                      <a:r>
                        <a:rPr lang="fr-FR" dirty="0" err="1"/>
                        <a:t>inertia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0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Thermal radiation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5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Air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9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fr-FR" dirty="0"/>
                        <a:t>2. HVAC </a:t>
                      </a:r>
                      <a:r>
                        <a:rPr lang="fr-FR" dirty="0" err="1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Heating</a:t>
                      </a:r>
                      <a:r>
                        <a:rPr lang="fr-FR" dirty="0"/>
                        <a:t>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489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Domestic</a:t>
                      </a:r>
                      <a:r>
                        <a:rPr lang="fr-FR" dirty="0"/>
                        <a:t> hot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0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Ventilation and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623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fr-FR" dirty="0"/>
                        <a:t>3. </a:t>
                      </a:r>
                      <a:r>
                        <a:rPr lang="fr-FR" dirty="0" err="1"/>
                        <a:t>Humidity</a:t>
                      </a:r>
                      <a:r>
                        <a:rPr lang="fr-FR" dirty="0"/>
                        <a:t> and 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The </a:t>
                      </a:r>
                      <a:r>
                        <a:rPr lang="fr-FR" dirty="0" err="1"/>
                        <a:t>psychrometric</a:t>
                      </a:r>
                      <a:r>
                        <a:rPr lang="fr-FR" dirty="0"/>
                        <a:t>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81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Air mixtures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17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Air handling </a:t>
                      </a:r>
                      <a:r>
                        <a:rPr lang="fr-FR" dirty="0" err="1"/>
                        <a:t>units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122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fr-FR" dirty="0"/>
                        <a:t>4. Control </a:t>
                      </a:r>
                      <a:r>
                        <a:rPr lang="fr-FR" dirty="0" err="1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First </a:t>
                      </a:r>
                      <a:r>
                        <a:rPr lang="fr-FR" dirty="0" err="1"/>
                        <a:t>order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linear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systems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07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PID </a:t>
                      </a:r>
                      <a:r>
                        <a:rPr lang="fr-FR" dirty="0" err="1"/>
                        <a:t>controllers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313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20AC990-B441-4E54-BCD2-7F040FC1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8569"/>
              </p:ext>
            </p:extLst>
          </p:nvPr>
        </p:nvGraphicFramePr>
        <p:xfrm>
          <a:off x="5436096" y="1536988"/>
          <a:ext cx="3546557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2368295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3497567"/>
                    </a:ext>
                  </a:extLst>
                </a:gridCol>
                <a:gridCol w="1218637">
                  <a:extLst>
                    <a:ext uri="{9D8B030D-6E8A-4147-A177-3AD203B41FA5}">
                      <a16:colId xmlns:a16="http://schemas.microsoft.com/office/drawing/2014/main" val="360086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5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9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4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95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5A925D-DA83-4C93-BC00-657E61E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6</a:t>
            </a:fld>
            <a:endParaRPr lang="fr-FR">
              <a:latin typeface="Times New Roman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AACFF41-B836-4BCB-BEB9-AF03873B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69736"/>
              </p:ext>
            </p:extLst>
          </p:nvPr>
        </p:nvGraphicFramePr>
        <p:xfrm>
          <a:off x="683568" y="1484784"/>
          <a:ext cx="4464496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5694">
                  <a:extLst>
                    <a:ext uri="{9D8B030D-6E8A-4147-A177-3AD203B41FA5}">
                      <a16:colId xmlns:a16="http://schemas.microsoft.com/office/drawing/2014/main" val="236829583"/>
                    </a:ext>
                  </a:extLst>
                </a:gridCol>
                <a:gridCol w="1219794">
                  <a:extLst>
                    <a:ext uri="{9D8B030D-6E8A-4147-A177-3AD203B41FA5}">
                      <a16:colId xmlns:a16="http://schemas.microsoft.com/office/drawing/2014/main" val="233497567"/>
                    </a:ext>
                  </a:extLst>
                </a:gridCol>
                <a:gridCol w="1086492">
                  <a:extLst>
                    <a:ext uri="{9D8B030D-6E8A-4147-A177-3AD203B41FA5}">
                      <a16:colId xmlns:a16="http://schemas.microsoft.com/office/drawing/2014/main" val="3600866053"/>
                    </a:ext>
                  </a:extLst>
                </a:gridCol>
                <a:gridCol w="1302516">
                  <a:extLst>
                    <a:ext uri="{9D8B030D-6E8A-4147-A177-3AD203B41FA5}">
                      <a16:colId xmlns:a16="http://schemas.microsoft.com/office/drawing/2014/main" val="70499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33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Exercise</a:t>
                      </a:r>
                      <a:r>
                        <a:rPr lang="fr-FR" dirty="0"/>
                        <a:t> 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5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Exercice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Exercise</a:t>
                      </a:r>
                      <a:r>
                        <a:rPr lang="fr-FR" dirty="0"/>
                        <a:t> 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Exercise</a:t>
                      </a:r>
                      <a:r>
                        <a:rPr lang="fr-FR" dirty="0"/>
                        <a:t> 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9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13h30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31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27/11/17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4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96BCE7-06D0-4DF0-A1BB-F66B7D7C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7</a:t>
            </a:fld>
            <a:endParaRPr lang="fr-FR">
              <a:latin typeface="Times New Roman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55435B-D992-4097-BCE0-DDBD038C9C8A}"/>
              </a:ext>
            </a:extLst>
          </p:cNvPr>
          <p:cNvSpPr txBox="1"/>
          <p:nvPr/>
        </p:nvSpPr>
        <p:spPr>
          <a:xfrm>
            <a:off x="611560" y="9087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 1</a:t>
            </a:r>
          </a:p>
          <a:p>
            <a:r>
              <a:rPr lang="fr-FR" dirty="0"/>
              <a:t>15/11/17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DF31A7-DC1F-496B-B28F-2D8984CE1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4" t="25133" r="74099" b="55320"/>
          <a:stretch/>
        </p:blipFill>
        <p:spPr>
          <a:xfrm>
            <a:off x="2596923" y="2196915"/>
            <a:ext cx="4166177" cy="194421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1D552A-60D5-44A7-8438-37F81345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874440"/>
            <a:ext cx="2736304" cy="13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F1C97F-4FD4-4B68-9C19-7150AD416F44}"/>
              </a:ext>
            </a:extLst>
          </p:cNvPr>
          <p:cNvSpPr txBox="1"/>
          <p:nvPr/>
        </p:nvSpPr>
        <p:spPr>
          <a:xfrm>
            <a:off x="611560" y="4365104"/>
            <a:ext cx="8218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Solve the </a:t>
            </a:r>
            <a:r>
              <a:rPr lang="fr-FR" dirty="0" err="1"/>
              <a:t>exercise</a:t>
            </a:r>
            <a:r>
              <a:rPr lang="fr-FR" dirty="0"/>
              <a:t> on </a:t>
            </a:r>
            <a:r>
              <a:rPr lang="fr-FR" dirty="0">
                <a:hlinkClick r:id="rId4"/>
              </a:rPr>
              <a:t>http://ebeclim.org/heat_inertia.html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wall</a:t>
            </a:r>
            <a:r>
              <a:rPr lang="fr-FR" dirty="0"/>
              <a:t> in the </a:t>
            </a:r>
            <a:r>
              <a:rPr lang="fr-FR" dirty="0" err="1"/>
              <a:t>following</a:t>
            </a:r>
            <a:r>
              <a:rPr lang="fr-FR" dirty="0"/>
              <a:t> conditions:</a:t>
            </a:r>
          </a:p>
          <a:p>
            <a:r>
              <a:rPr lang="fr-FR" dirty="0"/>
              <a:t>	initial conditions T=10°C on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wall</a:t>
            </a:r>
            <a:endParaRPr lang="fr-FR" dirty="0"/>
          </a:p>
          <a:p>
            <a:r>
              <a:rPr lang="fr-FR" dirty="0"/>
              <a:t>	for t&gt;0 : </a:t>
            </a:r>
            <a:r>
              <a:rPr lang="fr-FR" dirty="0" err="1"/>
              <a:t>T</a:t>
            </a:r>
            <a:r>
              <a:rPr lang="fr-FR" baseline="-25000" dirty="0" err="1"/>
              <a:t>ext</a:t>
            </a:r>
            <a:r>
              <a:rPr lang="fr-FR" dirty="0"/>
              <a:t> = 2°C and T</a:t>
            </a:r>
            <a:r>
              <a:rPr lang="fr-FR" baseline="-25000" dirty="0"/>
              <a:t>int</a:t>
            </a:r>
            <a:r>
              <a:rPr lang="fr-FR" dirty="0"/>
              <a:t> = 19°C</a:t>
            </a:r>
          </a:p>
          <a:p>
            <a:r>
              <a:rPr lang="fr-FR" dirty="0"/>
              <a:t>&gt; </a:t>
            </a:r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temperature</a:t>
            </a:r>
            <a:r>
              <a:rPr lang="fr-FR" dirty="0"/>
              <a:t> at the </a:t>
            </a:r>
            <a:r>
              <a:rPr lang="fr-FR" dirty="0" err="1"/>
              <a:t>concrete</a:t>
            </a:r>
            <a:r>
              <a:rPr lang="fr-FR" dirty="0"/>
              <a:t>-insulation interface </a:t>
            </a:r>
            <a:r>
              <a:rPr lang="fr-FR" dirty="0" err="1"/>
              <a:t>with</a:t>
            </a:r>
            <a:r>
              <a:rPr lang="fr-FR" dirty="0"/>
              <a:t> respect to time</a:t>
            </a:r>
          </a:p>
        </p:txBody>
      </p:sp>
    </p:spTree>
    <p:extLst>
      <p:ext uri="{BB962C8B-B14F-4D97-AF65-F5344CB8AC3E}">
        <p14:creationId xmlns:p14="http://schemas.microsoft.com/office/powerpoint/2010/main" val="274196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73658E-87E6-4661-93F4-F0293AE18D2A}"/>
              </a:ext>
            </a:extLst>
          </p:cNvPr>
          <p:cNvCxnSpPr>
            <a:cxnSpLocks/>
          </p:cNvCxnSpPr>
          <p:nvPr/>
        </p:nvCxnSpPr>
        <p:spPr>
          <a:xfrm>
            <a:off x="6929152" y="648156"/>
            <a:ext cx="0" cy="197875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51397B-4F81-49F6-BDA1-91F39EFC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8</a:t>
            </a:fld>
            <a:endParaRPr lang="fr-FR">
              <a:latin typeface="Times New Roman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577BAB-C245-43DB-868E-B7D37215B682}"/>
              </a:ext>
            </a:extLst>
          </p:cNvPr>
          <p:cNvSpPr txBox="1"/>
          <p:nvPr/>
        </p:nvSpPr>
        <p:spPr>
          <a:xfrm>
            <a:off x="323528" y="764704"/>
            <a:ext cx="245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 4 :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20/11/17 and 24/11/17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E3DA2F8-E90E-435F-B7AD-F559BAE2AFCF}"/>
              </a:ext>
            </a:extLst>
          </p:cNvPr>
          <p:cNvCxnSpPr>
            <a:cxnSpLocks/>
          </p:cNvCxnSpPr>
          <p:nvPr/>
        </p:nvCxnSpPr>
        <p:spPr>
          <a:xfrm>
            <a:off x="4485034" y="682699"/>
            <a:ext cx="39731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9D8253A-0FE5-49C8-8363-505F9805C17E}"/>
              </a:ext>
            </a:extLst>
          </p:cNvPr>
          <p:cNvCxnSpPr>
            <a:cxnSpLocks/>
          </p:cNvCxnSpPr>
          <p:nvPr/>
        </p:nvCxnSpPr>
        <p:spPr>
          <a:xfrm>
            <a:off x="4513717" y="1725073"/>
            <a:ext cx="0" cy="11161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A414C-F0D6-4365-920C-6B788CBE0E73}"/>
              </a:ext>
            </a:extLst>
          </p:cNvPr>
          <p:cNvSpPr/>
          <p:nvPr/>
        </p:nvSpPr>
        <p:spPr>
          <a:xfrm>
            <a:off x="4485034" y="718703"/>
            <a:ext cx="67854" cy="10063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0B57711-B66F-4DFF-BA06-5147646A8BC7}"/>
              </a:ext>
            </a:extLst>
          </p:cNvPr>
          <p:cNvCxnSpPr>
            <a:cxnSpLocks/>
          </p:cNvCxnSpPr>
          <p:nvPr/>
        </p:nvCxnSpPr>
        <p:spPr>
          <a:xfrm>
            <a:off x="4485034" y="2836532"/>
            <a:ext cx="39731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EC07A5-461C-42A2-902A-47F32E10E20D}"/>
              </a:ext>
            </a:extLst>
          </p:cNvPr>
          <p:cNvCxnSpPr>
            <a:cxnSpLocks/>
          </p:cNvCxnSpPr>
          <p:nvPr/>
        </p:nvCxnSpPr>
        <p:spPr>
          <a:xfrm>
            <a:off x="8458200" y="682699"/>
            <a:ext cx="0" cy="2153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3C4FF3E-FDB2-4475-9E1F-88147F499EBB}"/>
              </a:ext>
            </a:extLst>
          </p:cNvPr>
          <p:cNvCxnSpPr>
            <a:cxnSpLocks/>
          </p:cNvCxnSpPr>
          <p:nvPr/>
        </p:nvCxnSpPr>
        <p:spPr>
          <a:xfrm>
            <a:off x="4131439" y="2698923"/>
            <a:ext cx="479579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A081A13-2D84-4238-9E06-6C7F6E46A382}"/>
              </a:ext>
            </a:extLst>
          </p:cNvPr>
          <p:cNvSpPr txBox="1"/>
          <p:nvPr/>
        </p:nvSpPr>
        <p:spPr>
          <a:xfrm>
            <a:off x="5191657" y="820308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1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m</a:t>
            </a:r>
            <a:r>
              <a:rPr lang="fr-F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m</a:t>
            </a:r>
            <a:r>
              <a:rPr lang="fr-F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4075ECF-8026-4072-BBA2-F3FBBDB46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05" y="1976823"/>
            <a:ext cx="677179" cy="650092"/>
          </a:xfrm>
          <a:prstGeom prst="rect">
            <a:avLst/>
          </a:prstGeom>
          <a:ln w="28575">
            <a:noFill/>
          </a:ln>
        </p:spPr>
      </p:pic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FF7A8D5A-6C22-4B98-9291-6E593C42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22867"/>
              </p:ext>
            </p:extLst>
          </p:nvPr>
        </p:nvGraphicFramePr>
        <p:xfrm>
          <a:off x="1403648" y="2993012"/>
          <a:ext cx="6506548" cy="2385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902716309"/>
                    </a:ext>
                  </a:extLst>
                </a:gridCol>
                <a:gridCol w="5210404">
                  <a:extLst>
                    <a:ext uri="{9D8B030D-6E8A-4147-A177-3AD203B41FA5}">
                      <a16:colId xmlns:a16="http://schemas.microsoft.com/office/drawing/2014/main" val="3959766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42730"/>
                  </a:ext>
                </a:extLst>
              </a:tr>
              <a:tr h="462460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: 31,2 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(room 1); 15,6 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(room 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Transmittance : U= 0,45 W/m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06574"/>
                  </a:ext>
                </a:extLst>
              </a:tr>
              <a:tr h="652885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: 2 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Transmittance : U= 2,9 W/m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.K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gain : 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15"/>
                  </a:ext>
                </a:extLst>
              </a:tr>
              <a:tr h="46246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 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: 12 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Transmittance : U= 11 W/m</a:t>
                      </a:r>
                      <a:r>
                        <a:rPr lang="fr-FR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43786"/>
                  </a:ext>
                </a:extLst>
              </a:tr>
              <a:tr h="31265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Ventilation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vol/h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29286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AE7D6A22-96F7-4029-927B-F653328FD668}"/>
              </a:ext>
            </a:extLst>
          </p:cNvPr>
          <p:cNvSpPr txBox="1"/>
          <p:nvPr/>
        </p:nvSpPr>
        <p:spPr>
          <a:xfrm>
            <a:off x="7285604" y="820308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2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</a:t>
            </a:r>
            <a:r>
              <a:rPr lang="fr-F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m</a:t>
            </a:r>
            <a:r>
              <a:rPr lang="fr-F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542BD1-7E7E-412A-A640-4523FD54F5F4}"/>
              </a:ext>
            </a:extLst>
          </p:cNvPr>
          <p:cNvSpPr txBox="1"/>
          <p:nvPr/>
        </p:nvSpPr>
        <p:spPr>
          <a:xfrm>
            <a:off x="2960220" y="239114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flow direction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47207F4-A4CD-40AC-A740-A59081433882}"/>
              </a:ext>
            </a:extLst>
          </p:cNvPr>
          <p:cNvSpPr txBox="1"/>
          <p:nvPr/>
        </p:nvSpPr>
        <p:spPr>
          <a:xfrm>
            <a:off x="16384" y="5530119"/>
            <a:ext cx="907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19°C in the room for an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9°C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transient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room 1 and 2,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file</a:t>
            </a:r>
          </a:p>
        </p:txBody>
      </p:sp>
    </p:spTree>
    <p:extLst>
      <p:ext uri="{BB962C8B-B14F-4D97-AF65-F5344CB8AC3E}">
        <p14:creationId xmlns:p14="http://schemas.microsoft.com/office/powerpoint/2010/main" val="335695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38A911-B2F6-4CF6-A3AA-EC64B8BF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5101-6246-41C7-BAB9-FDA74D63D60C}" type="slidenum">
              <a:rPr lang="fr-FR" smtClean="0">
                <a:latin typeface="Times New Roman" pitchFamily="18" charset="0"/>
              </a:rPr>
              <a:pPr>
                <a:defRPr/>
              </a:pPr>
              <a:t>9</a:t>
            </a:fld>
            <a:endParaRPr lang="fr-FR">
              <a:latin typeface="Times New Roman" pitchFamily="18" charset="0"/>
            </a:endParaRPr>
          </a:p>
        </p:txBody>
      </p:sp>
      <p:pic>
        <p:nvPicPr>
          <p:cNvPr id="3" name="Picture 8" descr="D:\MCF\Enseignements\GCH714 thermique du bâtiment\Screencasts\resistor.png">
            <a:extLst>
              <a:ext uri="{FF2B5EF4-FFF2-40B4-BE49-F238E27FC236}">
                <a16:creationId xmlns:a16="http://schemas.microsoft.com/office/drawing/2014/main" id="{10B2ED4B-C384-4003-9115-179D15F35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13" y="4725989"/>
            <a:ext cx="1546228" cy="31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odèle par défaut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14385</TotalTime>
  <Words>374</Words>
  <Application>Microsoft Office PowerPoint</Application>
  <PresentationFormat>Affichage à l'écran (4:3)</PresentationFormat>
  <Paragraphs>171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2_Modèle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Universite de Savoie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uds</dc:creator>
  <cp:lastModifiedBy>Simon Rouchier</cp:lastModifiedBy>
  <cp:revision>577</cp:revision>
  <dcterms:created xsi:type="dcterms:W3CDTF">2012-07-03T08:41:23Z</dcterms:created>
  <dcterms:modified xsi:type="dcterms:W3CDTF">2017-11-20T10:53:29Z</dcterms:modified>
</cp:coreProperties>
</file>