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11.png" ContentType="image/png"/>
  <Override PartName="/ppt/media/image10.png" ContentType="image/png"/>
  <Override PartName="/ppt/media/image9.png" ContentType="image/png"/>
  <Override PartName="/ppt/media/image7.png" ContentType="image/png"/>
  <Override PartName="/ppt/media/image2.jpeg" ContentType="image/jpeg"/>
  <Override PartName="/ppt/media/image8.png" ContentType="image/png"/>
  <Override PartName="/ppt/media/image1.jpeg" ContentType="image/jpeg"/>
  <Override PartName="/ppt/media/image6.png" ContentType="image/png"/>
  <Override PartName="/ppt/media/image3.png" ContentType="image/png"/>
  <Override PartName="/ppt/media/image4.png" ContentType="image/png"/>
  <Override PartName="/ppt/media/image5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533520"/>
            <a:ext cx="9143640" cy="57909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685800" y="6248520"/>
            <a:ext cx="1904760" cy="456840"/>
          </a:xfrm>
          <a:prstGeom prst="rect">
            <a:avLst/>
          </a:prstGeom>
        </p:spPr>
        <p:txBody>
          <a:bodyPr/>
          <a:p>
            <a:endParaRPr b="0" lang="fr-FR" sz="24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248520"/>
            <a:ext cx="2895120" cy="456840"/>
          </a:xfrm>
          <a:prstGeom prst="rect">
            <a:avLst/>
          </a:prstGeom>
        </p:spPr>
        <p:txBody>
          <a:bodyPr/>
          <a:p>
            <a:endParaRPr b="0" lang="fr-FR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248520"/>
            <a:ext cx="1904760" cy="456840"/>
          </a:xfrm>
          <a:prstGeom prst="rect">
            <a:avLst/>
          </a:prstGeom>
        </p:spPr>
        <p:txBody>
          <a:bodyPr/>
          <a:p>
            <a:pPr algn="r">
              <a:lnSpc>
                <a:spcPct val="100000"/>
              </a:lnSpc>
            </a:pPr>
            <a:fld id="{DC435F5A-E359-4511-8CBE-62C71CF9E966}" type="slidenum"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fr-FR" sz="440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0" lang="fr-FR" sz="44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fr-FR" sz="44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fr-FR" sz="4400" spc="-1" strike="noStrike">
                <a:solidFill>
                  <a:srgbClr val="000000"/>
                </a:solidFill>
                <a:latin typeface="Arial"/>
              </a:rPr>
              <a:t>q</a:t>
            </a:r>
            <a:r>
              <a:rPr b="0" lang="fr-FR" sz="4400" spc="-1" strike="noStrike">
                <a:solidFill>
                  <a:srgbClr val="000000"/>
                </a:solidFill>
                <a:latin typeface="Arial"/>
              </a:rPr>
              <a:t>u</a:t>
            </a:r>
            <a:r>
              <a:rPr b="0" lang="fr-FR" sz="44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fr-FR" sz="4400" spc="-1" strike="noStrike">
                <a:solidFill>
                  <a:srgbClr val="000000"/>
                </a:solidFill>
                <a:latin typeface="Arial"/>
              </a:rPr>
              <a:t>z</a:t>
            </a:r>
            <a:r>
              <a:rPr b="0" lang="fr-FR" sz="4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fr-FR" sz="4400" spc="-1" strike="noStrike">
                <a:solidFill>
                  <a:srgbClr val="000000"/>
                </a:solidFill>
                <a:latin typeface="Arial"/>
              </a:rPr>
              <a:t>p</a:t>
            </a:r>
            <a:r>
              <a:rPr b="0" lang="fr-FR" sz="44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fr-FR" sz="4400" spc="-1" strike="noStrike">
                <a:solidFill>
                  <a:srgbClr val="000000"/>
                </a:solidFill>
                <a:latin typeface="Arial"/>
              </a:rPr>
              <a:t>u</a:t>
            </a:r>
            <a:r>
              <a:rPr b="0" lang="fr-FR" sz="4400" spc="-1" strike="noStrike">
                <a:solidFill>
                  <a:srgbClr val="000000"/>
                </a:solidFill>
                <a:latin typeface="Arial"/>
              </a:rPr>
              <a:t>r</a:t>
            </a:r>
            <a:r>
              <a:rPr b="0" lang="fr-FR" sz="4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fr-FR" sz="4400" spc="-1" strike="noStrike">
                <a:solidFill>
                  <a:srgbClr val="000000"/>
                </a:solidFill>
                <a:latin typeface="Arial"/>
              </a:rPr>
              <a:t>é</a:t>
            </a:r>
            <a:r>
              <a:rPr b="0" lang="fr-FR" sz="4400" spc="-1" strike="noStrike">
                <a:solidFill>
                  <a:srgbClr val="000000"/>
                </a:solidFill>
                <a:latin typeface="Arial"/>
              </a:rPr>
              <a:t>d</a:t>
            </a:r>
            <a:r>
              <a:rPr b="0" lang="fr-FR" sz="44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fr-FR" sz="44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fr-FR" sz="44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fr-FR" sz="4400" spc="-1" strike="noStrike">
                <a:solidFill>
                  <a:srgbClr val="000000"/>
                </a:solidFill>
                <a:latin typeface="Arial"/>
              </a:rPr>
              <a:t>r</a:t>
            </a:r>
            <a:r>
              <a:rPr b="0" lang="fr-FR" sz="4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fr-FR" sz="44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fr-FR" sz="44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fr-FR" sz="4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fr-FR" sz="4400" spc="-1" strike="noStrike">
                <a:solidFill>
                  <a:srgbClr val="000000"/>
                </a:solidFill>
                <a:latin typeface="Arial"/>
              </a:rPr>
              <a:t>f</a:t>
            </a:r>
            <a:r>
              <a:rPr b="0" lang="fr-FR" sz="44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fr-FR" sz="4400" spc="-1" strike="noStrike">
                <a:solidFill>
                  <a:srgbClr val="000000"/>
                </a:solidFill>
                <a:latin typeface="Arial"/>
              </a:rPr>
              <a:t>r</a:t>
            </a:r>
            <a:r>
              <a:rPr b="0" lang="fr-FR" sz="4400" spc="-1" strike="noStrike">
                <a:solidFill>
                  <a:srgbClr val="000000"/>
                </a:solidFill>
                <a:latin typeface="Arial"/>
              </a:rPr>
              <a:t>m</a:t>
            </a:r>
            <a:r>
              <a:rPr b="0" lang="fr-FR" sz="4400" spc="-1" strike="noStrike">
                <a:solidFill>
                  <a:srgbClr val="000000"/>
                </a:solidFill>
                <a:latin typeface="Arial"/>
              </a:rPr>
              <a:t>a</a:t>
            </a:r>
            <a:r>
              <a:rPr b="0" lang="fr-FR" sz="44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fr-FR" sz="4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fr-FR" sz="4400" spc="-1" strike="noStrike">
                <a:solidFill>
                  <a:srgbClr val="000000"/>
                </a:solidFill>
                <a:latin typeface="Arial"/>
              </a:rPr>
              <a:t>d</a:t>
            </a:r>
            <a:r>
              <a:rPr b="0" lang="fr-FR" sz="4400" spc="-1" strike="noStrike">
                <a:solidFill>
                  <a:srgbClr val="000000"/>
                </a:solidFill>
                <a:latin typeface="Arial"/>
              </a:rPr>
              <a:t>u</a:t>
            </a:r>
            <a:r>
              <a:rPr b="0" lang="fr-FR" sz="4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fr-FR" sz="44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fr-FR" sz="44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fr-FR" sz="4400" spc="-1" strike="noStrike">
                <a:solidFill>
                  <a:srgbClr val="000000"/>
                </a:solidFill>
                <a:latin typeface="Arial"/>
              </a:rPr>
              <a:t>x</a:t>
            </a:r>
            <a:r>
              <a:rPr b="0" lang="fr-FR" sz="44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fr-FR" sz="44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fr-FR" sz="4400" spc="-1" strike="noStrike">
                <a:solidFill>
                  <a:srgbClr val="000000"/>
                </a:solidFill>
                <a:latin typeface="Arial"/>
              </a:rPr>
              <a:t>-</a:t>
            </a:r>
            <a:r>
              <a:rPr b="0" lang="fr-FR" sz="44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fr-FR" sz="44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fr-FR" sz="44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fr-FR" sz="4400" spc="-1" strike="noStrike">
                <a:solidFill>
                  <a:srgbClr val="000000"/>
                </a:solidFill>
                <a:latin typeface="Arial"/>
              </a:rPr>
              <a:t>r</a:t>
            </a:r>
            <a:r>
              <a:rPr b="0" lang="fr-FR" sz="4400" spc="-1" strike="noStrike">
                <a:solidFill>
                  <a:srgbClr val="000000"/>
                </a:solidFill>
                <a:latin typeface="Arial"/>
              </a:rPr>
              <a:t>e</a:t>
            </a: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000000"/>
                </a:solidFill>
                <a:latin typeface="Calibri"/>
              </a:rPr>
              <a:t>Cliquez pour éditer le format du plan de texte</a:t>
            </a:r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Second niveau de plan</a:t>
            </a:r>
            <a:endParaRPr b="0" lang="fr-FR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Troisième niveau de plan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Quatrième niveau de plan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Cinquième niveau de plan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Sixième niveau de plan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Septième niveau de plan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hyperlink" Target="http://ebeclim.org/" TargetMode="External"/><Relationship Id="rId3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hyperlink" Target="http://ebeclim.org/heat_inertia.html" TargetMode="External"/><Relationship Id="rId4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CustomShape 2"/>
          <p:cNvSpPr/>
          <p:nvPr/>
        </p:nvSpPr>
        <p:spPr>
          <a:xfrm>
            <a:off x="395640" y="1772640"/>
            <a:ext cx="8352720" cy="210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2800" spc="-1" strike="noStrike">
                <a:solidFill>
                  <a:srgbClr val="000000"/>
                </a:solidFill>
                <a:latin typeface="Arial"/>
              </a:rPr>
              <a:t>ERSI 904</a:t>
            </a:r>
            <a:endParaRPr b="0" lang="fr-FR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2800" spc="-1" strike="noStrike">
                <a:solidFill>
                  <a:srgbClr val="000000"/>
                </a:solidFill>
                <a:latin typeface="Arial"/>
              </a:rPr>
              <a:t>Enjeux énergétiques, labels, réglementation et STD</a:t>
            </a:r>
            <a:endParaRPr b="0" lang="fr-FR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2800" spc="-1" strike="noStrike">
                <a:solidFill>
                  <a:srgbClr val="000000"/>
                </a:solidFill>
                <a:latin typeface="Arial"/>
              </a:rPr>
              <a:t>Energy calculations, labels and regulations</a:t>
            </a:r>
            <a:endParaRPr b="0" lang="fr-FR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28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Simon Rouchier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44" name="Picture 3" descr=""/>
          <p:cNvPicPr/>
          <p:nvPr/>
        </p:nvPicPr>
        <p:blipFill>
          <a:blip r:embed="rId1"/>
          <a:stretch/>
        </p:blipFill>
        <p:spPr>
          <a:xfrm>
            <a:off x="1907640" y="4262040"/>
            <a:ext cx="2880000" cy="855360"/>
          </a:xfrm>
          <a:prstGeom prst="rect">
            <a:avLst/>
          </a:prstGeom>
          <a:ln>
            <a:noFill/>
          </a:ln>
        </p:spPr>
      </p:pic>
      <p:pic>
        <p:nvPicPr>
          <p:cNvPr id="45" name="Picture 2" descr=""/>
          <p:cNvPicPr/>
          <p:nvPr/>
        </p:nvPicPr>
        <p:blipFill>
          <a:blip r:embed="rId2"/>
          <a:stretch/>
        </p:blipFill>
        <p:spPr>
          <a:xfrm>
            <a:off x="5004000" y="4085280"/>
            <a:ext cx="2879640" cy="1208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Shape 1"/>
          <p:cNvSpPr txBox="1"/>
          <p:nvPr/>
        </p:nvSpPr>
        <p:spPr>
          <a:xfrm>
            <a:off x="6553080" y="6248520"/>
            <a:ext cx="190476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8CD93CA4-56B5-4834-B389-D1506E7B09EE}" type="slidenum"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1</a:t>
            </a:fld>
            <a:endParaRPr b="0" lang="fr-FR" sz="1400" spc="-1" strike="noStrike">
              <a:latin typeface="Times New Roman"/>
            </a:endParaRPr>
          </a:p>
        </p:txBody>
      </p:sp>
      <p:graphicFrame>
        <p:nvGraphicFramePr>
          <p:cNvPr id="47" name="Table 2"/>
          <p:cNvGraphicFramePr/>
          <p:nvPr/>
        </p:nvGraphicFramePr>
        <p:xfrm>
          <a:off x="4428000" y="2559600"/>
          <a:ext cx="3546360" cy="3708000"/>
        </p:xfrm>
        <a:graphic>
          <a:graphicData uri="http://schemas.openxmlformats.org/drawingml/2006/table">
            <a:tbl>
              <a:tblPr/>
              <a:tblGrid>
                <a:gridCol w="959760"/>
                <a:gridCol w="1368000"/>
                <a:gridCol w="1218600"/>
              </a:tblGrid>
              <a:tr h="62244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fr-FR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Session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f8021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fr-FR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Day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f8021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fr-FR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Time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f8021"/>
                    </a:solidFill>
                  </a:tcPr>
                </a:tc>
              </a:tr>
              <a:tr h="3571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d7cc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15/11/17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d7cc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8h15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d7cc"/>
                    </a:solidFill>
                  </a:tcPr>
                </a:tc>
              </a:tr>
              <a:tr h="3571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ece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15/11/17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ece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10h00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ece7"/>
                    </a:solidFill>
                  </a:tcPr>
                </a:tc>
              </a:tr>
              <a:tr h="3571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d7cc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16/11/17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d7cc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8h15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d7cc"/>
                    </a:solidFill>
                  </a:tcPr>
                </a:tc>
              </a:tr>
              <a:tr h="3571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ece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20/11/17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ece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13h30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ece7"/>
                    </a:solidFill>
                  </a:tcPr>
                </a:tc>
              </a:tr>
              <a:tr h="3571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d7cc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20/11/17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d7cc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15h15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d7cc"/>
                    </a:solidFill>
                  </a:tcPr>
                </a:tc>
              </a:tr>
              <a:tr h="3571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ece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24/11/17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ece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8h15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ece7"/>
                    </a:solidFill>
                  </a:tcPr>
                </a:tc>
              </a:tr>
              <a:tr h="3571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d7cc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24/11/17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d7cc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10h00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d7cc"/>
                    </a:solidFill>
                  </a:tcPr>
                </a:tc>
              </a:tr>
              <a:tr h="3571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ece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27/11/17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ece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13h30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ece7"/>
                    </a:solidFill>
                  </a:tcPr>
                </a:tc>
              </a:tr>
              <a:tr h="3571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d7cc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27/11/17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d7cc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15h15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d7cc"/>
                    </a:solidFill>
                  </a:tcPr>
                </a:tc>
              </a:tr>
            </a:tbl>
          </a:graphicData>
        </a:graphic>
      </p:graphicFrame>
      <p:sp>
        <p:nvSpPr>
          <p:cNvPr id="48" name="CustomShape 3"/>
          <p:cNvSpPr/>
          <p:nvPr/>
        </p:nvSpPr>
        <p:spPr>
          <a:xfrm>
            <a:off x="1087200" y="980640"/>
            <a:ext cx="6138360" cy="146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Bioclimatic houses</a:t>
            </a: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Christophe Ménézo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Energy labels</a:t>
            </a: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Mickaël Pailha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Heat transfer and HVAC calculations </a:t>
            </a: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Simon Rouchier</a:t>
            </a:r>
            <a:endParaRPr b="0" lang="fr-FR" sz="18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Shape 1"/>
          <p:cNvSpPr txBox="1"/>
          <p:nvPr/>
        </p:nvSpPr>
        <p:spPr>
          <a:xfrm>
            <a:off x="6553080" y="6248520"/>
            <a:ext cx="190476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FC058568-0BA1-466C-AB72-8233DB5CE850}" type="slidenum"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1</a:t>
            </a:fld>
            <a:endParaRPr b="0" lang="fr-FR" sz="1400" spc="-1" strike="noStrike">
              <a:latin typeface="Times New Roman"/>
            </a:endParaRPr>
          </a:p>
        </p:txBody>
      </p:sp>
      <p:pic>
        <p:nvPicPr>
          <p:cNvPr id="50" name="Graphique 5" descr=""/>
          <p:cNvPicPr/>
          <p:nvPr/>
        </p:nvPicPr>
        <p:blipFill>
          <a:blip r:embed="rId1"/>
          <a:stretch/>
        </p:blipFill>
        <p:spPr>
          <a:xfrm>
            <a:off x="-252360" y="476640"/>
            <a:ext cx="5081400" cy="5081400"/>
          </a:xfrm>
          <a:prstGeom prst="rect">
            <a:avLst/>
          </a:prstGeom>
          <a:ln>
            <a:noFill/>
          </a:ln>
        </p:spPr>
      </p:pic>
      <p:pic>
        <p:nvPicPr>
          <p:cNvPr id="51" name="Graphique 7" descr=""/>
          <p:cNvPicPr/>
          <p:nvPr/>
        </p:nvPicPr>
        <p:blipFill>
          <a:blip r:embed="rId2"/>
          <a:stretch/>
        </p:blipFill>
        <p:spPr>
          <a:xfrm>
            <a:off x="1670400" y="2306880"/>
            <a:ext cx="914040" cy="914040"/>
          </a:xfrm>
          <a:prstGeom prst="rect">
            <a:avLst/>
          </a:prstGeom>
          <a:ln>
            <a:noFill/>
          </a:ln>
        </p:spPr>
      </p:pic>
      <p:pic>
        <p:nvPicPr>
          <p:cNvPr id="52" name="Graphique 9" descr=""/>
          <p:cNvPicPr/>
          <p:nvPr/>
        </p:nvPicPr>
        <p:blipFill>
          <a:blip r:embed="rId3"/>
          <a:stretch/>
        </p:blipFill>
        <p:spPr>
          <a:xfrm>
            <a:off x="3017520" y="3668760"/>
            <a:ext cx="718920" cy="718920"/>
          </a:xfrm>
          <a:prstGeom prst="rect">
            <a:avLst/>
          </a:prstGeom>
          <a:ln>
            <a:noFill/>
          </a:ln>
        </p:spPr>
      </p:pic>
      <p:pic>
        <p:nvPicPr>
          <p:cNvPr id="53" name="Image 11" descr=""/>
          <p:cNvPicPr/>
          <p:nvPr/>
        </p:nvPicPr>
        <p:blipFill>
          <a:blip r:embed="rId4"/>
          <a:stretch/>
        </p:blipFill>
        <p:spPr>
          <a:xfrm>
            <a:off x="813240" y="3708000"/>
            <a:ext cx="1059480" cy="1017000"/>
          </a:xfrm>
          <a:prstGeom prst="rect">
            <a:avLst/>
          </a:prstGeom>
          <a:ln w="28440">
            <a:solidFill>
              <a:schemeClr val="accent5"/>
            </a:solidFill>
            <a:round/>
          </a:ln>
        </p:spPr>
      </p:pic>
      <p:pic>
        <p:nvPicPr>
          <p:cNvPr id="54" name="Graphique 13" descr=""/>
          <p:cNvPicPr/>
          <p:nvPr/>
        </p:nvPicPr>
        <p:blipFill>
          <a:blip r:embed="rId5"/>
          <a:stretch/>
        </p:blipFill>
        <p:spPr>
          <a:xfrm>
            <a:off x="209520" y="1466640"/>
            <a:ext cx="914040" cy="914040"/>
          </a:xfrm>
          <a:prstGeom prst="rect">
            <a:avLst/>
          </a:prstGeom>
          <a:ln>
            <a:noFill/>
          </a:ln>
        </p:spPr>
      </p:pic>
      <p:sp>
        <p:nvSpPr>
          <p:cNvPr id="55" name="CustomShape 2"/>
          <p:cNvSpPr/>
          <p:nvPr/>
        </p:nvSpPr>
        <p:spPr>
          <a:xfrm>
            <a:off x="4852080" y="692640"/>
            <a:ext cx="38066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Building construction characteristics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56" name="CustomShape 3"/>
          <p:cNvSpPr/>
          <p:nvPr/>
        </p:nvSpPr>
        <p:spPr>
          <a:xfrm>
            <a:off x="5175720" y="2400120"/>
            <a:ext cx="316584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Heating and cooling loads ; latent loads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57" name="CustomShape 4"/>
          <p:cNvSpPr/>
          <p:nvPr/>
        </p:nvSpPr>
        <p:spPr>
          <a:xfrm>
            <a:off x="5007240" y="1466280"/>
            <a:ext cx="3508920" cy="442800"/>
          </a:xfrm>
          <a:prstGeom prst="roundRect">
            <a:avLst>
              <a:gd name="adj" fmla="val 50000"/>
            </a:avLst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alibri"/>
              </a:rPr>
              <a:t>1. Heat transfer calculations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58" name="CustomShape 5"/>
          <p:cNvSpPr/>
          <p:nvPr/>
        </p:nvSpPr>
        <p:spPr>
          <a:xfrm>
            <a:off x="4666680" y="3668760"/>
            <a:ext cx="1962720" cy="692640"/>
          </a:xfrm>
          <a:prstGeom prst="roundRect">
            <a:avLst>
              <a:gd name="adj" fmla="val 50000"/>
            </a:avLst>
          </a:prstGeom>
          <a:ln>
            <a:rou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alibri"/>
              </a:rPr>
              <a:t>2. Sizing HVAC systems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59" name="CustomShape 6"/>
          <p:cNvSpPr/>
          <p:nvPr/>
        </p:nvSpPr>
        <p:spPr>
          <a:xfrm>
            <a:off x="6876360" y="3642480"/>
            <a:ext cx="1962720" cy="692640"/>
          </a:xfrm>
          <a:prstGeom prst="roundRect">
            <a:avLst>
              <a:gd name="adj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alibri"/>
              </a:rPr>
              <a:t>3. Humidity and AHUs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60" name="CustomShape 7"/>
          <p:cNvSpPr/>
          <p:nvPr/>
        </p:nvSpPr>
        <p:spPr>
          <a:xfrm>
            <a:off x="5000760" y="5002560"/>
            <a:ext cx="3508920" cy="442800"/>
          </a:xfrm>
          <a:prstGeom prst="roundRect">
            <a:avLst>
              <a:gd name="adj" fmla="val 50000"/>
            </a:avLst>
          </a:prstGeom>
          <a:ln>
            <a:rou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alibri"/>
              </a:rPr>
              <a:t>4. Control systems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61" name="CustomShape 8"/>
          <p:cNvSpPr/>
          <p:nvPr/>
        </p:nvSpPr>
        <p:spPr>
          <a:xfrm>
            <a:off x="6755400" y="1062000"/>
            <a:ext cx="6120" cy="403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62" name="CustomShape 9"/>
          <p:cNvSpPr/>
          <p:nvPr/>
        </p:nvSpPr>
        <p:spPr>
          <a:xfrm flipH="1">
            <a:off x="6758640" y="1909440"/>
            <a:ext cx="2880" cy="490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63" name="CustomShape 10"/>
          <p:cNvSpPr/>
          <p:nvPr/>
        </p:nvSpPr>
        <p:spPr>
          <a:xfrm flipH="1">
            <a:off x="5648400" y="3046680"/>
            <a:ext cx="1110240" cy="621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64" name="CustomShape 11"/>
          <p:cNvSpPr/>
          <p:nvPr/>
        </p:nvSpPr>
        <p:spPr>
          <a:xfrm>
            <a:off x="6758640" y="3046680"/>
            <a:ext cx="1098720" cy="595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65" name="CustomShape 12"/>
          <p:cNvSpPr/>
          <p:nvPr/>
        </p:nvSpPr>
        <p:spPr>
          <a:xfrm>
            <a:off x="5648400" y="4361760"/>
            <a:ext cx="1107000" cy="640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66" name="CustomShape 13"/>
          <p:cNvSpPr/>
          <p:nvPr/>
        </p:nvSpPr>
        <p:spPr>
          <a:xfrm flipH="1">
            <a:off x="6754680" y="4335840"/>
            <a:ext cx="1101960" cy="666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Shape 1"/>
          <p:cNvSpPr txBox="1"/>
          <p:nvPr/>
        </p:nvSpPr>
        <p:spPr>
          <a:xfrm>
            <a:off x="6553080" y="6248520"/>
            <a:ext cx="190476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AE19D6E5-9787-49B6-BFCC-CC8C0BEA3628}" type="slidenum"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1</a:t>
            </a:fld>
            <a:endParaRPr b="0" lang="fr-FR" sz="1400" spc="-1" strike="noStrike">
              <a:latin typeface="Times New Roman"/>
            </a:endParaRPr>
          </a:p>
        </p:txBody>
      </p:sp>
      <p:pic>
        <p:nvPicPr>
          <p:cNvPr id="68" name="Image 2" descr=""/>
          <p:cNvPicPr/>
          <p:nvPr/>
        </p:nvPicPr>
        <p:blipFill>
          <a:blip r:embed="rId1"/>
          <a:srcRect l="5113" t="14980" r="2750" b="0"/>
          <a:stretch/>
        </p:blipFill>
        <p:spPr>
          <a:xfrm>
            <a:off x="395640" y="1877760"/>
            <a:ext cx="8424720" cy="4370400"/>
          </a:xfrm>
          <a:prstGeom prst="rect">
            <a:avLst/>
          </a:prstGeom>
          <a:ln>
            <a:noFill/>
          </a:ln>
        </p:spPr>
      </p:pic>
      <p:sp>
        <p:nvSpPr>
          <p:cNvPr id="69" name="CustomShape 2"/>
          <p:cNvSpPr/>
          <p:nvPr/>
        </p:nvSpPr>
        <p:spPr>
          <a:xfrm>
            <a:off x="3720240" y="1052640"/>
            <a:ext cx="260568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fr-FR" sz="2400" spc="-1" strike="noStrike" u="sng">
                <a:solidFill>
                  <a:srgbClr val="56c7aa"/>
                </a:solidFill>
                <a:uFillTx/>
                <a:latin typeface="Arial"/>
                <a:hlinkClick r:id="rId2"/>
              </a:rPr>
              <a:t>http://ebeclim.org</a:t>
            </a:r>
            <a:r>
              <a:rPr b="0" lang="fr-FR" sz="24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fr-FR" sz="24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Shape 1"/>
          <p:cNvSpPr txBox="1"/>
          <p:nvPr/>
        </p:nvSpPr>
        <p:spPr>
          <a:xfrm>
            <a:off x="6553080" y="6248520"/>
            <a:ext cx="190476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909F31FA-CCBA-4636-BB21-64D0EA1A8BA0}" type="slidenum"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1</a:t>
            </a:fld>
            <a:endParaRPr b="0" lang="fr-FR" sz="1400" spc="-1" strike="noStrike">
              <a:latin typeface="Times New Roman"/>
            </a:endParaRPr>
          </a:p>
        </p:txBody>
      </p:sp>
      <p:graphicFrame>
        <p:nvGraphicFramePr>
          <p:cNvPr id="71" name="Table 2"/>
          <p:cNvGraphicFramePr/>
          <p:nvPr/>
        </p:nvGraphicFramePr>
        <p:xfrm>
          <a:off x="24120" y="980640"/>
          <a:ext cx="5256360" cy="4820400"/>
        </p:xfrm>
        <a:graphic>
          <a:graphicData uri="http://schemas.openxmlformats.org/drawingml/2006/table">
            <a:tbl>
              <a:tblPr/>
              <a:tblGrid>
                <a:gridCol w="2747880"/>
                <a:gridCol w="2508480"/>
              </a:tblGrid>
              <a:tr h="3571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fr-F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Module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8021"/>
                      </a:solidFill>
                    </a:lnL>
                    <a:lnR w="12240">
                      <a:solidFill>
                        <a:srgbClr val="ff8021"/>
                      </a:solidFill>
                    </a:lnR>
                    <a:lnT w="12240">
                      <a:solidFill>
                        <a:srgbClr val="ff8021"/>
                      </a:solidFill>
                    </a:lnT>
                    <a:lnB w="12240">
                      <a:solidFill>
                        <a:srgbClr val="ff8021"/>
                      </a:solidFill>
                    </a:lnB>
                    <a:solidFill>
                      <a:srgbClr val="ffec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fr-F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Lessons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8021"/>
                      </a:solidFill>
                    </a:lnL>
                    <a:lnR w="12240">
                      <a:solidFill>
                        <a:srgbClr val="ff8021"/>
                      </a:solidFill>
                    </a:lnR>
                    <a:lnT w="12240">
                      <a:solidFill>
                        <a:srgbClr val="ff8021"/>
                      </a:solidFill>
                    </a:lnT>
                    <a:lnB w="12240">
                      <a:solidFill>
                        <a:srgbClr val="ff8021"/>
                      </a:solidFill>
                    </a:lnB>
                    <a:solidFill>
                      <a:srgbClr val="ffece7"/>
                    </a:solidFill>
                  </a:tcPr>
                </a:tc>
              </a:tr>
              <a:tr h="357120">
                <a:tc rowSpan="4"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1. Heat transfer in buildings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8021"/>
                      </a:solidFill>
                    </a:lnL>
                    <a:lnR w="12240">
                      <a:solidFill>
                        <a:srgbClr val="ff8021"/>
                      </a:solidFill>
                    </a:lnR>
                    <a:lnT w="12240">
                      <a:solidFill>
                        <a:srgbClr val="ff8021"/>
                      </a:solidFill>
                    </a:lnT>
                    <a:lnB w="12240">
                      <a:solidFill>
                        <a:srgbClr val="ff8021"/>
                      </a:solidFill>
                    </a:lnB>
                    <a:solidFill>
                      <a:srgbClr val="ffd7cc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Electrical analogy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8021"/>
                      </a:solidFill>
                    </a:lnL>
                    <a:lnR w="12240">
                      <a:solidFill>
                        <a:srgbClr val="ff8021"/>
                      </a:solidFill>
                    </a:lnR>
                    <a:lnT w="12240">
                      <a:solidFill>
                        <a:srgbClr val="ff8021"/>
                      </a:solidFill>
                    </a:lnT>
                    <a:lnB w="12240">
                      <a:solidFill>
                        <a:srgbClr val="ff8021"/>
                      </a:solidFill>
                    </a:lnB>
                    <a:solidFill>
                      <a:srgbClr val="ffd7cc"/>
                    </a:solidFill>
                  </a:tcPr>
                </a:tc>
              </a:tr>
              <a:tr h="357120">
                <a:tc vMerge="1"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Thermal inertia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8021"/>
                      </a:solidFill>
                    </a:lnL>
                    <a:lnR w="12240">
                      <a:solidFill>
                        <a:srgbClr val="ff8021"/>
                      </a:solidFill>
                    </a:lnR>
                    <a:lnT w="12240">
                      <a:solidFill>
                        <a:srgbClr val="ff8021"/>
                      </a:solidFill>
                    </a:lnT>
                    <a:lnB w="12240">
                      <a:solidFill>
                        <a:srgbClr val="ff8021"/>
                      </a:solidFill>
                    </a:lnB>
                    <a:solidFill>
                      <a:srgbClr val="ffece7"/>
                    </a:solidFill>
                  </a:tcPr>
                </a:tc>
              </a:tr>
              <a:tr h="357120">
                <a:tc vMerge="1"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Thermal radiation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8021"/>
                      </a:solidFill>
                    </a:lnL>
                    <a:lnR w="12240">
                      <a:solidFill>
                        <a:srgbClr val="ff8021"/>
                      </a:solidFill>
                    </a:lnR>
                    <a:lnT w="12240">
                      <a:solidFill>
                        <a:srgbClr val="ff8021"/>
                      </a:solidFill>
                    </a:lnT>
                    <a:lnB w="12240">
                      <a:solidFill>
                        <a:srgbClr val="ff8021"/>
                      </a:solidFill>
                    </a:lnB>
                    <a:solidFill>
                      <a:srgbClr val="ffd7cc"/>
                    </a:solidFill>
                  </a:tcPr>
                </a:tc>
              </a:tr>
              <a:tr h="357120">
                <a:tc vMerge="1"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Air flow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8021"/>
                      </a:solidFill>
                    </a:lnL>
                    <a:lnR w="12240">
                      <a:solidFill>
                        <a:srgbClr val="ff8021"/>
                      </a:solidFill>
                    </a:lnR>
                    <a:lnT w="12240">
                      <a:solidFill>
                        <a:srgbClr val="ff8021"/>
                      </a:solidFill>
                    </a:lnT>
                    <a:lnB w="12240">
                      <a:solidFill>
                        <a:srgbClr val="ff8021"/>
                      </a:solidFill>
                    </a:lnB>
                    <a:solidFill>
                      <a:srgbClr val="ffece7"/>
                    </a:solidFill>
                  </a:tcPr>
                </a:tc>
              </a:tr>
              <a:tr h="357120">
                <a:tc rowSpan="3"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2. HVAC systems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8021"/>
                      </a:solidFill>
                    </a:lnL>
                    <a:lnR w="12240">
                      <a:solidFill>
                        <a:srgbClr val="ff8021"/>
                      </a:solidFill>
                    </a:lnR>
                    <a:lnT w="12240">
                      <a:solidFill>
                        <a:srgbClr val="ff8021"/>
                      </a:solidFill>
                    </a:lnT>
                    <a:lnB w="12240">
                      <a:solidFill>
                        <a:srgbClr val="ff8021"/>
                      </a:solidFill>
                    </a:lnB>
                    <a:solidFill>
                      <a:srgbClr val="ffd7cc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Heating networks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8021"/>
                      </a:solidFill>
                    </a:lnL>
                    <a:lnR w="12240">
                      <a:solidFill>
                        <a:srgbClr val="ff8021"/>
                      </a:solidFill>
                    </a:lnR>
                    <a:lnT w="12240">
                      <a:solidFill>
                        <a:srgbClr val="ff8021"/>
                      </a:solidFill>
                    </a:lnT>
                    <a:lnB w="12240">
                      <a:solidFill>
                        <a:srgbClr val="ff8021"/>
                      </a:solidFill>
                    </a:lnB>
                    <a:solidFill>
                      <a:srgbClr val="ffd7cc"/>
                    </a:solidFill>
                  </a:tcPr>
                </a:tc>
              </a:tr>
              <a:tr h="357120">
                <a:tc vMerge="1"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Domestic hot water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8021"/>
                      </a:solidFill>
                    </a:lnL>
                    <a:lnR w="12240">
                      <a:solidFill>
                        <a:srgbClr val="ff8021"/>
                      </a:solidFill>
                    </a:lnR>
                    <a:lnT w="12240">
                      <a:solidFill>
                        <a:srgbClr val="ff8021"/>
                      </a:solidFill>
                    </a:lnT>
                    <a:lnB w="12240">
                      <a:solidFill>
                        <a:srgbClr val="ff8021"/>
                      </a:solidFill>
                    </a:lnB>
                    <a:solidFill>
                      <a:srgbClr val="ffece7"/>
                    </a:solidFill>
                  </a:tcPr>
                </a:tc>
              </a:tr>
              <a:tr h="622440">
                <a:tc vMerge="1"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Ventilation and pressure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8021"/>
                      </a:solidFill>
                    </a:lnL>
                    <a:lnR w="12240">
                      <a:solidFill>
                        <a:srgbClr val="ff8021"/>
                      </a:solidFill>
                    </a:lnR>
                    <a:lnT w="12240">
                      <a:solidFill>
                        <a:srgbClr val="ff8021"/>
                      </a:solidFill>
                    </a:lnT>
                    <a:lnB w="12240">
                      <a:solidFill>
                        <a:srgbClr val="ff8021"/>
                      </a:solidFill>
                    </a:lnB>
                    <a:solidFill>
                      <a:srgbClr val="ffd7cc"/>
                    </a:solidFill>
                  </a:tcPr>
                </a:tc>
              </a:tr>
              <a:tr h="622440">
                <a:tc rowSpan="3"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3. Humidity and AHU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8021"/>
                      </a:solidFill>
                    </a:lnL>
                    <a:lnR w="12240">
                      <a:solidFill>
                        <a:srgbClr val="ff8021"/>
                      </a:solidFill>
                    </a:lnR>
                    <a:lnT w="12240">
                      <a:solidFill>
                        <a:srgbClr val="ff8021"/>
                      </a:solidFill>
                    </a:lnT>
                    <a:lnB w="12240">
                      <a:solidFill>
                        <a:srgbClr val="ff8021"/>
                      </a:solidFill>
                    </a:lnB>
                    <a:solidFill>
                      <a:srgbClr val="ffec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The psychrometric chart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8021"/>
                      </a:solidFill>
                    </a:lnL>
                    <a:lnR w="12240">
                      <a:solidFill>
                        <a:srgbClr val="ff8021"/>
                      </a:solidFill>
                    </a:lnR>
                    <a:lnT w="12240">
                      <a:solidFill>
                        <a:srgbClr val="ff8021"/>
                      </a:solidFill>
                    </a:lnT>
                    <a:lnB w="12240">
                      <a:solidFill>
                        <a:srgbClr val="ff8021"/>
                      </a:solidFill>
                    </a:lnB>
                    <a:solidFill>
                      <a:srgbClr val="ffece7"/>
                    </a:solidFill>
                  </a:tcPr>
                </a:tc>
              </a:tr>
              <a:tr h="357120">
                <a:tc vMerge="1"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Air mixtures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8021"/>
                      </a:solidFill>
                    </a:lnL>
                    <a:lnR w="12240">
                      <a:solidFill>
                        <a:srgbClr val="ff8021"/>
                      </a:solidFill>
                    </a:lnR>
                    <a:lnT w="12240">
                      <a:solidFill>
                        <a:srgbClr val="ff8021"/>
                      </a:solidFill>
                    </a:lnT>
                    <a:lnB w="12240">
                      <a:solidFill>
                        <a:srgbClr val="ff8021"/>
                      </a:solidFill>
                    </a:lnB>
                    <a:solidFill>
                      <a:srgbClr val="ffd7cc"/>
                    </a:solidFill>
                  </a:tcPr>
                </a:tc>
              </a:tr>
              <a:tr h="357120">
                <a:tc vMerge="1"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Air handling units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8021"/>
                      </a:solidFill>
                    </a:lnL>
                    <a:lnR w="12240">
                      <a:solidFill>
                        <a:srgbClr val="ff8021"/>
                      </a:solidFill>
                    </a:lnR>
                    <a:lnT w="12240">
                      <a:solidFill>
                        <a:srgbClr val="ff8021"/>
                      </a:solidFill>
                    </a:lnT>
                    <a:lnB w="12240">
                      <a:solidFill>
                        <a:srgbClr val="ff8021"/>
                      </a:solidFill>
                    </a:lnB>
                    <a:solidFill>
                      <a:srgbClr val="ffece7"/>
                    </a:solidFill>
                  </a:tcPr>
                </a:tc>
              </a:tr>
              <a:tr h="622440">
                <a:tc rowSpan="2"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4. Control systems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8021"/>
                      </a:solidFill>
                    </a:lnL>
                    <a:lnR w="12240">
                      <a:solidFill>
                        <a:srgbClr val="ff8021"/>
                      </a:solidFill>
                    </a:lnR>
                    <a:lnT w="12240">
                      <a:solidFill>
                        <a:srgbClr val="ff8021"/>
                      </a:solidFill>
                    </a:lnT>
                    <a:lnB w="12240">
                      <a:solidFill>
                        <a:srgbClr val="ff8021"/>
                      </a:solidFill>
                    </a:lnB>
                    <a:solidFill>
                      <a:srgbClr val="ffd7cc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First order linear systems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8021"/>
                      </a:solidFill>
                    </a:lnL>
                    <a:lnR w="12240">
                      <a:solidFill>
                        <a:srgbClr val="ff8021"/>
                      </a:solidFill>
                    </a:lnR>
                    <a:lnT w="12240">
                      <a:solidFill>
                        <a:srgbClr val="ff8021"/>
                      </a:solidFill>
                    </a:lnT>
                    <a:lnB w="12240">
                      <a:solidFill>
                        <a:srgbClr val="ff8021"/>
                      </a:solidFill>
                    </a:lnB>
                    <a:solidFill>
                      <a:srgbClr val="ffd7cc"/>
                    </a:solidFill>
                  </a:tcPr>
                </a:tc>
              </a:tr>
              <a:tr h="357120">
                <a:tc vMerge="1"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PID controllers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8021"/>
                      </a:solidFill>
                    </a:lnL>
                    <a:lnR w="12240">
                      <a:solidFill>
                        <a:srgbClr val="ff8021"/>
                      </a:solidFill>
                    </a:lnR>
                    <a:lnT w="12240">
                      <a:solidFill>
                        <a:srgbClr val="ff8021"/>
                      </a:solidFill>
                    </a:lnT>
                    <a:lnB w="12240">
                      <a:solidFill>
                        <a:srgbClr val="ff8021"/>
                      </a:solidFill>
                    </a:lnB>
                    <a:solidFill>
                      <a:srgbClr val="ffece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2" name="Table 3"/>
          <p:cNvGraphicFramePr/>
          <p:nvPr/>
        </p:nvGraphicFramePr>
        <p:xfrm>
          <a:off x="5436000" y="1536840"/>
          <a:ext cx="3546360" cy="3708000"/>
        </p:xfrm>
        <a:graphic>
          <a:graphicData uri="http://schemas.openxmlformats.org/drawingml/2006/table">
            <a:tbl>
              <a:tblPr/>
              <a:tblGrid>
                <a:gridCol w="959760"/>
                <a:gridCol w="1368000"/>
                <a:gridCol w="1218600"/>
              </a:tblGrid>
              <a:tr h="62244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fr-FR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Session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f8021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fr-FR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Day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f8021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fr-FR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Time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f8021"/>
                    </a:solidFill>
                  </a:tcPr>
                </a:tc>
              </a:tr>
              <a:tr h="3571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d7cc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15/11/17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d7cc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8h15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d7cc"/>
                    </a:solidFill>
                  </a:tcPr>
                </a:tc>
              </a:tr>
              <a:tr h="3571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ece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15/11/17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ece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10h00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ece7"/>
                    </a:solidFill>
                  </a:tcPr>
                </a:tc>
              </a:tr>
              <a:tr h="3571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d7cc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16/11/17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d7cc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8h15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d7cc"/>
                    </a:solidFill>
                  </a:tcPr>
                </a:tc>
              </a:tr>
              <a:tr h="3571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ece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20/11/17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ece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13h30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ece7"/>
                    </a:solidFill>
                  </a:tcPr>
                </a:tc>
              </a:tr>
              <a:tr h="3571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d7cc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20/11/17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d7cc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15h15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d7cc"/>
                    </a:solidFill>
                  </a:tcPr>
                </a:tc>
              </a:tr>
              <a:tr h="3571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ece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24/11/17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ece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8h15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ece7"/>
                    </a:solidFill>
                  </a:tcPr>
                </a:tc>
              </a:tr>
              <a:tr h="3571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d7cc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24/11/17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d7cc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10h00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d7cc"/>
                    </a:solidFill>
                  </a:tcPr>
                </a:tc>
              </a:tr>
              <a:tr h="3571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ece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27/11/17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ece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13h30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ece7"/>
                    </a:solidFill>
                  </a:tcPr>
                </a:tc>
              </a:tr>
              <a:tr h="3571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d7cc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27/11/17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d7cc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15h15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d7cc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Shape 1"/>
          <p:cNvSpPr txBox="1"/>
          <p:nvPr/>
        </p:nvSpPr>
        <p:spPr>
          <a:xfrm>
            <a:off x="6553080" y="6248520"/>
            <a:ext cx="190476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C96A11E0-582C-4793-8EC6-B60A649FE65B}" type="slidenum"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1</a:t>
            </a:fld>
            <a:endParaRPr b="0" lang="fr-FR" sz="1400" spc="-1" strike="noStrike">
              <a:latin typeface="Times New Roman"/>
            </a:endParaRPr>
          </a:p>
        </p:txBody>
      </p:sp>
      <p:graphicFrame>
        <p:nvGraphicFramePr>
          <p:cNvPr id="74" name="Table 2"/>
          <p:cNvGraphicFramePr/>
          <p:nvPr/>
        </p:nvGraphicFramePr>
        <p:xfrm>
          <a:off x="683640" y="1484640"/>
          <a:ext cx="4464000" cy="3708000"/>
        </p:xfrm>
        <a:graphic>
          <a:graphicData uri="http://schemas.openxmlformats.org/drawingml/2006/table">
            <a:tbl>
              <a:tblPr/>
              <a:tblGrid>
                <a:gridCol w="855360"/>
                <a:gridCol w="1219680"/>
                <a:gridCol w="1086480"/>
                <a:gridCol w="1302480"/>
              </a:tblGrid>
              <a:tr h="62244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fr-FR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Session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f8021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fr-FR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Day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f8021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fr-FR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Time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f8021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571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d7cc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15/11/17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d7cc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8h15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d7cc"/>
                    </a:solidFill>
                  </a:tcPr>
                </a:tc>
                <a:tc rowSpan="2"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Exercise 1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571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ece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15/11/17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ece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10h00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ece7"/>
                    </a:solidFill>
                  </a:tcPr>
                </a:tc>
                <a:tc vMerge="1">
                  <a:tcPr>
                    <a:solidFill>
                      <a:srgbClr val="729fcf"/>
                    </a:solidFill>
                  </a:tcPr>
                </a:tc>
              </a:tr>
              <a:tr h="62244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d7cc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16/11/17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d7cc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8h15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d7cc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Exercice 2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571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ece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20/11/17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ece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13h30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ece7"/>
                    </a:solidFill>
                  </a:tcPr>
                </a:tc>
                <a:tc rowSpan="2"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Exercise 3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571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d7cc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20/11/17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d7cc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15h15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d7cc"/>
                    </a:solidFill>
                  </a:tcPr>
                </a:tc>
                <a:tc vMerge="1">
                  <a:tcPr>
                    <a:solidFill>
                      <a:srgbClr val="729fcf"/>
                    </a:solidFill>
                  </a:tcPr>
                </a:tc>
              </a:tr>
              <a:tr h="3571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ece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24/11/17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ece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8h15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ece7"/>
                    </a:solidFill>
                  </a:tcPr>
                </a:tc>
                <a:tc rowSpan="2"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Exercise 4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571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d7cc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24/11/17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d7cc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10h00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d7cc"/>
                    </a:solidFill>
                  </a:tcPr>
                </a:tc>
                <a:tc vMerge="1">
                  <a:tcPr>
                    <a:solidFill>
                      <a:srgbClr val="729fcf"/>
                    </a:solidFill>
                  </a:tcPr>
                </a:tc>
              </a:tr>
              <a:tr h="3571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ece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27/11/17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ece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13h30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ece7"/>
                    </a:solidFill>
                  </a:tcPr>
                </a:tc>
                <a:tc rowSpan="2"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Test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</a:tr>
              <a:tr h="3571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d7cc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27/11/17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d7cc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15h15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d7cc"/>
                    </a:solidFill>
                  </a:tcPr>
                </a:tc>
                <a:tc vMerge="1">
                  <a:tcPr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Shape 1"/>
          <p:cNvSpPr txBox="1"/>
          <p:nvPr/>
        </p:nvSpPr>
        <p:spPr>
          <a:xfrm>
            <a:off x="6553080" y="6248520"/>
            <a:ext cx="190476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208517B6-4A03-4D43-A769-FF3F7F1FE35D}" type="slidenum"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1</a:t>
            </a:fld>
            <a:endParaRPr b="0" lang="fr-FR" sz="1400" spc="-1" strike="noStrike">
              <a:latin typeface="Times New Roman"/>
            </a:endParaRPr>
          </a:p>
        </p:txBody>
      </p:sp>
      <p:sp>
        <p:nvSpPr>
          <p:cNvPr id="76" name="CustomShape 2"/>
          <p:cNvSpPr/>
          <p:nvPr/>
        </p:nvSpPr>
        <p:spPr>
          <a:xfrm>
            <a:off x="619200" y="908640"/>
            <a:ext cx="124632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Exercise 1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15/11/17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77" name="Image 3" descr=""/>
          <p:cNvPicPr/>
          <p:nvPr/>
        </p:nvPicPr>
        <p:blipFill>
          <a:blip r:embed="rId1"/>
          <a:srcRect l="12132" t="25130" r="74090" b="55311"/>
          <a:stretch/>
        </p:blipFill>
        <p:spPr>
          <a:xfrm>
            <a:off x="2597040" y="2197080"/>
            <a:ext cx="4165920" cy="1944000"/>
          </a:xfrm>
          <a:prstGeom prst="rect">
            <a:avLst/>
          </a:prstGeom>
          <a:ln>
            <a:noFill/>
          </a:ln>
        </p:spPr>
      </p:pic>
      <p:pic>
        <p:nvPicPr>
          <p:cNvPr id="78" name="Picture 5" descr=""/>
          <p:cNvPicPr/>
          <p:nvPr/>
        </p:nvPicPr>
        <p:blipFill>
          <a:blip r:embed="rId2"/>
          <a:stretch/>
        </p:blipFill>
        <p:spPr>
          <a:xfrm>
            <a:off x="3312000" y="874440"/>
            <a:ext cx="2736000" cy="1322280"/>
          </a:xfrm>
          <a:prstGeom prst="rect">
            <a:avLst/>
          </a:prstGeom>
          <a:ln>
            <a:noFill/>
          </a:ln>
        </p:spPr>
      </p:pic>
      <p:sp>
        <p:nvSpPr>
          <p:cNvPr id="79" name="CustomShape 3"/>
          <p:cNvSpPr/>
          <p:nvPr/>
        </p:nvSpPr>
        <p:spPr>
          <a:xfrm>
            <a:off x="655560" y="4365000"/>
            <a:ext cx="8130240" cy="177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Solve the exercise on </a:t>
            </a:r>
            <a:r>
              <a:rPr b="0" lang="fr-FR" sz="1800" spc="-1" strike="noStrike" u="sng">
                <a:solidFill>
                  <a:srgbClr val="56c7aa"/>
                </a:solidFill>
                <a:uFillTx/>
                <a:latin typeface="Arial"/>
                <a:hlinkClick r:id="rId3"/>
              </a:rPr>
              <a:t>http://ebeclim.org/heat_inertia.html</a:t>
            </a: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Simulate the dynamic behaviour of this wall in the following conditions: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initial conditions T=10°C on the whole wall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for t&gt;0 : T</a:t>
            </a:r>
            <a:r>
              <a:rPr b="0" lang="fr-FR" sz="1800" spc="-1" strike="noStrike" baseline="-25000">
                <a:solidFill>
                  <a:srgbClr val="000000"/>
                </a:solidFill>
                <a:latin typeface="Arial"/>
              </a:rPr>
              <a:t>ext</a:t>
            </a: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 = 2°C and T</a:t>
            </a:r>
            <a:r>
              <a:rPr b="0" lang="fr-FR" sz="1800" spc="-1" strike="noStrike" baseline="-25000">
                <a:solidFill>
                  <a:srgbClr val="000000"/>
                </a:solidFill>
                <a:latin typeface="Arial"/>
              </a:rPr>
              <a:t>int</a:t>
            </a: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 = 19°C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&gt; draw the temperature at the concrete-insulation interface with respect to time</a:t>
            </a:r>
            <a:endParaRPr b="0" lang="fr-FR" sz="18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Line 1"/>
          <p:cNvSpPr/>
          <p:nvPr/>
        </p:nvSpPr>
        <p:spPr>
          <a:xfrm>
            <a:off x="6928920" y="648000"/>
            <a:ext cx="360" cy="1978560"/>
          </a:xfrm>
          <a:prstGeom prst="line">
            <a:avLst/>
          </a:prstGeom>
          <a:ln w="76320">
            <a:solidFill>
              <a:schemeClr val="bg1">
                <a:lumMod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" name="TextShape 2"/>
          <p:cNvSpPr txBox="1"/>
          <p:nvPr/>
        </p:nvSpPr>
        <p:spPr>
          <a:xfrm>
            <a:off x="6553080" y="6248520"/>
            <a:ext cx="190476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7A783A8E-B636-4F1D-9B6D-CFF78BE03EB0}" type="slidenum"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400" spc="-1" strike="noStrike">
              <a:latin typeface="Times New Roman"/>
            </a:endParaRPr>
          </a:p>
        </p:txBody>
      </p:sp>
      <p:sp>
        <p:nvSpPr>
          <p:cNvPr id="82" name="CustomShape 3"/>
          <p:cNvSpPr/>
          <p:nvPr/>
        </p:nvSpPr>
        <p:spPr>
          <a:xfrm>
            <a:off x="216000" y="729000"/>
            <a:ext cx="246096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Exercise 4 : project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20/11/17 and 24/11/17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83" name="Line 4"/>
          <p:cNvSpPr/>
          <p:nvPr/>
        </p:nvSpPr>
        <p:spPr>
          <a:xfrm>
            <a:off x="4484880" y="682560"/>
            <a:ext cx="3973320" cy="360"/>
          </a:xfrm>
          <a:prstGeom prst="line">
            <a:avLst/>
          </a:prstGeom>
          <a:ln w="7632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" name="Line 5"/>
          <p:cNvSpPr/>
          <p:nvPr/>
        </p:nvSpPr>
        <p:spPr>
          <a:xfrm>
            <a:off x="4513680" y="1724760"/>
            <a:ext cx="360" cy="1116360"/>
          </a:xfrm>
          <a:prstGeom prst="line">
            <a:avLst/>
          </a:prstGeom>
          <a:ln w="7632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" name="CustomShape 6"/>
          <p:cNvSpPr/>
          <p:nvPr/>
        </p:nvSpPr>
        <p:spPr>
          <a:xfrm>
            <a:off x="4484880" y="718560"/>
            <a:ext cx="67320" cy="1005840"/>
          </a:xfrm>
          <a:prstGeom prst="rect">
            <a:avLst/>
          </a:prstGeom>
          <a:solidFill>
            <a:schemeClr val="bg1">
              <a:lumMod val="95000"/>
            </a:schemeClr>
          </a:solidFill>
          <a:ln w="1260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" name="Line 7"/>
          <p:cNvSpPr/>
          <p:nvPr/>
        </p:nvSpPr>
        <p:spPr>
          <a:xfrm>
            <a:off x="4484880" y="2836440"/>
            <a:ext cx="3973320" cy="360"/>
          </a:xfrm>
          <a:prstGeom prst="line">
            <a:avLst/>
          </a:prstGeom>
          <a:ln w="7632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Line 8"/>
          <p:cNvSpPr/>
          <p:nvPr/>
        </p:nvSpPr>
        <p:spPr>
          <a:xfrm>
            <a:off x="8458200" y="682560"/>
            <a:ext cx="360" cy="2153880"/>
          </a:xfrm>
          <a:prstGeom prst="line">
            <a:avLst/>
          </a:prstGeom>
          <a:ln w="7632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CustomShape 9"/>
          <p:cNvSpPr/>
          <p:nvPr/>
        </p:nvSpPr>
        <p:spPr>
          <a:xfrm>
            <a:off x="4131360" y="2698920"/>
            <a:ext cx="47955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accent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CustomShape 10"/>
          <p:cNvSpPr/>
          <p:nvPr/>
        </p:nvSpPr>
        <p:spPr>
          <a:xfrm>
            <a:off x="5195880" y="820440"/>
            <a:ext cx="91260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Times New Roman"/>
              </a:rPr>
              <a:t>Room 1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Times New Roman"/>
              </a:rPr>
              <a:t>20 m</a:t>
            </a:r>
            <a:r>
              <a:rPr b="0" lang="fr-FR" sz="1800" spc="-1" strike="noStrike" baseline="30000">
                <a:solidFill>
                  <a:srgbClr val="000000"/>
                </a:solidFill>
                <a:latin typeface="Times New Roman"/>
              </a:rPr>
              <a:t>2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Times New Roman"/>
              </a:rPr>
              <a:t>48 m</a:t>
            </a:r>
            <a:r>
              <a:rPr b="0" lang="fr-FR" sz="1800" spc="-1" strike="noStrike" baseline="30000">
                <a:solidFill>
                  <a:srgbClr val="000000"/>
                </a:solidFill>
                <a:latin typeface="Times New Roman"/>
              </a:rPr>
              <a:t>3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90" name="Image 28" descr=""/>
          <p:cNvPicPr/>
          <p:nvPr/>
        </p:nvPicPr>
        <p:blipFill>
          <a:blip r:embed="rId1"/>
          <a:stretch/>
        </p:blipFill>
        <p:spPr>
          <a:xfrm>
            <a:off x="5400000" y="1976760"/>
            <a:ext cx="676800" cy="649800"/>
          </a:xfrm>
          <a:prstGeom prst="rect">
            <a:avLst/>
          </a:prstGeom>
          <a:ln w="28440">
            <a:noFill/>
          </a:ln>
        </p:spPr>
      </p:pic>
      <p:graphicFrame>
        <p:nvGraphicFramePr>
          <p:cNvPr id="91" name="Table 11"/>
          <p:cNvGraphicFramePr/>
          <p:nvPr/>
        </p:nvGraphicFramePr>
        <p:xfrm>
          <a:off x="2525400" y="3022920"/>
          <a:ext cx="6506280" cy="1890000"/>
        </p:xfrm>
        <a:graphic>
          <a:graphicData uri="http://schemas.openxmlformats.org/drawingml/2006/table">
            <a:tbl>
              <a:tblPr/>
              <a:tblGrid>
                <a:gridCol w="1296000"/>
                <a:gridCol w="5210280"/>
              </a:tblGrid>
              <a:tr h="3049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fr-F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Component</a:t>
                      </a:r>
                      <a:endParaRPr b="0" lang="fr-FR" sz="1400" spc="-1" strike="noStrike">
                        <a:latin typeface="Arial"/>
                      </a:endParaRPr>
                    </a:p>
                  </a:txBody>
                  <a:tcPr marL="91440" marR="91440"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fr-F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Characteristics</a:t>
                      </a:r>
                      <a:endParaRPr b="0" lang="fr-FR" sz="1400" spc="-1" strike="noStrike">
                        <a:latin typeface="Arial"/>
                      </a:endParaRPr>
                    </a:p>
                  </a:txBody>
                  <a:tcPr marL="91440" marR="91440"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180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External wall</a:t>
                      </a:r>
                      <a:endParaRPr b="0" lang="fr-FR" sz="1400" spc="-1" strike="noStrike">
                        <a:latin typeface="Arial"/>
                      </a:endParaRPr>
                    </a:p>
                  </a:txBody>
                  <a:tcPr marL="91440" marR="91440"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Area : 31,2 m</a:t>
                      </a:r>
                      <a:r>
                        <a:rPr b="0" lang="fr-FR" sz="1400" spc="-1" strike="noStrike" baseline="30000">
                          <a:solidFill>
                            <a:srgbClr val="000000"/>
                          </a:solidFill>
                          <a:latin typeface="Times New Roman"/>
                        </a:rPr>
                        <a:t>2</a:t>
                      </a:r>
                      <a:r>
                        <a:rPr b="0" lang="fr-F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(room 1); 15,6 m</a:t>
                      </a:r>
                      <a:r>
                        <a:rPr b="0" lang="fr-FR" sz="1400" spc="-1" strike="noStrike" baseline="30000">
                          <a:solidFill>
                            <a:srgbClr val="000000"/>
                          </a:solidFill>
                          <a:latin typeface="Times New Roman"/>
                        </a:rPr>
                        <a:t>2</a:t>
                      </a:r>
                      <a:r>
                        <a:rPr b="0" lang="fr-F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(room 2)</a:t>
                      </a:r>
                      <a:endParaRPr b="0" lang="fr-FR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Transmittance : U= 0,45 W/m</a:t>
                      </a:r>
                      <a:r>
                        <a:rPr b="0" lang="fr-FR" sz="1400" spc="-1" strike="noStrike" baseline="30000">
                          <a:solidFill>
                            <a:srgbClr val="000000"/>
                          </a:solidFill>
                          <a:latin typeface="Times New Roman"/>
                        </a:rPr>
                        <a:t>2</a:t>
                      </a:r>
                      <a:r>
                        <a:rPr b="0" lang="fr-F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.K</a:t>
                      </a:r>
                      <a:endParaRPr b="0" lang="fr-FR" sz="1400" spc="-1" strike="noStrike">
                        <a:latin typeface="Arial"/>
                      </a:endParaRPr>
                    </a:p>
                  </a:txBody>
                  <a:tcPr marL="91440" marR="91440"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0000">
                        <a:alpha val="20000"/>
                      </a:srgbClr>
                    </a:solidFill>
                  </a:tcPr>
                </a:tc>
              </a:tr>
              <a:tr h="7311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Window</a:t>
                      </a:r>
                      <a:endParaRPr b="0" lang="fr-FR" sz="1400" spc="-1" strike="noStrike">
                        <a:latin typeface="Arial"/>
                      </a:endParaRPr>
                    </a:p>
                  </a:txBody>
                  <a:tcPr marL="91440" marR="91440"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Area : 2 m</a:t>
                      </a:r>
                      <a:r>
                        <a:rPr b="0" lang="fr-FR" sz="1400" spc="-1" strike="noStrike" baseline="30000">
                          <a:solidFill>
                            <a:srgbClr val="000000"/>
                          </a:solidFill>
                          <a:latin typeface="Times New Roman"/>
                        </a:rPr>
                        <a:t>2</a:t>
                      </a:r>
                      <a:endParaRPr b="0" lang="fr-FR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Transmittance : U= 2,9 W/m</a:t>
                      </a:r>
                      <a:r>
                        <a:rPr b="0" lang="fr-FR" sz="1400" spc="-1" strike="noStrike" baseline="30000">
                          <a:solidFill>
                            <a:srgbClr val="000000"/>
                          </a:solidFill>
                          <a:latin typeface="Times New Roman"/>
                        </a:rPr>
                        <a:t>2</a:t>
                      </a:r>
                      <a:r>
                        <a:rPr b="0" lang="fr-F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.K</a:t>
                      </a:r>
                      <a:endParaRPr b="0" lang="fr-FR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Solar gain : 42%</a:t>
                      </a:r>
                      <a:endParaRPr b="0" lang="fr-FR" sz="1400" spc="-1" strike="noStrike">
                        <a:latin typeface="Arial"/>
                      </a:endParaRPr>
                    </a:p>
                  </a:txBody>
                  <a:tcPr marL="91440" marR="91440"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180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Partition wall</a:t>
                      </a:r>
                      <a:endParaRPr b="0" lang="fr-FR" sz="1400" spc="-1" strike="noStrike">
                        <a:latin typeface="Arial"/>
                      </a:endParaRPr>
                    </a:p>
                  </a:txBody>
                  <a:tcPr marL="91440" marR="91440"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Area : 12 m</a:t>
                      </a:r>
                      <a:r>
                        <a:rPr b="0" lang="fr-FR" sz="1400" spc="-1" strike="noStrike" baseline="30000">
                          <a:solidFill>
                            <a:srgbClr val="000000"/>
                          </a:solidFill>
                          <a:latin typeface="Times New Roman"/>
                        </a:rPr>
                        <a:t>2</a:t>
                      </a:r>
                      <a:r>
                        <a:rPr b="0" lang="fr-F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  <a:endParaRPr b="0" lang="fr-FR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Transmittance : U= 11 W/m</a:t>
                      </a:r>
                      <a:r>
                        <a:rPr b="0" lang="fr-FR" sz="1400" spc="-1" strike="noStrike" baseline="30000">
                          <a:solidFill>
                            <a:srgbClr val="000000"/>
                          </a:solidFill>
                          <a:latin typeface="Times New Roman"/>
                        </a:rPr>
                        <a:t>2</a:t>
                      </a:r>
                      <a:r>
                        <a:rPr b="0" lang="fr-F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.K</a:t>
                      </a:r>
                      <a:endParaRPr b="0" lang="fr-FR" sz="1400" spc="-1" strike="noStrike">
                        <a:latin typeface="Arial"/>
                      </a:endParaRPr>
                    </a:p>
                  </a:txBody>
                  <a:tcPr marL="91440" marR="91440"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0000">
                        <a:alpha val="20000"/>
                      </a:srgbClr>
                    </a:solidFill>
                  </a:tcPr>
                </a:tc>
              </a:tr>
              <a:tr h="3049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Ventilation rate</a:t>
                      </a:r>
                      <a:endParaRPr b="0" lang="fr-FR" sz="1400" spc="-1" strike="noStrike">
                        <a:latin typeface="Arial"/>
                      </a:endParaRPr>
                    </a:p>
                  </a:txBody>
                  <a:tcPr marL="91440" marR="91440"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 vol/h</a:t>
                      </a:r>
                      <a:endParaRPr b="0" lang="fr-FR" sz="1400" spc="-1" strike="noStrike">
                        <a:latin typeface="Arial"/>
                      </a:endParaRPr>
                    </a:p>
                  </a:txBody>
                  <a:tcPr marL="91440" marR="91440"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92" name="CustomShape 12"/>
          <p:cNvSpPr/>
          <p:nvPr/>
        </p:nvSpPr>
        <p:spPr>
          <a:xfrm>
            <a:off x="7290000" y="820440"/>
            <a:ext cx="91260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Times New Roman"/>
              </a:rPr>
              <a:t>Room 2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Times New Roman"/>
              </a:rPr>
              <a:t>10 m</a:t>
            </a:r>
            <a:r>
              <a:rPr b="0" lang="fr-FR" sz="1800" spc="-1" strike="noStrike" baseline="30000">
                <a:solidFill>
                  <a:srgbClr val="000000"/>
                </a:solidFill>
                <a:latin typeface="Times New Roman"/>
              </a:rPr>
              <a:t>2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Times New Roman"/>
              </a:rPr>
              <a:t>24 m</a:t>
            </a:r>
            <a:r>
              <a:rPr b="0" lang="fr-FR" sz="1800" spc="-1" strike="noStrike" baseline="30000">
                <a:solidFill>
                  <a:srgbClr val="000000"/>
                </a:solidFill>
                <a:latin typeface="Times New Roman"/>
              </a:rPr>
              <a:t>3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93" name="CustomShape 13"/>
          <p:cNvSpPr/>
          <p:nvPr/>
        </p:nvSpPr>
        <p:spPr>
          <a:xfrm>
            <a:off x="2972880" y="2391120"/>
            <a:ext cx="147348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fr-FR" sz="1400" spc="-1" strike="noStrike">
                <a:solidFill>
                  <a:srgbClr val="4e67c8"/>
                </a:solidFill>
                <a:latin typeface="Times New Roman"/>
              </a:rPr>
              <a:t>Air flow direction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94" name="CustomShape 14"/>
          <p:cNvSpPr/>
          <p:nvPr/>
        </p:nvSpPr>
        <p:spPr>
          <a:xfrm>
            <a:off x="16560" y="5529960"/>
            <a:ext cx="9072720" cy="57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1600" spc="-1" strike="noStrike">
                <a:solidFill>
                  <a:srgbClr val="000000"/>
                </a:solidFill>
                <a:latin typeface="Times New Roman"/>
              </a:rPr>
              <a:t>Find the heating power required to maintain 19°C in the room for an average outdoor temperature of 9°C</a:t>
            </a:r>
            <a:endParaRPr b="0" lang="fr-FR" sz="16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1600" spc="-1" strike="noStrike">
                <a:solidFill>
                  <a:srgbClr val="000000"/>
                </a:solidFill>
                <a:latin typeface="Times New Roman"/>
              </a:rPr>
              <a:t>Simulate the transient temperature of room 1 and 2, using the outdoor temperature from the data file</a:t>
            </a:r>
            <a:endParaRPr b="0" lang="fr-FR" sz="16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14515</TotalTime>
  <Application>LibreOffice/5.4.1.2$Linux_X86_64 LibreOffice_project/40m0$Build-2</Application>
  <Words>374</Words>
  <Paragraphs>171</Paragraphs>
  <Company>Universite de Savoie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2012-07-03T08:41:23Z</dcterms:created>
  <dc:creator>uds</dc:creator>
  <dc:description/>
  <dc:language>fr-FR</dc:language>
  <cp:lastModifiedBy/>
  <dcterms:modified xsi:type="dcterms:W3CDTF">2017-11-20T16:45:11Z</dcterms:modified>
  <cp:revision>579</cp:revision>
  <dc:subject/>
  <dc:title>Diapositive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Universite de Savoie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Affichage à l'écran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9</vt:i4>
  </property>
</Properties>
</file>