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767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7F7F7F"/>
    <a:srgbClr val="10253F"/>
    <a:srgbClr val="7EB739"/>
    <a:srgbClr val="209072"/>
    <a:srgbClr val="77933C"/>
    <a:srgbClr val="3C5E25"/>
    <a:srgbClr val="7F1300"/>
    <a:srgbClr val="E6E6E6"/>
    <a:srgbClr val="326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6" autoAdjust="0"/>
    <p:restoredTop sz="92009" autoAdjust="0"/>
  </p:normalViewPr>
  <p:slideViewPr>
    <p:cSldViewPr snapToGrid="0" snapToObjects="1">
      <p:cViewPr>
        <p:scale>
          <a:sx n="25" d="100"/>
          <a:sy n="25" d="100"/>
        </p:scale>
        <p:origin x="2784" y="-22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03C47-0E53-B541-A8A5-C3F0C888A89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7CB23-9B3B-1D49-B6C6-B73AA6CB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7CB23-9B3B-1D49-B6C6-B73AA6CB58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8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999180"/>
            <a:ext cx="25733931" cy="14889339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62709"/>
            <a:ext cx="22706410" cy="1032551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6E39-3E76-6E4F-8D07-D7E845CC405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0A9D-92CD-FE40-A69A-221F46BC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5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6E39-3E76-6E4F-8D07-D7E845CC405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0A9D-92CD-FE40-A69A-221F46BC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3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6960"/>
            <a:ext cx="6528093" cy="362432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6960"/>
            <a:ext cx="19205838" cy="362432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6E39-3E76-6E4F-8D07-D7E845CC405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0A9D-92CD-FE40-A69A-221F46BC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6E39-3E76-6E4F-8D07-D7E845CC405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0A9D-92CD-FE40-A69A-221F46BC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5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62125"/>
            <a:ext cx="26112371" cy="17789985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20410"/>
            <a:ext cx="26112371" cy="9355333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6E39-3E76-6E4F-8D07-D7E845CC405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0A9D-92CD-FE40-A69A-221F46BC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84800"/>
            <a:ext cx="12866966" cy="2713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84800"/>
            <a:ext cx="12866966" cy="2713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6E39-3E76-6E4F-8D07-D7E845CC405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0A9D-92CD-FE40-A69A-221F46BC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9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6970"/>
            <a:ext cx="26112371" cy="8266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83919"/>
            <a:ext cx="12807832" cy="513800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21926"/>
            <a:ext cx="12807832" cy="2297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83919"/>
            <a:ext cx="12870909" cy="513800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21926"/>
            <a:ext cx="12870909" cy="2297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6E39-3E76-6E4F-8D07-D7E845CC405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0A9D-92CD-FE40-A69A-221F46BC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6E39-3E76-6E4F-8D07-D7E845CC405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0A9D-92CD-FE40-A69A-221F46BC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4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6E39-3E76-6E4F-8D07-D7E845CC405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0A9D-92CD-FE40-A69A-221F46BC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1150"/>
            <a:ext cx="9764544" cy="997902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57701"/>
            <a:ext cx="15326827" cy="30392467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30175"/>
            <a:ext cx="9764544" cy="2376948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6E39-3E76-6E4F-8D07-D7E845CC405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0A9D-92CD-FE40-A69A-221F46BC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1150"/>
            <a:ext cx="9764544" cy="997902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57701"/>
            <a:ext cx="15326827" cy="30392467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30175"/>
            <a:ext cx="9764544" cy="2376948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6E39-3E76-6E4F-8D07-D7E845CC405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0A9D-92CD-FE40-A69A-221F46BC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6970"/>
            <a:ext cx="26112371" cy="8266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84800"/>
            <a:ext cx="26112371" cy="2713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38914"/>
            <a:ext cx="6811923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36E39-3E76-6E4F-8D07-D7E845CC405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38914"/>
            <a:ext cx="10217884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38914"/>
            <a:ext cx="6811923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F0A9D-92CD-FE40-A69A-221F46BC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5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image" Target="../media/image1.jpeg"/><Relationship Id="rId84" Type="http://schemas.openxmlformats.org/officeDocument/2006/relationships/image" Target="../media/image20.emf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image" Target="../media/image10.png"/><Relationship Id="rId79" Type="http://schemas.openxmlformats.org/officeDocument/2006/relationships/image" Target="../media/image15.emf"/><Relationship Id="rId5" Type="http://schemas.openxmlformats.org/officeDocument/2006/relationships/tags" Target="../tags/tag5.xml"/><Relationship Id="rId61" Type="http://schemas.openxmlformats.org/officeDocument/2006/relationships/slideLayout" Target="../slideLayouts/slideLayout7.xml"/><Relationship Id="rId82" Type="http://schemas.openxmlformats.org/officeDocument/2006/relationships/image" Target="../media/image18.emf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image" Target="../media/image2.png"/><Relationship Id="rId77" Type="http://schemas.openxmlformats.org/officeDocument/2006/relationships/image" Target="../media/image13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image" Target="../media/image8.png"/><Relationship Id="rId80" Type="http://schemas.openxmlformats.org/officeDocument/2006/relationships/image" Target="../media/image16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image" Target="../media/image5.svg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notesSlide" Target="../notesSlides/notesSlide1.xml"/><Relationship Id="rId70" Type="http://schemas.openxmlformats.org/officeDocument/2006/relationships/image" Target="../media/image6.png"/><Relationship Id="rId75" Type="http://schemas.openxmlformats.org/officeDocument/2006/relationships/image" Target="../media/image11.png"/><Relationship Id="rId83" Type="http://schemas.openxmlformats.org/officeDocument/2006/relationships/image" Target="../media/image19.em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image" Target="../media/image3.svg"/><Relationship Id="rId73" Type="http://schemas.openxmlformats.org/officeDocument/2006/relationships/image" Target="../media/image9.png"/><Relationship Id="rId78" Type="http://schemas.openxmlformats.org/officeDocument/2006/relationships/image" Target="../media/image14.emf"/><Relationship Id="rId81" Type="http://schemas.openxmlformats.org/officeDocument/2006/relationships/image" Target="../media/image17.emf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image" Target="../media/image12.png"/><Relationship Id="rId7" Type="http://schemas.openxmlformats.org/officeDocument/2006/relationships/tags" Target="../tags/tag7.xml"/><Relationship Id="rId71" Type="http://schemas.openxmlformats.org/officeDocument/2006/relationships/image" Target="../media/image7.png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EFA6BD3-71DF-159E-7B29-5FEF5929805D}"/>
              </a:ext>
            </a:extLst>
          </p:cNvPr>
          <p:cNvSpPr>
            <a:spLocks/>
          </p:cNvSpPr>
          <p:nvPr/>
        </p:nvSpPr>
        <p:spPr>
          <a:xfrm>
            <a:off x="370046" y="4204714"/>
            <a:ext cx="29535120" cy="9300755"/>
          </a:xfrm>
          <a:prstGeom prst="rect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169" name="Rectangle: Rounded Corners 4168">
            <a:extLst>
              <a:ext uri="{FF2B5EF4-FFF2-40B4-BE49-F238E27FC236}">
                <a16:creationId xmlns:a16="http://schemas.microsoft.com/office/drawing/2014/main" id="{E50AF438-FD8F-53AA-87DC-BF390F8B33B4}"/>
              </a:ext>
            </a:extLst>
          </p:cNvPr>
          <p:cNvSpPr/>
          <p:nvPr/>
        </p:nvSpPr>
        <p:spPr>
          <a:xfrm>
            <a:off x="8520886" y="4571502"/>
            <a:ext cx="10671249" cy="8458963"/>
          </a:xfrm>
          <a:prstGeom prst="roundRect">
            <a:avLst>
              <a:gd name="adj" fmla="val 12283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067" name="Parallelogram 1066">
            <a:extLst>
              <a:ext uri="{FF2B5EF4-FFF2-40B4-BE49-F238E27FC236}">
                <a16:creationId xmlns:a16="http://schemas.microsoft.com/office/drawing/2014/main" id="{18DB4CB8-2447-4FB3-99DB-4CC87908CF01}"/>
              </a:ext>
            </a:extLst>
          </p:cNvPr>
          <p:cNvSpPr/>
          <p:nvPr/>
        </p:nvSpPr>
        <p:spPr>
          <a:xfrm>
            <a:off x="19933161" y="9043678"/>
            <a:ext cx="9226919" cy="349223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E0C732-20A2-96D9-FD4B-996CD7FDC18D}"/>
              </a:ext>
            </a:extLst>
          </p:cNvPr>
          <p:cNvSpPr>
            <a:spLocks/>
          </p:cNvSpPr>
          <p:nvPr/>
        </p:nvSpPr>
        <p:spPr>
          <a:xfrm>
            <a:off x="370046" y="23426928"/>
            <a:ext cx="29535120" cy="9300755"/>
          </a:xfrm>
          <a:prstGeom prst="rect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04744BC-D0E9-DB79-F4B9-6FF2D8CEE878}"/>
              </a:ext>
            </a:extLst>
          </p:cNvPr>
          <p:cNvSpPr>
            <a:spLocks/>
          </p:cNvSpPr>
          <p:nvPr/>
        </p:nvSpPr>
        <p:spPr>
          <a:xfrm>
            <a:off x="370046" y="13816584"/>
            <a:ext cx="29535120" cy="9300755"/>
          </a:xfrm>
          <a:prstGeom prst="rect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2A8E4F-1ED9-DE7A-9B83-FBFFFDA51A9E}"/>
              </a:ext>
            </a:extLst>
          </p:cNvPr>
          <p:cNvSpPr>
            <a:spLocks/>
          </p:cNvSpPr>
          <p:nvPr/>
        </p:nvSpPr>
        <p:spPr>
          <a:xfrm>
            <a:off x="370046" y="368144"/>
            <a:ext cx="29535120" cy="3418009"/>
          </a:xfrm>
          <a:prstGeom prst="rect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1026" name="Picture 2" descr="Red letters only 2x2">
            <a:extLst>
              <a:ext uri="{FF2B5EF4-FFF2-40B4-BE49-F238E27FC236}">
                <a16:creationId xmlns:a16="http://schemas.microsoft.com/office/drawing/2014/main" id="{5FA3951D-8655-4311-7F87-5E387E737F12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9" y="935797"/>
            <a:ext cx="4942159" cy="2282702"/>
          </a:xfrm>
          <a:prstGeom prst="rect">
            <a:avLst/>
          </a:prstGeom>
          <a:solidFill>
            <a:schemeClr val="bg1"/>
          </a:solidFill>
          <a:ln w="63500"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29F76C-911A-805D-35F8-79A046374920}"/>
              </a:ext>
            </a:extLst>
          </p:cNvPr>
          <p:cNvSpPr>
            <a:spLocks/>
          </p:cNvSpPr>
          <p:nvPr/>
        </p:nvSpPr>
        <p:spPr>
          <a:xfrm>
            <a:off x="9446154" y="2737144"/>
            <a:ext cx="11382905" cy="738664"/>
          </a:xfrm>
          <a:prstGeom prst="rect">
            <a:avLst/>
          </a:prstGeom>
          <a:solidFill>
            <a:schemeClr val="bg1"/>
          </a:solidFill>
          <a:ln w="635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200" dirty="0">
                <a:latin typeface="Gill Sans MT" panose="020B0502020104020203" pitchFamily="34" charset="0"/>
              </a:rPr>
              <a:t>Murat Bayraktar, </a:t>
            </a:r>
            <a:r>
              <a:rPr lang="en-US" sz="4200" dirty="0" err="1">
                <a:latin typeface="Gill Sans MT" panose="020B0502020104020203" pitchFamily="34" charset="0"/>
              </a:rPr>
              <a:t>Bibhor</a:t>
            </a:r>
            <a:r>
              <a:rPr lang="en-US" sz="4200" dirty="0">
                <a:latin typeface="Gill Sans MT" panose="020B0502020104020203" pitchFamily="34" charset="0"/>
              </a:rPr>
              <a:t> Kumar, </a:t>
            </a:r>
            <a:r>
              <a:rPr lang="en-US" sz="4200" dirty="0" err="1">
                <a:latin typeface="Gill Sans MT" panose="020B0502020104020203" pitchFamily="34" charset="0"/>
              </a:rPr>
              <a:t>Ermek</a:t>
            </a:r>
            <a:r>
              <a:rPr lang="en-US" sz="4200" dirty="0">
                <a:latin typeface="Gill Sans MT" panose="020B0502020104020203" pitchFamily="34" charset="0"/>
              </a:rPr>
              <a:t> </a:t>
            </a:r>
            <a:r>
              <a:rPr lang="en-US" sz="4200" dirty="0" err="1">
                <a:latin typeface="Gill Sans MT" panose="020B0502020104020203" pitchFamily="34" charset="0"/>
              </a:rPr>
              <a:t>Belekov</a:t>
            </a:r>
            <a:endParaRPr lang="en-US" sz="4200" dirty="0">
              <a:latin typeface="Gill Sans MT" panose="020B0502020104020203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9C60F8B-624A-5E9C-8A95-D388CED3E23D}"/>
              </a:ext>
            </a:extLst>
          </p:cNvPr>
          <p:cNvSpPr txBox="1"/>
          <p:nvPr/>
        </p:nvSpPr>
        <p:spPr>
          <a:xfrm>
            <a:off x="10578261" y="13964518"/>
            <a:ext cx="9118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Gill Sans MT" panose="020B0502020104020203" pitchFamily="34" charset="0"/>
              </a:rPr>
              <a:t>APS based prediction (Phase I)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B0525CB-0146-A898-B43C-D215A2F69895}"/>
              </a:ext>
            </a:extLst>
          </p:cNvPr>
          <p:cNvSpPr txBox="1"/>
          <p:nvPr/>
        </p:nvSpPr>
        <p:spPr>
          <a:xfrm>
            <a:off x="6087756" y="14633000"/>
            <a:ext cx="3257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Architecture</a:t>
            </a:r>
          </a:p>
        </p:txBody>
      </p:sp>
      <p:sp>
        <p:nvSpPr>
          <p:cNvPr id="1287" name="Rectangle: Rounded Corners 1286">
            <a:extLst>
              <a:ext uri="{FF2B5EF4-FFF2-40B4-BE49-F238E27FC236}">
                <a16:creationId xmlns:a16="http://schemas.microsoft.com/office/drawing/2014/main" id="{54CA4C2E-7AB7-442E-BFBE-32608909CC6C}"/>
              </a:ext>
            </a:extLst>
          </p:cNvPr>
          <p:cNvSpPr/>
          <p:nvPr/>
        </p:nvSpPr>
        <p:spPr>
          <a:xfrm>
            <a:off x="689107" y="15508208"/>
            <a:ext cx="14173200" cy="7414683"/>
          </a:xfrm>
          <a:prstGeom prst="roundRect">
            <a:avLst>
              <a:gd name="adj" fmla="val 12283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B23046-F5B8-BAAE-414E-9B10FBFBD0E8}"/>
              </a:ext>
            </a:extLst>
          </p:cNvPr>
          <p:cNvSpPr>
            <a:spLocks/>
          </p:cNvSpPr>
          <p:nvPr/>
        </p:nvSpPr>
        <p:spPr>
          <a:xfrm>
            <a:off x="5614643" y="665070"/>
            <a:ext cx="19045926" cy="1938992"/>
          </a:xfrm>
          <a:prstGeom prst="rect">
            <a:avLst/>
          </a:prstGeom>
          <a:noFill/>
          <a:ln w="635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Gill Sans MT" panose="020B0502020104020203" pitchFamily="34" charset="0"/>
              </a:rPr>
              <a:t>Deep Learning for Radar-aided mmWave Vehicular Communication Systems</a:t>
            </a:r>
            <a:endParaRPr lang="en-US" sz="6000" b="1" dirty="0">
              <a:effectLst/>
              <a:latin typeface="Gill Sans MT" panose="020B0502020104020203" pitchFamily="34" charset="0"/>
            </a:endParaRPr>
          </a:p>
        </p:txBody>
      </p:sp>
      <p:pic>
        <p:nvPicPr>
          <p:cNvPr id="11" name="Graphic 10" descr="City outline">
            <a:extLst>
              <a:ext uri="{FF2B5EF4-FFF2-40B4-BE49-F238E27FC236}">
                <a16:creationId xmlns:a16="http://schemas.microsoft.com/office/drawing/2014/main" id="{E134418B-30A8-F565-525C-A2BAF2B3D77E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0517505" y="4632154"/>
            <a:ext cx="4572000" cy="4572000"/>
          </a:xfrm>
          <a:prstGeom prst="rect">
            <a:avLst/>
          </a:prstGeom>
        </p:spPr>
      </p:pic>
      <p:pic>
        <p:nvPicPr>
          <p:cNvPr id="12" name="Graphic 11" descr="City outline">
            <a:extLst>
              <a:ext uri="{FF2B5EF4-FFF2-40B4-BE49-F238E27FC236}">
                <a16:creationId xmlns:a16="http://schemas.microsoft.com/office/drawing/2014/main" id="{1F7D1FC4-60B3-0E34-9F46-AD08FD5B2640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4917186" y="4632154"/>
            <a:ext cx="4572000" cy="4572000"/>
          </a:xfrm>
          <a:prstGeom prst="rect">
            <a:avLst/>
          </a:prstGeom>
        </p:spPr>
      </p:pic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937FC000-A157-3CBF-261A-7FEC06DABDC0}"/>
              </a:ext>
            </a:extLst>
          </p:cNvPr>
          <p:cNvGrpSpPr/>
          <p:nvPr/>
        </p:nvGrpSpPr>
        <p:grpSpPr>
          <a:xfrm>
            <a:off x="24358135" y="6600492"/>
            <a:ext cx="1280160" cy="2361143"/>
            <a:chOff x="23232074" y="6600492"/>
            <a:chExt cx="1280160" cy="2361143"/>
          </a:xfrm>
        </p:grpSpPr>
        <p:sp>
          <p:nvSpPr>
            <p:cNvPr id="4125" name="Cube 4124">
              <a:extLst>
                <a:ext uri="{FF2B5EF4-FFF2-40B4-BE49-F238E27FC236}">
                  <a16:creationId xmlns:a16="http://schemas.microsoft.com/office/drawing/2014/main" id="{FAB3563F-E6AB-C662-0D12-21F0AE5FEFB3}"/>
                </a:ext>
              </a:extLst>
            </p:cNvPr>
            <p:cNvSpPr/>
            <p:nvPr/>
          </p:nvSpPr>
          <p:spPr>
            <a:xfrm>
              <a:off x="23808059" y="7761971"/>
              <a:ext cx="128016" cy="1199664"/>
            </a:xfrm>
            <a:prstGeom prst="cube">
              <a:avLst>
                <a:gd name="adj" fmla="val 3938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26" name="Cube 4125">
              <a:extLst>
                <a:ext uri="{FF2B5EF4-FFF2-40B4-BE49-F238E27FC236}">
                  <a16:creationId xmlns:a16="http://schemas.microsoft.com/office/drawing/2014/main" id="{F2EBFDA1-AECC-ACAA-11AA-310AAE75FFB1}"/>
                </a:ext>
              </a:extLst>
            </p:cNvPr>
            <p:cNvSpPr/>
            <p:nvPr/>
          </p:nvSpPr>
          <p:spPr>
            <a:xfrm>
              <a:off x="23232074" y="6600492"/>
              <a:ext cx="1280160" cy="1199664"/>
            </a:xfrm>
            <a:prstGeom prst="cube">
              <a:avLst>
                <a:gd name="adj" fmla="val 3938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27" name="Rectangle 4126">
              <a:extLst>
                <a:ext uri="{FF2B5EF4-FFF2-40B4-BE49-F238E27FC236}">
                  <a16:creationId xmlns:a16="http://schemas.microsoft.com/office/drawing/2014/main" id="{6E2A75A5-E9B8-7FF7-884D-9AF040EC2743}"/>
                </a:ext>
              </a:extLst>
            </p:cNvPr>
            <p:cNvSpPr/>
            <p:nvPr/>
          </p:nvSpPr>
          <p:spPr>
            <a:xfrm>
              <a:off x="23272422" y="6678643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28" name="Rectangle 4127">
              <a:extLst>
                <a:ext uri="{FF2B5EF4-FFF2-40B4-BE49-F238E27FC236}">
                  <a16:creationId xmlns:a16="http://schemas.microsoft.com/office/drawing/2014/main" id="{0F6DB949-1EEF-57F4-E4BF-5216EDBEE8D1}"/>
                </a:ext>
              </a:extLst>
            </p:cNvPr>
            <p:cNvSpPr/>
            <p:nvPr/>
          </p:nvSpPr>
          <p:spPr>
            <a:xfrm>
              <a:off x="23419884" y="6678643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29" name="Rectangle 4128">
              <a:extLst>
                <a:ext uri="{FF2B5EF4-FFF2-40B4-BE49-F238E27FC236}">
                  <a16:creationId xmlns:a16="http://schemas.microsoft.com/office/drawing/2014/main" id="{302E811C-BDB0-3175-DA79-6A7F2C1E4DD9}"/>
                </a:ext>
              </a:extLst>
            </p:cNvPr>
            <p:cNvSpPr/>
            <p:nvPr/>
          </p:nvSpPr>
          <p:spPr>
            <a:xfrm>
              <a:off x="23567346" y="6678643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30" name="Rectangle 4129">
              <a:extLst>
                <a:ext uri="{FF2B5EF4-FFF2-40B4-BE49-F238E27FC236}">
                  <a16:creationId xmlns:a16="http://schemas.microsoft.com/office/drawing/2014/main" id="{58FFE163-E3D8-6CBB-5E64-2E2EB1E1EEAD}"/>
                </a:ext>
              </a:extLst>
            </p:cNvPr>
            <p:cNvSpPr/>
            <p:nvPr/>
          </p:nvSpPr>
          <p:spPr>
            <a:xfrm>
              <a:off x="23714808" y="6676534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31" name="Rectangle 4130">
              <a:extLst>
                <a:ext uri="{FF2B5EF4-FFF2-40B4-BE49-F238E27FC236}">
                  <a16:creationId xmlns:a16="http://schemas.microsoft.com/office/drawing/2014/main" id="{AD6FD4D4-3B89-DAF6-B49A-48B986698301}"/>
                </a:ext>
              </a:extLst>
            </p:cNvPr>
            <p:cNvSpPr/>
            <p:nvPr/>
          </p:nvSpPr>
          <p:spPr>
            <a:xfrm>
              <a:off x="23863113" y="6676534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32" name="Rectangle 4131">
              <a:extLst>
                <a:ext uri="{FF2B5EF4-FFF2-40B4-BE49-F238E27FC236}">
                  <a16:creationId xmlns:a16="http://schemas.microsoft.com/office/drawing/2014/main" id="{BAEC901D-D8CD-13D3-1E66-A472E8D409B6}"/>
                </a:ext>
              </a:extLst>
            </p:cNvPr>
            <p:cNvSpPr/>
            <p:nvPr/>
          </p:nvSpPr>
          <p:spPr>
            <a:xfrm>
              <a:off x="24010575" y="6676534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33" name="Rectangle 4132">
              <a:extLst>
                <a:ext uri="{FF2B5EF4-FFF2-40B4-BE49-F238E27FC236}">
                  <a16:creationId xmlns:a16="http://schemas.microsoft.com/office/drawing/2014/main" id="{6F5D76C6-E747-2BFA-09BA-C75D00CF2510}"/>
                </a:ext>
              </a:extLst>
            </p:cNvPr>
            <p:cNvSpPr/>
            <p:nvPr/>
          </p:nvSpPr>
          <p:spPr>
            <a:xfrm>
              <a:off x="24158035" y="6676534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34" name="Rectangle 4133">
              <a:extLst>
                <a:ext uri="{FF2B5EF4-FFF2-40B4-BE49-F238E27FC236}">
                  <a16:creationId xmlns:a16="http://schemas.microsoft.com/office/drawing/2014/main" id="{6F6C0584-1A58-C645-6494-F29DB60F067B}"/>
                </a:ext>
              </a:extLst>
            </p:cNvPr>
            <p:cNvSpPr/>
            <p:nvPr/>
          </p:nvSpPr>
          <p:spPr>
            <a:xfrm>
              <a:off x="24305497" y="6674425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35" name="Rectangle 4134">
              <a:extLst>
                <a:ext uri="{FF2B5EF4-FFF2-40B4-BE49-F238E27FC236}">
                  <a16:creationId xmlns:a16="http://schemas.microsoft.com/office/drawing/2014/main" id="{41B7A79D-A1DB-AA77-826C-3CCB19D9BE5D}"/>
                </a:ext>
              </a:extLst>
            </p:cNvPr>
            <p:cNvSpPr/>
            <p:nvPr/>
          </p:nvSpPr>
          <p:spPr>
            <a:xfrm>
              <a:off x="23273098" y="6818263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36" name="Rectangle 4135">
              <a:extLst>
                <a:ext uri="{FF2B5EF4-FFF2-40B4-BE49-F238E27FC236}">
                  <a16:creationId xmlns:a16="http://schemas.microsoft.com/office/drawing/2014/main" id="{85E80B04-1375-5C9E-5CD8-C61FB5E87383}"/>
                </a:ext>
              </a:extLst>
            </p:cNvPr>
            <p:cNvSpPr/>
            <p:nvPr/>
          </p:nvSpPr>
          <p:spPr>
            <a:xfrm>
              <a:off x="23420560" y="6818263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37" name="Rectangle 4136">
              <a:extLst>
                <a:ext uri="{FF2B5EF4-FFF2-40B4-BE49-F238E27FC236}">
                  <a16:creationId xmlns:a16="http://schemas.microsoft.com/office/drawing/2014/main" id="{D9612CC3-8152-7BCC-1171-B7243CD7E169}"/>
                </a:ext>
              </a:extLst>
            </p:cNvPr>
            <p:cNvSpPr/>
            <p:nvPr/>
          </p:nvSpPr>
          <p:spPr>
            <a:xfrm>
              <a:off x="23568021" y="6818263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38" name="Rectangle 4137">
              <a:extLst>
                <a:ext uri="{FF2B5EF4-FFF2-40B4-BE49-F238E27FC236}">
                  <a16:creationId xmlns:a16="http://schemas.microsoft.com/office/drawing/2014/main" id="{B7EE66A0-22D5-09EB-9738-1E56CD4EE176}"/>
                </a:ext>
              </a:extLst>
            </p:cNvPr>
            <p:cNvSpPr/>
            <p:nvPr/>
          </p:nvSpPr>
          <p:spPr>
            <a:xfrm>
              <a:off x="23715483" y="6816155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39" name="Rectangle 4138">
              <a:extLst>
                <a:ext uri="{FF2B5EF4-FFF2-40B4-BE49-F238E27FC236}">
                  <a16:creationId xmlns:a16="http://schemas.microsoft.com/office/drawing/2014/main" id="{07ED47B5-AADC-4877-D75D-18E11FF09F75}"/>
                </a:ext>
              </a:extLst>
            </p:cNvPr>
            <p:cNvSpPr/>
            <p:nvPr/>
          </p:nvSpPr>
          <p:spPr>
            <a:xfrm>
              <a:off x="23863788" y="6816155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40" name="Rectangle 4139">
              <a:extLst>
                <a:ext uri="{FF2B5EF4-FFF2-40B4-BE49-F238E27FC236}">
                  <a16:creationId xmlns:a16="http://schemas.microsoft.com/office/drawing/2014/main" id="{0266AFE7-2892-48BF-D6C6-ECDE1CB68886}"/>
                </a:ext>
              </a:extLst>
            </p:cNvPr>
            <p:cNvSpPr/>
            <p:nvPr/>
          </p:nvSpPr>
          <p:spPr>
            <a:xfrm>
              <a:off x="24011250" y="6816155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41" name="Rectangle 4140">
              <a:extLst>
                <a:ext uri="{FF2B5EF4-FFF2-40B4-BE49-F238E27FC236}">
                  <a16:creationId xmlns:a16="http://schemas.microsoft.com/office/drawing/2014/main" id="{BFC839D5-EA28-C0D3-0054-4E01964DA3CA}"/>
                </a:ext>
              </a:extLst>
            </p:cNvPr>
            <p:cNvSpPr/>
            <p:nvPr/>
          </p:nvSpPr>
          <p:spPr>
            <a:xfrm>
              <a:off x="24158712" y="6816155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42" name="Rectangle 4141">
              <a:extLst>
                <a:ext uri="{FF2B5EF4-FFF2-40B4-BE49-F238E27FC236}">
                  <a16:creationId xmlns:a16="http://schemas.microsoft.com/office/drawing/2014/main" id="{059CA939-3192-EDE9-E748-4BF41C173C09}"/>
                </a:ext>
              </a:extLst>
            </p:cNvPr>
            <p:cNvSpPr/>
            <p:nvPr/>
          </p:nvSpPr>
          <p:spPr>
            <a:xfrm>
              <a:off x="24306172" y="6814045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43" name="Rectangle 4142">
              <a:extLst>
                <a:ext uri="{FF2B5EF4-FFF2-40B4-BE49-F238E27FC236}">
                  <a16:creationId xmlns:a16="http://schemas.microsoft.com/office/drawing/2014/main" id="{27E2404A-770E-E9B9-AA05-230FB35F5F70}"/>
                </a:ext>
              </a:extLst>
            </p:cNvPr>
            <p:cNvSpPr/>
            <p:nvPr/>
          </p:nvSpPr>
          <p:spPr>
            <a:xfrm>
              <a:off x="23272422" y="6957884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44" name="Rectangle 4143">
              <a:extLst>
                <a:ext uri="{FF2B5EF4-FFF2-40B4-BE49-F238E27FC236}">
                  <a16:creationId xmlns:a16="http://schemas.microsoft.com/office/drawing/2014/main" id="{B9D6594A-511E-40B6-25A5-C457E9F412E3}"/>
                </a:ext>
              </a:extLst>
            </p:cNvPr>
            <p:cNvSpPr/>
            <p:nvPr/>
          </p:nvSpPr>
          <p:spPr>
            <a:xfrm>
              <a:off x="23419884" y="6957884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45" name="Rectangle 4144">
              <a:extLst>
                <a:ext uri="{FF2B5EF4-FFF2-40B4-BE49-F238E27FC236}">
                  <a16:creationId xmlns:a16="http://schemas.microsoft.com/office/drawing/2014/main" id="{BFDB1DA3-CB3E-87C6-7ECD-5734E44532EA}"/>
                </a:ext>
              </a:extLst>
            </p:cNvPr>
            <p:cNvSpPr/>
            <p:nvPr/>
          </p:nvSpPr>
          <p:spPr>
            <a:xfrm>
              <a:off x="23567346" y="6957884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46" name="Rectangle 4145">
              <a:extLst>
                <a:ext uri="{FF2B5EF4-FFF2-40B4-BE49-F238E27FC236}">
                  <a16:creationId xmlns:a16="http://schemas.microsoft.com/office/drawing/2014/main" id="{F2FDFB87-A910-FE2B-D045-82EFB9B95C16}"/>
                </a:ext>
              </a:extLst>
            </p:cNvPr>
            <p:cNvSpPr/>
            <p:nvPr/>
          </p:nvSpPr>
          <p:spPr>
            <a:xfrm>
              <a:off x="23714808" y="6955776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47" name="Rectangle 4146">
              <a:extLst>
                <a:ext uri="{FF2B5EF4-FFF2-40B4-BE49-F238E27FC236}">
                  <a16:creationId xmlns:a16="http://schemas.microsoft.com/office/drawing/2014/main" id="{42828BB1-EF06-2296-AE3B-4CB9A8E5BCA0}"/>
                </a:ext>
              </a:extLst>
            </p:cNvPr>
            <p:cNvSpPr/>
            <p:nvPr/>
          </p:nvSpPr>
          <p:spPr>
            <a:xfrm>
              <a:off x="23863113" y="6955776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48" name="Rectangle 4147">
              <a:extLst>
                <a:ext uri="{FF2B5EF4-FFF2-40B4-BE49-F238E27FC236}">
                  <a16:creationId xmlns:a16="http://schemas.microsoft.com/office/drawing/2014/main" id="{5271ADB1-F1A0-B058-A0F0-0DD17C54B9FC}"/>
                </a:ext>
              </a:extLst>
            </p:cNvPr>
            <p:cNvSpPr/>
            <p:nvPr/>
          </p:nvSpPr>
          <p:spPr>
            <a:xfrm>
              <a:off x="24010575" y="6955776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49" name="Rectangle 4148">
              <a:extLst>
                <a:ext uri="{FF2B5EF4-FFF2-40B4-BE49-F238E27FC236}">
                  <a16:creationId xmlns:a16="http://schemas.microsoft.com/office/drawing/2014/main" id="{9A5B1146-AE7F-B559-D56A-FC51D9FD30F7}"/>
                </a:ext>
              </a:extLst>
            </p:cNvPr>
            <p:cNvSpPr/>
            <p:nvPr/>
          </p:nvSpPr>
          <p:spPr>
            <a:xfrm>
              <a:off x="24158035" y="6955776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50" name="Rectangle 4149">
              <a:extLst>
                <a:ext uri="{FF2B5EF4-FFF2-40B4-BE49-F238E27FC236}">
                  <a16:creationId xmlns:a16="http://schemas.microsoft.com/office/drawing/2014/main" id="{0B3AC549-93A8-2F60-0520-2791C4200CCE}"/>
                </a:ext>
              </a:extLst>
            </p:cNvPr>
            <p:cNvSpPr/>
            <p:nvPr/>
          </p:nvSpPr>
          <p:spPr>
            <a:xfrm>
              <a:off x="24305497" y="6953666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51" name="Rectangle 4150">
              <a:extLst>
                <a:ext uri="{FF2B5EF4-FFF2-40B4-BE49-F238E27FC236}">
                  <a16:creationId xmlns:a16="http://schemas.microsoft.com/office/drawing/2014/main" id="{BE1315D2-BD10-B58A-6995-E7D10AE9C0FB}"/>
                </a:ext>
              </a:extLst>
            </p:cNvPr>
            <p:cNvSpPr/>
            <p:nvPr/>
          </p:nvSpPr>
          <p:spPr>
            <a:xfrm>
              <a:off x="23272422" y="7100172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52" name="Rectangle 4151">
              <a:extLst>
                <a:ext uri="{FF2B5EF4-FFF2-40B4-BE49-F238E27FC236}">
                  <a16:creationId xmlns:a16="http://schemas.microsoft.com/office/drawing/2014/main" id="{A440D7BE-5A35-2EE2-B272-E8D832A8B252}"/>
                </a:ext>
              </a:extLst>
            </p:cNvPr>
            <p:cNvSpPr/>
            <p:nvPr/>
          </p:nvSpPr>
          <p:spPr>
            <a:xfrm>
              <a:off x="23419884" y="7100172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53" name="Rectangle 4152">
              <a:extLst>
                <a:ext uri="{FF2B5EF4-FFF2-40B4-BE49-F238E27FC236}">
                  <a16:creationId xmlns:a16="http://schemas.microsoft.com/office/drawing/2014/main" id="{04A8E061-D687-6550-80D3-F42E3E55965E}"/>
                </a:ext>
              </a:extLst>
            </p:cNvPr>
            <p:cNvSpPr/>
            <p:nvPr/>
          </p:nvSpPr>
          <p:spPr>
            <a:xfrm>
              <a:off x="23567346" y="7100172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54" name="Rectangle 4153">
              <a:extLst>
                <a:ext uri="{FF2B5EF4-FFF2-40B4-BE49-F238E27FC236}">
                  <a16:creationId xmlns:a16="http://schemas.microsoft.com/office/drawing/2014/main" id="{8B880566-18A1-1A10-FA5F-1C9D576C49BA}"/>
                </a:ext>
              </a:extLst>
            </p:cNvPr>
            <p:cNvSpPr/>
            <p:nvPr/>
          </p:nvSpPr>
          <p:spPr>
            <a:xfrm>
              <a:off x="23714808" y="7098063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55" name="Rectangle 4154">
              <a:extLst>
                <a:ext uri="{FF2B5EF4-FFF2-40B4-BE49-F238E27FC236}">
                  <a16:creationId xmlns:a16="http://schemas.microsoft.com/office/drawing/2014/main" id="{3B14D2C1-23C8-0CC2-197F-672544065120}"/>
                </a:ext>
              </a:extLst>
            </p:cNvPr>
            <p:cNvSpPr/>
            <p:nvPr/>
          </p:nvSpPr>
          <p:spPr>
            <a:xfrm>
              <a:off x="23863113" y="7098063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56" name="Rectangle 4155">
              <a:extLst>
                <a:ext uri="{FF2B5EF4-FFF2-40B4-BE49-F238E27FC236}">
                  <a16:creationId xmlns:a16="http://schemas.microsoft.com/office/drawing/2014/main" id="{A9AB493D-241E-0002-179E-40F37C99947B}"/>
                </a:ext>
              </a:extLst>
            </p:cNvPr>
            <p:cNvSpPr/>
            <p:nvPr/>
          </p:nvSpPr>
          <p:spPr>
            <a:xfrm>
              <a:off x="24010575" y="7098063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57" name="Rectangle 4156">
              <a:extLst>
                <a:ext uri="{FF2B5EF4-FFF2-40B4-BE49-F238E27FC236}">
                  <a16:creationId xmlns:a16="http://schemas.microsoft.com/office/drawing/2014/main" id="{E4FE890B-B975-E6D6-4CC1-AA21E7F53197}"/>
                </a:ext>
              </a:extLst>
            </p:cNvPr>
            <p:cNvSpPr/>
            <p:nvPr/>
          </p:nvSpPr>
          <p:spPr>
            <a:xfrm>
              <a:off x="24158035" y="7098063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58" name="Rectangle 4157">
              <a:extLst>
                <a:ext uri="{FF2B5EF4-FFF2-40B4-BE49-F238E27FC236}">
                  <a16:creationId xmlns:a16="http://schemas.microsoft.com/office/drawing/2014/main" id="{D30682A3-88BA-7148-6767-D75660D24C9A}"/>
                </a:ext>
              </a:extLst>
            </p:cNvPr>
            <p:cNvSpPr/>
            <p:nvPr/>
          </p:nvSpPr>
          <p:spPr>
            <a:xfrm>
              <a:off x="24305497" y="7095955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59" name="Rectangle 4158">
              <a:extLst>
                <a:ext uri="{FF2B5EF4-FFF2-40B4-BE49-F238E27FC236}">
                  <a16:creationId xmlns:a16="http://schemas.microsoft.com/office/drawing/2014/main" id="{C8DCAF31-C1D2-E9BC-D00C-965B17481E98}"/>
                </a:ext>
              </a:extLst>
            </p:cNvPr>
            <p:cNvSpPr/>
            <p:nvPr/>
          </p:nvSpPr>
          <p:spPr>
            <a:xfrm>
              <a:off x="23272422" y="7239861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F259F39-AF95-978C-347B-E961B7825B51}"/>
                </a:ext>
              </a:extLst>
            </p:cNvPr>
            <p:cNvSpPr/>
            <p:nvPr/>
          </p:nvSpPr>
          <p:spPr>
            <a:xfrm>
              <a:off x="23419884" y="7239861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579F907-F006-607A-D8C0-B44E575031A3}"/>
                </a:ext>
              </a:extLst>
            </p:cNvPr>
            <p:cNvSpPr/>
            <p:nvPr/>
          </p:nvSpPr>
          <p:spPr>
            <a:xfrm>
              <a:off x="23567346" y="7239861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6C3AD5E-0DD9-B515-E5F2-28C42BB710F8}"/>
                </a:ext>
              </a:extLst>
            </p:cNvPr>
            <p:cNvSpPr/>
            <p:nvPr/>
          </p:nvSpPr>
          <p:spPr>
            <a:xfrm>
              <a:off x="23714808" y="7237752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7CDD052-E4FF-C158-ECD5-EFBBB0CC3D9F}"/>
                </a:ext>
              </a:extLst>
            </p:cNvPr>
            <p:cNvSpPr/>
            <p:nvPr/>
          </p:nvSpPr>
          <p:spPr>
            <a:xfrm>
              <a:off x="23863113" y="7237752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AD08E56-1EE6-42A6-527F-AB66E0FA2416}"/>
                </a:ext>
              </a:extLst>
            </p:cNvPr>
            <p:cNvSpPr/>
            <p:nvPr/>
          </p:nvSpPr>
          <p:spPr>
            <a:xfrm>
              <a:off x="24010575" y="7237752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E3A709B-7BC1-BD62-A13C-41B04F1E08C2}"/>
                </a:ext>
              </a:extLst>
            </p:cNvPr>
            <p:cNvSpPr/>
            <p:nvPr/>
          </p:nvSpPr>
          <p:spPr>
            <a:xfrm>
              <a:off x="24158035" y="7237752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ABFA3E5-C0CA-0422-ECB2-01EA1F81E611}"/>
                </a:ext>
              </a:extLst>
            </p:cNvPr>
            <p:cNvSpPr/>
            <p:nvPr/>
          </p:nvSpPr>
          <p:spPr>
            <a:xfrm>
              <a:off x="24305497" y="7235644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CA6B1E-A3E7-7F30-67F9-194CE76AFF69}"/>
                </a:ext>
              </a:extLst>
            </p:cNvPr>
            <p:cNvSpPr/>
            <p:nvPr/>
          </p:nvSpPr>
          <p:spPr>
            <a:xfrm>
              <a:off x="23273098" y="7379550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5131D60-4D14-FC93-01DD-F9E6D38985EB}"/>
                </a:ext>
              </a:extLst>
            </p:cNvPr>
            <p:cNvSpPr/>
            <p:nvPr/>
          </p:nvSpPr>
          <p:spPr>
            <a:xfrm>
              <a:off x="23420560" y="7379550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9D33D70-7D97-269A-4A0A-ADF1D5E2550E}"/>
                </a:ext>
              </a:extLst>
            </p:cNvPr>
            <p:cNvSpPr/>
            <p:nvPr/>
          </p:nvSpPr>
          <p:spPr>
            <a:xfrm>
              <a:off x="23568021" y="7379550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0737EAA9-1B10-8190-B087-231B63F6344A}"/>
                </a:ext>
              </a:extLst>
            </p:cNvPr>
            <p:cNvSpPr/>
            <p:nvPr/>
          </p:nvSpPr>
          <p:spPr>
            <a:xfrm>
              <a:off x="23715483" y="7377441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FC57F04-869B-6BDD-2EE5-1B786778BF48}"/>
                </a:ext>
              </a:extLst>
            </p:cNvPr>
            <p:cNvSpPr/>
            <p:nvPr/>
          </p:nvSpPr>
          <p:spPr>
            <a:xfrm>
              <a:off x="23863788" y="7377441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D4C38FE-E7EE-B425-0924-5E9A5191ABE3}"/>
                </a:ext>
              </a:extLst>
            </p:cNvPr>
            <p:cNvSpPr/>
            <p:nvPr/>
          </p:nvSpPr>
          <p:spPr>
            <a:xfrm>
              <a:off x="24011250" y="7377441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95402EC-D64E-D5B9-67D0-6C9EDEBCD275}"/>
                </a:ext>
              </a:extLst>
            </p:cNvPr>
            <p:cNvSpPr/>
            <p:nvPr/>
          </p:nvSpPr>
          <p:spPr>
            <a:xfrm>
              <a:off x="24158712" y="7377441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F781FDA-6F44-D660-3AAC-287EA096BA38}"/>
                </a:ext>
              </a:extLst>
            </p:cNvPr>
            <p:cNvSpPr/>
            <p:nvPr/>
          </p:nvSpPr>
          <p:spPr>
            <a:xfrm>
              <a:off x="24306172" y="7375333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CF9CA9A-BA8C-7121-3B94-C02C1D609027}"/>
                </a:ext>
              </a:extLst>
            </p:cNvPr>
            <p:cNvSpPr/>
            <p:nvPr/>
          </p:nvSpPr>
          <p:spPr>
            <a:xfrm>
              <a:off x="23273098" y="7521086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A877681-DE7D-5DB9-C5AF-701D3AD5AE66}"/>
                </a:ext>
              </a:extLst>
            </p:cNvPr>
            <p:cNvSpPr/>
            <p:nvPr/>
          </p:nvSpPr>
          <p:spPr>
            <a:xfrm>
              <a:off x="23420560" y="7521086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0D64652-904F-979F-03D1-3151357A9951}"/>
                </a:ext>
              </a:extLst>
            </p:cNvPr>
            <p:cNvSpPr/>
            <p:nvPr/>
          </p:nvSpPr>
          <p:spPr>
            <a:xfrm>
              <a:off x="23568021" y="7521086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01FA4FC-4039-B351-C54F-95389A78421C}"/>
                </a:ext>
              </a:extLst>
            </p:cNvPr>
            <p:cNvSpPr/>
            <p:nvPr/>
          </p:nvSpPr>
          <p:spPr>
            <a:xfrm>
              <a:off x="23715483" y="7518977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80D0B18-D43D-C0CE-B2B7-79288973EA39}"/>
                </a:ext>
              </a:extLst>
            </p:cNvPr>
            <p:cNvSpPr/>
            <p:nvPr/>
          </p:nvSpPr>
          <p:spPr>
            <a:xfrm>
              <a:off x="23863788" y="7518977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9407FB6-2E87-BA67-0DEB-7D7A5F6D6E95}"/>
                </a:ext>
              </a:extLst>
            </p:cNvPr>
            <p:cNvSpPr/>
            <p:nvPr/>
          </p:nvSpPr>
          <p:spPr>
            <a:xfrm>
              <a:off x="24011250" y="7518977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D6306C5-F5B0-3A11-8DBE-60DD02D0F398}"/>
                </a:ext>
              </a:extLst>
            </p:cNvPr>
            <p:cNvSpPr/>
            <p:nvPr/>
          </p:nvSpPr>
          <p:spPr>
            <a:xfrm>
              <a:off x="24158712" y="7518977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78AC7C-66B1-A883-5469-F4F4015B3C43}"/>
                </a:ext>
              </a:extLst>
            </p:cNvPr>
            <p:cNvSpPr/>
            <p:nvPr/>
          </p:nvSpPr>
          <p:spPr>
            <a:xfrm>
              <a:off x="24306172" y="7516869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487D305-F66E-4249-DE1C-4B7C98E15011}"/>
                </a:ext>
              </a:extLst>
            </p:cNvPr>
            <p:cNvSpPr/>
            <p:nvPr/>
          </p:nvSpPr>
          <p:spPr>
            <a:xfrm>
              <a:off x="23273098" y="7659068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2C7D36D-5D4A-7DF6-F3A5-44F10F5F35EE}"/>
                </a:ext>
              </a:extLst>
            </p:cNvPr>
            <p:cNvSpPr/>
            <p:nvPr/>
          </p:nvSpPr>
          <p:spPr>
            <a:xfrm>
              <a:off x="23420560" y="7659068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E361255-CB65-764F-BE33-55B8D039E7AB}"/>
                </a:ext>
              </a:extLst>
            </p:cNvPr>
            <p:cNvSpPr/>
            <p:nvPr/>
          </p:nvSpPr>
          <p:spPr>
            <a:xfrm>
              <a:off x="23568021" y="7659074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71B3950-5A81-85F2-D59C-A78B5876A419}"/>
                </a:ext>
              </a:extLst>
            </p:cNvPr>
            <p:cNvSpPr/>
            <p:nvPr/>
          </p:nvSpPr>
          <p:spPr>
            <a:xfrm>
              <a:off x="23715483" y="7656965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7E8DBA1-730C-DF13-7CB1-E36D7E9D4138}"/>
                </a:ext>
              </a:extLst>
            </p:cNvPr>
            <p:cNvSpPr/>
            <p:nvPr/>
          </p:nvSpPr>
          <p:spPr>
            <a:xfrm>
              <a:off x="23863788" y="7656965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99D3215-FA75-5477-E9FD-7EB8D76BD228}"/>
                </a:ext>
              </a:extLst>
            </p:cNvPr>
            <p:cNvSpPr/>
            <p:nvPr/>
          </p:nvSpPr>
          <p:spPr>
            <a:xfrm>
              <a:off x="24011250" y="7656965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B3F432B-5195-342B-9EE4-5B56B9CF9C78}"/>
                </a:ext>
              </a:extLst>
            </p:cNvPr>
            <p:cNvSpPr/>
            <p:nvPr/>
          </p:nvSpPr>
          <p:spPr>
            <a:xfrm>
              <a:off x="24158714" y="7656964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244771A8-F406-D752-0BE0-73360BDADB91}"/>
                </a:ext>
              </a:extLst>
            </p:cNvPr>
            <p:cNvSpPr/>
            <p:nvPr/>
          </p:nvSpPr>
          <p:spPr>
            <a:xfrm>
              <a:off x="24306178" y="7654858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8CCC8616-666F-F932-829F-678B5F36727E}"/>
              </a:ext>
            </a:extLst>
          </p:cNvPr>
          <p:cNvGrpSpPr/>
          <p:nvPr/>
        </p:nvGrpSpPr>
        <p:grpSpPr>
          <a:xfrm>
            <a:off x="24349769" y="6417191"/>
            <a:ext cx="1280160" cy="190584"/>
            <a:chOff x="18383530" y="7761971"/>
            <a:chExt cx="1280160" cy="190584"/>
          </a:xfrm>
        </p:grpSpPr>
        <p:sp>
          <p:nvSpPr>
            <p:cNvPr id="164" name="Cube 163">
              <a:extLst>
                <a:ext uri="{FF2B5EF4-FFF2-40B4-BE49-F238E27FC236}">
                  <a16:creationId xmlns:a16="http://schemas.microsoft.com/office/drawing/2014/main" id="{AFB0993E-C7B6-0C32-D868-D06B10129632}"/>
                </a:ext>
              </a:extLst>
            </p:cNvPr>
            <p:cNvSpPr/>
            <p:nvPr/>
          </p:nvSpPr>
          <p:spPr>
            <a:xfrm>
              <a:off x="18383530" y="7761971"/>
              <a:ext cx="1280160" cy="190584"/>
            </a:xfrm>
            <a:prstGeom prst="cube">
              <a:avLst>
                <a:gd name="adj" fmla="val 3938"/>
              </a:avLst>
            </a:prstGeom>
            <a:solidFill>
              <a:srgbClr val="C00000"/>
            </a:solidFill>
            <a:ln w="127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7204CC3B-0176-85A4-1AEE-FAA02023E7A8}"/>
                </a:ext>
              </a:extLst>
            </p:cNvPr>
            <p:cNvSpPr/>
            <p:nvPr/>
          </p:nvSpPr>
          <p:spPr>
            <a:xfrm>
              <a:off x="18424554" y="7811468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FE6E62A1-AF82-6576-9F83-8859995BEC6A}"/>
                </a:ext>
              </a:extLst>
            </p:cNvPr>
            <p:cNvSpPr/>
            <p:nvPr/>
          </p:nvSpPr>
          <p:spPr>
            <a:xfrm>
              <a:off x="18572016" y="7811468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298AD84E-0561-41DC-F7C3-3F43CEF085DA}"/>
                </a:ext>
              </a:extLst>
            </p:cNvPr>
            <p:cNvSpPr/>
            <p:nvPr/>
          </p:nvSpPr>
          <p:spPr>
            <a:xfrm>
              <a:off x="18719477" y="7811474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D87A90AF-7036-7469-69BD-F987D45F5F7E}"/>
                </a:ext>
              </a:extLst>
            </p:cNvPr>
            <p:cNvSpPr/>
            <p:nvPr/>
          </p:nvSpPr>
          <p:spPr>
            <a:xfrm>
              <a:off x="18866939" y="7809365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C296211D-4779-0408-7ABA-99E30B0980FC}"/>
                </a:ext>
              </a:extLst>
            </p:cNvPr>
            <p:cNvSpPr/>
            <p:nvPr/>
          </p:nvSpPr>
          <p:spPr>
            <a:xfrm>
              <a:off x="19015244" y="7809365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9F3404ED-147F-16AE-E121-1E5A90CFFAFB}"/>
                </a:ext>
              </a:extLst>
            </p:cNvPr>
            <p:cNvSpPr/>
            <p:nvPr/>
          </p:nvSpPr>
          <p:spPr>
            <a:xfrm>
              <a:off x="19162706" y="7809365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69A39D4C-1F77-690B-6A71-64A9056D1682}"/>
                </a:ext>
              </a:extLst>
            </p:cNvPr>
            <p:cNvSpPr/>
            <p:nvPr/>
          </p:nvSpPr>
          <p:spPr>
            <a:xfrm>
              <a:off x="19310170" y="7809364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A1C65406-B006-FBF8-020C-1CF3674893F3}"/>
                </a:ext>
              </a:extLst>
            </p:cNvPr>
            <p:cNvSpPr/>
            <p:nvPr/>
          </p:nvSpPr>
          <p:spPr>
            <a:xfrm>
              <a:off x="19457634" y="7807258"/>
              <a:ext cx="107113" cy="10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065" name="TextBox 1064">
            <a:extLst>
              <a:ext uri="{FF2B5EF4-FFF2-40B4-BE49-F238E27FC236}">
                <a16:creationId xmlns:a16="http://schemas.microsoft.com/office/drawing/2014/main" id="{6B1920F4-9C45-D79C-E2D3-0A04B9A4D465}"/>
              </a:ext>
            </a:extLst>
          </p:cNvPr>
          <p:cNvSpPr txBox="1"/>
          <p:nvPr/>
        </p:nvSpPr>
        <p:spPr>
          <a:xfrm>
            <a:off x="25103833" y="8494137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ill Sans MT" panose="020B0502020104020203" pitchFamily="34" charset="0"/>
              </a:rPr>
              <a:t>BS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AE72D5DB-4242-1DDD-FF2C-D88352D0DB9C}"/>
              </a:ext>
            </a:extLst>
          </p:cNvPr>
          <p:cNvSpPr txBox="1"/>
          <p:nvPr/>
        </p:nvSpPr>
        <p:spPr>
          <a:xfrm>
            <a:off x="24455374" y="5903824"/>
            <a:ext cx="136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ill Sans MT" panose="020B0502020104020203" pitchFamily="34" charset="0"/>
              </a:rPr>
              <a:t>Radar</a:t>
            </a:r>
          </a:p>
        </p:txBody>
      </p: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04969009-51D5-C25D-DFEE-0AA12B6DC86A}"/>
              </a:ext>
            </a:extLst>
          </p:cNvPr>
          <p:cNvCxnSpPr/>
          <p:nvPr/>
        </p:nvCxnSpPr>
        <p:spPr>
          <a:xfrm flipV="1">
            <a:off x="21169047" y="9915577"/>
            <a:ext cx="7315200" cy="0"/>
          </a:xfrm>
          <a:prstGeom prst="line">
            <a:avLst/>
          </a:prstGeom>
          <a:ln w="635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Car with solid fill">
            <a:extLst>
              <a:ext uri="{FF2B5EF4-FFF2-40B4-BE49-F238E27FC236}">
                <a16:creationId xmlns:a16="http://schemas.microsoft.com/office/drawing/2014/main" id="{32FB6AAD-DC13-9B5C-855B-2B4822FFAE32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21200084" y="9093455"/>
            <a:ext cx="2743200" cy="2743200"/>
          </a:xfrm>
          <a:prstGeom prst="rect">
            <a:avLst/>
          </a:prstGeom>
        </p:spPr>
      </p:pic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F8843C55-FE70-7715-B81B-867C4A7A8715}"/>
              </a:ext>
            </a:extLst>
          </p:cNvPr>
          <p:cNvCxnSpPr/>
          <p:nvPr/>
        </p:nvCxnSpPr>
        <p:spPr>
          <a:xfrm flipV="1">
            <a:off x="20780530" y="11239951"/>
            <a:ext cx="7315200" cy="0"/>
          </a:xfrm>
          <a:prstGeom prst="line">
            <a:avLst/>
          </a:prstGeom>
          <a:ln w="635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5011182C-32E6-DAC6-DD5C-CCB43FE24053}"/>
              </a:ext>
            </a:extLst>
          </p:cNvPr>
          <p:cNvCxnSpPr>
            <a:cxnSpLocks/>
          </p:cNvCxnSpPr>
          <p:nvPr/>
        </p:nvCxnSpPr>
        <p:spPr>
          <a:xfrm flipV="1">
            <a:off x="23068681" y="7207285"/>
            <a:ext cx="1952031" cy="265149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BDDB5DC4-407A-3B56-4623-57BF73F58B66}"/>
              </a:ext>
            </a:extLst>
          </p:cNvPr>
          <p:cNvCxnSpPr>
            <a:cxnSpLocks/>
          </p:cNvCxnSpPr>
          <p:nvPr/>
        </p:nvCxnSpPr>
        <p:spPr>
          <a:xfrm flipV="1">
            <a:off x="22997943" y="7465524"/>
            <a:ext cx="437479" cy="241267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67E32352-1C26-007C-609D-DD7CA52EB3A8}"/>
              </a:ext>
            </a:extLst>
          </p:cNvPr>
          <p:cNvCxnSpPr>
            <a:cxnSpLocks/>
          </p:cNvCxnSpPr>
          <p:nvPr/>
        </p:nvCxnSpPr>
        <p:spPr>
          <a:xfrm flipV="1">
            <a:off x="23435422" y="7203068"/>
            <a:ext cx="1531848" cy="2932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E2846B22-398B-0911-D6FB-5C42BDE01401}"/>
              </a:ext>
            </a:extLst>
          </p:cNvPr>
          <p:cNvCxnSpPr>
            <a:cxnSpLocks/>
          </p:cNvCxnSpPr>
          <p:nvPr/>
        </p:nvCxnSpPr>
        <p:spPr>
          <a:xfrm flipV="1">
            <a:off x="23865174" y="7598631"/>
            <a:ext cx="3866468" cy="2766119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796C5CCB-A168-A100-FAA2-0BC0180F3F5F}"/>
              </a:ext>
            </a:extLst>
          </p:cNvPr>
          <p:cNvCxnSpPr>
            <a:cxnSpLocks/>
            <a:stCxn id="1059" idx="1"/>
          </p:cNvCxnSpPr>
          <p:nvPr/>
        </p:nvCxnSpPr>
        <p:spPr>
          <a:xfrm>
            <a:off x="24981483" y="6518142"/>
            <a:ext cx="2758525" cy="105650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C6DCF4BD-DED3-D719-9643-F9BC1D532794}"/>
              </a:ext>
            </a:extLst>
          </p:cNvPr>
          <p:cNvCxnSpPr>
            <a:cxnSpLocks/>
            <a:endCxn id="1058" idx="3"/>
          </p:cNvCxnSpPr>
          <p:nvPr/>
        </p:nvCxnSpPr>
        <p:spPr>
          <a:xfrm flipV="1">
            <a:off x="23776577" y="6518142"/>
            <a:ext cx="1163714" cy="3829327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ectangle: Rounded Corners 114 7 1 1">
            <a:extLst>
              <a:ext uri="{FF2B5EF4-FFF2-40B4-BE49-F238E27FC236}">
                <a16:creationId xmlns:a16="http://schemas.microsoft.com/office/drawing/2014/main" id="{A4C66460-F6BF-31D2-3EF4-A16EF5E48DEB}"/>
              </a:ext>
            </a:extLst>
          </p:cNvPr>
          <p:cNvSpPr/>
          <p:nvPr/>
        </p:nvSpPr>
        <p:spPr>
          <a:xfrm>
            <a:off x="741250" y="4597471"/>
            <a:ext cx="6983400" cy="1736646"/>
          </a:xfrm>
          <a:prstGeom prst="roundRect">
            <a:avLst/>
          </a:prstGeom>
          <a:solidFill>
            <a:srgbClr val="209072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ヒラギノ角ゴ Pro W3"/>
                <a:cs typeface="Gill Sans MT"/>
              </a:rPr>
              <a:t>Vehicular communication system with a base station (BS) and a passive radar are collocated at the roadside</a:t>
            </a:r>
          </a:p>
        </p:txBody>
      </p:sp>
      <p:sp>
        <p:nvSpPr>
          <p:cNvPr id="405" name="Rectangle: Rounded Corners 114 8 1">
            <a:extLst>
              <a:ext uri="{FF2B5EF4-FFF2-40B4-BE49-F238E27FC236}">
                <a16:creationId xmlns:a16="http://schemas.microsoft.com/office/drawing/2014/main" id="{327453DD-3715-A46C-248D-43D277B89A3C}"/>
              </a:ext>
            </a:extLst>
          </p:cNvPr>
          <p:cNvSpPr/>
          <p:nvPr/>
        </p:nvSpPr>
        <p:spPr>
          <a:xfrm>
            <a:off x="741250" y="6656419"/>
            <a:ext cx="6983400" cy="1736646"/>
          </a:xfrm>
          <a:prstGeom prst="roundRect">
            <a:avLst/>
          </a:prstGeom>
          <a:solidFill>
            <a:srgbClr val="7EB739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ヒラギノ角ゴ Pro W3"/>
                <a:cs typeface="Gill Sans MT"/>
              </a:rPr>
              <a:t>The vehicles are equipped radar transmitters and communication receivers</a:t>
            </a:r>
          </a:p>
        </p:txBody>
      </p:sp>
      <p:sp>
        <p:nvSpPr>
          <p:cNvPr id="406" name="Rectangle: Rounded Corners 114 9 1">
            <a:extLst>
              <a:ext uri="{FF2B5EF4-FFF2-40B4-BE49-F238E27FC236}">
                <a16:creationId xmlns:a16="http://schemas.microsoft.com/office/drawing/2014/main" id="{AC281261-C475-227F-A053-D179E2DCCDF4}"/>
              </a:ext>
            </a:extLst>
          </p:cNvPr>
          <p:cNvSpPr/>
          <p:nvPr/>
        </p:nvSpPr>
        <p:spPr>
          <a:xfrm>
            <a:off x="741250" y="8716471"/>
            <a:ext cx="6983400" cy="1736646"/>
          </a:xfrm>
          <a:prstGeom prst="roundRect">
            <a:avLst/>
          </a:prstGeom>
          <a:solidFill>
            <a:srgbClr val="7F7F7F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ヒラギノ角ゴ Pro W3"/>
                <a:cs typeface="Gill Sans MT"/>
              </a:rPr>
              <a:t>The radar and communication channels between the vehicle  and the roadside unit share similar dominant angles</a:t>
            </a:r>
          </a:p>
        </p:txBody>
      </p:sp>
      <p:sp>
        <p:nvSpPr>
          <p:cNvPr id="195" name="Rectangle: Rounded Corners 114 9 2">
            <a:extLst>
              <a:ext uri="{FF2B5EF4-FFF2-40B4-BE49-F238E27FC236}">
                <a16:creationId xmlns:a16="http://schemas.microsoft.com/office/drawing/2014/main" id="{C8A60071-FD5F-3A0E-FD4C-6AB05BB1D487}"/>
              </a:ext>
            </a:extLst>
          </p:cNvPr>
          <p:cNvSpPr/>
          <p:nvPr/>
        </p:nvSpPr>
        <p:spPr>
          <a:xfrm>
            <a:off x="741250" y="10774959"/>
            <a:ext cx="6983400" cy="2281476"/>
          </a:xfrm>
          <a:prstGeom prst="roundRect">
            <a:avLst/>
          </a:prstGeom>
          <a:solidFill>
            <a:srgbClr val="10253F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ヒラギノ角ゴ Pro W3"/>
                <a:cs typeface="Gill Sans MT"/>
              </a:rPr>
              <a:t>In order to reduce the channel estimation overhead at the BS, the spatial covariance</a:t>
            </a:r>
            <a:r>
              <a:rPr lang="en-US" sz="3200" kern="0" dirty="0">
                <a:solidFill>
                  <a:srgbClr val="FFFFFF"/>
                </a:solidFill>
                <a:latin typeface="Gill Sans MT" panose="020B0502020104020203" pitchFamily="34" charset="0"/>
                <a:ea typeface="ヒラギノ角ゴ Pro W3"/>
                <a:cs typeface="Gill Sans MT"/>
              </a:rPr>
              <a:t> observed at the passive radar can be utilized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ヒラギノ角ゴ Pro W3"/>
              <a:cs typeface="Gill Sans M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BAA596-313F-BC5D-CE58-6A34354FA1ED}"/>
              </a:ext>
            </a:extLst>
          </p:cNvPr>
          <p:cNvGrpSpPr/>
          <p:nvPr/>
        </p:nvGrpSpPr>
        <p:grpSpPr>
          <a:xfrm>
            <a:off x="9279110" y="4985801"/>
            <a:ext cx="9144000" cy="1736646"/>
            <a:chOff x="9047325" y="4978145"/>
            <a:chExt cx="9144000" cy="1736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4" name="Rectangle: Rounded Corners 114 7 1 2">
                  <a:extLst>
                    <a:ext uri="{FF2B5EF4-FFF2-40B4-BE49-F238E27FC236}">
                      <a16:creationId xmlns:a16="http://schemas.microsoft.com/office/drawing/2014/main" id="{86A9DC72-D843-F565-75DA-7874BE42FDD9}"/>
                    </a:ext>
                  </a:extLst>
                </p:cNvPr>
                <p:cNvSpPr/>
                <p:nvPr/>
              </p:nvSpPr>
              <p:spPr>
                <a:xfrm>
                  <a:off x="9047325" y="4978145"/>
                  <a:ext cx="9144000" cy="173664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209072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3200" b="1" dirty="0">
                      <a:latin typeface="Gill Sans MT" panose="020B0502020104020203" pitchFamily="34" charset="0"/>
                    </a:rPr>
                    <a:t>The frequency-domain communication channel between the BS and the user at </a:t>
                  </a:r>
                  <a14:m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sz="3200" b="1" dirty="0">
                      <a:latin typeface="Gill Sans MT" panose="020B0502020104020203" pitchFamily="34" charset="0"/>
                    </a:rPr>
                    <a:t>-</a:t>
                  </a:r>
                  <a:r>
                    <a:rPr lang="en-US" sz="3200" b="1" dirty="0" err="1">
                      <a:latin typeface="Gill Sans MT" panose="020B0502020104020203" pitchFamily="34" charset="0"/>
                    </a:rPr>
                    <a:t>th</a:t>
                  </a:r>
                  <a:r>
                    <a:rPr lang="en-US" sz="3200" b="1" dirty="0">
                      <a:latin typeface="Gill Sans MT" panose="020B0502020104020203" pitchFamily="34" charset="0"/>
                    </a:rPr>
                    <a:t> subcarrier:</a:t>
                  </a:r>
                </a:p>
              </p:txBody>
            </p:sp>
          </mc:Choice>
          <mc:Fallback xmlns="">
            <p:sp>
              <p:nvSpPr>
                <p:cNvPr id="4164" name="Rectangle: Rounded Corners 114 7 1 2">
                  <a:extLst>
                    <a:ext uri="{FF2B5EF4-FFF2-40B4-BE49-F238E27FC236}">
                      <a16:creationId xmlns:a16="http://schemas.microsoft.com/office/drawing/2014/main" id="{86A9DC72-D843-F565-75DA-7874BE42FD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7325" y="4978145"/>
                  <a:ext cx="9144000" cy="1736646"/>
                </a:xfrm>
                <a:prstGeom prst="roundRect">
                  <a:avLst/>
                </a:prstGeom>
                <a:blipFill>
                  <a:blip r:embed="rId70"/>
                  <a:stretch>
                    <a:fillRect l="-531" b="-5155"/>
                  </a:stretch>
                </a:blipFill>
                <a:ln w="38100">
                  <a:solidFill>
                    <a:srgbClr val="20907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3" name="Group 202" descr="\documentclass{article}&#10;\usepackage{amsmath}&#10;\pagestyle{empty}&#10;\begin{document}&#10;&#10;$ \mathbf{H}_{k} $&#10;&#10;\end{document}" title="IguanaTex Vector Display">
              <a:extLst>
                <a:ext uri="{FF2B5EF4-FFF2-40B4-BE49-F238E27FC236}">
                  <a16:creationId xmlns:a16="http://schemas.microsoft.com/office/drawing/2014/main" id="{A50A4FF8-A184-0235-A9EF-180EE066F353}"/>
                </a:ext>
              </a:extLst>
            </p:cNvPr>
            <p:cNvGrpSpPr>
              <a:grpSpLocks noChangeAspect="1"/>
            </p:cNvGrpSpPr>
            <p:nvPr>
              <p:custDataLst>
                <p:tags r:id="rId58"/>
              </p:custDataLst>
            </p:nvPr>
          </p:nvGrpSpPr>
          <p:grpSpPr>
            <a:xfrm>
              <a:off x="11431881" y="6212410"/>
              <a:ext cx="581195" cy="351980"/>
              <a:chOff x="11864011" y="7271221"/>
              <a:chExt cx="528887" cy="351980"/>
            </a:xfrm>
          </p:grpSpPr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D400237-91C4-14D4-0248-093E37CDC389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11864011" y="7271221"/>
                <a:ext cx="345192" cy="286428"/>
              </a:xfrm>
              <a:custGeom>
                <a:avLst/>
                <a:gdLst>
                  <a:gd name="connsiteX0" fmla="*/ 299860 w 345192"/>
                  <a:gd name="connsiteY0" fmla="*/ 19687 h 286428"/>
                  <a:gd name="connsiteX1" fmla="*/ 345270 w 345192"/>
                  <a:gd name="connsiteY1" fmla="*/ 19687 h 286428"/>
                  <a:gd name="connsiteX2" fmla="*/ 345270 w 345192"/>
                  <a:gd name="connsiteY2" fmla="*/ 63 h 286428"/>
                  <a:gd name="connsiteX3" fmla="*/ 270008 w 345192"/>
                  <a:gd name="connsiteY3" fmla="*/ 1315 h 286428"/>
                  <a:gd name="connsiteX4" fmla="*/ 194747 w 345192"/>
                  <a:gd name="connsiteY4" fmla="*/ 63 h 286428"/>
                  <a:gd name="connsiteX5" fmla="*/ 194747 w 345192"/>
                  <a:gd name="connsiteY5" fmla="*/ 19687 h 286428"/>
                  <a:gd name="connsiteX6" fmla="*/ 240156 w 345192"/>
                  <a:gd name="connsiteY6" fmla="*/ 19687 h 286428"/>
                  <a:gd name="connsiteX7" fmla="*/ 240156 w 345192"/>
                  <a:gd name="connsiteY7" fmla="*/ 127828 h 286428"/>
                  <a:gd name="connsiteX8" fmla="*/ 105190 w 345192"/>
                  <a:gd name="connsiteY8" fmla="*/ 127828 h 286428"/>
                  <a:gd name="connsiteX9" fmla="*/ 105190 w 345192"/>
                  <a:gd name="connsiteY9" fmla="*/ 19687 h 286428"/>
                  <a:gd name="connsiteX10" fmla="*/ 150599 w 345192"/>
                  <a:gd name="connsiteY10" fmla="*/ 19687 h 286428"/>
                  <a:gd name="connsiteX11" fmla="*/ 150599 w 345192"/>
                  <a:gd name="connsiteY11" fmla="*/ 63 h 286428"/>
                  <a:gd name="connsiteX12" fmla="*/ 75338 w 345192"/>
                  <a:gd name="connsiteY12" fmla="*/ 1315 h 286428"/>
                  <a:gd name="connsiteX13" fmla="*/ 77 w 345192"/>
                  <a:gd name="connsiteY13" fmla="*/ 63 h 286428"/>
                  <a:gd name="connsiteX14" fmla="*/ 77 w 345192"/>
                  <a:gd name="connsiteY14" fmla="*/ 19687 h 286428"/>
                  <a:gd name="connsiteX15" fmla="*/ 45486 w 345192"/>
                  <a:gd name="connsiteY15" fmla="*/ 19687 h 286428"/>
                  <a:gd name="connsiteX16" fmla="*/ 45486 w 345192"/>
                  <a:gd name="connsiteY16" fmla="*/ 266867 h 286428"/>
                  <a:gd name="connsiteX17" fmla="*/ 77 w 345192"/>
                  <a:gd name="connsiteY17" fmla="*/ 266867 h 286428"/>
                  <a:gd name="connsiteX18" fmla="*/ 77 w 345192"/>
                  <a:gd name="connsiteY18" fmla="*/ 286491 h 286428"/>
                  <a:gd name="connsiteX19" fmla="*/ 75338 w 345192"/>
                  <a:gd name="connsiteY19" fmla="*/ 285239 h 286428"/>
                  <a:gd name="connsiteX20" fmla="*/ 150599 w 345192"/>
                  <a:gd name="connsiteY20" fmla="*/ 286491 h 286428"/>
                  <a:gd name="connsiteX21" fmla="*/ 150599 w 345192"/>
                  <a:gd name="connsiteY21" fmla="*/ 266867 h 286428"/>
                  <a:gd name="connsiteX22" fmla="*/ 105190 w 345192"/>
                  <a:gd name="connsiteY22" fmla="*/ 266867 h 286428"/>
                  <a:gd name="connsiteX23" fmla="*/ 105190 w 345192"/>
                  <a:gd name="connsiteY23" fmla="*/ 147452 h 286428"/>
                  <a:gd name="connsiteX24" fmla="*/ 240156 w 345192"/>
                  <a:gd name="connsiteY24" fmla="*/ 147452 h 286428"/>
                  <a:gd name="connsiteX25" fmla="*/ 240156 w 345192"/>
                  <a:gd name="connsiteY25" fmla="*/ 266867 h 286428"/>
                  <a:gd name="connsiteX26" fmla="*/ 194747 w 345192"/>
                  <a:gd name="connsiteY26" fmla="*/ 266867 h 286428"/>
                  <a:gd name="connsiteX27" fmla="*/ 194747 w 345192"/>
                  <a:gd name="connsiteY27" fmla="*/ 286491 h 286428"/>
                  <a:gd name="connsiteX28" fmla="*/ 270008 w 345192"/>
                  <a:gd name="connsiteY28" fmla="*/ 285239 h 286428"/>
                  <a:gd name="connsiteX29" fmla="*/ 345270 w 345192"/>
                  <a:gd name="connsiteY29" fmla="*/ 286491 h 286428"/>
                  <a:gd name="connsiteX30" fmla="*/ 345270 w 345192"/>
                  <a:gd name="connsiteY30" fmla="*/ 266867 h 286428"/>
                  <a:gd name="connsiteX31" fmla="*/ 299860 w 345192"/>
                  <a:gd name="connsiteY31" fmla="*/ 266867 h 286428"/>
                  <a:gd name="connsiteX32" fmla="*/ 299860 w 345192"/>
                  <a:gd name="connsiteY32" fmla="*/ 19687 h 286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45192" h="286428">
                    <a:moveTo>
                      <a:pt x="299860" y="19687"/>
                    </a:moveTo>
                    <a:lnTo>
                      <a:pt x="345270" y="19687"/>
                    </a:lnTo>
                    <a:lnTo>
                      <a:pt x="345270" y="63"/>
                    </a:lnTo>
                    <a:cubicBezTo>
                      <a:pt x="329292" y="1315"/>
                      <a:pt x="288088" y="1315"/>
                      <a:pt x="270008" y="1315"/>
                    </a:cubicBezTo>
                    <a:cubicBezTo>
                      <a:pt x="251929" y="1315"/>
                      <a:pt x="210724" y="1315"/>
                      <a:pt x="194747" y="63"/>
                    </a:cubicBezTo>
                    <a:lnTo>
                      <a:pt x="194747" y="19687"/>
                    </a:lnTo>
                    <a:lnTo>
                      <a:pt x="240156" y="19687"/>
                    </a:lnTo>
                    <a:lnTo>
                      <a:pt x="240156" y="127828"/>
                    </a:lnTo>
                    <a:lnTo>
                      <a:pt x="105190" y="127828"/>
                    </a:lnTo>
                    <a:lnTo>
                      <a:pt x="105190" y="19687"/>
                    </a:lnTo>
                    <a:lnTo>
                      <a:pt x="150599" y="19687"/>
                    </a:lnTo>
                    <a:lnTo>
                      <a:pt x="150599" y="63"/>
                    </a:lnTo>
                    <a:cubicBezTo>
                      <a:pt x="134622" y="1315"/>
                      <a:pt x="93418" y="1315"/>
                      <a:pt x="75338" y="1315"/>
                    </a:cubicBezTo>
                    <a:cubicBezTo>
                      <a:pt x="57259" y="1315"/>
                      <a:pt x="16054" y="1315"/>
                      <a:pt x="77" y="63"/>
                    </a:cubicBezTo>
                    <a:lnTo>
                      <a:pt x="77" y="19687"/>
                    </a:lnTo>
                    <a:lnTo>
                      <a:pt x="45486" y="19687"/>
                    </a:lnTo>
                    <a:lnTo>
                      <a:pt x="45486" y="266867"/>
                    </a:lnTo>
                    <a:lnTo>
                      <a:pt x="77" y="266867"/>
                    </a:lnTo>
                    <a:lnTo>
                      <a:pt x="77" y="286491"/>
                    </a:lnTo>
                    <a:cubicBezTo>
                      <a:pt x="16054" y="285239"/>
                      <a:pt x="57258" y="285239"/>
                      <a:pt x="75338" y="285239"/>
                    </a:cubicBezTo>
                    <a:cubicBezTo>
                      <a:pt x="93418" y="285239"/>
                      <a:pt x="134622" y="285239"/>
                      <a:pt x="150599" y="286491"/>
                    </a:cubicBezTo>
                    <a:lnTo>
                      <a:pt x="150599" y="266867"/>
                    </a:lnTo>
                    <a:lnTo>
                      <a:pt x="105190" y="266867"/>
                    </a:lnTo>
                    <a:lnTo>
                      <a:pt x="105190" y="147452"/>
                    </a:lnTo>
                    <a:lnTo>
                      <a:pt x="240156" y="147452"/>
                    </a:lnTo>
                    <a:lnTo>
                      <a:pt x="240156" y="266867"/>
                    </a:lnTo>
                    <a:lnTo>
                      <a:pt x="194747" y="266867"/>
                    </a:lnTo>
                    <a:lnTo>
                      <a:pt x="194747" y="286491"/>
                    </a:lnTo>
                    <a:cubicBezTo>
                      <a:pt x="210724" y="285239"/>
                      <a:pt x="251929" y="285239"/>
                      <a:pt x="270008" y="285239"/>
                    </a:cubicBezTo>
                    <a:cubicBezTo>
                      <a:pt x="288088" y="285239"/>
                      <a:pt x="329292" y="285239"/>
                      <a:pt x="345270" y="286491"/>
                    </a:cubicBezTo>
                    <a:lnTo>
                      <a:pt x="345270" y="266867"/>
                    </a:lnTo>
                    <a:lnTo>
                      <a:pt x="299860" y="266867"/>
                    </a:lnTo>
                    <a:lnTo>
                      <a:pt x="299860" y="19687"/>
                    </a:lnTo>
                    <a:close/>
                  </a:path>
                </a:pathLst>
              </a:custGeom>
              <a:solidFill>
                <a:srgbClr val="000000"/>
              </a:solidFill>
              <a:ln w="41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3C96429A-3F33-D050-858A-B134CF75E205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12248094" y="7417441"/>
                <a:ext cx="144804" cy="205760"/>
              </a:xfrm>
              <a:custGeom>
                <a:avLst/>
                <a:gdLst>
                  <a:gd name="connsiteX0" fmla="*/ 70133 w 144804"/>
                  <a:gd name="connsiteY0" fmla="*/ 8833 h 205760"/>
                  <a:gd name="connsiteX1" fmla="*/ 71311 w 144804"/>
                  <a:gd name="connsiteY1" fmla="*/ 4156 h 205760"/>
                  <a:gd name="connsiteX2" fmla="*/ 66601 w 144804"/>
                  <a:gd name="connsiteY2" fmla="*/ 64 h 205760"/>
                  <a:gd name="connsiteX3" fmla="*/ 28929 w 144804"/>
                  <a:gd name="connsiteY3" fmla="*/ 2987 h 205760"/>
                  <a:gd name="connsiteX4" fmla="*/ 22454 w 144804"/>
                  <a:gd name="connsiteY4" fmla="*/ 9709 h 205760"/>
                  <a:gd name="connsiteX5" fmla="*/ 30106 w 144804"/>
                  <a:gd name="connsiteY5" fmla="*/ 13801 h 205760"/>
                  <a:gd name="connsiteX6" fmla="*/ 44233 w 144804"/>
                  <a:gd name="connsiteY6" fmla="*/ 18185 h 205760"/>
                  <a:gd name="connsiteX7" fmla="*/ 43056 w 144804"/>
                  <a:gd name="connsiteY7" fmla="*/ 24615 h 205760"/>
                  <a:gd name="connsiteX8" fmla="*/ 1557 w 144804"/>
                  <a:gd name="connsiteY8" fmla="*/ 190042 h 205760"/>
                  <a:gd name="connsiteX9" fmla="*/ 86 w 144804"/>
                  <a:gd name="connsiteY9" fmla="*/ 196472 h 205760"/>
                  <a:gd name="connsiteX10" fmla="*/ 10092 w 144804"/>
                  <a:gd name="connsiteY10" fmla="*/ 205825 h 205760"/>
                  <a:gd name="connsiteX11" fmla="*/ 23631 w 144804"/>
                  <a:gd name="connsiteY11" fmla="*/ 193550 h 205760"/>
                  <a:gd name="connsiteX12" fmla="*/ 38053 w 144804"/>
                  <a:gd name="connsiteY12" fmla="*/ 136848 h 205760"/>
                  <a:gd name="connsiteX13" fmla="*/ 75725 w 144804"/>
                  <a:gd name="connsiteY13" fmla="*/ 160815 h 205760"/>
                  <a:gd name="connsiteX14" fmla="*/ 75137 w 144804"/>
                  <a:gd name="connsiteY14" fmla="*/ 166660 h 205760"/>
                  <a:gd name="connsiteX15" fmla="*/ 73959 w 144804"/>
                  <a:gd name="connsiteY15" fmla="*/ 175721 h 205760"/>
                  <a:gd name="connsiteX16" fmla="*/ 105157 w 144804"/>
                  <a:gd name="connsiteY16" fmla="*/ 205825 h 205760"/>
                  <a:gd name="connsiteX17" fmla="*/ 142536 w 144804"/>
                  <a:gd name="connsiteY17" fmla="*/ 161107 h 205760"/>
                  <a:gd name="connsiteX18" fmla="*/ 137826 w 144804"/>
                  <a:gd name="connsiteY18" fmla="*/ 157308 h 205760"/>
                  <a:gd name="connsiteX19" fmla="*/ 131940 w 144804"/>
                  <a:gd name="connsiteY19" fmla="*/ 164322 h 205760"/>
                  <a:gd name="connsiteX20" fmla="*/ 106040 w 144804"/>
                  <a:gd name="connsiteY20" fmla="*/ 197641 h 205760"/>
                  <a:gd name="connsiteX21" fmla="*/ 95739 w 144804"/>
                  <a:gd name="connsiteY21" fmla="*/ 182443 h 205760"/>
                  <a:gd name="connsiteX22" fmla="*/ 97505 w 144804"/>
                  <a:gd name="connsiteY22" fmla="*/ 169291 h 205760"/>
                  <a:gd name="connsiteX23" fmla="*/ 98976 w 144804"/>
                  <a:gd name="connsiteY23" fmla="*/ 160230 h 205760"/>
                  <a:gd name="connsiteX24" fmla="*/ 51297 w 144804"/>
                  <a:gd name="connsiteY24" fmla="*/ 129249 h 205760"/>
                  <a:gd name="connsiteX25" fmla="*/ 75725 w 144804"/>
                  <a:gd name="connsiteY25" fmla="*/ 109959 h 205760"/>
                  <a:gd name="connsiteX26" fmla="*/ 121933 w 144804"/>
                  <a:gd name="connsiteY26" fmla="*/ 82193 h 205760"/>
                  <a:gd name="connsiteX27" fmla="*/ 131646 w 144804"/>
                  <a:gd name="connsiteY27" fmla="*/ 85993 h 205760"/>
                  <a:gd name="connsiteX28" fmla="*/ 116341 w 144804"/>
                  <a:gd name="connsiteY28" fmla="*/ 102360 h 205760"/>
                  <a:gd name="connsiteX29" fmla="*/ 128114 w 144804"/>
                  <a:gd name="connsiteY29" fmla="*/ 113174 h 205760"/>
                  <a:gd name="connsiteX30" fmla="*/ 144890 w 144804"/>
                  <a:gd name="connsiteY30" fmla="*/ 94469 h 205760"/>
                  <a:gd name="connsiteX31" fmla="*/ 122228 w 144804"/>
                  <a:gd name="connsiteY31" fmla="*/ 74010 h 205760"/>
                  <a:gd name="connsiteX32" fmla="*/ 75137 w 144804"/>
                  <a:gd name="connsiteY32" fmla="*/ 99730 h 205760"/>
                  <a:gd name="connsiteX33" fmla="*/ 40996 w 144804"/>
                  <a:gd name="connsiteY33" fmla="*/ 125450 h 205760"/>
                  <a:gd name="connsiteX34" fmla="*/ 70133 w 144804"/>
                  <a:gd name="connsiteY34" fmla="*/ 8833 h 20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4804" h="205760">
                    <a:moveTo>
                      <a:pt x="70133" y="8833"/>
                    </a:moveTo>
                    <a:cubicBezTo>
                      <a:pt x="70428" y="8248"/>
                      <a:pt x="71311" y="4448"/>
                      <a:pt x="71311" y="4156"/>
                    </a:cubicBezTo>
                    <a:cubicBezTo>
                      <a:pt x="71311" y="2695"/>
                      <a:pt x="70133" y="64"/>
                      <a:pt x="66601" y="64"/>
                    </a:cubicBezTo>
                    <a:cubicBezTo>
                      <a:pt x="60715" y="64"/>
                      <a:pt x="36287" y="2402"/>
                      <a:pt x="28929" y="2987"/>
                    </a:cubicBezTo>
                    <a:cubicBezTo>
                      <a:pt x="26574" y="3279"/>
                      <a:pt x="22454" y="3572"/>
                      <a:pt x="22454" y="9709"/>
                    </a:cubicBezTo>
                    <a:cubicBezTo>
                      <a:pt x="22454" y="13801"/>
                      <a:pt x="26574" y="13801"/>
                      <a:pt x="30106" y="13801"/>
                    </a:cubicBezTo>
                    <a:cubicBezTo>
                      <a:pt x="44233" y="13801"/>
                      <a:pt x="44233" y="15847"/>
                      <a:pt x="44233" y="18185"/>
                    </a:cubicBezTo>
                    <a:cubicBezTo>
                      <a:pt x="44233" y="20231"/>
                      <a:pt x="43645" y="21985"/>
                      <a:pt x="43056" y="24615"/>
                    </a:cubicBezTo>
                    <a:lnTo>
                      <a:pt x="1557" y="190042"/>
                    </a:lnTo>
                    <a:cubicBezTo>
                      <a:pt x="86" y="195303"/>
                      <a:pt x="86" y="195888"/>
                      <a:pt x="86" y="196472"/>
                    </a:cubicBezTo>
                    <a:cubicBezTo>
                      <a:pt x="86" y="200856"/>
                      <a:pt x="3617" y="205825"/>
                      <a:pt x="10092" y="205825"/>
                    </a:cubicBezTo>
                    <a:cubicBezTo>
                      <a:pt x="18039" y="205825"/>
                      <a:pt x="21865" y="199980"/>
                      <a:pt x="23631" y="193550"/>
                    </a:cubicBezTo>
                    <a:cubicBezTo>
                      <a:pt x="24220" y="192381"/>
                      <a:pt x="36875" y="140940"/>
                      <a:pt x="38053" y="136848"/>
                    </a:cubicBezTo>
                    <a:cubicBezTo>
                      <a:pt x="58949" y="138894"/>
                      <a:pt x="75725" y="145617"/>
                      <a:pt x="75725" y="160815"/>
                    </a:cubicBezTo>
                    <a:cubicBezTo>
                      <a:pt x="75725" y="162276"/>
                      <a:pt x="75725" y="163738"/>
                      <a:pt x="75137" y="166660"/>
                    </a:cubicBezTo>
                    <a:cubicBezTo>
                      <a:pt x="73959" y="171045"/>
                      <a:pt x="73959" y="172506"/>
                      <a:pt x="73959" y="175721"/>
                    </a:cubicBezTo>
                    <a:cubicBezTo>
                      <a:pt x="73959" y="196472"/>
                      <a:pt x="91030" y="205825"/>
                      <a:pt x="105157" y="205825"/>
                    </a:cubicBezTo>
                    <a:cubicBezTo>
                      <a:pt x="133706" y="205825"/>
                      <a:pt x="142536" y="161400"/>
                      <a:pt x="142536" y="161107"/>
                    </a:cubicBezTo>
                    <a:cubicBezTo>
                      <a:pt x="142536" y="157308"/>
                      <a:pt x="138709" y="157308"/>
                      <a:pt x="137826" y="157308"/>
                    </a:cubicBezTo>
                    <a:cubicBezTo>
                      <a:pt x="133706" y="157308"/>
                      <a:pt x="133412" y="158769"/>
                      <a:pt x="131940" y="164322"/>
                    </a:cubicBezTo>
                    <a:cubicBezTo>
                      <a:pt x="128408" y="176890"/>
                      <a:pt x="120462" y="197641"/>
                      <a:pt x="106040" y="197641"/>
                    </a:cubicBezTo>
                    <a:cubicBezTo>
                      <a:pt x="98094" y="197641"/>
                      <a:pt x="95739" y="190335"/>
                      <a:pt x="95739" y="182443"/>
                    </a:cubicBezTo>
                    <a:cubicBezTo>
                      <a:pt x="95739" y="177475"/>
                      <a:pt x="95739" y="176890"/>
                      <a:pt x="97505" y="169291"/>
                    </a:cubicBezTo>
                    <a:cubicBezTo>
                      <a:pt x="97799" y="168414"/>
                      <a:pt x="98976" y="163445"/>
                      <a:pt x="98976" y="160230"/>
                    </a:cubicBezTo>
                    <a:cubicBezTo>
                      <a:pt x="98976" y="134218"/>
                      <a:pt x="63658" y="130126"/>
                      <a:pt x="51297" y="129249"/>
                    </a:cubicBezTo>
                    <a:cubicBezTo>
                      <a:pt x="59832" y="123988"/>
                      <a:pt x="70722" y="114343"/>
                      <a:pt x="75725" y="109959"/>
                    </a:cubicBezTo>
                    <a:cubicBezTo>
                      <a:pt x="90736" y="95930"/>
                      <a:pt x="105451" y="82193"/>
                      <a:pt x="121933" y="82193"/>
                    </a:cubicBezTo>
                    <a:cubicBezTo>
                      <a:pt x="125465" y="82193"/>
                      <a:pt x="129291" y="83070"/>
                      <a:pt x="131646" y="85993"/>
                    </a:cubicBezTo>
                    <a:cubicBezTo>
                      <a:pt x="118990" y="88039"/>
                      <a:pt x="116341" y="97976"/>
                      <a:pt x="116341" y="102360"/>
                    </a:cubicBezTo>
                    <a:cubicBezTo>
                      <a:pt x="116341" y="108790"/>
                      <a:pt x="121345" y="113174"/>
                      <a:pt x="128114" y="113174"/>
                    </a:cubicBezTo>
                    <a:cubicBezTo>
                      <a:pt x="136060" y="113174"/>
                      <a:pt x="144890" y="106744"/>
                      <a:pt x="144890" y="94469"/>
                    </a:cubicBezTo>
                    <a:cubicBezTo>
                      <a:pt x="144890" y="84824"/>
                      <a:pt x="137826" y="74010"/>
                      <a:pt x="122228" y="74010"/>
                    </a:cubicBezTo>
                    <a:cubicBezTo>
                      <a:pt x="105451" y="74010"/>
                      <a:pt x="90147" y="85993"/>
                      <a:pt x="75137" y="99730"/>
                    </a:cubicBezTo>
                    <a:cubicBezTo>
                      <a:pt x="62775" y="111421"/>
                      <a:pt x="53063" y="120481"/>
                      <a:pt x="40996" y="125450"/>
                    </a:cubicBezTo>
                    <a:lnTo>
                      <a:pt x="70133" y="8833"/>
                    </a:lnTo>
                    <a:close/>
                  </a:path>
                </a:pathLst>
              </a:custGeom>
              <a:solidFill>
                <a:srgbClr val="000000"/>
              </a:solidFill>
              <a:ln w="41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170" name="Group 4169">
            <a:extLst>
              <a:ext uri="{FF2B5EF4-FFF2-40B4-BE49-F238E27FC236}">
                <a16:creationId xmlns:a16="http://schemas.microsoft.com/office/drawing/2014/main" id="{D6127A61-24A6-8062-97C0-5B499F599F4F}"/>
              </a:ext>
            </a:extLst>
          </p:cNvPr>
          <p:cNvGrpSpPr/>
          <p:nvPr/>
        </p:nvGrpSpPr>
        <p:grpSpPr>
          <a:xfrm>
            <a:off x="9279110" y="7141008"/>
            <a:ext cx="9144000" cy="1191816"/>
            <a:chOff x="7462106" y="7101108"/>
            <a:chExt cx="8321040" cy="1191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8" name="Rectangle: Rounded Corners 114 7 1 3">
                  <a:extLst>
                    <a:ext uri="{FF2B5EF4-FFF2-40B4-BE49-F238E27FC236}">
                      <a16:creationId xmlns:a16="http://schemas.microsoft.com/office/drawing/2014/main" id="{C51951D4-ADEB-D426-82CC-4E61653E1B7A}"/>
                    </a:ext>
                  </a:extLst>
                </p:cNvPr>
                <p:cNvSpPr/>
                <p:nvPr/>
              </p:nvSpPr>
              <p:spPr>
                <a:xfrm>
                  <a:off x="7462106" y="7101108"/>
                  <a:ext cx="8321040" cy="119181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7EB73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3200" b="1" dirty="0">
                      <a:latin typeface="Gill Sans MT" panose="020B0502020104020203" pitchFamily="34" charset="0"/>
                    </a:rPr>
                    <a:t>Received signal at the passive radar for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a14:m>
                  <a:r>
                    <a:rPr lang="en-US" sz="3200" b="1" dirty="0">
                      <a:latin typeface="Gill Sans MT" panose="020B0502020104020203" pitchFamily="34" charset="0"/>
                    </a:rPr>
                    <a:t> samples: </a:t>
                  </a:r>
                </a:p>
              </p:txBody>
            </p:sp>
          </mc:Choice>
          <mc:Fallback xmlns="">
            <p:sp>
              <p:nvSpPr>
                <p:cNvPr id="4168" name="Rectangle: Rounded Corners 114 7 1 3">
                  <a:extLst>
                    <a:ext uri="{FF2B5EF4-FFF2-40B4-BE49-F238E27FC236}">
                      <a16:creationId xmlns:a16="http://schemas.microsoft.com/office/drawing/2014/main" id="{C51951D4-ADEB-D426-82CC-4E61653E1B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2106" y="7101108"/>
                  <a:ext cx="8321040" cy="1191816"/>
                </a:xfrm>
                <a:prstGeom prst="roundRect">
                  <a:avLst/>
                </a:prstGeom>
                <a:blipFill>
                  <a:blip r:embed="rId71"/>
                  <a:stretch>
                    <a:fillRect l="-863" b="-9901"/>
                  </a:stretch>
                </a:blipFill>
                <a:ln w="38100">
                  <a:solidFill>
                    <a:srgbClr val="7EB739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3" name="Graphic 1341">
              <a:extLst>
                <a:ext uri="{FF2B5EF4-FFF2-40B4-BE49-F238E27FC236}">
                  <a16:creationId xmlns:a16="http://schemas.microsoft.com/office/drawing/2014/main" id="{B89FA1A6-BAFF-10CB-8127-94411FDB4470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9184682" y="7831865"/>
              <a:ext cx="336051" cy="267829"/>
            </a:xfrm>
            <a:custGeom>
              <a:avLst/>
              <a:gdLst>
                <a:gd name="connsiteX0" fmla="*/ 290782 w 336051"/>
                <a:gd name="connsiteY0" fmla="*/ 26221 h 267829"/>
                <a:gd name="connsiteX1" fmla="*/ 306572 w 336051"/>
                <a:gd name="connsiteY1" fmla="*/ 19584 h 267829"/>
                <a:gd name="connsiteX2" fmla="*/ 327626 w 336051"/>
                <a:gd name="connsiteY2" fmla="*/ 18413 h 267829"/>
                <a:gd name="connsiteX3" fmla="*/ 336129 w 336051"/>
                <a:gd name="connsiteY3" fmla="*/ 18413 h 267829"/>
                <a:gd name="connsiteX4" fmla="*/ 336129 w 336051"/>
                <a:gd name="connsiteY4" fmla="*/ 63 h 267829"/>
                <a:gd name="connsiteX5" fmla="*/ 289972 w 336051"/>
                <a:gd name="connsiteY5" fmla="*/ 1234 h 267829"/>
                <a:gd name="connsiteX6" fmla="*/ 236528 w 336051"/>
                <a:gd name="connsiteY6" fmla="*/ 63 h 267829"/>
                <a:gd name="connsiteX7" fmla="*/ 236528 w 336051"/>
                <a:gd name="connsiteY7" fmla="*/ 18413 h 267829"/>
                <a:gd name="connsiteX8" fmla="*/ 267299 w 336051"/>
                <a:gd name="connsiteY8" fmla="*/ 22317 h 267829"/>
                <a:gd name="connsiteX9" fmla="*/ 264464 w 336051"/>
                <a:gd name="connsiteY9" fmla="*/ 27002 h 267829"/>
                <a:gd name="connsiteX10" fmla="*/ 188752 w 336051"/>
                <a:gd name="connsiteY10" fmla="*/ 134368 h 267829"/>
                <a:gd name="connsiteX11" fmla="*/ 106561 w 336051"/>
                <a:gd name="connsiteY11" fmla="*/ 18413 h 267829"/>
                <a:gd name="connsiteX12" fmla="*/ 140976 w 336051"/>
                <a:gd name="connsiteY12" fmla="*/ 18413 h 267829"/>
                <a:gd name="connsiteX13" fmla="*/ 140976 w 336051"/>
                <a:gd name="connsiteY13" fmla="*/ 63 h 267829"/>
                <a:gd name="connsiteX14" fmla="*/ 66882 w 336051"/>
                <a:gd name="connsiteY14" fmla="*/ 1234 h 267829"/>
                <a:gd name="connsiteX15" fmla="*/ 77 w 336051"/>
                <a:gd name="connsiteY15" fmla="*/ 63 h 267829"/>
                <a:gd name="connsiteX16" fmla="*/ 77 w 336051"/>
                <a:gd name="connsiteY16" fmla="*/ 18413 h 267829"/>
                <a:gd name="connsiteX17" fmla="*/ 39755 w 336051"/>
                <a:gd name="connsiteY17" fmla="*/ 18413 h 267829"/>
                <a:gd name="connsiteX18" fmla="*/ 140571 w 336051"/>
                <a:gd name="connsiteY18" fmla="*/ 160916 h 267829"/>
                <a:gd name="connsiteX19" fmla="*/ 140571 w 336051"/>
                <a:gd name="connsiteY19" fmla="*/ 249542 h 267829"/>
                <a:gd name="connsiteX20" fmla="*/ 96843 w 336051"/>
                <a:gd name="connsiteY20" fmla="*/ 249542 h 267829"/>
                <a:gd name="connsiteX21" fmla="*/ 96843 w 336051"/>
                <a:gd name="connsiteY21" fmla="*/ 267892 h 267829"/>
                <a:gd name="connsiteX22" fmla="*/ 168103 w 336051"/>
                <a:gd name="connsiteY22" fmla="*/ 266721 h 267829"/>
                <a:gd name="connsiteX23" fmla="*/ 239767 w 336051"/>
                <a:gd name="connsiteY23" fmla="*/ 267892 h 267829"/>
                <a:gd name="connsiteX24" fmla="*/ 239767 w 336051"/>
                <a:gd name="connsiteY24" fmla="*/ 249542 h 267829"/>
                <a:gd name="connsiteX25" fmla="*/ 195635 w 336051"/>
                <a:gd name="connsiteY25" fmla="*/ 249542 h 267829"/>
                <a:gd name="connsiteX26" fmla="*/ 195635 w 336051"/>
                <a:gd name="connsiteY26" fmla="*/ 160916 h 267829"/>
                <a:gd name="connsiteX27" fmla="*/ 290782 w 336051"/>
                <a:gd name="connsiteY27" fmla="*/ 26221 h 26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6051" h="267829">
                  <a:moveTo>
                    <a:pt x="290782" y="26221"/>
                  </a:moveTo>
                  <a:cubicBezTo>
                    <a:pt x="294426" y="20755"/>
                    <a:pt x="297665" y="20755"/>
                    <a:pt x="306572" y="19584"/>
                  </a:cubicBezTo>
                  <a:cubicBezTo>
                    <a:pt x="313455" y="18803"/>
                    <a:pt x="320743" y="18413"/>
                    <a:pt x="327626" y="18413"/>
                  </a:cubicBezTo>
                  <a:lnTo>
                    <a:pt x="336129" y="18413"/>
                  </a:lnTo>
                  <a:lnTo>
                    <a:pt x="336129" y="63"/>
                  </a:lnTo>
                  <a:cubicBezTo>
                    <a:pt x="319933" y="453"/>
                    <a:pt x="301309" y="1234"/>
                    <a:pt x="289972" y="1234"/>
                  </a:cubicBezTo>
                  <a:cubicBezTo>
                    <a:pt x="274182" y="1234"/>
                    <a:pt x="251508" y="1234"/>
                    <a:pt x="236528" y="63"/>
                  </a:cubicBezTo>
                  <a:lnTo>
                    <a:pt x="236528" y="18413"/>
                  </a:lnTo>
                  <a:cubicBezTo>
                    <a:pt x="245840" y="18413"/>
                    <a:pt x="256772" y="18413"/>
                    <a:pt x="267299" y="22317"/>
                  </a:cubicBezTo>
                  <a:cubicBezTo>
                    <a:pt x="266489" y="23878"/>
                    <a:pt x="266489" y="24659"/>
                    <a:pt x="264464" y="27002"/>
                  </a:cubicBezTo>
                  <a:lnTo>
                    <a:pt x="188752" y="134368"/>
                  </a:lnTo>
                  <a:lnTo>
                    <a:pt x="106561" y="18413"/>
                  </a:lnTo>
                  <a:lnTo>
                    <a:pt x="140976" y="18413"/>
                  </a:lnTo>
                  <a:lnTo>
                    <a:pt x="140976" y="63"/>
                  </a:lnTo>
                  <a:cubicBezTo>
                    <a:pt x="124375" y="1234"/>
                    <a:pt x="85102" y="1234"/>
                    <a:pt x="66882" y="1234"/>
                  </a:cubicBezTo>
                  <a:cubicBezTo>
                    <a:pt x="50687" y="1234"/>
                    <a:pt x="14248" y="1234"/>
                    <a:pt x="77" y="63"/>
                  </a:cubicBezTo>
                  <a:lnTo>
                    <a:pt x="77" y="18413"/>
                  </a:lnTo>
                  <a:lnTo>
                    <a:pt x="39755" y="18413"/>
                  </a:lnTo>
                  <a:lnTo>
                    <a:pt x="140571" y="160916"/>
                  </a:lnTo>
                  <a:lnTo>
                    <a:pt x="140571" y="249542"/>
                  </a:lnTo>
                  <a:lnTo>
                    <a:pt x="96843" y="249542"/>
                  </a:lnTo>
                  <a:lnTo>
                    <a:pt x="96843" y="267892"/>
                  </a:lnTo>
                  <a:cubicBezTo>
                    <a:pt x="111419" y="266721"/>
                    <a:pt x="151098" y="266721"/>
                    <a:pt x="168103" y="266721"/>
                  </a:cubicBezTo>
                  <a:cubicBezTo>
                    <a:pt x="185513" y="266721"/>
                    <a:pt x="224381" y="266721"/>
                    <a:pt x="239767" y="267892"/>
                  </a:cubicBezTo>
                  <a:lnTo>
                    <a:pt x="239767" y="249542"/>
                  </a:lnTo>
                  <a:lnTo>
                    <a:pt x="195635" y="249542"/>
                  </a:lnTo>
                  <a:lnTo>
                    <a:pt x="195635" y="160916"/>
                  </a:lnTo>
                  <a:lnTo>
                    <a:pt x="290782" y="26221"/>
                  </a:lnTo>
                  <a:close/>
                </a:path>
              </a:pathLst>
            </a:custGeom>
            <a:solidFill>
              <a:srgbClr val="000000"/>
            </a:solidFill>
            <a:ln w="402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04" name="Group 4203">
            <a:extLst>
              <a:ext uri="{FF2B5EF4-FFF2-40B4-BE49-F238E27FC236}">
                <a16:creationId xmlns:a16="http://schemas.microsoft.com/office/drawing/2014/main" id="{C9D7CD53-7F30-9FC1-89A6-3BD1069F4C20}"/>
              </a:ext>
            </a:extLst>
          </p:cNvPr>
          <p:cNvGrpSpPr/>
          <p:nvPr/>
        </p:nvGrpSpPr>
        <p:grpSpPr>
          <a:xfrm>
            <a:off x="9289910" y="8751385"/>
            <a:ext cx="9144000" cy="1736646"/>
            <a:chOff x="9083432" y="8751385"/>
            <a:chExt cx="9144000" cy="1736646"/>
          </a:xfrm>
        </p:grpSpPr>
        <p:sp>
          <p:nvSpPr>
            <p:cNvPr id="23" name="Rectangle: Rounded Corners 114 7 1 4">
              <a:extLst>
                <a:ext uri="{FF2B5EF4-FFF2-40B4-BE49-F238E27FC236}">
                  <a16:creationId xmlns:a16="http://schemas.microsoft.com/office/drawing/2014/main" id="{7BDE27B1-7B1B-B7EA-6D27-50F2EACE7BDB}"/>
                </a:ext>
              </a:extLst>
            </p:cNvPr>
            <p:cNvSpPr/>
            <p:nvPr/>
          </p:nvSpPr>
          <p:spPr>
            <a:xfrm>
              <a:off x="9083432" y="8751385"/>
              <a:ext cx="9144000" cy="173664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7F7F7F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3200" b="1" dirty="0">
                  <a:latin typeface="Gill Sans MT" panose="020B0502020104020203" pitchFamily="34" charset="0"/>
                </a:rPr>
                <a:t>Communication covariance:   </a:t>
              </a:r>
            </a:p>
            <a:p>
              <a:endParaRPr lang="en-US" sz="3200" b="1" dirty="0">
                <a:latin typeface="Gill Sans MT" panose="020B0502020104020203" pitchFamily="34" charset="0"/>
              </a:endParaRPr>
            </a:p>
            <a:p>
              <a:r>
                <a:rPr lang="en-US" sz="3200" b="1" dirty="0">
                  <a:latin typeface="Gill Sans MT" panose="020B0502020104020203" pitchFamily="34" charset="0"/>
                </a:rPr>
                <a:t>Radar covariance:</a:t>
              </a:r>
            </a:p>
          </p:txBody>
        </p:sp>
        <p:grpSp>
          <p:nvGrpSpPr>
            <p:cNvPr id="32" name="Group 31" descr="\documentclass{article}&#10;\usepackage{amsmath}&#10;\usepackage{amssymb}&#10;\pagestyle{empty}&#10;\begin{document}&#10;&#10;$ \mathbf{R}_{\rm c} = \frac{1}{N_{\rm V}} \mathbb{E}[\mathbf{H}_{k}^{\rm H} \mathbf{H}_{k}] $&#10;&#10;\end{document}" title="IguanaTex Vector Display">
              <a:extLst>
                <a:ext uri="{FF2B5EF4-FFF2-40B4-BE49-F238E27FC236}">
                  <a16:creationId xmlns:a16="http://schemas.microsoft.com/office/drawing/2014/main" id="{FAFF82DD-B78F-7451-458B-3D21BEC60BE1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14808200" y="8953500"/>
              <a:ext cx="3277415" cy="521931"/>
              <a:chOff x="17967924" y="11111625"/>
              <a:chExt cx="3277415" cy="52193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3DD5DFE-42D4-3774-87EF-334AE6D61B31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17967924" y="11180137"/>
                <a:ext cx="334668" cy="276775"/>
              </a:xfrm>
              <a:custGeom>
                <a:avLst/>
                <a:gdLst>
                  <a:gd name="connsiteX0" fmla="*/ 99783 w 334668"/>
                  <a:gd name="connsiteY0" fmla="*/ 129119 h 276775"/>
                  <a:gd name="connsiteX1" fmla="*/ 99783 w 334668"/>
                  <a:gd name="connsiteY1" fmla="*/ 18726 h 276775"/>
                  <a:gd name="connsiteX2" fmla="*/ 148001 w 334668"/>
                  <a:gd name="connsiteY2" fmla="*/ 18726 h 276775"/>
                  <a:gd name="connsiteX3" fmla="*/ 214608 w 334668"/>
                  <a:gd name="connsiteY3" fmla="*/ 73923 h 276775"/>
                  <a:gd name="connsiteX4" fmla="*/ 147184 w 334668"/>
                  <a:gd name="connsiteY4" fmla="*/ 129119 h 276775"/>
                  <a:gd name="connsiteX5" fmla="*/ 99783 w 334668"/>
                  <a:gd name="connsiteY5" fmla="*/ 129119 h 276775"/>
                  <a:gd name="connsiteX6" fmla="*/ 208887 w 334668"/>
                  <a:gd name="connsiteY6" fmla="*/ 137458 h 276775"/>
                  <a:gd name="connsiteX7" fmla="*/ 277128 w 334668"/>
                  <a:gd name="connsiteY7" fmla="*/ 73525 h 276775"/>
                  <a:gd name="connsiteX8" fmla="*/ 155356 w 334668"/>
                  <a:gd name="connsiteY8" fmla="*/ 63 h 276775"/>
                  <a:gd name="connsiteX9" fmla="*/ 77 w 334668"/>
                  <a:gd name="connsiteY9" fmla="*/ 63 h 276775"/>
                  <a:gd name="connsiteX10" fmla="*/ 77 w 334668"/>
                  <a:gd name="connsiteY10" fmla="*/ 18726 h 276775"/>
                  <a:gd name="connsiteX11" fmla="*/ 44209 w 334668"/>
                  <a:gd name="connsiteY11" fmla="*/ 18726 h 276775"/>
                  <a:gd name="connsiteX12" fmla="*/ 44209 w 334668"/>
                  <a:gd name="connsiteY12" fmla="*/ 253807 h 276775"/>
                  <a:gd name="connsiteX13" fmla="*/ 77 w 334668"/>
                  <a:gd name="connsiteY13" fmla="*/ 253807 h 276775"/>
                  <a:gd name="connsiteX14" fmla="*/ 77 w 334668"/>
                  <a:gd name="connsiteY14" fmla="*/ 272470 h 276775"/>
                  <a:gd name="connsiteX15" fmla="*/ 71996 w 334668"/>
                  <a:gd name="connsiteY15" fmla="*/ 271279 h 276775"/>
                  <a:gd name="connsiteX16" fmla="*/ 143915 w 334668"/>
                  <a:gd name="connsiteY16" fmla="*/ 272470 h 276775"/>
                  <a:gd name="connsiteX17" fmla="*/ 143915 w 334668"/>
                  <a:gd name="connsiteY17" fmla="*/ 253807 h 276775"/>
                  <a:gd name="connsiteX18" fmla="*/ 99783 w 334668"/>
                  <a:gd name="connsiteY18" fmla="*/ 253807 h 276775"/>
                  <a:gd name="connsiteX19" fmla="*/ 99783 w 334668"/>
                  <a:gd name="connsiteY19" fmla="*/ 143414 h 276775"/>
                  <a:gd name="connsiteX20" fmla="*/ 147592 w 334668"/>
                  <a:gd name="connsiteY20" fmla="*/ 143414 h 276775"/>
                  <a:gd name="connsiteX21" fmla="*/ 183960 w 334668"/>
                  <a:gd name="connsiteY21" fmla="*/ 156916 h 276775"/>
                  <a:gd name="connsiteX22" fmla="*/ 197037 w 334668"/>
                  <a:gd name="connsiteY22" fmla="*/ 207347 h 276775"/>
                  <a:gd name="connsiteX23" fmla="*/ 225641 w 334668"/>
                  <a:gd name="connsiteY23" fmla="*/ 266514 h 276775"/>
                  <a:gd name="connsiteX24" fmla="*/ 285709 w 334668"/>
                  <a:gd name="connsiteY24" fmla="*/ 276838 h 276775"/>
                  <a:gd name="connsiteX25" fmla="*/ 334745 w 334668"/>
                  <a:gd name="connsiteY25" fmla="*/ 234746 h 276775"/>
                  <a:gd name="connsiteX26" fmla="*/ 324938 w 334668"/>
                  <a:gd name="connsiteY26" fmla="*/ 226010 h 276775"/>
                  <a:gd name="connsiteX27" fmla="*/ 315540 w 334668"/>
                  <a:gd name="connsiteY27" fmla="*/ 235143 h 276775"/>
                  <a:gd name="connsiteX28" fmla="*/ 289387 w 334668"/>
                  <a:gd name="connsiteY28" fmla="*/ 262543 h 276775"/>
                  <a:gd name="connsiteX29" fmla="*/ 259149 w 334668"/>
                  <a:gd name="connsiteY29" fmla="*/ 217671 h 276775"/>
                  <a:gd name="connsiteX30" fmla="*/ 254654 w 334668"/>
                  <a:gd name="connsiteY30" fmla="*/ 183918 h 276775"/>
                  <a:gd name="connsiteX31" fmla="*/ 208887 w 334668"/>
                  <a:gd name="connsiteY31" fmla="*/ 137458 h 27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4668" h="276775">
                    <a:moveTo>
                      <a:pt x="99783" y="129119"/>
                    </a:moveTo>
                    <a:lnTo>
                      <a:pt x="99783" y="18726"/>
                    </a:lnTo>
                    <a:lnTo>
                      <a:pt x="148001" y="18726"/>
                    </a:lnTo>
                    <a:cubicBezTo>
                      <a:pt x="213791" y="18726"/>
                      <a:pt x="214608" y="49700"/>
                      <a:pt x="214608" y="73923"/>
                    </a:cubicBezTo>
                    <a:cubicBezTo>
                      <a:pt x="214608" y="96160"/>
                      <a:pt x="214608" y="129119"/>
                      <a:pt x="147184" y="129119"/>
                    </a:cubicBezTo>
                    <a:lnTo>
                      <a:pt x="99783" y="129119"/>
                    </a:lnTo>
                    <a:close/>
                    <a:moveTo>
                      <a:pt x="208887" y="137458"/>
                    </a:moveTo>
                    <a:cubicBezTo>
                      <a:pt x="256288" y="125545"/>
                      <a:pt x="277128" y="99734"/>
                      <a:pt x="277128" y="73525"/>
                    </a:cubicBezTo>
                    <a:cubicBezTo>
                      <a:pt x="277128" y="33419"/>
                      <a:pt x="232179" y="63"/>
                      <a:pt x="155356" y="63"/>
                    </a:cubicBezTo>
                    <a:lnTo>
                      <a:pt x="77" y="63"/>
                    </a:lnTo>
                    <a:lnTo>
                      <a:pt x="77" y="18726"/>
                    </a:lnTo>
                    <a:lnTo>
                      <a:pt x="44209" y="18726"/>
                    </a:lnTo>
                    <a:lnTo>
                      <a:pt x="44209" y="253807"/>
                    </a:lnTo>
                    <a:lnTo>
                      <a:pt x="77" y="253807"/>
                    </a:lnTo>
                    <a:lnTo>
                      <a:pt x="77" y="272470"/>
                    </a:lnTo>
                    <a:cubicBezTo>
                      <a:pt x="14787" y="271279"/>
                      <a:pt x="54833" y="271279"/>
                      <a:pt x="71996" y="271279"/>
                    </a:cubicBezTo>
                    <a:cubicBezTo>
                      <a:pt x="89158" y="271279"/>
                      <a:pt x="129204" y="271279"/>
                      <a:pt x="143915" y="272470"/>
                    </a:cubicBezTo>
                    <a:lnTo>
                      <a:pt x="143915" y="253807"/>
                    </a:lnTo>
                    <a:lnTo>
                      <a:pt x="99783" y="253807"/>
                    </a:lnTo>
                    <a:lnTo>
                      <a:pt x="99783" y="143414"/>
                    </a:lnTo>
                    <a:lnTo>
                      <a:pt x="147592" y="143414"/>
                    </a:lnTo>
                    <a:cubicBezTo>
                      <a:pt x="153313" y="143414"/>
                      <a:pt x="171293" y="143414"/>
                      <a:pt x="183960" y="156916"/>
                    </a:cubicBezTo>
                    <a:cubicBezTo>
                      <a:pt x="197037" y="170814"/>
                      <a:pt x="197037" y="178359"/>
                      <a:pt x="197037" y="207347"/>
                    </a:cubicBezTo>
                    <a:cubicBezTo>
                      <a:pt x="197037" y="233555"/>
                      <a:pt x="197037" y="253013"/>
                      <a:pt x="225641" y="266514"/>
                    </a:cubicBezTo>
                    <a:cubicBezTo>
                      <a:pt x="243621" y="275250"/>
                      <a:pt x="268956" y="276838"/>
                      <a:pt x="285709" y="276838"/>
                    </a:cubicBezTo>
                    <a:cubicBezTo>
                      <a:pt x="329433" y="276838"/>
                      <a:pt x="334745" y="241100"/>
                      <a:pt x="334745" y="234746"/>
                    </a:cubicBezTo>
                    <a:cubicBezTo>
                      <a:pt x="334745" y="226010"/>
                      <a:pt x="329024" y="226010"/>
                      <a:pt x="324938" y="226010"/>
                    </a:cubicBezTo>
                    <a:cubicBezTo>
                      <a:pt x="316357" y="226010"/>
                      <a:pt x="315948" y="229981"/>
                      <a:pt x="315540" y="235143"/>
                    </a:cubicBezTo>
                    <a:cubicBezTo>
                      <a:pt x="313496" y="253807"/>
                      <a:pt x="301646" y="262543"/>
                      <a:pt x="289387" y="262543"/>
                    </a:cubicBezTo>
                    <a:cubicBezTo>
                      <a:pt x="264869" y="262543"/>
                      <a:pt x="261192" y="234349"/>
                      <a:pt x="259149" y="217671"/>
                    </a:cubicBezTo>
                    <a:cubicBezTo>
                      <a:pt x="258331" y="213303"/>
                      <a:pt x="255062" y="185903"/>
                      <a:pt x="254654" y="183918"/>
                    </a:cubicBezTo>
                    <a:cubicBezTo>
                      <a:pt x="248933" y="156121"/>
                      <a:pt x="226458" y="143811"/>
                      <a:pt x="208887" y="137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0D01762-0D0B-E90D-0C7E-B57EC98F460C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18317587" y="11388135"/>
                <a:ext cx="120709" cy="126752"/>
              </a:xfrm>
              <a:custGeom>
                <a:avLst/>
                <a:gdLst>
                  <a:gd name="connsiteX0" fmla="*/ 98198 w 120709"/>
                  <a:gd name="connsiteY0" fmla="*/ 13129 h 126752"/>
                  <a:gd name="connsiteX1" fmla="*/ 90188 w 120709"/>
                  <a:gd name="connsiteY1" fmla="*/ 25359 h 126752"/>
                  <a:gd name="connsiteX2" fmla="*/ 103632 w 120709"/>
                  <a:gd name="connsiteY2" fmla="*/ 38424 h 126752"/>
                  <a:gd name="connsiteX3" fmla="*/ 117362 w 120709"/>
                  <a:gd name="connsiteY3" fmla="*/ 24803 h 126752"/>
                  <a:gd name="connsiteX4" fmla="*/ 69593 w 120709"/>
                  <a:gd name="connsiteY4" fmla="*/ 64 h 126752"/>
                  <a:gd name="connsiteX5" fmla="*/ 85 w 120709"/>
                  <a:gd name="connsiteY5" fmla="*/ 63997 h 126752"/>
                  <a:gd name="connsiteX6" fmla="*/ 68163 w 120709"/>
                  <a:gd name="connsiteY6" fmla="*/ 126817 h 126752"/>
                  <a:gd name="connsiteX7" fmla="*/ 120795 w 120709"/>
                  <a:gd name="connsiteY7" fmla="*/ 90681 h 126752"/>
                  <a:gd name="connsiteX8" fmla="*/ 115932 w 120709"/>
                  <a:gd name="connsiteY8" fmla="*/ 87346 h 126752"/>
                  <a:gd name="connsiteX9" fmla="*/ 110497 w 120709"/>
                  <a:gd name="connsiteY9" fmla="*/ 92071 h 126752"/>
                  <a:gd name="connsiteX10" fmla="*/ 71596 w 120709"/>
                  <a:gd name="connsiteY10" fmla="*/ 117922 h 126752"/>
                  <a:gd name="connsiteX11" fmla="*/ 26115 w 120709"/>
                  <a:gd name="connsiteY11" fmla="*/ 63719 h 126752"/>
                  <a:gd name="connsiteX12" fmla="*/ 70452 w 120709"/>
                  <a:gd name="connsiteY12" fmla="*/ 8959 h 126752"/>
                  <a:gd name="connsiteX13" fmla="*/ 98198 w 120709"/>
                  <a:gd name="connsiteY13" fmla="*/ 13129 h 126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0709" h="126752">
                    <a:moveTo>
                      <a:pt x="98198" y="13129"/>
                    </a:moveTo>
                    <a:cubicBezTo>
                      <a:pt x="93049" y="15352"/>
                      <a:pt x="90188" y="19800"/>
                      <a:pt x="90188" y="25359"/>
                    </a:cubicBezTo>
                    <a:cubicBezTo>
                      <a:pt x="90188" y="32864"/>
                      <a:pt x="95623" y="38424"/>
                      <a:pt x="103632" y="38424"/>
                    </a:cubicBezTo>
                    <a:cubicBezTo>
                      <a:pt x="111355" y="38424"/>
                      <a:pt x="117362" y="33698"/>
                      <a:pt x="117362" y="24803"/>
                    </a:cubicBezTo>
                    <a:cubicBezTo>
                      <a:pt x="117362" y="64"/>
                      <a:pt x="77603" y="64"/>
                      <a:pt x="69593" y="64"/>
                    </a:cubicBezTo>
                    <a:cubicBezTo>
                      <a:pt x="26687" y="64"/>
                      <a:pt x="85" y="32030"/>
                      <a:pt x="85" y="63997"/>
                    </a:cubicBezTo>
                    <a:cubicBezTo>
                      <a:pt x="85" y="99020"/>
                      <a:pt x="30692" y="126817"/>
                      <a:pt x="68163" y="126817"/>
                    </a:cubicBezTo>
                    <a:cubicBezTo>
                      <a:pt x="110783" y="126817"/>
                      <a:pt x="120795" y="94017"/>
                      <a:pt x="120795" y="90681"/>
                    </a:cubicBezTo>
                    <a:cubicBezTo>
                      <a:pt x="120795" y="87346"/>
                      <a:pt x="117076" y="87346"/>
                      <a:pt x="115932" y="87346"/>
                    </a:cubicBezTo>
                    <a:cubicBezTo>
                      <a:pt x="112214" y="87346"/>
                      <a:pt x="111928" y="88180"/>
                      <a:pt x="110497" y="92071"/>
                    </a:cubicBezTo>
                    <a:cubicBezTo>
                      <a:pt x="104204" y="109305"/>
                      <a:pt x="89044" y="117922"/>
                      <a:pt x="71596" y="117922"/>
                    </a:cubicBezTo>
                    <a:cubicBezTo>
                      <a:pt x="51859" y="117922"/>
                      <a:pt x="26115" y="103746"/>
                      <a:pt x="26115" y="63719"/>
                    </a:cubicBezTo>
                    <a:cubicBezTo>
                      <a:pt x="26115" y="28417"/>
                      <a:pt x="43850" y="8959"/>
                      <a:pt x="70452" y="8959"/>
                    </a:cubicBezTo>
                    <a:cubicBezTo>
                      <a:pt x="74170" y="8959"/>
                      <a:pt x="87900" y="8959"/>
                      <a:pt x="98198" y="131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26856CD-CF06-3C9A-051B-289F78C739E7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18606541" y="11306810"/>
                <a:ext cx="271739" cy="92920"/>
              </a:xfrm>
              <a:custGeom>
                <a:avLst/>
                <a:gdLst>
                  <a:gd name="connsiteX0" fmla="*/ 257938 w 271739"/>
                  <a:gd name="connsiteY0" fmla="*/ 15947 h 92920"/>
                  <a:gd name="connsiteX1" fmla="*/ 271831 w 271739"/>
                  <a:gd name="connsiteY1" fmla="*/ 8005 h 92920"/>
                  <a:gd name="connsiteX2" fmla="*/ 258347 w 271739"/>
                  <a:gd name="connsiteY2" fmla="*/ 63 h 92920"/>
                  <a:gd name="connsiteX3" fmla="*/ 13577 w 271739"/>
                  <a:gd name="connsiteY3" fmla="*/ 63 h 92920"/>
                  <a:gd name="connsiteX4" fmla="*/ 92 w 271739"/>
                  <a:gd name="connsiteY4" fmla="*/ 8005 h 92920"/>
                  <a:gd name="connsiteX5" fmla="*/ 13986 w 271739"/>
                  <a:gd name="connsiteY5" fmla="*/ 15947 h 92920"/>
                  <a:gd name="connsiteX6" fmla="*/ 257938 w 271739"/>
                  <a:gd name="connsiteY6" fmla="*/ 15947 h 92920"/>
                  <a:gd name="connsiteX7" fmla="*/ 258347 w 271739"/>
                  <a:gd name="connsiteY7" fmla="*/ 92983 h 92920"/>
                  <a:gd name="connsiteX8" fmla="*/ 271831 w 271739"/>
                  <a:gd name="connsiteY8" fmla="*/ 85041 h 92920"/>
                  <a:gd name="connsiteX9" fmla="*/ 257938 w 271739"/>
                  <a:gd name="connsiteY9" fmla="*/ 77099 h 92920"/>
                  <a:gd name="connsiteX10" fmla="*/ 13986 w 271739"/>
                  <a:gd name="connsiteY10" fmla="*/ 77099 h 92920"/>
                  <a:gd name="connsiteX11" fmla="*/ 92 w 271739"/>
                  <a:gd name="connsiteY11" fmla="*/ 85041 h 92920"/>
                  <a:gd name="connsiteX12" fmla="*/ 13577 w 271739"/>
                  <a:gd name="connsiteY12" fmla="*/ 92983 h 92920"/>
                  <a:gd name="connsiteX13" fmla="*/ 258347 w 271739"/>
                  <a:gd name="connsiteY13" fmla="*/ 92983 h 9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1739" h="92920">
                    <a:moveTo>
                      <a:pt x="257938" y="15947"/>
                    </a:moveTo>
                    <a:cubicBezTo>
                      <a:pt x="264067" y="15947"/>
                      <a:pt x="271831" y="15947"/>
                      <a:pt x="271831" y="8005"/>
                    </a:cubicBezTo>
                    <a:cubicBezTo>
                      <a:pt x="271831" y="63"/>
                      <a:pt x="264067" y="63"/>
                      <a:pt x="258347" y="63"/>
                    </a:cubicBezTo>
                    <a:lnTo>
                      <a:pt x="13577" y="63"/>
                    </a:lnTo>
                    <a:cubicBezTo>
                      <a:pt x="7856" y="63"/>
                      <a:pt x="92" y="63"/>
                      <a:pt x="92" y="8005"/>
                    </a:cubicBezTo>
                    <a:cubicBezTo>
                      <a:pt x="92" y="15947"/>
                      <a:pt x="7856" y="15947"/>
                      <a:pt x="13986" y="15947"/>
                    </a:cubicBezTo>
                    <a:lnTo>
                      <a:pt x="257938" y="15947"/>
                    </a:lnTo>
                    <a:close/>
                    <a:moveTo>
                      <a:pt x="258347" y="92983"/>
                    </a:moveTo>
                    <a:cubicBezTo>
                      <a:pt x="264067" y="92983"/>
                      <a:pt x="271831" y="92983"/>
                      <a:pt x="271831" y="85041"/>
                    </a:cubicBezTo>
                    <a:cubicBezTo>
                      <a:pt x="271831" y="77099"/>
                      <a:pt x="264067" y="77099"/>
                      <a:pt x="257938" y="77099"/>
                    </a:cubicBezTo>
                    <a:lnTo>
                      <a:pt x="13986" y="77099"/>
                    </a:lnTo>
                    <a:cubicBezTo>
                      <a:pt x="7856" y="77099"/>
                      <a:pt x="92" y="77099"/>
                      <a:pt x="92" y="85041"/>
                    </a:cubicBezTo>
                    <a:cubicBezTo>
                      <a:pt x="92" y="92983"/>
                      <a:pt x="7856" y="92983"/>
                      <a:pt x="13577" y="92983"/>
                    </a:cubicBezTo>
                    <a:lnTo>
                      <a:pt x="258347" y="92983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72B6C7A-28A4-A627-D4C9-CDFD9BD84318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19255337" y="11111625"/>
                <a:ext cx="104119" cy="184569"/>
              </a:xfrm>
              <a:custGeom>
                <a:avLst/>
                <a:gdLst>
                  <a:gd name="connsiteX0" fmla="*/ 64753 w 104119"/>
                  <a:gd name="connsiteY0" fmla="*/ 7842 h 184569"/>
                  <a:gd name="connsiteX1" fmla="*/ 56172 w 104119"/>
                  <a:gd name="connsiteY1" fmla="*/ 59 h 184569"/>
                  <a:gd name="connsiteX2" fmla="*/ 108 w 104119"/>
                  <a:gd name="connsiteY2" fmla="*/ 17849 h 184569"/>
                  <a:gd name="connsiteX3" fmla="*/ 108 w 104119"/>
                  <a:gd name="connsiteY3" fmla="*/ 27856 h 184569"/>
                  <a:gd name="connsiteX4" fmla="*/ 41584 w 104119"/>
                  <a:gd name="connsiteY4" fmla="*/ 20072 h 184569"/>
                  <a:gd name="connsiteX5" fmla="*/ 41584 w 104119"/>
                  <a:gd name="connsiteY5" fmla="*/ 161836 h 184569"/>
                  <a:gd name="connsiteX6" fmla="*/ 12980 w 104119"/>
                  <a:gd name="connsiteY6" fmla="*/ 174622 h 184569"/>
                  <a:gd name="connsiteX7" fmla="*/ 2110 w 104119"/>
                  <a:gd name="connsiteY7" fmla="*/ 174622 h 184569"/>
                  <a:gd name="connsiteX8" fmla="*/ 2110 w 104119"/>
                  <a:gd name="connsiteY8" fmla="*/ 184629 h 184569"/>
                  <a:gd name="connsiteX9" fmla="*/ 53025 w 104119"/>
                  <a:gd name="connsiteY9" fmla="*/ 183517 h 184569"/>
                  <a:gd name="connsiteX10" fmla="*/ 104227 w 104119"/>
                  <a:gd name="connsiteY10" fmla="*/ 184629 h 184569"/>
                  <a:gd name="connsiteX11" fmla="*/ 104227 w 104119"/>
                  <a:gd name="connsiteY11" fmla="*/ 174622 h 184569"/>
                  <a:gd name="connsiteX12" fmla="*/ 93357 w 104119"/>
                  <a:gd name="connsiteY12" fmla="*/ 174622 h 184569"/>
                  <a:gd name="connsiteX13" fmla="*/ 64753 w 104119"/>
                  <a:gd name="connsiteY13" fmla="*/ 161836 h 184569"/>
                  <a:gd name="connsiteX14" fmla="*/ 64753 w 104119"/>
                  <a:gd name="connsiteY14" fmla="*/ 7842 h 184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119" h="184569">
                    <a:moveTo>
                      <a:pt x="64753" y="7842"/>
                    </a:moveTo>
                    <a:cubicBezTo>
                      <a:pt x="64753" y="337"/>
                      <a:pt x="64181" y="59"/>
                      <a:pt x="56172" y="59"/>
                    </a:cubicBezTo>
                    <a:cubicBezTo>
                      <a:pt x="37865" y="17571"/>
                      <a:pt x="11835" y="17849"/>
                      <a:pt x="108" y="17849"/>
                    </a:cubicBezTo>
                    <a:lnTo>
                      <a:pt x="108" y="27856"/>
                    </a:lnTo>
                    <a:cubicBezTo>
                      <a:pt x="6973" y="27856"/>
                      <a:pt x="25851" y="27856"/>
                      <a:pt x="41584" y="20072"/>
                    </a:cubicBezTo>
                    <a:lnTo>
                      <a:pt x="41584" y="161836"/>
                    </a:lnTo>
                    <a:cubicBezTo>
                      <a:pt x="41584" y="171008"/>
                      <a:pt x="41584" y="174622"/>
                      <a:pt x="12980" y="174622"/>
                    </a:cubicBezTo>
                    <a:lnTo>
                      <a:pt x="2110" y="174622"/>
                    </a:lnTo>
                    <a:lnTo>
                      <a:pt x="2110" y="184629"/>
                    </a:lnTo>
                    <a:cubicBezTo>
                      <a:pt x="7259" y="184351"/>
                      <a:pt x="42442" y="183517"/>
                      <a:pt x="53025" y="183517"/>
                    </a:cubicBezTo>
                    <a:cubicBezTo>
                      <a:pt x="61893" y="183517"/>
                      <a:pt x="97934" y="184351"/>
                      <a:pt x="104227" y="184629"/>
                    </a:cubicBezTo>
                    <a:lnTo>
                      <a:pt x="104227" y="174622"/>
                    </a:lnTo>
                    <a:lnTo>
                      <a:pt x="93357" y="174622"/>
                    </a:lnTo>
                    <a:cubicBezTo>
                      <a:pt x="64753" y="174622"/>
                      <a:pt x="64753" y="171008"/>
                      <a:pt x="64753" y="161836"/>
                    </a:cubicBezTo>
                    <a:lnTo>
                      <a:pt x="64753" y="7842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8DF4F19-FC60-344C-AA87-38680A4E6B3D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19064024" y="11345329"/>
                <a:ext cx="483153" cy="15882"/>
              </a:xfrm>
              <a:custGeom>
                <a:avLst/>
                <a:gdLst>
                  <a:gd name="connsiteX0" fmla="*/ 0 w 483153"/>
                  <a:gd name="connsiteY0" fmla="*/ 0 h 15882"/>
                  <a:gd name="connsiteX1" fmla="*/ 483154 w 483153"/>
                  <a:gd name="connsiteY1" fmla="*/ 0 h 15882"/>
                  <a:gd name="connsiteX2" fmla="*/ 483154 w 483153"/>
                  <a:gd name="connsiteY2" fmla="*/ 15883 h 15882"/>
                  <a:gd name="connsiteX3" fmla="*/ 0 w 483153"/>
                  <a:gd name="connsiteY3" fmla="*/ 15883 h 15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3153" h="15882">
                    <a:moveTo>
                      <a:pt x="0" y="0"/>
                    </a:moveTo>
                    <a:lnTo>
                      <a:pt x="483154" y="0"/>
                    </a:lnTo>
                    <a:lnTo>
                      <a:pt x="483154" y="15883"/>
                    </a:lnTo>
                    <a:lnTo>
                      <a:pt x="0" y="15883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701732A-89FD-D624-3617-C4AA8E02990B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19083761" y="11399627"/>
                <a:ext cx="254862" cy="189851"/>
              </a:xfrm>
              <a:custGeom>
                <a:avLst/>
                <a:gdLst>
                  <a:gd name="connsiteX0" fmla="*/ 218925 w 254862"/>
                  <a:gd name="connsiteY0" fmla="*/ 30365 h 189851"/>
                  <a:gd name="connsiteX1" fmla="*/ 249246 w 254862"/>
                  <a:gd name="connsiteY1" fmla="*/ 10073 h 189851"/>
                  <a:gd name="connsiteX2" fmla="*/ 254967 w 254862"/>
                  <a:gd name="connsiteY2" fmla="*/ 3958 h 189851"/>
                  <a:gd name="connsiteX3" fmla="*/ 250676 w 254862"/>
                  <a:gd name="connsiteY3" fmla="*/ 66 h 189851"/>
                  <a:gd name="connsiteX4" fmla="*/ 220928 w 254862"/>
                  <a:gd name="connsiteY4" fmla="*/ 1178 h 189851"/>
                  <a:gd name="connsiteX5" fmla="*/ 190607 w 254862"/>
                  <a:gd name="connsiteY5" fmla="*/ 66 h 189851"/>
                  <a:gd name="connsiteX6" fmla="*/ 184887 w 254862"/>
                  <a:gd name="connsiteY6" fmla="*/ 6181 h 189851"/>
                  <a:gd name="connsiteX7" fmla="*/ 191179 w 254862"/>
                  <a:gd name="connsiteY7" fmla="*/ 10073 h 189851"/>
                  <a:gd name="connsiteX8" fmla="*/ 209486 w 254862"/>
                  <a:gd name="connsiteY8" fmla="*/ 21470 h 189851"/>
                  <a:gd name="connsiteX9" fmla="*/ 208342 w 254862"/>
                  <a:gd name="connsiteY9" fmla="*/ 28141 h 189851"/>
                  <a:gd name="connsiteX10" fmla="*/ 177163 w 254862"/>
                  <a:gd name="connsiteY10" fmla="*/ 149334 h 189851"/>
                  <a:gd name="connsiteX11" fmla="*/ 104509 w 254862"/>
                  <a:gd name="connsiteY11" fmla="*/ 4792 h 189851"/>
                  <a:gd name="connsiteX12" fmla="*/ 94784 w 254862"/>
                  <a:gd name="connsiteY12" fmla="*/ 66 h 189851"/>
                  <a:gd name="connsiteX13" fmla="*/ 55596 w 254862"/>
                  <a:gd name="connsiteY13" fmla="*/ 66 h 189851"/>
                  <a:gd name="connsiteX14" fmla="*/ 46443 w 254862"/>
                  <a:gd name="connsiteY14" fmla="*/ 6181 h 189851"/>
                  <a:gd name="connsiteX15" fmla="*/ 55882 w 254862"/>
                  <a:gd name="connsiteY15" fmla="*/ 10073 h 189851"/>
                  <a:gd name="connsiteX16" fmla="*/ 74189 w 254862"/>
                  <a:gd name="connsiteY16" fmla="*/ 11463 h 189851"/>
                  <a:gd name="connsiteX17" fmla="*/ 35859 w 254862"/>
                  <a:gd name="connsiteY17" fmla="*/ 160175 h 189851"/>
                  <a:gd name="connsiteX18" fmla="*/ 6111 w 254862"/>
                  <a:gd name="connsiteY18" fmla="*/ 179911 h 189851"/>
                  <a:gd name="connsiteX19" fmla="*/ 104 w 254862"/>
                  <a:gd name="connsiteY19" fmla="*/ 185748 h 189851"/>
                  <a:gd name="connsiteX20" fmla="*/ 4394 w 254862"/>
                  <a:gd name="connsiteY20" fmla="*/ 189918 h 189851"/>
                  <a:gd name="connsiteX21" fmla="*/ 34143 w 254862"/>
                  <a:gd name="connsiteY21" fmla="*/ 188806 h 189851"/>
                  <a:gd name="connsiteX22" fmla="*/ 64463 w 254862"/>
                  <a:gd name="connsiteY22" fmla="*/ 189918 h 189851"/>
                  <a:gd name="connsiteX23" fmla="*/ 70184 w 254862"/>
                  <a:gd name="connsiteY23" fmla="*/ 184080 h 189851"/>
                  <a:gd name="connsiteX24" fmla="*/ 63605 w 254862"/>
                  <a:gd name="connsiteY24" fmla="*/ 179911 h 189851"/>
                  <a:gd name="connsiteX25" fmla="*/ 45584 w 254862"/>
                  <a:gd name="connsiteY25" fmla="*/ 168236 h 189851"/>
                  <a:gd name="connsiteX26" fmla="*/ 46729 w 254862"/>
                  <a:gd name="connsiteY26" fmla="*/ 161287 h 189851"/>
                  <a:gd name="connsiteX27" fmla="*/ 83342 w 254862"/>
                  <a:gd name="connsiteY27" fmla="*/ 18968 h 189851"/>
                  <a:gd name="connsiteX28" fmla="*/ 166866 w 254862"/>
                  <a:gd name="connsiteY28" fmla="*/ 185192 h 189851"/>
                  <a:gd name="connsiteX29" fmla="*/ 173159 w 254862"/>
                  <a:gd name="connsiteY29" fmla="*/ 189918 h 189851"/>
                  <a:gd name="connsiteX30" fmla="*/ 179166 w 254862"/>
                  <a:gd name="connsiteY30" fmla="*/ 184080 h 189851"/>
                  <a:gd name="connsiteX31" fmla="*/ 218925 w 254862"/>
                  <a:gd name="connsiteY31" fmla="*/ 30365 h 189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4862" h="189851">
                    <a:moveTo>
                      <a:pt x="218925" y="30365"/>
                    </a:moveTo>
                    <a:cubicBezTo>
                      <a:pt x="221786" y="19802"/>
                      <a:pt x="226363" y="10629"/>
                      <a:pt x="249246" y="10073"/>
                    </a:cubicBezTo>
                    <a:cubicBezTo>
                      <a:pt x="250676" y="10073"/>
                      <a:pt x="254967" y="9795"/>
                      <a:pt x="254967" y="3958"/>
                    </a:cubicBezTo>
                    <a:cubicBezTo>
                      <a:pt x="254967" y="2290"/>
                      <a:pt x="253537" y="66"/>
                      <a:pt x="250676" y="66"/>
                    </a:cubicBezTo>
                    <a:cubicBezTo>
                      <a:pt x="241237" y="66"/>
                      <a:pt x="230653" y="1178"/>
                      <a:pt x="220928" y="1178"/>
                    </a:cubicBezTo>
                    <a:cubicBezTo>
                      <a:pt x="214063" y="1178"/>
                      <a:pt x="197472" y="66"/>
                      <a:pt x="190607" y="66"/>
                    </a:cubicBezTo>
                    <a:cubicBezTo>
                      <a:pt x="189177" y="66"/>
                      <a:pt x="184887" y="66"/>
                      <a:pt x="184887" y="6181"/>
                    </a:cubicBezTo>
                    <a:cubicBezTo>
                      <a:pt x="184887" y="9795"/>
                      <a:pt x="188605" y="10073"/>
                      <a:pt x="191179" y="10073"/>
                    </a:cubicBezTo>
                    <a:cubicBezTo>
                      <a:pt x="204623" y="10351"/>
                      <a:pt x="209486" y="14520"/>
                      <a:pt x="209486" y="21470"/>
                    </a:cubicBezTo>
                    <a:cubicBezTo>
                      <a:pt x="209486" y="23693"/>
                      <a:pt x="209200" y="25083"/>
                      <a:pt x="208342" y="28141"/>
                    </a:cubicBezTo>
                    <a:lnTo>
                      <a:pt x="177163" y="149334"/>
                    </a:lnTo>
                    <a:lnTo>
                      <a:pt x="104509" y="4792"/>
                    </a:lnTo>
                    <a:cubicBezTo>
                      <a:pt x="102221" y="66"/>
                      <a:pt x="101649" y="66"/>
                      <a:pt x="94784" y="66"/>
                    </a:cubicBezTo>
                    <a:lnTo>
                      <a:pt x="55596" y="66"/>
                    </a:lnTo>
                    <a:cubicBezTo>
                      <a:pt x="50161" y="66"/>
                      <a:pt x="46443" y="66"/>
                      <a:pt x="46443" y="6181"/>
                    </a:cubicBezTo>
                    <a:cubicBezTo>
                      <a:pt x="46443" y="10073"/>
                      <a:pt x="49875" y="10073"/>
                      <a:pt x="55882" y="10073"/>
                    </a:cubicBezTo>
                    <a:cubicBezTo>
                      <a:pt x="61889" y="10073"/>
                      <a:pt x="68182" y="10351"/>
                      <a:pt x="74189" y="11463"/>
                    </a:cubicBezTo>
                    <a:lnTo>
                      <a:pt x="35859" y="160175"/>
                    </a:lnTo>
                    <a:cubicBezTo>
                      <a:pt x="33285" y="170738"/>
                      <a:pt x="28422" y="179077"/>
                      <a:pt x="6111" y="179911"/>
                    </a:cubicBezTo>
                    <a:cubicBezTo>
                      <a:pt x="4108" y="179911"/>
                      <a:pt x="104" y="180189"/>
                      <a:pt x="104" y="185748"/>
                    </a:cubicBezTo>
                    <a:cubicBezTo>
                      <a:pt x="104" y="188806"/>
                      <a:pt x="2392" y="189918"/>
                      <a:pt x="4394" y="189918"/>
                    </a:cubicBezTo>
                    <a:cubicBezTo>
                      <a:pt x="13834" y="189918"/>
                      <a:pt x="24417" y="188806"/>
                      <a:pt x="34143" y="188806"/>
                    </a:cubicBezTo>
                    <a:cubicBezTo>
                      <a:pt x="41008" y="188806"/>
                      <a:pt x="57598" y="189918"/>
                      <a:pt x="64463" y="189918"/>
                    </a:cubicBezTo>
                    <a:cubicBezTo>
                      <a:pt x="67324" y="189918"/>
                      <a:pt x="70184" y="188528"/>
                      <a:pt x="70184" y="184080"/>
                    </a:cubicBezTo>
                    <a:cubicBezTo>
                      <a:pt x="70184" y="180189"/>
                      <a:pt x="66751" y="179911"/>
                      <a:pt x="63605" y="179911"/>
                    </a:cubicBezTo>
                    <a:cubicBezTo>
                      <a:pt x="45584" y="179355"/>
                      <a:pt x="45584" y="172128"/>
                      <a:pt x="45584" y="168236"/>
                    </a:cubicBezTo>
                    <a:cubicBezTo>
                      <a:pt x="45584" y="167124"/>
                      <a:pt x="45584" y="165734"/>
                      <a:pt x="46729" y="161287"/>
                    </a:cubicBezTo>
                    <a:lnTo>
                      <a:pt x="83342" y="18968"/>
                    </a:lnTo>
                    <a:lnTo>
                      <a:pt x="166866" y="185192"/>
                    </a:lnTo>
                    <a:cubicBezTo>
                      <a:pt x="169154" y="189640"/>
                      <a:pt x="170298" y="189918"/>
                      <a:pt x="173159" y="189918"/>
                    </a:cubicBezTo>
                    <a:cubicBezTo>
                      <a:pt x="177736" y="189918"/>
                      <a:pt x="177736" y="189084"/>
                      <a:pt x="179166" y="184080"/>
                    </a:cubicBezTo>
                    <a:lnTo>
                      <a:pt x="218925" y="30365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641E58B-4BAB-900C-4483-29C9F57FD538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19334091" y="11493580"/>
                <a:ext cx="177754" cy="139976"/>
              </a:xfrm>
              <a:custGeom>
                <a:avLst/>
                <a:gdLst>
                  <a:gd name="connsiteX0" fmla="*/ 152325 w 177754"/>
                  <a:gd name="connsiteY0" fmla="*/ 21113 h 139976"/>
                  <a:gd name="connsiteX1" fmla="*/ 177864 w 177754"/>
                  <a:gd name="connsiteY1" fmla="*/ 8803 h 139976"/>
                  <a:gd name="connsiteX2" fmla="*/ 177864 w 177754"/>
                  <a:gd name="connsiteY2" fmla="*/ 67 h 139976"/>
                  <a:gd name="connsiteX3" fmla="*/ 155390 w 177754"/>
                  <a:gd name="connsiteY3" fmla="*/ 861 h 139976"/>
                  <a:gd name="connsiteX4" fmla="*/ 128829 w 177754"/>
                  <a:gd name="connsiteY4" fmla="*/ 67 h 139976"/>
                  <a:gd name="connsiteX5" fmla="*/ 128829 w 177754"/>
                  <a:gd name="connsiteY5" fmla="*/ 8803 h 139976"/>
                  <a:gd name="connsiteX6" fmla="*/ 143744 w 177754"/>
                  <a:gd name="connsiteY6" fmla="*/ 17341 h 139976"/>
                  <a:gd name="connsiteX7" fmla="*/ 142518 w 177754"/>
                  <a:gd name="connsiteY7" fmla="*/ 21312 h 139976"/>
                  <a:gd name="connsiteX8" fmla="*/ 95525 w 177754"/>
                  <a:gd name="connsiteY8" fmla="*/ 116615 h 139976"/>
                  <a:gd name="connsiteX9" fmla="*/ 46285 w 177754"/>
                  <a:gd name="connsiteY9" fmla="*/ 16150 h 139976"/>
                  <a:gd name="connsiteX10" fmla="*/ 45264 w 177754"/>
                  <a:gd name="connsiteY10" fmla="*/ 13370 h 139976"/>
                  <a:gd name="connsiteX11" fmla="*/ 62222 w 177754"/>
                  <a:gd name="connsiteY11" fmla="*/ 8803 h 139976"/>
                  <a:gd name="connsiteX12" fmla="*/ 62222 w 177754"/>
                  <a:gd name="connsiteY12" fmla="*/ 67 h 139976"/>
                  <a:gd name="connsiteX13" fmla="*/ 29327 w 177754"/>
                  <a:gd name="connsiteY13" fmla="*/ 861 h 139976"/>
                  <a:gd name="connsiteX14" fmla="*/ 110 w 177754"/>
                  <a:gd name="connsiteY14" fmla="*/ 67 h 139976"/>
                  <a:gd name="connsiteX15" fmla="*/ 110 w 177754"/>
                  <a:gd name="connsiteY15" fmla="*/ 8803 h 139976"/>
                  <a:gd name="connsiteX16" fmla="*/ 5014 w 177754"/>
                  <a:gd name="connsiteY16" fmla="*/ 8803 h 139976"/>
                  <a:gd name="connsiteX17" fmla="*/ 22585 w 177754"/>
                  <a:gd name="connsiteY17" fmla="*/ 15157 h 139976"/>
                  <a:gd name="connsiteX18" fmla="*/ 81632 w 177754"/>
                  <a:gd name="connsiteY18" fmla="*/ 135278 h 139976"/>
                  <a:gd name="connsiteX19" fmla="*/ 88987 w 177754"/>
                  <a:gd name="connsiteY19" fmla="*/ 140043 h 139976"/>
                  <a:gd name="connsiteX20" fmla="*/ 96343 w 177754"/>
                  <a:gd name="connsiteY20" fmla="*/ 135278 h 139976"/>
                  <a:gd name="connsiteX21" fmla="*/ 152325 w 177754"/>
                  <a:gd name="connsiteY21" fmla="*/ 21113 h 13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77754" h="139976">
                    <a:moveTo>
                      <a:pt x="152325" y="21113"/>
                    </a:moveTo>
                    <a:cubicBezTo>
                      <a:pt x="156411" y="12774"/>
                      <a:pt x="163971" y="8803"/>
                      <a:pt x="177864" y="8803"/>
                    </a:cubicBezTo>
                    <a:lnTo>
                      <a:pt x="177864" y="67"/>
                    </a:lnTo>
                    <a:cubicBezTo>
                      <a:pt x="170713" y="663"/>
                      <a:pt x="162541" y="861"/>
                      <a:pt x="155390" y="861"/>
                    </a:cubicBezTo>
                    <a:cubicBezTo>
                      <a:pt x="152734" y="861"/>
                      <a:pt x="138227" y="663"/>
                      <a:pt x="128829" y="67"/>
                    </a:cubicBezTo>
                    <a:lnTo>
                      <a:pt x="128829" y="8803"/>
                    </a:lnTo>
                    <a:cubicBezTo>
                      <a:pt x="139045" y="8803"/>
                      <a:pt x="143744" y="13171"/>
                      <a:pt x="143744" y="17341"/>
                    </a:cubicBezTo>
                    <a:cubicBezTo>
                      <a:pt x="143744" y="18929"/>
                      <a:pt x="143131" y="20121"/>
                      <a:pt x="142518" y="21312"/>
                    </a:cubicBezTo>
                    <a:lnTo>
                      <a:pt x="95525" y="116615"/>
                    </a:lnTo>
                    <a:lnTo>
                      <a:pt x="46285" y="16150"/>
                    </a:lnTo>
                    <a:cubicBezTo>
                      <a:pt x="45264" y="14164"/>
                      <a:pt x="45264" y="13767"/>
                      <a:pt x="45264" y="13370"/>
                    </a:cubicBezTo>
                    <a:cubicBezTo>
                      <a:pt x="45264" y="8803"/>
                      <a:pt x="56910" y="8803"/>
                      <a:pt x="62222" y="8803"/>
                    </a:cubicBezTo>
                    <a:lnTo>
                      <a:pt x="62222" y="67"/>
                    </a:lnTo>
                    <a:cubicBezTo>
                      <a:pt x="54458" y="266"/>
                      <a:pt x="38930" y="861"/>
                      <a:pt x="29327" y="861"/>
                    </a:cubicBezTo>
                    <a:cubicBezTo>
                      <a:pt x="23198" y="861"/>
                      <a:pt x="10735" y="663"/>
                      <a:pt x="110" y="67"/>
                    </a:cubicBezTo>
                    <a:lnTo>
                      <a:pt x="110" y="8803"/>
                    </a:lnTo>
                    <a:lnTo>
                      <a:pt x="5014" y="8803"/>
                    </a:lnTo>
                    <a:cubicBezTo>
                      <a:pt x="17886" y="8803"/>
                      <a:pt x="20133" y="10392"/>
                      <a:pt x="22585" y="15157"/>
                    </a:cubicBezTo>
                    <a:lnTo>
                      <a:pt x="81632" y="135278"/>
                    </a:lnTo>
                    <a:cubicBezTo>
                      <a:pt x="83266" y="138654"/>
                      <a:pt x="84492" y="140043"/>
                      <a:pt x="88987" y="140043"/>
                    </a:cubicBezTo>
                    <a:cubicBezTo>
                      <a:pt x="93482" y="140043"/>
                      <a:pt x="94708" y="138654"/>
                      <a:pt x="96343" y="135278"/>
                    </a:cubicBezTo>
                    <a:lnTo>
                      <a:pt x="152325" y="21113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EE2A633-D1EB-51CB-4922-96371B66AC51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>
                <a:off x="19601934" y="11180534"/>
                <a:ext cx="255394" cy="272010"/>
              </a:xfrm>
              <a:custGeom>
                <a:avLst/>
                <a:gdLst>
                  <a:gd name="connsiteX0" fmla="*/ 100231 w 255394"/>
                  <a:gd name="connsiteY0" fmla="*/ 138649 h 272010"/>
                  <a:gd name="connsiteX1" fmla="*/ 144363 w 255394"/>
                  <a:gd name="connsiteY1" fmla="*/ 146988 h 272010"/>
                  <a:gd name="connsiteX2" fmla="*/ 165612 w 255394"/>
                  <a:gd name="connsiteY2" fmla="*/ 183124 h 272010"/>
                  <a:gd name="connsiteX3" fmla="*/ 172968 w 255394"/>
                  <a:gd name="connsiteY3" fmla="*/ 193845 h 272010"/>
                  <a:gd name="connsiteX4" fmla="*/ 179914 w 255394"/>
                  <a:gd name="connsiteY4" fmla="*/ 181138 h 272010"/>
                  <a:gd name="connsiteX5" fmla="*/ 179914 w 255394"/>
                  <a:gd name="connsiteY5" fmla="*/ 73525 h 272010"/>
                  <a:gd name="connsiteX6" fmla="*/ 172968 w 255394"/>
                  <a:gd name="connsiteY6" fmla="*/ 60818 h 272010"/>
                  <a:gd name="connsiteX7" fmla="*/ 165612 w 255394"/>
                  <a:gd name="connsiteY7" fmla="*/ 69952 h 272010"/>
                  <a:gd name="connsiteX8" fmla="*/ 100231 w 255394"/>
                  <a:gd name="connsiteY8" fmla="*/ 124354 h 272010"/>
                  <a:gd name="connsiteX9" fmla="*/ 100231 w 255394"/>
                  <a:gd name="connsiteY9" fmla="*/ 40567 h 272010"/>
                  <a:gd name="connsiteX10" fmla="*/ 117802 w 255394"/>
                  <a:gd name="connsiteY10" fmla="*/ 13961 h 272010"/>
                  <a:gd name="connsiteX11" fmla="*/ 137417 w 255394"/>
                  <a:gd name="connsiteY11" fmla="*/ 13961 h 272010"/>
                  <a:gd name="connsiteX12" fmla="*/ 222412 w 255394"/>
                  <a:gd name="connsiteY12" fmla="*/ 68760 h 272010"/>
                  <a:gd name="connsiteX13" fmla="*/ 229767 w 255394"/>
                  <a:gd name="connsiteY13" fmla="*/ 77893 h 272010"/>
                  <a:gd name="connsiteX14" fmla="*/ 236714 w 255394"/>
                  <a:gd name="connsiteY14" fmla="*/ 64789 h 272010"/>
                  <a:gd name="connsiteX15" fmla="*/ 236714 w 255394"/>
                  <a:gd name="connsiteY15" fmla="*/ 13167 h 272010"/>
                  <a:gd name="connsiteX16" fmla="*/ 223229 w 255394"/>
                  <a:gd name="connsiteY16" fmla="*/ 63 h 272010"/>
                  <a:gd name="connsiteX17" fmla="*/ 14010 w 255394"/>
                  <a:gd name="connsiteY17" fmla="*/ 63 h 272010"/>
                  <a:gd name="connsiteX18" fmla="*/ 117 w 255394"/>
                  <a:gd name="connsiteY18" fmla="*/ 7210 h 272010"/>
                  <a:gd name="connsiteX19" fmla="*/ 11150 w 255394"/>
                  <a:gd name="connsiteY19" fmla="*/ 13961 h 272010"/>
                  <a:gd name="connsiteX20" fmla="*/ 36076 w 255394"/>
                  <a:gd name="connsiteY20" fmla="*/ 36596 h 272010"/>
                  <a:gd name="connsiteX21" fmla="*/ 36076 w 255394"/>
                  <a:gd name="connsiteY21" fmla="*/ 235540 h 272010"/>
                  <a:gd name="connsiteX22" fmla="*/ 13193 w 255394"/>
                  <a:gd name="connsiteY22" fmla="*/ 258175 h 272010"/>
                  <a:gd name="connsiteX23" fmla="*/ 117 w 255394"/>
                  <a:gd name="connsiteY23" fmla="*/ 264925 h 272010"/>
                  <a:gd name="connsiteX24" fmla="*/ 14010 w 255394"/>
                  <a:gd name="connsiteY24" fmla="*/ 272073 h 272010"/>
                  <a:gd name="connsiteX25" fmla="*/ 230584 w 255394"/>
                  <a:gd name="connsiteY25" fmla="*/ 272073 h 272010"/>
                  <a:gd name="connsiteX26" fmla="*/ 243661 w 255394"/>
                  <a:gd name="connsiteY26" fmla="*/ 266514 h 272010"/>
                  <a:gd name="connsiteX27" fmla="*/ 255511 w 255394"/>
                  <a:gd name="connsiteY27" fmla="*/ 197816 h 272010"/>
                  <a:gd name="connsiteX28" fmla="*/ 248564 w 255394"/>
                  <a:gd name="connsiteY28" fmla="*/ 190669 h 272010"/>
                  <a:gd name="connsiteX29" fmla="*/ 241209 w 255394"/>
                  <a:gd name="connsiteY29" fmla="*/ 196228 h 272010"/>
                  <a:gd name="connsiteX30" fmla="*/ 204841 w 255394"/>
                  <a:gd name="connsiteY30" fmla="*/ 240306 h 272010"/>
                  <a:gd name="connsiteX31" fmla="*/ 140277 w 255394"/>
                  <a:gd name="connsiteY31" fmla="*/ 258175 h 272010"/>
                  <a:gd name="connsiteX32" fmla="*/ 117802 w 255394"/>
                  <a:gd name="connsiteY32" fmla="*/ 258175 h 272010"/>
                  <a:gd name="connsiteX33" fmla="*/ 100231 w 255394"/>
                  <a:gd name="connsiteY33" fmla="*/ 231569 h 272010"/>
                  <a:gd name="connsiteX34" fmla="*/ 100231 w 255394"/>
                  <a:gd name="connsiteY34" fmla="*/ 138649 h 272010"/>
                  <a:gd name="connsiteX35" fmla="*/ 222412 w 255394"/>
                  <a:gd name="connsiteY35" fmla="*/ 13961 h 272010"/>
                  <a:gd name="connsiteX36" fmla="*/ 222412 w 255394"/>
                  <a:gd name="connsiteY36" fmla="*/ 33022 h 272010"/>
                  <a:gd name="connsiteX37" fmla="*/ 199120 w 255394"/>
                  <a:gd name="connsiteY37" fmla="*/ 13961 h 272010"/>
                  <a:gd name="connsiteX38" fmla="*/ 222412 w 255394"/>
                  <a:gd name="connsiteY38" fmla="*/ 13961 h 272010"/>
                  <a:gd name="connsiteX39" fmla="*/ 142729 w 255394"/>
                  <a:gd name="connsiteY39" fmla="*/ 130310 h 272010"/>
                  <a:gd name="connsiteX40" fmla="*/ 165612 w 255394"/>
                  <a:gd name="connsiteY40" fmla="*/ 113235 h 272010"/>
                  <a:gd name="connsiteX41" fmla="*/ 165612 w 255394"/>
                  <a:gd name="connsiteY41" fmla="*/ 146591 h 272010"/>
                  <a:gd name="connsiteX42" fmla="*/ 142729 w 255394"/>
                  <a:gd name="connsiteY42" fmla="*/ 130707 h 272010"/>
                  <a:gd name="connsiteX43" fmla="*/ 142729 w 255394"/>
                  <a:gd name="connsiteY43" fmla="*/ 130310 h 272010"/>
                  <a:gd name="connsiteX44" fmla="*/ 50378 w 255394"/>
                  <a:gd name="connsiteY44" fmla="*/ 35801 h 272010"/>
                  <a:gd name="connsiteX45" fmla="*/ 47109 w 255394"/>
                  <a:gd name="connsiteY45" fmla="*/ 13961 h 272010"/>
                  <a:gd name="connsiteX46" fmla="*/ 90424 w 255394"/>
                  <a:gd name="connsiteY46" fmla="*/ 13961 h 272010"/>
                  <a:gd name="connsiteX47" fmla="*/ 85929 w 255394"/>
                  <a:gd name="connsiteY47" fmla="*/ 39772 h 272010"/>
                  <a:gd name="connsiteX48" fmla="*/ 85929 w 255394"/>
                  <a:gd name="connsiteY48" fmla="*/ 232364 h 272010"/>
                  <a:gd name="connsiteX49" fmla="*/ 90424 w 255394"/>
                  <a:gd name="connsiteY49" fmla="*/ 258175 h 272010"/>
                  <a:gd name="connsiteX50" fmla="*/ 47109 w 255394"/>
                  <a:gd name="connsiteY50" fmla="*/ 258175 h 272010"/>
                  <a:gd name="connsiteX51" fmla="*/ 50378 w 255394"/>
                  <a:gd name="connsiteY51" fmla="*/ 236335 h 272010"/>
                  <a:gd name="connsiteX52" fmla="*/ 50378 w 255394"/>
                  <a:gd name="connsiteY52" fmla="*/ 35801 h 272010"/>
                  <a:gd name="connsiteX53" fmla="*/ 202389 w 255394"/>
                  <a:gd name="connsiteY53" fmla="*/ 258175 h 272010"/>
                  <a:gd name="connsiteX54" fmla="*/ 202389 w 255394"/>
                  <a:gd name="connsiteY54" fmla="*/ 257778 h 272010"/>
                  <a:gd name="connsiteX55" fmla="*/ 234671 w 255394"/>
                  <a:gd name="connsiteY55" fmla="*/ 235937 h 272010"/>
                  <a:gd name="connsiteX56" fmla="*/ 230993 w 255394"/>
                  <a:gd name="connsiteY56" fmla="*/ 258175 h 272010"/>
                  <a:gd name="connsiteX57" fmla="*/ 202389 w 255394"/>
                  <a:gd name="connsiteY57" fmla="*/ 258175 h 27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255394" h="272010">
                    <a:moveTo>
                      <a:pt x="100231" y="138649"/>
                    </a:moveTo>
                    <a:cubicBezTo>
                      <a:pt x="110447" y="138649"/>
                      <a:pt x="130061" y="138649"/>
                      <a:pt x="144363" y="146988"/>
                    </a:cubicBezTo>
                    <a:cubicBezTo>
                      <a:pt x="163978" y="159298"/>
                      <a:pt x="165612" y="180741"/>
                      <a:pt x="165612" y="183124"/>
                    </a:cubicBezTo>
                    <a:cubicBezTo>
                      <a:pt x="166021" y="188683"/>
                      <a:pt x="166021" y="193845"/>
                      <a:pt x="172968" y="193845"/>
                    </a:cubicBezTo>
                    <a:cubicBezTo>
                      <a:pt x="179914" y="193845"/>
                      <a:pt x="179914" y="188286"/>
                      <a:pt x="179914" y="181138"/>
                    </a:cubicBezTo>
                    <a:lnTo>
                      <a:pt x="179914" y="73525"/>
                    </a:lnTo>
                    <a:cubicBezTo>
                      <a:pt x="179914" y="67172"/>
                      <a:pt x="179914" y="60818"/>
                      <a:pt x="172968" y="60818"/>
                    </a:cubicBezTo>
                    <a:cubicBezTo>
                      <a:pt x="166021" y="60818"/>
                      <a:pt x="165612" y="66775"/>
                      <a:pt x="165612" y="69952"/>
                    </a:cubicBezTo>
                    <a:cubicBezTo>
                      <a:pt x="163160" y="121177"/>
                      <a:pt x="121480" y="123957"/>
                      <a:pt x="100231" y="124354"/>
                    </a:cubicBezTo>
                    <a:lnTo>
                      <a:pt x="100231" y="40567"/>
                    </a:lnTo>
                    <a:cubicBezTo>
                      <a:pt x="100231" y="13961"/>
                      <a:pt x="107995" y="13961"/>
                      <a:pt x="117802" y="13961"/>
                    </a:cubicBezTo>
                    <a:lnTo>
                      <a:pt x="137417" y="13961"/>
                    </a:lnTo>
                    <a:cubicBezTo>
                      <a:pt x="192582" y="13961"/>
                      <a:pt x="219960" y="41361"/>
                      <a:pt x="222412" y="68760"/>
                    </a:cubicBezTo>
                    <a:cubicBezTo>
                      <a:pt x="222820" y="71937"/>
                      <a:pt x="223229" y="77893"/>
                      <a:pt x="229767" y="77893"/>
                    </a:cubicBezTo>
                    <a:cubicBezTo>
                      <a:pt x="236714" y="77893"/>
                      <a:pt x="236714" y="71540"/>
                      <a:pt x="236714" y="64789"/>
                    </a:cubicBezTo>
                    <a:lnTo>
                      <a:pt x="236714" y="13167"/>
                    </a:lnTo>
                    <a:cubicBezTo>
                      <a:pt x="236714" y="857"/>
                      <a:pt x="235897" y="63"/>
                      <a:pt x="223229" y="63"/>
                    </a:cubicBezTo>
                    <a:lnTo>
                      <a:pt x="14010" y="63"/>
                    </a:lnTo>
                    <a:cubicBezTo>
                      <a:pt x="6655" y="63"/>
                      <a:pt x="117" y="63"/>
                      <a:pt x="117" y="7210"/>
                    </a:cubicBezTo>
                    <a:cubicBezTo>
                      <a:pt x="117" y="13961"/>
                      <a:pt x="7881" y="13961"/>
                      <a:pt x="11150" y="13961"/>
                    </a:cubicBezTo>
                    <a:cubicBezTo>
                      <a:pt x="34442" y="13961"/>
                      <a:pt x="36076" y="17138"/>
                      <a:pt x="36076" y="36596"/>
                    </a:cubicBezTo>
                    <a:lnTo>
                      <a:pt x="36076" y="235540"/>
                    </a:lnTo>
                    <a:cubicBezTo>
                      <a:pt x="36076" y="254204"/>
                      <a:pt x="34850" y="258175"/>
                      <a:pt x="13193" y="258175"/>
                    </a:cubicBezTo>
                    <a:cubicBezTo>
                      <a:pt x="7064" y="258175"/>
                      <a:pt x="117" y="258175"/>
                      <a:pt x="117" y="264925"/>
                    </a:cubicBezTo>
                    <a:cubicBezTo>
                      <a:pt x="117" y="272073"/>
                      <a:pt x="6655" y="272073"/>
                      <a:pt x="14010" y="272073"/>
                    </a:cubicBezTo>
                    <a:lnTo>
                      <a:pt x="230584" y="272073"/>
                    </a:lnTo>
                    <a:cubicBezTo>
                      <a:pt x="238348" y="272073"/>
                      <a:pt x="242435" y="272073"/>
                      <a:pt x="243661" y="266514"/>
                    </a:cubicBezTo>
                    <a:cubicBezTo>
                      <a:pt x="244069" y="266117"/>
                      <a:pt x="255511" y="199802"/>
                      <a:pt x="255511" y="197816"/>
                    </a:cubicBezTo>
                    <a:cubicBezTo>
                      <a:pt x="255511" y="193448"/>
                      <a:pt x="251833" y="190669"/>
                      <a:pt x="248564" y="190669"/>
                    </a:cubicBezTo>
                    <a:cubicBezTo>
                      <a:pt x="242843" y="190669"/>
                      <a:pt x="241209" y="195831"/>
                      <a:pt x="241209" y="196228"/>
                    </a:cubicBezTo>
                    <a:cubicBezTo>
                      <a:pt x="238757" y="206552"/>
                      <a:pt x="234671" y="223230"/>
                      <a:pt x="204841" y="240306"/>
                    </a:cubicBezTo>
                    <a:cubicBezTo>
                      <a:pt x="183592" y="252616"/>
                      <a:pt x="162752" y="258175"/>
                      <a:pt x="140277" y="258175"/>
                    </a:cubicBezTo>
                    <a:lnTo>
                      <a:pt x="117802" y="258175"/>
                    </a:lnTo>
                    <a:cubicBezTo>
                      <a:pt x="107995" y="258175"/>
                      <a:pt x="100231" y="258175"/>
                      <a:pt x="100231" y="231569"/>
                    </a:cubicBezTo>
                    <a:lnTo>
                      <a:pt x="100231" y="138649"/>
                    </a:lnTo>
                    <a:close/>
                    <a:moveTo>
                      <a:pt x="222412" y="13961"/>
                    </a:moveTo>
                    <a:lnTo>
                      <a:pt x="222412" y="33022"/>
                    </a:lnTo>
                    <a:cubicBezTo>
                      <a:pt x="215465" y="25477"/>
                      <a:pt x="207701" y="19123"/>
                      <a:pt x="199120" y="13961"/>
                    </a:cubicBezTo>
                    <a:lnTo>
                      <a:pt x="222412" y="13961"/>
                    </a:lnTo>
                    <a:close/>
                    <a:moveTo>
                      <a:pt x="142729" y="130310"/>
                    </a:moveTo>
                    <a:cubicBezTo>
                      <a:pt x="149267" y="127530"/>
                      <a:pt x="158257" y="121574"/>
                      <a:pt x="165612" y="113235"/>
                    </a:cubicBezTo>
                    <a:lnTo>
                      <a:pt x="165612" y="146591"/>
                    </a:lnTo>
                    <a:cubicBezTo>
                      <a:pt x="155805" y="135869"/>
                      <a:pt x="143138" y="130707"/>
                      <a:pt x="142729" y="130707"/>
                    </a:cubicBezTo>
                    <a:lnTo>
                      <a:pt x="142729" y="130310"/>
                    </a:lnTo>
                    <a:close/>
                    <a:moveTo>
                      <a:pt x="50378" y="35801"/>
                    </a:moveTo>
                    <a:cubicBezTo>
                      <a:pt x="50378" y="31036"/>
                      <a:pt x="50378" y="21109"/>
                      <a:pt x="47109" y="13961"/>
                    </a:cubicBezTo>
                    <a:lnTo>
                      <a:pt x="90424" y="13961"/>
                    </a:lnTo>
                    <a:cubicBezTo>
                      <a:pt x="85929" y="23094"/>
                      <a:pt x="85929" y="36198"/>
                      <a:pt x="85929" y="39772"/>
                    </a:cubicBezTo>
                    <a:lnTo>
                      <a:pt x="85929" y="232364"/>
                    </a:lnTo>
                    <a:cubicBezTo>
                      <a:pt x="85929" y="246659"/>
                      <a:pt x="88790" y="254601"/>
                      <a:pt x="90424" y="258175"/>
                    </a:cubicBezTo>
                    <a:lnTo>
                      <a:pt x="47109" y="258175"/>
                    </a:lnTo>
                    <a:cubicBezTo>
                      <a:pt x="50378" y="251027"/>
                      <a:pt x="50378" y="241100"/>
                      <a:pt x="50378" y="236335"/>
                    </a:cubicBezTo>
                    <a:lnTo>
                      <a:pt x="50378" y="35801"/>
                    </a:lnTo>
                    <a:close/>
                    <a:moveTo>
                      <a:pt x="202389" y="258175"/>
                    </a:moveTo>
                    <a:lnTo>
                      <a:pt x="202389" y="257778"/>
                    </a:lnTo>
                    <a:cubicBezTo>
                      <a:pt x="215465" y="251424"/>
                      <a:pt x="226498" y="243085"/>
                      <a:pt x="234671" y="235937"/>
                    </a:cubicBezTo>
                    <a:cubicBezTo>
                      <a:pt x="234262" y="237526"/>
                      <a:pt x="231402" y="254998"/>
                      <a:pt x="230993" y="258175"/>
                    </a:cubicBezTo>
                    <a:lnTo>
                      <a:pt x="202389" y="258175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B99F35B-69FB-FABD-DBD2-3BEE8B43C4E4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19916853" y="11154723"/>
                <a:ext cx="55982" cy="397095"/>
              </a:xfrm>
              <a:custGeom>
                <a:avLst/>
                <a:gdLst>
                  <a:gd name="connsiteX0" fmla="*/ 56106 w 55982"/>
                  <a:gd name="connsiteY0" fmla="*/ 397158 h 397095"/>
                  <a:gd name="connsiteX1" fmla="*/ 56106 w 55982"/>
                  <a:gd name="connsiteY1" fmla="*/ 381274 h 397095"/>
                  <a:gd name="connsiteX2" fmla="*/ 16469 w 55982"/>
                  <a:gd name="connsiteY2" fmla="*/ 381274 h 397095"/>
                  <a:gd name="connsiteX3" fmla="*/ 16469 w 55982"/>
                  <a:gd name="connsiteY3" fmla="*/ 15947 h 397095"/>
                  <a:gd name="connsiteX4" fmla="*/ 56106 w 55982"/>
                  <a:gd name="connsiteY4" fmla="*/ 15947 h 397095"/>
                  <a:gd name="connsiteX5" fmla="*/ 56106 w 55982"/>
                  <a:gd name="connsiteY5" fmla="*/ 63 h 397095"/>
                  <a:gd name="connsiteX6" fmla="*/ 123 w 55982"/>
                  <a:gd name="connsiteY6" fmla="*/ 63 h 397095"/>
                  <a:gd name="connsiteX7" fmla="*/ 123 w 55982"/>
                  <a:gd name="connsiteY7" fmla="*/ 397158 h 397095"/>
                  <a:gd name="connsiteX8" fmla="*/ 56106 w 55982"/>
                  <a:gd name="connsiteY8" fmla="*/ 397158 h 397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982" h="397095">
                    <a:moveTo>
                      <a:pt x="56106" y="397158"/>
                    </a:moveTo>
                    <a:lnTo>
                      <a:pt x="56106" y="381274"/>
                    </a:lnTo>
                    <a:lnTo>
                      <a:pt x="16469" y="381274"/>
                    </a:lnTo>
                    <a:lnTo>
                      <a:pt x="16469" y="15947"/>
                    </a:lnTo>
                    <a:lnTo>
                      <a:pt x="56106" y="15947"/>
                    </a:lnTo>
                    <a:lnTo>
                      <a:pt x="56106" y="63"/>
                    </a:lnTo>
                    <a:lnTo>
                      <a:pt x="123" y="63"/>
                    </a:lnTo>
                    <a:lnTo>
                      <a:pt x="123" y="397158"/>
                    </a:lnTo>
                    <a:lnTo>
                      <a:pt x="56106" y="397158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B02E2DE-2329-C950-352C-00AD46DD5E28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19998080" y="11180137"/>
                <a:ext cx="335485" cy="272407"/>
              </a:xfrm>
              <a:custGeom>
                <a:avLst/>
                <a:gdLst>
                  <a:gd name="connsiteX0" fmla="*/ 291480 w 335485"/>
                  <a:gd name="connsiteY0" fmla="*/ 18726 h 272407"/>
                  <a:gd name="connsiteX1" fmla="*/ 335612 w 335485"/>
                  <a:gd name="connsiteY1" fmla="*/ 18726 h 272407"/>
                  <a:gd name="connsiteX2" fmla="*/ 335612 w 335485"/>
                  <a:gd name="connsiteY2" fmla="*/ 63 h 272407"/>
                  <a:gd name="connsiteX3" fmla="*/ 262467 w 335485"/>
                  <a:gd name="connsiteY3" fmla="*/ 1254 h 272407"/>
                  <a:gd name="connsiteX4" fmla="*/ 189322 w 335485"/>
                  <a:gd name="connsiteY4" fmla="*/ 63 h 272407"/>
                  <a:gd name="connsiteX5" fmla="*/ 189322 w 335485"/>
                  <a:gd name="connsiteY5" fmla="*/ 18726 h 272407"/>
                  <a:gd name="connsiteX6" fmla="*/ 233454 w 335485"/>
                  <a:gd name="connsiteY6" fmla="*/ 18726 h 272407"/>
                  <a:gd name="connsiteX7" fmla="*/ 233454 w 335485"/>
                  <a:gd name="connsiteY7" fmla="*/ 121574 h 272407"/>
                  <a:gd name="connsiteX8" fmla="*/ 102284 w 335485"/>
                  <a:gd name="connsiteY8" fmla="*/ 121574 h 272407"/>
                  <a:gd name="connsiteX9" fmla="*/ 102284 w 335485"/>
                  <a:gd name="connsiteY9" fmla="*/ 18726 h 272407"/>
                  <a:gd name="connsiteX10" fmla="*/ 146416 w 335485"/>
                  <a:gd name="connsiteY10" fmla="*/ 18726 h 272407"/>
                  <a:gd name="connsiteX11" fmla="*/ 146416 w 335485"/>
                  <a:gd name="connsiteY11" fmla="*/ 63 h 272407"/>
                  <a:gd name="connsiteX12" fmla="*/ 73271 w 335485"/>
                  <a:gd name="connsiteY12" fmla="*/ 1254 h 272407"/>
                  <a:gd name="connsiteX13" fmla="*/ 126 w 335485"/>
                  <a:gd name="connsiteY13" fmla="*/ 63 h 272407"/>
                  <a:gd name="connsiteX14" fmla="*/ 126 w 335485"/>
                  <a:gd name="connsiteY14" fmla="*/ 18726 h 272407"/>
                  <a:gd name="connsiteX15" fmla="*/ 44258 w 335485"/>
                  <a:gd name="connsiteY15" fmla="*/ 18726 h 272407"/>
                  <a:gd name="connsiteX16" fmla="*/ 44258 w 335485"/>
                  <a:gd name="connsiteY16" fmla="*/ 253807 h 272407"/>
                  <a:gd name="connsiteX17" fmla="*/ 126 w 335485"/>
                  <a:gd name="connsiteY17" fmla="*/ 253807 h 272407"/>
                  <a:gd name="connsiteX18" fmla="*/ 126 w 335485"/>
                  <a:gd name="connsiteY18" fmla="*/ 272470 h 272407"/>
                  <a:gd name="connsiteX19" fmla="*/ 73271 w 335485"/>
                  <a:gd name="connsiteY19" fmla="*/ 271279 h 272407"/>
                  <a:gd name="connsiteX20" fmla="*/ 146416 w 335485"/>
                  <a:gd name="connsiteY20" fmla="*/ 272470 h 272407"/>
                  <a:gd name="connsiteX21" fmla="*/ 146416 w 335485"/>
                  <a:gd name="connsiteY21" fmla="*/ 253807 h 272407"/>
                  <a:gd name="connsiteX22" fmla="*/ 102284 w 335485"/>
                  <a:gd name="connsiteY22" fmla="*/ 253807 h 272407"/>
                  <a:gd name="connsiteX23" fmla="*/ 102284 w 335485"/>
                  <a:gd name="connsiteY23" fmla="*/ 140237 h 272407"/>
                  <a:gd name="connsiteX24" fmla="*/ 233454 w 335485"/>
                  <a:gd name="connsiteY24" fmla="*/ 140237 h 272407"/>
                  <a:gd name="connsiteX25" fmla="*/ 233454 w 335485"/>
                  <a:gd name="connsiteY25" fmla="*/ 253807 h 272407"/>
                  <a:gd name="connsiteX26" fmla="*/ 189322 w 335485"/>
                  <a:gd name="connsiteY26" fmla="*/ 253807 h 272407"/>
                  <a:gd name="connsiteX27" fmla="*/ 189322 w 335485"/>
                  <a:gd name="connsiteY27" fmla="*/ 272470 h 272407"/>
                  <a:gd name="connsiteX28" fmla="*/ 262467 w 335485"/>
                  <a:gd name="connsiteY28" fmla="*/ 271279 h 272407"/>
                  <a:gd name="connsiteX29" fmla="*/ 335612 w 335485"/>
                  <a:gd name="connsiteY29" fmla="*/ 272470 h 272407"/>
                  <a:gd name="connsiteX30" fmla="*/ 335612 w 335485"/>
                  <a:gd name="connsiteY30" fmla="*/ 253807 h 272407"/>
                  <a:gd name="connsiteX31" fmla="*/ 291480 w 335485"/>
                  <a:gd name="connsiteY31" fmla="*/ 253807 h 272407"/>
                  <a:gd name="connsiteX32" fmla="*/ 291480 w 335485"/>
                  <a:gd name="connsiteY32" fmla="*/ 18726 h 272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35485" h="272407">
                    <a:moveTo>
                      <a:pt x="291480" y="18726"/>
                    </a:moveTo>
                    <a:lnTo>
                      <a:pt x="335612" y="18726"/>
                    </a:lnTo>
                    <a:lnTo>
                      <a:pt x="335612" y="63"/>
                    </a:lnTo>
                    <a:cubicBezTo>
                      <a:pt x="320084" y="1254"/>
                      <a:pt x="280038" y="1254"/>
                      <a:pt x="262467" y="1254"/>
                    </a:cubicBezTo>
                    <a:cubicBezTo>
                      <a:pt x="244896" y="1254"/>
                      <a:pt x="204850" y="1254"/>
                      <a:pt x="189322" y="63"/>
                    </a:cubicBezTo>
                    <a:lnTo>
                      <a:pt x="189322" y="18726"/>
                    </a:lnTo>
                    <a:lnTo>
                      <a:pt x="233454" y="18726"/>
                    </a:lnTo>
                    <a:lnTo>
                      <a:pt x="233454" y="121574"/>
                    </a:lnTo>
                    <a:lnTo>
                      <a:pt x="102284" y="121574"/>
                    </a:lnTo>
                    <a:lnTo>
                      <a:pt x="102284" y="18726"/>
                    </a:lnTo>
                    <a:lnTo>
                      <a:pt x="146416" y="18726"/>
                    </a:lnTo>
                    <a:lnTo>
                      <a:pt x="146416" y="63"/>
                    </a:lnTo>
                    <a:cubicBezTo>
                      <a:pt x="130888" y="1254"/>
                      <a:pt x="90842" y="1254"/>
                      <a:pt x="73271" y="1254"/>
                    </a:cubicBezTo>
                    <a:cubicBezTo>
                      <a:pt x="55700" y="1254"/>
                      <a:pt x="15654" y="1254"/>
                      <a:pt x="126" y="63"/>
                    </a:cubicBezTo>
                    <a:lnTo>
                      <a:pt x="126" y="18726"/>
                    </a:lnTo>
                    <a:lnTo>
                      <a:pt x="44258" y="18726"/>
                    </a:lnTo>
                    <a:lnTo>
                      <a:pt x="44258" y="253807"/>
                    </a:lnTo>
                    <a:lnTo>
                      <a:pt x="126" y="253807"/>
                    </a:lnTo>
                    <a:lnTo>
                      <a:pt x="126" y="272470"/>
                    </a:lnTo>
                    <a:cubicBezTo>
                      <a:pt x="15654" y="271279"/>
                      <a:pt x="55700" y="271279"/>
                      <a:pt x="73271" y="271279"/>
                    </a:cubicBezTo>
                    <a:cubicBezTo>
                      <a:pt x="90842" y="271279"/>
                      <a:pt x="130888" y="271279"/>
                      <a:pt x="146416" y="272470"/>
                    </a:cubicBezTo>
                    <a:lnTo>
                      <a:pt x="146416" y="253807"/>
                    </a:lnTo>
                    <a:lnTo>
                      <a:pt x="102284" y="253807"/>
                    </a:lnTo>
                    <a:lnTo>
                      <a:pt x="102284" y="140237"/>
                    </a:lnTo>
                    <a:lnTo>
                      <a:pt x="233454" y="140237"/>
                    </a:lnTo>
                    <a:lnTo>
                      <a:pt x="233454" y="253807"/>
                    </a:lnTo>
                    <a:lnTo>
                      <a:pt x="189322" y="253807"/>
                    </a:lnTo>
                    <a:lnTo>
                      <a:pt x="189322" y="272470"/>
                    </a:lnTo>
                    <a:cubicBezTo>
                      <a:pt x="204850" y="271279"/>
                      <a:pt x="244896" y="271279"/>
                      <a:pt x="262467" y="271279"/>
                    </a:cubicBezTo>
                    <a:cubicBezTo>
                      <a:pt x="280038" y="271279"/>
                      <a:pt x="320084" y="271279"/>
                      <a:pt x="335612" y="272470"/>
                    </a:cubicBezTo>
                    <a:lnTo>
                      <a:pt x="335612" y="253807"/>
                    </a:lnTo>
                    <a:lnTo>
                      <a:pt x="291480" y="253807"/>
                    </a:lnTo>
                    <a:lnTo>
                      <a:pt x="291480" y="18726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CCB2B1-D162-0F8A-1F22-441DDAAC207D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20365928" y="11118590"/>
                <a:ext cx="208810" cy="189851"/>
              </a:xfrm>
              <a:custGeom>
                <a:avLst/>
                <a:gdLst>
                  <a:gd name="connsiteX0" fmla="*/ 179483 w 208810"/>
                  <a:gd name="connsiteY0" fmla="*/ 22574 h 189851"/>
                  <a:gd name="connsiteX1" fmla="*/ 202080 w 208810"/>
                  <a:gd name="connsiteY1" fmla="*/ 10066 h 189851"/>
                  <a:gd name="connsiteX2" fmla="*/ 208945 w 208810"/>
                  <a:gd name="connsiteY2" fmla="*/ 10066 h 189851"/>
                  <a:gd name="connsiteX3" fmla="*/ 208945 w 208810"/>
                  <a:gd name="connsiteY3" fmla="*/ 59 h 189851"/>
                  <a:gd name="connsiteX4" fmla="*/ 166039 w 208810"/>
                  <a:gd name="connsiteY4" fmla="*/ 1171 h 189851"/>
                  <a:gd name="connsiteX5" fmla="*/ 122847 w 208810"/>
                  <a:gd name="connsiteY5" fmla="*/ 59 h 189851"/>
                  <a:gd name="connsiteX6" fmla="*/ 122847 w 208810"/>
                  <a:gd name="connsiteY6" fmla="*/ 10066 h 189851"/>
                  <a:gd name="connsiteX7" fmla="*/ 129712 w 208810"/>
                  <a:gd name="connsiteY7" fmla="*/ 10066 h 189851"/>
                  <a:gd name="connsiteX8" fmla="*/ 152309 w 208810"/>
                  <a:gd name="connsiteY8" fmla="*/ 22574 h 189851"/>
                  <a:gd name="connsiteX9" fmla="*/ 152309 w 208810"/>
                  <a:gd name="connsiteY9" fmla="*/ 86229 h 189851"/>
                  <a:gd name="connsiteX10" fmla="*/ 56771 w 208810"/>
                  <a:gd name="connsiteY10" fmla="*/ 86229 h 189851"/>
                  <a:gd name="connsiteX11" fmla="*/ 56771 w 208810"/>
                  <a:gd name="connsiteY11" fmla="*/ 22574 h 189851"/>
                  <a:gd name="connsiteX12" fmla="*/ 79369 w 208810"/>
                  <a:gd name="connsiteY12" fmla="*/ 10066 h 189851"/>
                  <a:gd name="connsiteX13" fmla="*/ 86234 w 208810"/>
                  <a:gd name="connsiteY13" fmla="*/ 10066 h 189851"/>
                  <a:gd name="connsiteX14" fmla="*/ 86234 w 208810"/>
                  <a:gd name="connsiteY14" fmla="*/ 59 h 189851"/>
                  <a:gd name="connsiteX15" fmla="*/ 43327 w 208810"/>
                  <a:gd name="connsiteY15" fmla="*/ 1171 h 189851"/>
                  <a:gd name="connsiteX16" fmla="*/ 135 w 208810"/>
                  <a:gd name="connsiteY16" fmla="*/ 59 h 189851"/>
                  <a:gd name="connsiteX17" fmla="*/ 135 w 208810"/>
                  <a:gd name="connsiteY17" fmla="*/ 10066 h 189851"/>
                  <a:gd name="connsiteX18" fmla="*/ 7000 w 208810"/>
                  <a:gd name="connsiteY18" fmla="*/ 10066 h 189851"/>
                  <a:gd name="connsiteX19" fmla="*/ 29597 w 208810"/>
                  <a:gd name="connsiteY19" fmla="*/ 22574 h 189851"/>
                  <a:gd name="connsiteX20" fmla="*/ 29597 w 208810"/>
                  <a:gd name="connsiteY20" fmla="*/ 167395 h 189851"/>
                  <a:gd name="connsiteX21" fmla="*/ 7000 w 208810"/>
                  <a:gd name="connsiteY21" fmla="*/ 179904 h 189851"/>
                  <a:gd name="connsiteX22" fmla="*/ 135 w 208810"/>
                  <a:gd name="connsiteY22" fmla="*/ 179904 h 189851"/>
                  <a:gd name="connsiteX23" fmla="*/ 135 w 208810"/>
                  <a:gd name="connsiteY23" fmla="*/ 189911 h 189851"/>
                  <a:gd name="connsiteX24" fmla="*/ 43041 w 208810"/>
                  <a:gd name="connsiteY24" fmla="*/ 188799 h 189851"/>
                  <a:gd name="connsiteX25" fmla="*/ 86234 w 208810"/>
                  <a:gd name="connsiteY25" fmla="*/ 189911 h 189851"/>
                  <a:gd name="connsiteX26" fmla="*/ 86234 w 208810"/>
                  <a:gd name="connsiteY26" fmla="*/ 179904 h 189851"/>
                  <a:gd name="connsiteX27" fmla="*/ 79369 w 208810"/>
                  <a:gd name="connsiteY27" fmla="*/ 179904 h 189851"/>
                  <a:gd name="connsiteX28" fmla="*/ 56771 w 208810"/>
                  <a:gd name="connsiteY28" fmla="*/ 167395 h 189851"/>
                  <a:gd name="connsiteX29" fmla="*/ 56771 w 208810"/>
                  <a:gd name="connsiteY29" fmla="*/ 96236 h 189851"/>
                  <a:gd name="connsiteX30" fmla="*/ 152309 w 208810"/>
                  <a:gd name="connsiteY30" fmla="*/ 96236 h 189851"/>
                  <a:gd name="connsiteX31" fmla="*/ 152309 w 208810"/>
                  <a:gd name="connsiteY31" fmla="*/ 167395 h 189851"/>
                  <a:gd name="connsiteX32" fmla="*/ 129712 w 208810"/>
                  <a:gd name="connsiteY32" fmla="*/ 179904 h 189851"/>
                  <a:gd name="connsiteX33" fmla="*/ 122847 w 208810"/>
                  <a:gd name="connsiteY33" fmla="*/ 179904 h 189851"/>
                  <a:gd name="connsiteX34" fmla="*/ 122847 w 208810"/>
                  <a:gd name="connsiteY34" fmla="*/ 189911 h 189851"/>
                  <a:gd name="connsiteX35" fmla="*/ 165753 w 208810"/>
                  <a:gd name="connsiteY35" fmla="*/ 188799 h 189851"/>
                  <a:gd name="connsiteX36" fmla="*/ 208945 w 208810"/>
                  <a:gd name="connsiteY36" fmla="*/ 189911 h 189851"/>
                  <a:gd name="connsiteX37" fmla="*/ 208945 w 208810"/>
                  <a:gd name="connsiteY37" fmla="*/ 179904 h 189851"/>
                  <a:gd name="connsiteX38" fmla="*/ 202080 w 208810"/>
                  <a:gd name="connsiteY38" fmla="*/ 179904 h 189851"/>
                  <a:gd name="connsiteX39" fmla="*/ 179483 w 208810"/>
                  <a:gd name="connsiteY39" fmla="*/ 167395 h 189851"/>
                  <a:gd name="connsiteX40" fmla="*/ 179483 w 208810"/>
                  <a:gd name="connsiteY40" fmla="*/ 22574 h 189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08810" h="189851">
                    <a:moveTo>
                      <a:pt x="179483" y="22574"/>
                    </a:moveTo>
                    <a:cubicBezTo>
                      <a:pt x="179483" y="13124"/>
                      <a:pt x="180055" y="10066"/>
                      <a:pt x="202080" y="10066"/>
                    </a:cubicBezTo>
                    <a:lnTo>
                      <a:pt x="208945" y="10066"/>
                    </a:lnTo>
                    <a:lnTo>
                      <a:pt x="208945" y="59"/>
                    </a:lnTo>
                    <a:cubicBezTo>
                      <a:pt x="194643" y="615"/>
                      <a:pt x="176337" y="1171"/>
                      <a:pt x="166039" y="1171"/>
                    </a:cubicBezTo>
                    <a:cubicBezTo>
                      <a:pt x="155456" y="1171"/>
                      <a:pt x="137149" y="615"/>
                      <a:pt x="122847" y="59"/>
                    </a:cubicBezTo>
                    <a:lnTo>
                      <a:pt x="122847" y="10066"/>
                    </a:lnTo>
                    <a:lnTo>
                      <a:pt x="129712" y="10066"/>
                    </a:lnTo>
                    <a:cubicBezTo>
                      <a:pt x="151737" y="10066"/>
                      <a:pt x="152309" y="12846"/>
                      <a:pt x="152309" y="22574"/>
                    </a:cubicBezTo>
                    <a:lnTo>
                      <a:pt x="152309" y="86229"/>
                    </a:lnTo>
                    <a:lnTo>
                      <a:pt x="56771" y="86229"/>
                    </a:lnTo>
                    <a:lnTo>
                      <a:pt x="56771" y="22574"/>
                    </a:lnTo>
                    <a:cubicBezTo>
                      <a:pt x="56771" y="13124"/>
                      <a:pt x="57343" y="10066"/>
                      <a:pt x="79369" y="10066"/>
                    </a:cubicBezTo>
                    <a:lnTo>
                      <a:pt x="86234" y="10066"/>
                    </a:lnTo>
                    <a:lnTo>
                      <a:pt x="86234" y="59"/>
                    </a:lnTo>
                    <a:cubicBezTo>
                      <a:pt x="71932" y="615"/>
                      <a:pt x="53625" y="1171"/>
                      <a:pt x="43327" y="1171"/>
                    </a:cubicBezTo>
                    <a:cubicBezTo>
                      <a:pt x="32744" y="1171"/>
                      <a:pt x="14437" y="615"/>
                      <a:pt x="135" y="59"/>
                    </a:cubicBezTo>
                    <a:lnTo>
                      <a:pt x="135" y="10066"/>
                    </a:lnTo>
                    <a:lnTo>
                      <a:pt x="7000" y="10066"/>
                    </a:lnTo>
                    <a:cubicBezTo>
                      <a:pt x="29025" y="10066"/>
                      <a:pt x="29597" y="12846"/>
                      <a:pt x="29597" y="22574"/>
                    </a:cubicBezTo>
                    <a:lnTo>
                      <a:pt x="29597" y="167395"/>
                    </a:lnTo>
                    <a:cubicBezTo>
                      <a:pt x="29597" y="176846"/>
                      <a:pt x="29025" y="179904"/>
                      <a:pt x="7000" y="179904"/>
                    </a:cubicBezTo>
                    <a:lnTo>
                      <a:pt x="135" y="179904"/>
                    </a:lnTo>
                    <a:lnTo>
                      <a:pt x="135" y="189911"/>
                    </a:lnTo>
                    <a:cubicBezTo>
                      <a:pt x="14437" y="189355"/>
                      <a:pt x="32744" y="188799"/>
                      <a:pt x="43041" y="188799"/>
                    </a:cubicBezTo>
                    <a:cubicBezTo>
                      <a:pt x="53625" y="188799"/>
                      <a:pt x="71932" y="189355"/>
                      <a:pt x="86234" y="189911"/>
                    </a:cubicBezTo>
                    <a:lnTo>
                      <a:pt x="86234" y="179904"/>
                    </a:lnTo>
                    <a:lnTo>
                      <a:pt x="79369" y="179904"/>
                    </a:lnTo>
                    <a:cubicBezTo>
                      <a:pt x="57343" y="179904"/>
                      <a:pt x="56771" y="177124"/>
                      <a:pt x="56771" y="167395"/>
                    </a:cubicBezTo>
                    <a:lnTo>
                      <a:pt x="56771" y="96236"/>
                    </a:lnTo>
                    <a:lnTo>
                      <a:pt x="152309" y="96236"/>
                    </a:lnTo>
                    <a:lnTo>
                      <a:pt x="152309" y="167395"/>
                    </a:lnTo>
                    <a:cubicBezTo>
                      <a:pt x="152309" y="176846"/>
                      <a:pt x="151737" y="179904"/>
                      <a:pt x="129712" y="179904"/>
                    </a:cubicBezTo>
                    <a:lnTo>
                      <a:pt x="122847" y="179904"/>
                    </a:lnTo>
                    <a:lnTo>
                      <a:pt x="122847" y="189911"/>
                    </a:lnTo>
                    <a:cubicBezTo>
                      <a:pt x="137149" y="189355"/>
                      <a:pt x="155456" y="188799"/>
                      <a:pt x="165753" y="188799"/>
                    </a:cubicBezTo>
                    <a:cubicBezTo>
                      <a:pt x="176337" y="188799"/>
                      <a:pt x="194643" y="189355"/>
                      <a:pt x="208945" y="189911"/>
                    </a:cubicBezTo>
                    <a:lnTo>
                      <a:pt x="208945" y="179904"/>
                    </a:lnTo>
                    <a:lnTo>
                      <a:pt x="202080" y="179904"/>
                    </a:lnTo>
                    <a:cubicBezTo>
                      <a:pt x="180055" y="179904"/>
                      <a:pt x="179483" y="177124"/>
                      <a:pt x="179483" y="167395"/>
                    </a:cubicBezTo>
                    <a:lnTo>
                      <a:pt x="179483" y="22574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1CCC5B8-D653-51EE-CC4E-CB878AA3AF8E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20371363" y="11372096"/>
                <a:ext cx="140732" cy="195688"/>
              </a:xfrm>
              <a:custGeom>
                <a:avLst/>
                <a:gdLst>
                  <a:gd name="connsiteX0" fmla="*/ 68213 w 140732"/>
                  <a:gd name="connsiteY0" fmla="*/ 8405 h 195688"/>
                  <a:gd name="connsiteX1" fmla="*/ 69357 w 140732"/>
                  <a:gd name="connsiteY1" fmla="*/ 3957 h 195688"/>
                  <a:gd name="connsiteX2" fmla="*/ 64781 w 140732"/>
                  <a:gd name="connsiteY2" fmla="*/ 66 h 195688"/>
                  <a:gd name="connsiteX3" fmla="*/ 28167 w 140732"/>
                  <a:gd name="connsiteY3" fmla="*/ 2845 h 195688"/>
                  <a:gd name="connsiteX4" fmla="*/ 21874 w 140732"/>
                  <a:gd name="connsiteY4" fmla="*/ 9238 h 195688"/>
                  <a:gd name="connsiteX5" fmla="*/ 29311 w 140732"/>
                  <a:gd name="connsiteY5" fmla="*/ 13130 h 195688"/>
                  <a:gd name="connsiteX6" fmla="*/ 43041 w 140732"/>
                  <a:gd name="connsiteY6" fmla="*/ 17300 h 195688"/>
                  <a:gd name="connsiteX7" fmla="*/ 41897 w 140732"/>
                  <a:gd name="connsiteY7" fmla="*/ 23415 h 195688"/>
                  <a:gd name="connsiteX8" fmla="*/ 1565 w 140732"/>
                  <a:gd name="connsiteY8" fmla="*/ 180744 h 195688"/>
                  <a:gd name="connsiteX9" fmla="*/ 135 w 140732"/>
                  <a:gd name="connsiteY9" fmla="*/ 186859 h 195688"/>
                  <a:gd name="connsiteX10" fmla="*/ 9861 w 140732"/>
                  <a:gd name="connsiteY10" fmla="*/ 195754 h 195688"/>
                  <a:gd name="connsiteX11" fmla="*/ 23018 w 140732"/>
                  <a:gd name="connsiteY11" fmla="*/ 184080 h 195688"/>
                  <a:gd name="connsiteX12" fmla="*/ 37035 w 140732"/>
                  <a:gd name="connsiteY12" fmla="*/ 130154 h 195688"/>
                  <a:gd name="connsiteX13" fmla="*/ 73648 w 140732"/>
                  <a:gd name="connsiteY13" fmla="*/ 152947 h 195688"/>
                  <a:gd name="connsiteX14" fmla="*/ 73076 w 140732"/>
                  <a:gd name="connsiteY14" fmla="*/ 158507 h 195688"/>
                  <a:gd name="connsiteX15" fmla="*/ 71932 w 140732"/>
                  <a:gd name="connsiteY15" fmla="*/ 167124 h 195688"/>
                  <a:gd name="connsiteX16" fmla="*/ 102252 w 140732"/>
                  <a:gd name="connsiteY16" fmla="*/ 195754 h 195688"/>
                  <a:gd name="connsiteX17" fmla="*/ 138579 w 140732"/>
                  <a:gd name="connsiteY17" fmla="*/ 153225 h 195688"/>
                  <a:gd name="connsiteX18" fmla="*/ 134003 w 140732"/>
                  <a:gd name="connsiteY18" fmla="*/ 149612 h 195688"/>
                  <a:gd name="connsiteX19" fmla="*/ 128282 w 140732"/>
                  <a:gd name="connsiteY19" fmla="*/ 156283 h 195688"/>
                  <a:gd name="connsiteX20" fmla="*/ 103110 w 140732"/>
                  <a:gd name="connsiteY20" fmla="*/ 187971 h 195688"/>
                  <a:gd name="connsiteX21" fmla="*/ 93099 w 140732"/>
                  <a:gd name="connsiteY21" fmla="*/ 173517 h 195688"/>
                  <a:gd name="connsiteX22" fmla="*/ 94815 w 140732"/>
                  <a:gd name="connsiteY22" fmla="*/ 161008 h 195688"/>
                  <a:gd name="connsiteX23" fmla="*/ 96245 w 140732"/>
                  <a:gd name="connsiteY23" fmla="*/ 152391 h 195688"/>
                  <a:gd name="connsiteX24" fmla="*/ 49906 w 140732"/>
                  <a:gd name="connsiteY24" fmla="*/ 122927 h 195688"/>
                  <a:gd name="connsiteX25" fmla="*/ 73648 w 140732"/>
                  <a:gd name="connsiteY25" fmla="*/ 104581 h 195688"/>
                  <a:gd name="connsiteX26" fmla="*/ 118556 w 140732"/>
                  <a:gd name="connsiteY26" fmla="*/ 78174 h 195688"/>
                  <a:gd name="connsiteX27" fmla="*/ 127996 w 140732"/>
                  <a:gd name="connsiteY27" fmla="*/ 81788 h 195688"/>
                  <a:gd name="connsiteX28" fmla="*/ 113122 w 140732"/>
                  <a:gd name="connsiteY28" fmla="*/ 97354 h 195688"/>
                  <a:gd name="connsiteX29" fmla="*/ 124563 w 140732"/>
                  <a:gd name="connsiteY29" fmla="*/ 107639 h 195688"/>
                  <a:gd name="connsiteX30" fmla="*/ 140868 w 140732"/>
                  <a:gd name="connsiteY30" fmla="*/ 89849 h 195688"/>
                  <a:gd name="connsiteX31" fmla="*/ 118842 w 140732"/>
                  <a:gd name="connsiteY31" fmla="*/ 70391 h 195688"/>
                  <a:gd name="connsiteX32" fmla="*/ 73076 w 140732"/>
                  <a:gd name="connsiteY32" fmla="*/ 94852 h 195688"/>
                  <a:gd name="connsiteX33" fmla="*/ 39895 w 140732"/>
                  <a:gd name="connsiteY33" fmla="*/ 119313 h 195688"/>
                  <a:gd name="connsiteX34" fmla="*/ 68213 w 140732"/>
                  <a:gd name="connsiteY34" fmla="*/ 8405 h 19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0732" h="195688">
                    <a:moveTo>
                      <a:pt x="68213" y="8405"/>
                    </a:moveTo>
                    <a:cubicBezTo>
                      <a:pt x="68499" y="7849"/>
                      <a:pt x="69357" y="4235"/>
                      <a:pt x="69357" y="3957"/>
                    </a:cubicBezTo>
                    <a:cubicBezTo>
                      <a:pt x="69357" y="2567"/>
                      <a:pt x="68213" y="66"/>
                      <a:pt x="64781" y="66"/>
                    </a:cubicBezTo>
                    <a:cubicBezTo>
                      <a:pt x="59060" y="66"/>
                      <a:pt x="35318" y="2289"/>
                      <a:pt x="28167" y="2845"/>
                    </a:cubicBezTo>
                    <a:cubicBezTo>
                      <a:pt x="25879" y="3123"/>
                      <a:pt x="21874" y="3401"/>
                      <a:pt x="21874" y="9238"/>
                    </a:cubicBezTo>
                    <a:cubicBezTo>
                      <a:pt x="21874" y="13130"/>
                      <a:pt x="25879" y="13130"/>
                      <a:pt x="29311" y="13130"/>
                    </a:cubicBezTo>
                    <a:cubicBezTo>
                      <a:pt x="43041" y="13130"/>
                      <a:pt x="43041" y="15076"/>
                      <a:pt x="43041" y="17300"/>
                    </a:cubicBezTo>
                    <a:cubicBezTo>
                      <a:pt x="43041" y="19245"/>
                      <a:pt x="42469" y="20913"/>
                      <a:pt x="41897" y="23415"/>
                    </a:cubicBezTo>
                    <a:lnTo>
                      <a:pt x="1565" y="180744"/>
                    </a:lnTo>
                    <a:cubicBezTo>
                      <a:pt x="135" y="185747"/>
                      <a:pt x="135" y="186303"/>
                      <a:pt x="135" y="186859"/>
                    </a:cubicBezTo>
                    <a:cubicBezTo>
                      <a:pt x="135" y="191029"/>
                      <a:pt x="3568" y="195754"/>
                      <a:pt x="9861" y="195754"/>
                    </a:cubicBezTo>
                    <a:cubicBezTo>
                      <a:pt x="17584" y="195754"/>
                      <a:pt x="21302" y="190195"/>
                      <a:pt x="23018" y="184080"/>
                    </a:cubicBezTo>
                    <a:cubicBezTo>
                      <a:pt x="23591" y="182968"/>
                      <a:pt x="35890" y="134046"/>
                      <a:pt x="37035" y="130154"/>
                    </a:cubicBezTo>
                    <a:cubicBezTo>
                      <a:pt x="57343" y="132100"/>
                      <a:pt x="73648" y="138493"/>
                      <a:pt x="73648" y="152947"/>
                    </a:cubicBezTo>
                    <a:cubicBezTo>
                      <a:pt x="73648" y="154337"/>
                      <a:pt x="73648" y="155727"/>
                      <a:pt x="73076" y="158507"/>
                    </a:cubicBezTo>
                    <a:cubicBezTo>
                      <a:pt x="71932" y="162676"/>
                      <a:pt x="71932" y="164066"/>
                      <a:pt x="71932" y="167124"/>
                    </a:cubicBezTo>
                    <a:cubicBezTo>
                      <a:pt x="71932" y="186859"/>
                      <a:pt x="88522" y="195754"/>
                      <a:pt x="102252" y="195754"/>
                    </a:cubicBezTo>
                    <a:cubicBezTo>
                      <a:pt x="129998" y="195754"/>
                      <a:pt x="138579" y="153503"/>
                      <a:pt x="138579" y="153225"/>
                    </a:cubicBezTo>
                    <a:cubicBezTo>
                      <a:pt x="138579" y="149612"/>
                      <a:pt x="134861" y="149612"/>
                      <a:pt x="134003" y="149612"/>
                    </a:cubicBezTo>
                    <a:cubicBezTo>
                      <a:pt x="129998" y="149612"/>
                      <a:pt x="129712" y="151002"/>
                      <a:pt x="128282" y="156283"/>
                    </a:cubicBezTo>
                    <a:cubicBezTo>
                      <a:pt x="124849" y="168236"/>
                      <a:pt x="117126" y="187971"/>
                      <a:pt x="103110" y="187971"/>
                    </a:cubicBezTo>
                    <a:cubicBezTo>
                      <a:pt x="95387" y="187971"/>
                      <a:pt x="93099" y="181022"/>
                      <a:pt x="93099" y="173517"/>
                    </a:cubicBezTo>
                    <a:cubicBezTo>
                      <a:pt x="93099" y="168791"/>
                      <a:pt x="93099" y="168236"/>
                      <a:pt x="94815" y="161008"/>
                    </a:cubicBezTo>
                    <a:cubicBezTo>
                      <a:pt x="95101" y="160175"/>
                      <a:pt x="96245" y="155449"/>
                      <a:pt x="96245" y="152391"/>
                    </a:cubicBezTo>
                    <a:cubicBezTo>
                      <a:pt x="96245" y="127652"/>
                      <a:pt x="61920" y="123761"/>
                      <a:pt x="49906" y="122927"/>
                    </a:cubicBezTo>
                    <a:cubicBezTo>
                      <a:pt x="58202" y="117924"/>
                      <a:pt x="68785" y="108751"/>
                      <a:pt x="73648" y="104581"/>
                    </a:cubicBezTo>
                    <a:cubicBezTo>
                      <a:pt x="88236" y="91239"/>
                      <a:pt x="102538" y="78174"/>
                      <a:pt x="118556" y="78174"/>
                    </a:cubicBezTo>
                    <a:cubicBezTo>
                      <a:pt x="121989" y="78174"/>
                      <a:pt x="125707" y="79008"/>
                      <a:pt x="127996" y="81788"/>
                    </a:cubicBezTo>
                    <a:cubicBezTo>
                      <a:pt x="115696" y="83734"/>
                      <a:pt x="113122" y="93185"/>
                      <a:pt x="113122" y="97354"/>
                    </a:cubicBezTo>
                    <a:cubicBezTo>
                      <a:pt x="113122" y="103469"/>
                      <a:pt x="117984" y="107639"/>
                      <a:pt x="124563" y="107639"/>
                    </a:cubicBezTo>
                    <a:cubicBezTo>
                      <a:pt x="132286" y="107639"/>
                      <a:pt x="140868" y="101524"/>
                      <a:pt x="140868" y="89849"/>
                    </a:cubicBezTo>
                    <a:cubicBezTo>
                      <a:pt x="140868" y="80676"/>
                      <a:pt x="134003" y="70391"/>
                      <a:pt x="118842" y="70391"/>
                    </a:cubicBezTo>
                    <a:cubicBezTo>
                      <a:pt x="102538" y="70391"/>
                      <a:pt x="87664" y="81788"/>
                      <a:pt x="73076" y="94852"/>
                    </a:cubicBezTo>
                    <a:cubicBezTo>
                      <a:pt x="61062" y="105971"/>
                      <a:pt x="51623" y="114588"/>
                      <a:pt x="39895" y="119313"/>
                    </a:cubicBezTo>
                    <a:lnTo>
                      <a:pt x="68213" y="8405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4C7ABF4-3A9E-B47D-540D-C1F0D3EFBDF3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20627485" y="11180137"/>
                <a:ext cx="335485" cy="272407"/>
              </a:xfrm>
              <a:custGeom>
                <a:avLst/>
                <a:gdLst>
                  <a:gd name="connsiteX0" fmla="*/ 291495 w 335485"/>
                  <a:gd name="connsiteY0" fmla="*/ 18726 h 272407"/>
                  <a:gd name="connsiteX1" fmla="*/ 335627 w 335485"/>
                  <a:gd name="connsiteY1" fmla="*/ 18726 h 272407"/>
                  <a:gd name="connsiteX2" fmla="*/ 335627 w 335485"/>
                  <a:gd name="connsiteY2" fmla="*/ 63 h 272407"/>
                  <a:gd name="connsiteX3" fmla="*/ 262482 w 335485"/>
                  <a:gd name="connsiteY3" fmla="*/ 1254 h 272407"/>
                  <a:gd name="connsiteX4" fmla="*/ 189338 w 335485"/>
                  <a:gd name="connsiteY4" fmla="*/ 63 h 272407"/>
                  <a:gd name="connsiteX5" fmla="*/ 189338 w 335485"/>
                  <a:gd name="connsiteY5" fmla="*/ 18726 h 272407"/>
                  <a:gd name="connsiteX6" fmla="*/ 233470 w 335485"/>
                  <a:gd name="connsiteY6" fmla="*/ 18726 h 272407"/>
                  <a:gd name="connsiteX7" fmla="*/ 233470 w 335485"/>
                  <a:gd name="connsiteY7" fmla="*/ 121574 h 272407"/>
                  <a:gd name="connsiteX8" fmla="*/ 102299 w 335485"/>
                  <a:gd name="connsiteY8" fmla="*/ 121574 h 272407"/>
                  <a:gd name="connsiteX9" fmla="*/ 102299 w 335485"/>
                  <a:gd name="connsiteY9" fmla="*/ 18726 h 272407"/>
                  <a:gd name="connsiteX10" fmla="*/ 146431 w 335485"/>
                  <a:gd name="connsiteY10" fmla="*/ 18726 h 272407"/>
                  <a:gd name="connsiteX11" fmla="*/ 146431 w 335485"/>
                  <a:gd name="connsiteY11" fmla="*/ 63 h 272407"/>
                  <a:gd name="connsiteX12" fmla="*/ 73286 w 335485"/>
                  <a:gd name="connsiteY12" fmla="*/ 1254 h 272407"/>
                  <a:gd name="connsiteX13" fmla="*/ 142 w 335485"/>
                  <a:gd name="connsiteY13" fmla="*/ 63 h 272407"/>
                  <a:gd name="connsiteX14" fmla="*/ 142 w 335485"/>
                  <a:gd name="connsiteY14" fmla="*/ 18726 h 272407"/>
                  <a:gd name="connsiteX15" fmla="*/ 44274 w 335485"/>
                  <a:gd name="connsiteY15" fmla="*/ 18726 h 272407"/>
                  <a:gd name="connsiteX16" fmla="*/ 44274 w 335485"/>
                  <a:gd name="connsiteY16" fmla="*/ 253807 h 272407"/>
                  <a:gd name="connsiteX17" fmla="*/ 142 w 335485"/>
                  <a:gd name="connsiteY17" fmla="*/ 253807 h 272407"/>
                  <a:gd name="connsiteX18" fmla="*/ 142 w 335485"/>
                  <a:gd name="connsiteY18" fmla="*/ 272470 h 272407"/>
                  <a:gd name="connsiteX19" fmla="*/ 73286 w 335485"/>
                  <a:gd name="connsiteY19" fmla="*/ 271279 h 272407"/>
                  <a:gd name="connsiteX20" fmla="*/ 146431 w 335485"/>
                  <a:gd name="connsiteY20" fmla="*/ 272470 h 272407"/>
                  <a:gd name="connsiteX21" fmla="*/ 146431 w 335485"/>
                  <a:gd name="connsiteY21" fmla="*/ 253807 h 272407"/>
                  <a:gd name="connsiteX22" fmla="*/ 102299 w 335485"/>
                  <a:gd name="connsiteY22" fmla="*/ 253807 h 272407"/>
                  <a:gd name="connsiteX23" fmla="*/ 102299 w 335485"/>
                  <a:gd name="connsiteY23" fmla="*/ 140237 h 272407"/>
                  <a:gd name="connsiteX24" fmla="*/ 233470 w 335485"/>
                  <a:gd name="connsiteY24" fmla="*/ 140237 h 272407"/>
                  <a:gd name="connsiteX25" fmla="*/ 233470 w 335485"/>
                  <a:gd name="connsiteY25" fmla="*/ 253807 h 272407"/>
                  <a:gd name="connsiteX26" fmla="*/ 189338 w 335485"/>
                  <a:gd name="connsiteY26" fmla="*/ 253807 h 272407"/>
                  <a:gd name="connsiteX27" fmla="*/ 189338 w 335485"/>
                  <a:gd name="connsiteY27" fmla="*/ 272470 h 272407"/>
                  <a:gd name="connsiteX28" fmla="*/ 262482 w 335485"/>
                  <a:gd name="connsiteY28" fmla="*/ 271279 h 272407"/>
                  <a:gd name="connsiteX29" fmla="*/ 335627 w 335485"/>
                  <a:gd name="connsiteY29" fmla="*/ 272470 h 272407"/>
                  <a:gd name="connsiteX30" fmla="*/ 335627 w 335485"/>
                  <a:gd name="connsiteY30" fmla="*/ 253807 h 272407"/>
                  <a:gd name="connsiteX31" fmla="*/ 291495 w 335485"/>
                  <a:gd name="connsiteY31" fmla="*/ 253807 h 272407"/>
                  <a:gd name="connsiteX32" fmla="*/ 291495 w 335485"/>
                  <a:gd name="connsiteY32" fmla="*/ 18726 h 272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35485" h="272407">
                    <a:moveTo>
                      <a:pt x="291495" y="18726"/>
                    </a:moveTo>
                    <a:lnTo>
                      <a:pt x="335627" y="18726"/>
                    </a:lnTo>
                    <a:lnTo>
                      <a:pt x="335627" y="63"/>
                    </a:lnTo>
                    <a:cubicBezTo>
                      <a:pt x="320099" y="1254"/>
                      <a:pt x="280054" y="1254"/>
                      <a:pt x="262482" y="1254"/>
                    </a:cubicBezTo>
                    <a:cubicBezTo>
                      <a:pt x="244911" y="1254"/>
                      <a:pt x="204866" y="1254"/>
                      <a:pt x="189338" y="63"/>
                    </a:cubicBezTo>
                    <a:lnTo>
                      <a:pt x="189338" y="18726"/>
                    </a:lnTo>
                    <a:lnTo>
                      <a:pt x="233470" y="18726"/>
                    </a:lnTo>
                    <a:lnTo>
                      <a:pt x="233470" y="121574"/>
                    </a:lnTo>
                    <a:lnTo>
                      <a:pt x="102299" y="121574"/>
                    </a:lnTo>
                    <a:lnTo>
                      <a:pt x="102299" y="18726"/>
                    </a:lnTo>
                    <a:lnTo>
                      <a:pt x="146431" y="18726"/>
                    </a:lnTo>
                    <a:lnTo>
                      <a:pt x="146431" y="63"/>
                    </a:lnTo>
                    <a:cubicBezTo>
                      <a:pt x="130903" y="1254"/>
                      <a:pt x="90858" y="1254"/>
                      <a:pt x="73286" y="1254"/>
                    </a:cubicBezTo>
                    <a:cubicBezTo>
                      <a:pt x="55715" y="1254"/>
                      <a:pt x="15670" y="1254"/>
                      <a:pt x="142" y="63"/>
                    </a:cubicBezTo>
                    <a:lnTo>
                      <a:pt x="142" y="18726"/>
                    </a:lnTo>
                    <a:lnTo>
                      <a:pt x="44274" y="18726"/>
                    </a:lnTo>
                    <a:lnTo>
                      <a:pt x="44274" y="253807"/>
                    </a:lnTo>
                    <a:lnTo>
                      <a:pt x="142" y="253807"/>
                    </a:lnTo>
                    <a:lnTo>
                      <a:pt x="142" y="272470"/>
                    </a:lnTo>
                    <a:cubicBezTo>
                      <a:pt x="15670" y="271279"/>
                      <a:pt x="55715" y="271279"/>
                      <a:pt x="73286" y="271279"/>
                    </a:cubicBezTo>
                    <a:cubicBezTo>
                      <a:pt x="90858" y="271279"/>
                      <a:pt x="130903" y="271279"/>
                      <a:pt x="146431" y="272470"/>
                    </a:cubicBezTo>
                    <a:lnTo>
                      <a:pt x="146431" y="253807"/>
                    </a:lnTo>
                    <a:lnTo>
                      <a:pt x="102299" y="253807"/>
                    </a:lnTo>
                    <a:lnTo>
                      <a:pt x="102299" y="140237"/>
                    </a:lnTo>
                    <a:lnTo>
                      <a:pt x="233470" y="140237"/>
                    </a:lnTo>
                    <a:lnTo>
                      <a:pt x="233470" y="253807"/>
                    </a:lnTo>
                    <a:lnTo>
                      <a:pt x="189338" y="253807"/>
                    </a:lnTo>
                    <a:lnTo>
                      <a:pt x="189338" y="272470"/>
                    </a:lnTo>
                    <a:cubicBezTo>
                      <a:pt x="204866" y="271279"/>
                      <a:pt x="244911" y="271279"/>
                      <a:pt x="262482" y="271279"/>
                    </a:cubicBezTo>
                    <a:cubicBezTo>
                      <a:pt x="280054" y="271279"/>
                      <a:pt x="320099" y="271279"/>
                      <a:pt x="335627" y="272470"/>
                    </a:cubicBezTo>
                    <a:lnTo>
                      <a:pt x="335627" y="253807"/>
                    </a:lnTo>
                    <a:lnTo>
                      <a:pt x="291495" y="253807"/>
                    </a:lnTo>
                    <a:lnTo>
                      <a:pt x="291495" y="18726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41AB73F-0EFF-7E60-5AC3-54A77206FFFD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>
                <a:off x="21000767" y="11319199"/>
                <a:ext cx="140732" cy="195688"/>
              </a:xfrm>
              <a:custGeom>
                <a:avLst/>
                <a:gdLst>
                  <a:gd name="connsiteX0" fmla="*/ 68228 w 140732"/>
                  <a:gd name="connsiteY0" fmla="*/ 8403 h 195688"/>
                  <a:gd name="connsiteX1" fmla="*/ 69373 w 140732"/>
                  <a:gd name="connsiteY1" fmla="*/ 3956 h 195688"/>
                  <a:gd name="connsiteX2" fmla="*/ 64796 w 140732"/>
                  <a:gd name="connsiteY2" fmla="*/ 64 h 195688"/>
                  <a:gd name="connsiteX3" fmla="*/ 28183 w 140732"/>
                  <a:gd name="connsiteY3" fmla="*/ 2844 h 195688"/>
                  <a:gd name="connsiteX4" fmla="*/ 21890 w 140732"/>
                  <a:gd name="connsiteY4" fmla="*/ 9237 h 195688"/>
                  <a:gd name="connsiteX5" fmla="*/ 29327 w 140732"/>
                  <a:gd name="connsiteY5" fmla="*/ 13129 h 195688"/>
                  <a:gd name="connsiteX6" fmla="*/ 43057 w 140732"/>
                  <a:gd name="connsiteY6" fmla="*/ 17298 h 195688"/>
                  <a:gd name="connsiteX7" fmla="*/ 41913 w 140732"/>
                  <a:gd name="connsiteY7" fmla="*/ 23414 h 195688"/>
                  <a:gd name="connsiteX8" fmla="*/ 1581 w 140732"/>
                  <a:gd name="connsiteY8" fmla="*/ 180743 h 195688"/>
                  <a:gd name="connsiteX9" fmla="*/ 151 w 140732"/>
                  <a:gd name="connsiteY9" fmla="*/ 186858 h 195688"/>
                  <a:gd name="connsiteX10" fmla="*/ 9876 w 140732"/>
                  <a:gd name="connsiteY10" fmla="*/ 195753 h 195688"/>
                  <a:gd name="connsiteX11" fmla="*/ 23034 w 140732"/>
                  <a:gd name="connsiteY11" fmla="*/ 184078 h 195688"/>
                  <a:gd name="connsiteX12" fmla="*/ 37050 w 140732"/>
                  <a:gd name="connsiteY12" fmla="*/ 130153 h 195688"/>
                  <a:gd name="connsiteX13" fmla="*/ 73663 w 140732"/>
                  <a:gd name="connsiteY13" fmla="*/ 152946 h 195688"/>
                  <a:gd name="connsiteX14" fmla="*/ 73091 w 140732"/>
                  <a:gd name="connsiteY14" fmla="*/ 158505 h 195688"/>
                  <a:gd name="connsiteX15" fmla="*/ 71947 w 140732"/>
                  <a:gd name="connsiteY15" fmla="*/ 167122 h 195688"/>
                  <a:gd name="connsiteX16" fmla="*/ 102267 w 140732"/>
                  <a:gd name="connsiteY16" fmla="*/ 195753 h 195688"/>
                  <a:gd name="connsiteX17" fmla="*/ 138595 w 140732"/>
                  <a:gd name="connsiteY17" fmla="*/ 153224 h 195688"/>
                  <a:gd name="connsiteX18" fmla="*/ 134018 w 140732"/>
                  <a:gd name="connsiteY18" fmla="*/ 149610 h 195688"/>
                  <a:gd name="connsiteX19" fmla="*/ 128297 w 140732"/>
                  <a:gd name="connsiteY19" fmla="*/ 156282 h 195688"/>
                  <a:gd name="connsiteX20" fmla="*/ 103125 w 140732"/>
                  <a:gd name="connsiteY20" fmla="*/ 187970 h 195688"/>
                  <a:gd name="connsiteX21" fmla="*/ 93114 w 140732"/>
                  <a:gd name="connsiteY21" fmla="*/ 173516 h 195688"/>
                  <a:gd name="connsiteX22" fmla="*/ 94830 w 140732"/>
                  <a:gd name="connsiteY22" fmla="*/ 161007 h 195688"/>
                  <a:gd name="connsiteX23" fmla="*/ 96260 w 140732"/>
                  <a:gd name="connsiteY23" fmla="*/ 152390 h 195688"/>
                  <a:gd name="connsiteX24" fmla="*/ 49922 w 140732"/>
                  <a:gd name="connsiteY24" fmla="*/ 122926 h 195688"/>
                  <a:gd name="connsiteX25" fmla="*/ 73663 w 140732"/>
                  <a:gd name="connsiteY25" fmla="*/ 104580 h 195688"/>
                  <a:gd name="connsiteX26" fmla="*/ 118572 w 140732"/>
                  <a:gd name="connsiteY26" fmla="*/ 78173 h 195688"/>
                  <a:gd name="connsiteX27" fmla="*/ 128011 w 140732"/>
                  <a:gd name="connsiteY27" fmla="*/ 81787 h 195688"/>
                  <a:gd name="connsiteX28" fmla="*/ 113137 w 140732"/>
                  <a:gd name="connsiteY28" fmla="*/ 97353 h 195688"/>
                  <a:gd name="connsiteX29" fmla="*/ 124579 w 140732"/>
                  <a:gd name="connsiteY29" fmla="*/ 107637 h 195688"/>
                  <a:gd name="connsiteX30" fmla="*/ 140883 w 140732"/>
                  <a:gd name="connsiteY30" fmla="*/ 89848 h 195688"/>
                  <a:gd name="connsiteX31" fmla="*/ 118858 w 140732"/>
                  <a:gd name="connsiteY31" fmla="*/ 70390 h 195688"/>
                  <a:gd name="connsiteX32" fmla="*/ 73091 w 140732"/>
                  <a:gd name="connsiteY32" fmla="*/ 94851 h 195688"/>
                  <a:gd name="connsiteX33" fmla="*/ 39910 w 140732"/>
                  <a:gd name="connsiteY33" fmla="*/ 119312 h 195688"/>
                  <a:gd name="connsiteX34" fmla="*/ 68228 w 140732"/>
                  <a:gd name="connsiteY34" fmla="*/ 8403 h 19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0732" h="195688">
                    <a:moveTo>
                      <a:pt x="68228" y="8403"/>
                    </a:moveTo>
                    <a:cubicBezTo>
                      <a:pt x="68514" y="7847"/>
                      <a:pt x="69373" y="4234"/>
                      <a:pt x="69373" y="3956"/>
                    </a:cubicBezTo>
                    <a:cubicBezTo>
                      <a:pt x="69373" y="2566"/>
                      <a:pt x="68228" y="64"/>
                      <a:pt x="64796" y="64"/>
                    </a:cubicBezTo>
                    <a:cubicBezTo>
                      <a:pt x="59075" y="64"/>
                      <a:pt x="35334" y="2288"/>
                      <a:pt x="28183" y="2844"/>
                    </a:cubicBezTo>
                    <a:cubicBezTo>
                      <a:pt x="25894" y="3122"/>
                      <a:pt x="21890" y="3400"/>
                      <a:pt x="21890" y="9237"/>
                    </a:cubicBezTo>
                    <a:cubicBezTo>
                      <a:pt x="21890" y="13129"/>
                      <a:pt x="25894" y="13129"/>
                      <a:pt x="29327" y="13129"/>
                    </a:cubicBezTo>
                    <a:cubicBezTo>
                      <a:pt x="43057" y="13129"/>
                      <a:pt x="43057" y="15074"/>
                      <a:pt x="43057" y="17298"/>
                    </a:cubicBezTo>
                    <a:cubicBezTo>
                      <a:pt x="43057" y="19244"/>
                      <a:pt x="42485" y="20912"/>
                      <a:pt x="41913" y="23414"/>
                    </a:cubicBezTo>
                    <a:lnTo>
                      <a:pt x="1581" y="180743"/>
                    </a:lnTo>
                    <a:cubicBezTo>
                      <a:pt x="151" y="185746"/>
                      <a:pt x="151" y="186302"/>
                      <a:pt x="151" y="186858"/>
                    </a:cubicBezTo>
                    <a:cubicBezTo>
                      <a:pt x="151" y="191028"/>
                      <a:pt x="3583" y="195753"/>
                      <a:pt x="9876" y="195753"/>
                    </a:cubicBezTo>
                    <a:cubicBezTo>
                      <a:pt x="17599" y="195753"/>
                      <a:pt x="21318" y="190194"/>
                      <a:pt x="23034" y="184078"/>
                    </a:cubicBezTo>
                    <a:cubicBezTo>
                      <a:pt x="23606" y="182966"/>
                      <a:pt x="35906" y="134044"/>
                      <a:pt x="37050" y="130153"/>
                    </a:cubicBezTo>
                    <a:cubicBezTo>
                      <a:pt x="57359" y="132099"/>
                      <a:pt x="73663" y="138492"/>
                      <a:pt x="73663" y="152946"/>
                    </a:cubicBezTo>
                    <a:cubicBezTo>
                      <a:pt x="73663" y="154336"/>
                      <a:pt x="73663" y="155726"/>
                      <a:pt x="73091" y="158505"/>
                    </a:cubicBezTo>
                    <a:cubicBezTo>
                      <a:pt x="71947" y="162675"/>
                      <a:pt x="71947" y="164065"/>
                      <a:pt x="71947" y="167122"/>
                    </a:cubicBezTo>
                    <a:cubicBezTo>
                      <a:pt x="71947" y="186858"/>
                      <a:pt x="88537" y="195753"/>
                      <a:pt x="102267" y="195753"/>
                    </a:cubicBezTo>
                    <a:cubicBezTo>
                      <a:pt x="130013" y="195753"/>
                      <a:pt x="138595" y="153502"/>
                      <a:pt x="138595" y="153224"/>
                    </a:cubicBezTo>
                    <a:cubicBezTo>
                      <a:pt x="138595" y="149610"/>
                      <a:pt x="134876" y="149610"/>
                      <a:pt x="134018" y="149610"/>
                    </a:cubicBezTo>
                    <a:cubicBezTo>
                      <a:pt x="130013" y="149610"/>
                      <a:pt x="129727" y="151000"/>
                      <a:pt x="128297" y="156282"/>
                    </a:cubicBezTo>
                    <a:cubicBezTo>
                      <a:pt x="124865" y="168234"/>
                      <a:pt x="117141" y="187970"/>
                      <a:pt x="103125" y="187970"/>
                    </a:cubicBezTo>
                    <a:cubicBezTo>
                      <a:pt x="95402" y="187970"/>
                      <a:pt x="93114" y="181021"/>
                      <a:pt x="93114" y="173516"/>
                    </a:cubicBezTo>
                    <a:cubicBezTo>
                      <a:pt x="93114" y="168790"/>
                      <a:pt x="93114" y="168234"/>
                      <a:pt x="94830" y="161007"/>
                    </a:cubicBezTo>
                    <a:cubicBezTo>
                      <a:pt x="95116" y="160173"/>
                      <a:pt x="96260" y="155448"/>
                      <a:pt x="96260" y="152390"/>
                    </a:cubicBezTo>
                    <a:cubicBezTo>
                      <a:pt x="96260" y="127651"/>
                      <a:pt x="61935" y="123760"/>
                      <a:pt x="49922" y="122926"/>
                    </a:cubicBezTo>
                    <a:cubicBezTo>
                      <a:pt x="58217" y="117922"/>
                      <a:pt x="68800" y="108749"/>
                      <a:pt x="73663" y="104580"/>
                    </a:cubicBezTo>
                    <a:cubicBezTo>
                      <a:pt x="88251" y="91237"/>
                      <a:pt x="102553" y="78173"/>
                      <a:pt x="118572" y="78173"/>
                    </a:cubicBezTo>
                    <a:cubicBezTo>
                      <a:pt x="122004" y="78173"/>
                      <a:pt x="125723" y="79007"/>
                      <a:pt x="128011" y="81787"/>
                    </a:cubicBezTo>
                    <a:cubicBezTo>
                      <a:pt x="115711" y="83732"/>
                      <a:pt x="113137" y="93183"/>
                      <a:pt x="113137" y="97353"/>
                    </a:cubicBezTo>
                    <a:cubicBezTo>
                      <a:pt x="113137" y="103468"/>
                      <a:pt x="118000" y="107637"/>
                      <a:pt x="124579" y="107637"/>
                    </a:cubicBezTo>
                    <a:cubicBezTo>
                      <a:pt x="132302" y="107637"/>
                      <a:pt x="140883" y="101522"/>
                      <a:pt x="140883" y="89848"/>
                    </a:cubicBezTo>
                    <a:cubicBezTo>
                      <a:pt x="140883" y="80675"/>
                      <a:pt x="134018" y="70390"/>
                      <a:pt x="118858" y="70390"/>
                    </a:cubicBezTo>
                    <a:cubicBezTo>
                      <a:pt x="102553" y="70390"/>
                      <a:pt x="87679" y="81787"/>
                      <a:pt x="73091" y="94851"/>
                    </a:cubicBezTo>
                    <a:cubicBezTo>
                      <a:pt x="61077" y="105970"/>
                      <a:pt x="51638" y="114587"/>
                      <a:pt x="39910" y="119312"/>
                    </a:cubicBezTo>
                    <a:lnTo>
                      <a:pt x="68228" y="8403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9C099F-E7BF-4398-0228-F5AFD5786370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>
                <a:off x="21189357" y="11154723"/>
                <a:ext cx="55982" cy="397095"/>
              </a:xfrm>
              <a:custGeom>
                <a:avLst/>
                <a:gdLst>
                  <a:gd name="connsiteX0" fmla="*/ 56138 w 55982"/>
                  <a:gd name="connsiteY0" fmla="*/ 63 h 397095"/>
                  <a:gd name="connsiteX1" fmla="*/ 155 w 55982"/>
                  <a:gd name="connsiteY1" fmla="*/ 63 h 397095"/>
                  <a:gd name="connsiteX2" fmla="*/ 155 w 55982"/>
                  <a:gd name="connsiteY2" fmla="*/ 15947 h 397095"/>
                  <a:gd name="connsiteX3" fmla="*/ 39793 w 55982"/>
                  <a:gd name="connsiteY3" fmla="*/ 15947 h 397095"/>
                  <a:gd name="connsiteX4" fmla="*/ 39793 w 55982"/>
                  <a:gd name="connsiteY4" fmla="*/ 381274 h 397095"/>
                  <a:gd name="connsiteX5" fmla="*/ 155 w 55982"/>
                  <a:gd name="connsiteY5" fmla="*/ 381274 h 397095"/>
                  <a:gd name="connsiteX6" fmla="*/ 155 w 55982"/>
                  <a:gd name="connsiteY6" fmla="*/ 397158 h 397095"/>
                  <a:gd name="connsiteX7" fmla="*/ 56138 w 55982"/>
                  <a:gd name="connsiteY7" fmla="*/ 397158 h 397095"/>
                  <a:gd name="connsiteX8" fmla="*/ 56138 w 55982"/>
                  <a:gd name="connsiteY8" fmla="*/ 63 h 397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982" h="397095">
                    <a:moveTo>
                      <a:pt x="56138" y="63"/>
                    </a:moveTo>
                    <a:lnTo>
                      <a:pt x="155" y="63"/>
                    </a:lnTo>
                    <a:lnTo>
                      <a:pt x="155" y="15947"/>
                    </a:lnTo>
                    <a:lnTo>
                      <a:pt x="39793" y="15947"/>
                    </a:lnTo>
                    <a:lnTo>
                      <a:pt x="39793" y="381274"/>
                    </a:lnTo>
                    <a:lnTo>
                      <a:pt x="155" y="381274"/>
                    </a:lnTo>
                    <a:lnTo>
                      <a:pt x="155" y="397158"/>
                    </a:lnTo>
                    <a:lnTo>
                      <a:pt x="56138" y="397158"/>
                    </a:lnTo>
                    <a:lnTo>
                      <a:pt x="56138" y="63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190" name="Group 4189" descr="\documentclass{article}&#10;\usepackage{amsmath}&#10;\usepackage{amssymb}&#10;\pagestyle{empty}&#10;\begin{document}&#10;&#10;$ \mathbf{R}_{\rm r} = \frac{1}{I} \mathbf{Y} \mathbf{Y}^{\rm H} $&#10;&#10;\end{document}" title="IguanaTex Vector Display">
              <a:extLst>
                <a:ext uri="{FF2B5EF4-FFF2-40B4-BE49-F238E27FC236}">
                  <a16:creationId xmlns:a16="http://schemas.microsoft.com/office/drawing/2014/main" id="{8807D3D1-7996-A752-114C-195340B7BE63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12865100" y="9931400"/>
              <a:ext cx="2241361" cy="487222"/>
              <a:chOff x="16026966" y="12134550"/>
              <a:chExt cx="2241361" cy="487222"/>
            </a:xfrm>
          </p:grpSpPr>
          <p:sp>
            <p:nvSpPr>
              <p:cNvPr id="4181" name="Freeform: Shape 4180">
                <a:extLst>
                  <a:ext uri="{FF2B5EF4-FFF2-40B4-BE49-F238E27FC236}">
                    <a16:creationId xmlns:a16="http://schemas.microsoft.com/office/drawing/2014/main" id="{F605DCA1-E701-C0F0-A0B6-153CF99DCF7B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16026966" y="12204405"/>
                <a:ext cx="334612" cy="282202"/>
              </a:xfrm>
              <a:custGeom>
                <a:avLst/>
                <a:gdLst>
                  <a:gd name="connsiteX0" fmla="*/ 99766 w 334612"/>
                  <a:gd name="connsiteY0" fmla="*/ 131649 h 282202"/>
                  <a:gd name="connsiteX1" fmla="*/ 99766 w 334612"/>
                  <a:gd name="connsiteY1" fmla="*/ 19092 h 282202"/>
                  <a:gd name="connsiteX2" fmla="*/ 147976 w 334612"/>
                  <a:gd name="connsiteY2" fmla="*/ 19092 h 282202"/>
                  <a:gd name="connsiteX3" fmla="*/ 214572 w 334612"/>
                  <a:gd name="connsiteY3" fmla="*/ 75371 h 282202"/>
                  <a:gd name="connsiteX4" fmla="*/ 147159 w 334612"/>
                  <a:gd name="connsiteY4" fmla="*/ 131649 h 282202"/>
                  <a:gd name="connsiteX5" fmla="*/ 99766 w 334612"/>
                  <a:gd name="connsiteY5" fmla="*/ 131649 h 282202"/>
                  <a:gd name="connsiteX6" fmla="*/ 208852 w 334612"/>
                  <a:gd name="connsiteY6" fmla="*/ 140152 h 282202"/>
                  <a:gd name="connsiteX7" fmla="*/ 277082 w 334612"/>
                  <a:gd name="connsiteY7" fmla="*/ 74966 h 282202"/>
                  <a:gd name="connsiteX8" fmla="*/ 155331 w 334612"/>
                  <a:gd name="connsiteY8" fmla="*/ 63 h 282202"/>
                  <a:gd name="connsiteX9" fmla="*/ 77 w 334612"/>
                  <a:gd name="connsiteY9" fmla="*/ 63 h 282202"/>
                  <a:gd name="connsiteX10" fmla="*/ 77 w 334612"/>
                  <a:gd name="connsiteY10" fmla="*/ 19092 h 282202"/>
                  <a:gd name="connsiteX11" fmla="*/ 44201 w 334612"/>
                  <a:gd name="connsiteY11" fmla="*/ 19092 h 282202"/>
                  <a:gd name="connsiteX12" fmla="*/ 44201 w 334612"/>
                  <a:gd name="connsiteY12" fmla="*/ 258782 h 282202"/>
                  <a:gd name="connsiteX13" fmla="*/ 77 w 334612"/>
                  <a:gd name="connsiteY13" fmla="*/ 258782 h 282202"/>
                  <a:gd name="connsiteX14" fmla="*/ 77 w 334612"/>
                  <a:gd name="connsiteY14" fmla="*/ 277812 h 282202"/>
                  <a:gd name="connsiteX15" fmla="*/ 71984 w 334612"/>
                  <a:gd name="connsiteY15" fmla="*/ 276597 h 282202"/>
                  <a:gd name="connsiteX16" fmla="*/ 143891 w 334612"/>
                  <a:gd name="connsiteY16" fmla="*/ 277812 h 282202"/>
                  <a:gd name="connsiteX17" fmla="*/ 143891 w 334612"/>
                  <a:gd name="connsiteY17" fmla="*/ 258782 h 282202"/>
                  <a:gd name="connsiteX18" fmla="*/ 99766 w 334612"/>
                  <a:gd name="connsiteY18" fmla="*/ 258782 h 282202"/>
                  <a:gd name="connsiteX19" fmla="*/ 99766 w 334612"/>
                  <a:gd name="connsiteY19" fmla="*/ 146225 h 282202"/>
                  <a:gd name="connsiteX20" fmla="*/ 147568 w 334612"/>
                  <a:gd name="connsiteY20" fmla="*/ 146225 h 282202"/>
                  <a:gd name="connsiteX21" fmla="*/ 183930 w 334612"/>
                  <a:gd name="connsiteY21" fmla="*/ 159991 h 282202"/>
                  <a:gd name="connsiteX22" fmla="*/ 197004 w 334612"/>
                  <a:gd name="connsiteY22" fmla="*/ 211411 h 282202"/>
                  <a:gd name="connsiteX23" fmla="*/ 225603 w 334612"/>
                  <a:gd name="connsiteY23" fmla="*/ 271738 h 282202"/>
                  <a:gd name="connsiteX24" fmla="*/ 285662 w 334612"/>
                  <a:gd name="connsiteY24" fmla="*/ 282265 h 282202"/>
                  <a:gd name="connsiteX25" fmla="*/ 334690 w 334612"/>
                  <a:gd name="connsiteY25" fmla="*/ 239348 h 282202"/>
                  <a:gd name="connsiteX26" fmla="*/ 324884 w 334612"/>
                  <a:gd name="connsiteY26" fmla="*/ 230440 h 282202"/>
                  <a:gd name="connsiteX27" fmla="*/ 315487 w 334612"/>
                  <a:gd name="connsiteY27" fmla="*/ 239753 h 282202"/>
                  <a:gd name="connsiteX28" fmla="*/ 289339 w 334612"/>
                  <a:gd name="connsiteY28" fmla="*/ 267690 h 282202"/>
                  <a:gd name="connsiteX29" fmla="*/ 259105 w 334612"/>
                  <a:gd name="connsiteY29" fmla="*/ 221938 h 282202"/>
                  <a:gd name="connsiteX30" fmla="*/ 254611 w 334612"/>
                  <a:gd name="connsiteY30" fmla="*/ 187523 h 282202"/>
                  <a:gd name="connsiteX31" fmla="*/ 208852 w 334612"/>
                  <a:gd name="connsiteY31" fmla="*/ 140152 h 2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4612" h="282202">
                    <a:moveTo>
                      <a:pt x="99766" y="131649"/>
                    </a:moveTo>
                    <a:lnTo>
                      <a:pt x="99766" y="19092"/>
                    </a:lnTo>
                    <a:lnTo>
                      <a:pt x="147976" y="19092"/>
                    </a:lnTo>
                    <a:cubicBezTo>
                      <a:pt x="213755" y="19092"/>
                      <a:pt x="214572" y="50673"/>
                      <a:pt x="214572" y="75371"/>
                    </a:cubicBezTo>
                    <a:cubicBezTo>
                      <a:pt x="214572" y="98044"/>
                      <a:pt x="214572" y="131649"/>
                      <a:pt x="147159" y="131649"/>
                    </a:cubicBezTo>
                    <a:lnTo>
                      <a:pt x="99766" y="131649"/>
                    </a:lnTo>
                    <a:close/>
                    <a:moveTo>
                      <a:pt x="208852" y="140152"/>
                    </a:moveTo>
                    <a:cubicBezTo>
                      <a:pt x="256245" y="128005"/>
                      <a:pt x="277082" y="101688"/>
                      <a:pt x="277082" y="74966"/>
                    </a:cubicBezTo>
                    <a:cubicBezTo>
                      <a:pt x="277082" y="34073"/>
                      <a:pt x="232140" y="63"/>
                      <a:pt x="155331" y="63"/>
                    </a:cubicBezTo>
                    <a:lnTo>
                      <a:pt x="77" y="63"/>
                    </a:lnTo>
                    <a:lnTo>
                      <a:pt x="77" y="19092"/>
                    </a:lnTo>
                    <a:lnTo>
                      <a:pt x="44201" y="19092"/>
                    </a:lnTo>
                    <a:lnTo>
                      <a:pt x="44201" y="258782"/>
                    </a:lnTo>
                    <a:lnTo>
                      <a:pt x="77" y="258782"/>
                    </a:lnTo>
                    <a:lnTo>
                      <a:pt x="77" y="277812"/>
                    </a:lnTo>
                    <a:cubicBezTo>
                      <a:pt x="14785" y="276597"/>
                      <a:pt x="54824" y="276597"/>
                      <a:pt x="71984" y="276597"/>
                    </a:cubicBezTo>
                    <a:cubicBezTo>
                      <a:pt x="89143" y="276597"/>
                      <a:pt x="129182" y="276597"/>
                      <a:pt x="143891" y="277812"/>
                    </a:cubicBezTo>
                    <a:lnTo>
                      <a:pt x="143891" y="258782"/>
                    </a:lnTo>
                    <a:lnTo>
                      <a:pt x="99766" y="258782"/>
                    </a:lnTo>
                    <a:lnTo>
                      <a:pt x="99766" y="146225"/>
                    </a:lnTo>
                    <a:lnTo>
                      <a:pt x="147568" y="146225"/>
                    </a:lnTo>
                    <a:cubicBezTo>
                      <a:pt x="153288" y="146225"/>
                      <a:pt x="171264" y="146225"/>
                      <a:pt x="183930" y="159991"/>
                    </a:cubicBezTo>
                    <a:cubicBezTo>
                      <a:pt x="197004" y="174162"/>
                      <a:pt x="197004" y="181855"/>
                      <a:pt x="197004" y="211411"/>
                    </a:cubicBezTo>
                    <a:cubicBezTo>
                      <a:pt x="197004" y="238133"/>
                      <a:pt x="197004" y="257972"/>
                      <a:pt x="225603" y="271738"/>
                    </a:cubicBezTo>
                    <a:cubicBezTo>
                      <a:pt x="243580" y="280646"/>
                      <a:pt x="268911" y="282265"/>
                      <a:pt x="285662" y="282265"/>
                    </a:cubicBezTo>
                    <a:cubicBezTo>
                      <a:pt x="329378" y="282265"/>
                      <a:pt x="334690" y="245826"/>
                      <a:pt x="334690" y="239348"/>
                    </a:cubicBezTo>
                    <a:cubicBezTo>
                      <a:pt x="334690" y="230440"/>
                      <a:pt x="328970" y="230440"/>
                      <a:pt x="324884" y="230440"/>
                    </a:cubicBezTo>
                    <a:cubicBezTo>
                      <a:pt x="316304" y="230440"/>
                      <a:pt x="315896" y="234489"/>
                      <a:pt x="315487" y="239753"/>
                    </a:cubicBezTo>
                    <a:cubicBezTo>
                      <a:pt x="313444" y="258782"/>
                      <a:pt x="301596" y="267690"/>
                      <a:pt x="289339" y="267690"/>
                    </a:cubicBezTo>
                    <a:cubicBezTo>
                      <a:pt x="264825" y="267690"/>
                      <a:pt x="261148" y="238943"/>
                      <a:pt x="259105" y="221938"/>
                    </a:cubicBezTo>
                    <a:cubicBezTo>
                      <a:pt x="258288" y="217484"/>
                      <a:pt x="255020" y="189547"/>
                      <a:pt x="254611" y="187523"/>
                    </a:cubicBezTo>
                    <a:cubicBezTo>
                      <a:pt x="248891" y="159181"/>
                      <a:pt x="226420" y="146630"/>
                      <a:pt x="208852" y="1401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82" name="Freeform: Shape 4181">
                <a:extLst>
                  <a:ext uri="{FF2B5EF4-FFF2-40B4-BE49-F238E27FC236}">
                    <a16:creationId xmlns:a16="http://schemas.microsoft.com/office/drawing/2014/main" id="{FB675EAF-1E62-CBEE-B7D0-ABD76C95AB13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6377429" y="12417899"/>
                <a:ext cx="102385" cy="124986"/>
              </a:xfrm>
              <a:custGeom>
                <a:avLst/>
                <a:gdLst>
                  <a:gd name="connsiteX0" fmla="*/ 42984 w 102385"/>
                  <a:gd name="connsiteY0" fmla="*/ 60432 h 124986"/>
                  <a:gd name="connsiteX1" fmla="*/ 81308 w 102385"/>
                  <a:gd name="connsiteY1" fmla="*/ 8000 h 124986"/>
                  <a:gd name="connsiteX2" fmla="*/ 76446 w 102385"/>
                  <a:gd name="connsiteY2" fmla="*/ 18203 h 124986"/>
                  <a:gd name="connsiteX3" fmla="*/ 89315 w 102385"/>
                  <a:gd name="connsiteY3" fmla="*/ 31240 h 124986"/>
                  <a:gd name="connsiteX4" fmla="*/ 102471 w 102385"/>
                  <a:gd name="connsiteY4" fmla="*/ 18203 h 124986"/>
                  <a:gd name="connsiteX5" fmla="*/ 79878 w 102385"/>
                  <a:gd name="connsiteY5" fmla="*/ 64 h 124986"/>
                  <a:gd name="connsiteX6" fmla="*/ 41268 w 102385"/>
                  <a:gd name="connsiteY6" fmla="*/ 30390 h 124986"/>
                  <a:gd name="connsiteX7" fmla="*/ 40982 w 102385"/>
                  <a:gd name="connsiteY7" fmla="*/ 30390 h 124986"/>
                  <a:gd name="connsiteX8" fmla="*/ 40982 w 102385"/>
                  <a:gd name="connsiteY8" fmla="*/ 64 h 124986"/>
                  <a:gd name="connsiteX9" fmla="*/ 85 w 102385"/>
                  <a:gd name="connsiteY9" fmla="*/ 3182 h 124986"/>
                  <a:gd name="connsiteX10" fmla="*/ 85 w 102385"/>
                  <a:gd name="connsiteY10" fmla="*/ 13385 h 124986"/>
                  <a:gd name="connsiteX11" fmla="*/ 21535 w 102385"/>
                  <a:gd name="connsiteY11" fmla="*/ 29256 h 124986"/>
                  <a:gd name="connsiteX12" fmla="*/ 21535 w 102385"/>
                  <a:gd name="connsiteY12" fmla="*/ 102661 h 124986"/>
                  <a:gd name="connsiteX13" fmla="*/ 85 w 102385"/>
                  <a:gd name="connsiteY13" fmla="*/ 114848 h 124986"/>
                  <a:gd name="connsiteX14" fmla="*/ 85 w 102385"/>
                  <a:gd name="connsiteY14" fmla="*/ 125051 h 124986"/>
                  <a:gd name="connsiteX15" fmla="*/ 32689 w 102385"/>
                  <a:gd name="connsiteY15" fmla="*/ 123918 h 124986"/>
                  <a:gd name="connsiteX16" fmla="*/ 69868 w 102385"/>
                  <a:gd name="connsiteY16" fmla="*/ 125051 h 124986"/>
                  <a:gd name="connsiteX17" fmla="*/ 69868 w 102385"/>
                  <a:gd name="connsiteY17" fmla="*/ 114848 h 124986"/>
                  <a:gd name="connsiteX18" fmla="*/ 64148 w 102385"/>
                  <a:gd name="connsiteY18" fmla="*/ 114848 h 124986"/>
                  <a:gd name="connsiteX19" fmla="*/ 42984 w 102385"/>
                  <a:gd name="connsiteY19" fmla="*/ 102094 h 124986"/>
                  <a:gd name="connsiteX20" fmla="*/ 42984 w 102385"/>
                  <a:gd name="connsiteY20" fmla="*/ 60432 h 124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2385" h="124986">
                    <a:moveTo>
                      <a:pt x="42984" y="60432"/>
                    </a:moveTo>
                    <a:cubicBezTo>
                      <a:pt x="42984" y="36625"/>
                      <a:pt x="54138" y="8000"/>
                      <a:pt x="81308" y="8000"/>
                    </a:cubicBezTo>
                    <a:cubicBezTo>
                      <a:pt x="78734" y="9984"/>
                      <a:pt x="76446" y="13668"/>
                      <a:pt x="76446" y="18203"/>
                    </a:cubicBezTo>
                    <a:cubicBezTo>
                      <a:pt x="76446" y="27556"/>
                      <a:pt x="83881" y="31240"/>
                      <a:pt x="89315" y="31240"/>
                    </a:cubicBezTo>
                    <a:cubicBezTo>
                      <a:pt x="96179" y="31240"/>
                      <a:pt x="102471" y="26705"/>
                      <a:pt x="102471" y="18203"/>
                    </a:cubicBezTo>
                    <a:cubicBezTo>
                      <a:pt x="102471" y="8567"/>
                      <a:pt x="93319" y="64"/>
                      <a:pt x="79878" y="64"/>
                    </a:cubicBezTo>
                    <a:cubicBezTo>
                      <a:pt x="65578" y="64"/>
                      <a:pt x="49848" y="8850"/>
                      <a:pt x="41268" y="30390"/>
                    </a:cubicBezTo>
                    <a:lnTo>
                      <a:pt x="40982" y="30390"/>
                    </a:lnTo>
                    <a:lnTo>
                      <a:pt x="40982" y="64"/>
                    </a:lnTo>
                    <a:lnTo>
                      <a:pt x="85" y="3182"/>
                    </a:lnTo>
                    <a:lnTo>
                      <a:pt x="85" y="13385"/>
                    </a:lnTo>
                    <a:cubicBezTo>
                      <a:pt x="19247" y="13385"/>
                      <a:pt x="21535" y="15369"/>
                      <a:pt x="21535" y="29256"/>
                    </a:cubicBezTo>
                    <a:lnTo>
                      <a:pt x="21535" y="102661"/>
                    </a:lnTo>
                    <a:cubicBezTo>
                      <a:pt x="21535" y="114848"/>
                      <a:pt x="18675" y="114848"/>
                      <a:pt x="85" y="114848"/>
                    </a:cubicBezTo>
                    <a:lnTo>
                      <a:pt x="85" y="125051"/>
                    </a:lnTo>
                    <a:cubicBezTo>
                      <a:pt x="1515" y="125051"/>
                      <a:pt x="20963" y="123918"/>
                      <a:pt x="32689" y="123918"/>
                    </a:cubicBezTo>
                    <a:cubicBezTo>
                      <a:pt x="44986" y="123918"/>
                      <a:pt x="57570" y="124484"/>
                      <a:pt x="69868" y="125051"/>
                    </a:cubicBezTo>
                    <a:lnTo>
                      <a:pt x="69868" y="114848"/>
                    </a:lnTo>
                    <a:lnTo>
                      <a:pt x="64148" y="114848"/>
                    </a:lnTo>
                    <a:cubicBezTo>
                      <a:pt x="42984" y="114848"/>
                      <a:pt x="42984" y="111731"/>
                      <a:pt x="42984" y="102094"/>
                    </a:cubicBezTo>
                    <a:lnTo>
                      <a:pt x="42984" y="60432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83" name="Freeform: Shape 4182">
                <a:extLst>
                  <a:ext uri="{FF2B5EF4-FFF2-40B4-BE49-F238E27FC236}">
                    <a16:creationId xmlns:a16="http://schemas.microsoft.com/office/drawing/2014/main" id="{BCD5423C-BA56-4B3B-38FA-B500D7B42CE1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16647886" y="12333563"/>
                <a:ext cx="271694" cy="94742"/>
              </a:xfrm>
              <a:custGeom>
                <a:avLst/>
                <a:gdLst>
                  <a:gd name="connsiteX0" fmla="*/ 257895 w 271694"/>
                  <a:gd name="connsiteY0" fmla="*/ 16258 h 94742"/>
                  <a:gd name="connsiteX1" fmla="*/ 271786 w 271694"/>
                  <a:gd name="connsiteY1" fmla="*/ 8160 h 94742"/>
                  <a:gd name="connsiteX2" fmla="*/ 258303 w 271694"/>
                  <a:gd name="connsiteY2" fmla="*/ 63 h 94742"/>
                  <a:gd name="connsiteX3" fmla="*/ 13574 w 271694"/>
                  <a:gd name="connsiteY3" fmla="*/ 63 h 94742"/>
                  <a:gd name="connsiteX4" fmla="*/ 92 w 271694"/>
                  <a:gd name="connsiteY4" fmla="*/ 8160 h 94742"/>
                  <a:gd name="connsiteX5" fmla="*/ 13983 w 271694"/>
                  <a:gd name="connsiteY5" fmla="*/ 16258 h 94742"/>
                  <a:gd name="connsiteX6" fmla="*/ 257895 w 271694"/>
                  <a:gd name="connsiteY6" fmla="*/ 16258 h 94742"/>
                  <a:gd name="connsiteX7" fmla="*/ 258303 w 271694"/>
                  <a:gd name="connsiteY7" fmla="*/ 94805 h 94742"/>
                  <a:gd name="connsiteX8" fmla="*/ 271786 w 271694"/>
                  <a:gd name="connsiteY8" fmla="*/ 86707 h 94742"/>
                  <a:gd name="connsiteX9" fmla="*/ 257895 w 271694"/>
                  <a:gd name="connsiteY9" fmla="*/ 78610 h 94742"/>
                  <a:gd name="connsiteX10" fmla="*/ 13983 w 271694"/>
                  <a:gd name="connsiteY10" fmla="*/ 78610 h 94742"/>
                  <a:gd name="connsiteX11" fmla="*/ 92 w 271694"/>
                  <a:gd name="connsiteY11" fmla="*/ 86707 h 94742"/>
                  <a:gd name="connsiteX12" fmla="*/ 13574 w 271694"/>
                  <a:gd name="connsiteY12" fmla="*/ 94805 h 94742"/>
                  <a:gd name="connsiteX13" fmla="*/ 258303 w 271694"/>
                  <a:gd name="connsiteY13" fmla="*/ 94805 h 9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1694" h="94742">
                    <a:moveTo>
                      <a:pt x="257895" y="16258"/>
                    </a:moveTo>
                    <a:cubicBezTo>
                      <a:pt x="264023" y="16258"/>
                      <a:pt x="271786" y="16258"/>
                      <a:pt x="271786" y="8160"/>
                    </a:cubicBezTo>
                    <a:cubicBezTo>
                      <a:pt x="271786" y="63"/>
                      <a:pt x="264023" y="63"/>
                      <a:pt x="258303" y="63"/>
                    </a:cubicBezTo>
                    <a:lnTo>
                      <a:pt x="13574" y="63"/>
                    </a:lnTo>
                    <a:cubicBezTo>
                      <a:pt x="7854" y="63"/>
                      <a:pt x="92" y="63"/>
                      <a:pt x="92" y="8160"/>
                    </a:cubicBezTo>
                    <a:cubicBezTo>
                      <a:pt x="92" y="16258"/>
                      <a:pt x="7854" y="16258"/>
                      <a:pt x="13983" y="16258"/>
                    </a:cubicBezTo>
                    <a:lnTo>
                      <a:pt x="257895" y="16258"/>
                    </a:lnTo>
                    <a:close/>
                    <a:moveTo>
                      <a:pt x="258303" y="94805"/>
                    </a:moveTo>
                    <a:cubicBezTo>
                      <a:pt x="264023" y="94805"/>
                      <a:pt x="271786" y="94805"/>
                      <a:pt x="271786" y="86707"/>
                    </a:cubicBezTo>
                    <a:cubicBezTo>
                      <a:pt x="271786" y="78610"/>
                      <a:pt x="264023" y="78610"/>
                      <a:pt x="257895" y="78610"/>
                    </a:cubicBezTo>
                    <a:lnTo>
                      <a:pt x="13983" y="78610"/>
                    </a:lnTo>
                    <a:cubicBezTo>
                      <a:pt x="7854" y="78610"/>
                      <a:pt x="92" y="78610"/>
                      <a:pt x="92" y="86707"/>
                    </a:cubicBezTo>
                    <a:cubicBezTo>
                      <a:pt x="92" y="94805"/>
                      <a:pt x="7854" y="94805"/>
                      <a:pt x="13574" y="94805"/>
                    </a:cubicBezTo>
                    <a:lnTo>
                      <a:pt x="258303" y="94805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84" name="Freeform: Shape 4183">
                <a:extLst>
                  <a:ext uri="{FF2B5EF4-FFF2-40B4-BE49-F238E27FC236}">
                    <a16:creationId xmlns:a16="http://schemas.microsoft.com/office/drawing/2014/main" id="{FC91ED46-2526-1E2B-1DE2-0E7F976FC1E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17138551" y="12134550"/>
                <a:ext cx="104101" cy="188188"/>
              </a:xfrm>
              <a:custGeom>
                <a:avLst/>
                <a:gdLst>
                  <a:gd name="connsiteX0" fmla="*/ 64738 w 104101"/>
                  <a:gd name="connsiteY0" fmla="*/ 7995 h 188188"/>
                  <a:gd name="connsiteX1" fmla="*/ 56158 w 104101"/>
                  <a:gd name="connsiteY1" fmla="*/ 59 h 188188"/>
                  <a:gd name="connsiteX2" fmla="*/ 103 w 104101"/>
                  <a:gd name="connsiteY2" fmla="*/ 18198 h 188188"/>
                  <a:gd name="connsiteX3" fmla="*/ 103 w 104101"/>
                  <a:gd name="connsiteY3" fmla="*/ 28401 h 188188"/>
                  <a:gd name="connsiteX4" fmla="*/ 41573 w 104101"/>
                  <a:gd name="connsiteY4" fmla="*/ 20465 h 188188"/>
                  <a:gd name="connsiteX5" fmla="*/ 41573 w 104101"/>
                  <a:gd name="connsiteY5" fmla="*/ 165008 h 188188"/>
                  <a:gd name="connsiteX6" fmla="*/ 12973 w 104101"/>
                  <a:gd name="connsiteY6" fmla="*/ 178045 h 188188"/>
                  <a:gd name="connsiteX7" fmla="*/ 2105 w 104101"/>
                  <a:gd name="connsiteY7" fmla="*/ 178045 h 188188"/>
                  <a:gd name="connsiteX8" fmla="*/ 2105 w 104101"/>
                  <a:gd name="connsiteY8" fmla="*/ 188248 h 188188"/>
                  <a:gd name="connsiteX9" fmla="*/ 53012 w 104101"/>
                  <a:gd name="connsiteY9" fmla="*/ 187114 h 188188"/>
                  <a:gd name="connsiteX10" fmla="*/ 104205 w 104101"/>
                  <a:gd name="connsiteY10" fmla="*/ 188248 h 188188"/>
                  <a:gd name="connsiteX11" fmla="*/ 104205 w 104101"/>
                  <a:gd name="connsiteY11" fmla="*/ 178045 h 188188"/>
                  <a:gd name="connsiteX12" fmla="*/ 93337 w 104101"/>
                  <a:gd name="connsiteY12" fmla="*/ 178045 h 188188"/>
                  <a:gd name="connsiteX13" fmla="*/ 64738 w 104101"/>
                  <a:gd name="connsiteY13" fmla="*/ 165008 h 188188"/>
                  <a:gd name="connsiteX14" fmla="*/ 64738 w 104101"/>
                  <a:gd name="connsiteY14" fmla="*/ 7995 h 18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101" h="188188">
                    <a:moveTo>
                      <a:pt x="64738" y="7995"/>
                    </a:moveTo>
                    <a:cubicBezTo>
                      <a:pt x="64738" y="342"/>
                      <a:pt x="64166" y="59"/>
                      <a:pt x="56158" y="59"/>
                    </a:cubicBezTo>
                    <a:cubicBezTo>
                      <a:pt x="37855" y="17914"/>
                      <a:pt x="11829" y="18198"/>
                      <a:pt x="103" y="18198"/>
                    </a:cubicBezTo>
                    <a:lnTo>
                      <a:pt x="103" y="28401"/>
                    </a:lnTo>
                    <a:cubicBezTo>
                      <a:pt x="6967" y="28401"/>
                      <a:pt x="25843" y="28401"/>
                      <a:pt x="41573" y="20465"/>
                    </a:cubicBezTo>
                    <a:lnTo>
                      <a:pt x="41573" y="165008"/>
                    </a:lnTo>
                    <a:cubicBezTo>
                      <a:pt x="41573" y="174360"/>
                      <a:pt x="41573" y="178045"/>
                      <a:pt x="12973" y="178045"/>
                    </a:cubicBezTo>
                    <a:lnTo>
                      <a:pt x="2105" y="178045"/>
                    </a:lnTo>
                    <a:lnTo>
                      <a:pt x="2105" y="188248"/>
                    </a:lnTo>
                    <a:cubicBezTo>
                      <a:pt x="7253" y="187964"/>
                      <a:pt x="42431" y="187114"/>
                      <a:pt x="53012" y="187114"/>
                    </a:cubicBezTo>
                    <a:cubicBezTo>
                      <a:pt x="61878" y="187114"/>
                      <a:pt x="97913" y="187964"/>
                      <a:pt x="104205" y="188248"/>
                    </a:cubicBezTo>
                    <a:lnTo>
                      <a:pt x="104205" y="178045"/>
                    </a:lnTo>
                    <a:lnTo>
                      <a:pt x="93337" y="178045"/>
                    </a:lnTo>
                    <a:cubicBezTo>
                      <a:pt x="64738" y="178045"/>
                      <a:pt x="64738" y="174360"/>
                      <a:pt x="64738" y="165008"/>
                    </a:cubicBezTo>
                    <a:lnTo>
                      <a:pt x="64738" y="7995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85" name="Freeform: Shape 4184">
                <a:extLst>
                  <a:ext uri="{FF2B5EF4-FFF2-40B4-BE49-F238E27FC236}">
                    <a16:creationId xmlns:a16="http://schemas.microsoft.com/office/drawing/2014/main" id="{7662FF3C-C2A4-99A8-5A6C-DD2BBC15058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17105293" y="12372836"/>
                <a:ext cx="167029" cy="16194"/>
              </a:xfrm>
              <a:custGeom>
                <a:avLst/>
                <a:gdLst>
                  <a:gd name="connsiteX0" fmla="*/ 0 w 167029"/>
                  <a:gd name="connsiteY0" fmla="*/ 0 h 16194"/>
                  <a:gd name="connsiteX1" fmla="*/ 167029 w 167029"/>
                  <a:gd name="connsiteY1" fmla="*/ 0 h 16194"/>
                  <a:gd name="connsiteX2" fmla="*/ 167029 w 167029"/>
                  <a:gd name="connsiteY2" fmla="*/ 16194 h 16194"/>
                  <a:gd name="connsiteX3" fmla="*/ 0 w 167029"/>
                  <a:gd name="connsiteY3" fmla="*/ 16194 h 1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029" h="16194">
                    <a:moveTo>
                      <a:pt x="0" y="0"/>
                    </a:moveTo>
                    <a:lnTo>
                      <a:pt x="167029" y="0"/>
                    </a:lnTo>
                    <a:lnTo>
                      <a:pt x="167029" y="16194"/>
                    </a:lnTo>
                    <a:lnTo>
                      <a:pt x="0" y="16194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86" name="Freeform: Shape 4185">
                <a:extLst>
                  <a:ext uri="{FF2B5EF4-FFF2-40B4-BE49-F238E27FC236}">
                    <a16:creationId xmlns:a16="http://schemas.microsoft.com/office/drawing/2014/main" id="{78C3CADF-2612-DA2A-C350-0F9BFB0F2DF1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17123596" y="12428199"/>
                <a:ext cx="134989" cy="193573"/>
              </a:xfrm>
              <a:custGeom>
                <a:avLst/>
                <a:gdLst>
                  <a:gd name="connsiteX0" fmla="*/ 99915 w 134989"/>
                  <a:gd name="connsiteY0" fmla="*/ 22456 h 193573"/>
                  <a:gd name="connsiteX1" fmla="*/ 124511 w 134989"/>
                  <a:gd name="connsiteY1" fmla="*/ 10269 h 193573"/>
                  <a:gd name="connsiteX2" fmla="*/ 135093 w 134989"/>
                  <a:gd name="connsiteY2" fmla="*/ 4317 h 193573"/>
                  <a:gd name="connsiteX3" fmla="*/ 130517 w 134989"/>
                  <a:gd name="connsiteY3" fmla="*/ 66 h 193573"/>
                  <a:gd name="connsiteX4" fmla="*/ 111355 w 134989"/>
                  <a:gd name="connsiteY4" fmla="*/ 916 h 193573"/>
                  <a:gd name="connsiteX5" fmla="*/ 91907 w 134989"/>
                  <a:gd name="connsiteY5" fmla="*/ 1200 h 193573"/>
                  <a:gd name="connsiteX6" fmla="*/ 72174 w 134989"/>
                  <a:gd name="connsiteY6" fmla="*/ 916 h 193573"/>
                  <a:gd name="connsiteX7" fmla="*/ 52440 w 134989"/>
                  <a:gd name="connsiteY7" fmla="*/ 66 h 193573"/>
                  <a:gd name="connsiteX8" fmla="*/ 46434 w 134989"/>
                  <a:gd name="connsiteY8" fmla="*/ 6301 h 193573"/>
                  <a:gd name="connsiteX9" fmla="*/ 55872 w 134989"/>
                  <a:gd name="connsiteY9" fmla="*/ 10269 h 193573"/>
                  <a:gd name="connsiteX10" fmla="*/ 66740 w 134989"/>
                  <a:gd name="connsiteY10" fmla="*/ 10836 h 193573"/>
                  <a:gd name="connsiteX11" fmla="*/ 74462 w 134989"/>
                  <a:gd name="connsiteY11" fmla="*/ 14804 h 193573"/>
                  <a:gd name="connsiteX12" fmla="*/ 73318 w 134989"/>
                  <a:gd name="connsiteY12" fmla="*/ 20756 h 193573"/>
                  <a:gd name="connsiteX13" fmla="*/ 35281 w 134989"/>
                  <a:gd name="connsiteY13" fmla="*/ 171250 h 193573"/>
                  <a:gd name="connsiteX14" fmla="*/ 10685 w 134989"/>
                  <a:gd name="connsiteY14" fmla="*/ 183437 h 193573"/>
                  <a:gd name="connsiteX15" fmla="*/ 103 w 134989"/>
                  <a:gd name="connsiteY15" fmla="*/ 189672 h 193573"/>
                  <a:gd name="connsiteX16" fmla="*/ 4679 w 134989"/>
                  <a:gd name="connsiteY16" fmla="*/ 193640 h 193573"/>
                  <a:gd name="connsiteX17" fmla="*/ 43288 w 134989"/>
                  <a:gd name="connsiteY17" fmla="*/ 192506 h 193573"/>
                  <a:gd name="connsiteX18" fmla="*/ 63022 w 134989"/>
                  <a:gd name="connsiteY18" fmla="*/ 192790 h 193573"/>
                  <a:gd name="connsiteX19" fmla="*/ 82756 w 134989"/>
                  <a:gd name="connsiteY19" fmla="*/ 193640 h 193573"/>
                  <a:gd name="connsiteX20" fmla="*/ 88761 w 134989"/>
                  <a:gd name="connsiteY20" fmla="*/ 187405 h 193573"/>
                  <a:gd name="connsiteX21" fmla="*/ 79610 w 134989"/>
                  <a:gd name="connsiteY21" fmla="*/ 183437 h 193573"/>
                  <a:gd name="connsiteX22" fmla="*/ 67312 w 134989"/>
                  <a:gd name="connsiteY22" fmla="*/ 182870 h 193573"/>
                  <a:gd name="connsiteX23" fmla="*/ 60734 w 134989"/>
                  <a:gd name="connsiteY23" fmla="*/ 178619 h 193573"/>
                  <a:gd name="connsiteX24" fmla="*/ 61878 w 134989"/>
                  <a:gd name="connsiteY24" fmla="*/ 172384 h 193573"/>
                  <a:gd name="connsiteX25" fmla="*/ 99915 w 134989"/>
                  <a:gd name="connsiteY25" fmla="*/ 22456 h 193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989" h="193573">
                    <a:moveTo>
                      <a:pt x="99915" y="22456"/>
                    </a:moveTo>
                    <a:cubicBezTo>
                      <a:pt x="102489" y="12820"/>
                      <a:pt x="103061" y="10269"/>
                      <a:pt x="124511" y="10269"/>
                    </a:cubicBezTo>
                    <a:cubicBezTo>
                      <a:pt x="131661" y="10269"/>
                      <a:pt x="135093" y="10269"/>
                      <a:pt x="135093" y="4317"/>
                    </a:cubicBezTo>
                    <a:cubicBezTo>
                      <a:pt x="135093" y="1767"/>
                      <a:pt x="133091" y="66"/>
                      <a:pt x="130517" y="66"/>
                    </a:cubicBezTo>
                    <a:cubicBezTo>
                      <a:pt x="124511" y="66"/>
                      <a:pt x="117361" y="916"/>
                      <a:pt x="111355" y="916"/>
                    </a:cubicBezTo>
                    <a:cubicBezTo>
                      <a:pt x="105063" y="916"/>
                      <a:pt x="98199" y="1200"/>
                      <a:pt x="91907" y="1200"/>
                    </a:cubicBezTo>
                    <a:cubicBezTo>
                      <a:pt x="91907" y="1200"/>
                      <a:pt x="72174" y="916"/>
                      <a:pt x="72174" y="916"/>
                    </a:cubicBezTo>
                    <a:cubicBezTo>
                      <a:pt x="65882" y="916"/>
                      <a:pt x="58732" y="66"/>
                      <a:pt x="52440" y="66"/>
                    </a:cubicBezTo>
                    <a:cubicBezTo>
                      <a:pt x="50724" y="66"/>
                      <a:pt x="46434" y="66"/>
                      <a:pt x="46434" y="6301"/>
                    </a:cubicBezTo>
                    <a:cubicBezTo>
                      <a:pt x="46434" y="10269"/>
                      <a:pt x="49580" y="10269"/>
                      <a:pt x="55872" y="10269"/>
                    </a:cubicBezTo>
                    <a:cubicBezTo>
                      <a:pt x="56158" y="10269"/>
                      <a:pt x="61878" y="10269"/>
                      <a:pt x="66740" y="10836"/>
                    </a:cubicBezTo>
                    <a:cubicBezTo>
                      <a:pt x="72460" y="11403"/>
                      <a:pt x="74462" y="11686"/>
                      <a:pt x="74462" y="14804"/>
                    </a:cubicBezTo>
                    <a:cubicBezTo>
                      <a:pt x="74462" y="16504"/>
                      <a:pt x="73890" y="18488"/>
                      <a:pt x="73318" y="20756"/>
                    </a:cubicBezTo>
                    <a:lnTo>
                      <a:pt x="35281" y="171250"/>
                    </a:lnTo>
                    <a:cubicBezTo>
                      <a:pt x="32993" y="180603"/>
                      <a:pt x="32135" y="183437"/>
                      <a:pt x="10685" y="183437"/>
                    </a:cubicBezTo>
                    <a:cubicBezTo>
                      <a:pt x="2963" y="183437"/>
                      <a:pt x="103" y="183437"/>
                      <a:pt x="103" y="189672"/>
                    </a:cubicBezTo>
                    <a:cubicBezTo>
                      <a:pt x="103" y="189956"/>
                      <a:pt x="103" y="193640"/>
                      <a:pt x="4679" y="193640"/>
                    </a:cubicBezTo>
                    <a:cubicBezTo>
                      <a:pt x="13259" y="193640"/>
                      <a:pt x="34709" y="192506"/>
                      <a:pt x="43288" y="192506"/>
                    </a:cubicBezTo>
                    <a:lnTo>
                      <a:pt x="63022" y="192790"/>
                    </a:lnTo>
                    <a:cubicBezTo>
                      <a:pt x="69314" y="192790"/>
                      <a:pt x="76464" y="193640"/>
                      <a:pt x="82756" y="193640"/>
                    </a:cubicBezTo>
                    <a:cubicBezTo>
                      <a:pt x="84472" y="193640"/>
                      <a:pt x="88761" y="193640"/>
                      <a:pt x="88761" y="187405"/>
                    </a:cubicBezTo>
                    <a:cubicBezTo>
                      <a:pt x="88761" y="183437"/>
                      <a:pt x="85330" y="183437"/>
                      <a:pt x="79610" y="183437"/>
                    </a:cubicBezTo>
                    <a:cubicBezTo>
                      <a:pt x="79038" y="183437"/>
                      <a:pt x="73032" y="183437"/>
                      <a:pt x="67312" y="182870"/>
                    </a:cubicBezTo>
                    <a:cubicBezTo>
                      <a:pt x="60734" y="182303"/>
                      <a:pt x="60734" y="181170"/>
                      <a:pt x="60734" y="178619"/>
                    </a:cubicBezTo>
                    <a:cubicBezTo>
                      <a:pt x="60734" y="178336"/>
                      <a:pt x="60734" y="176635"/>
                      <a:pt x="61878" y="172384"/>
                    </a:cubicBezTo>
                    <a:lnTo>
                      <a:pt x="99915" y="22456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87" name="Freeform: Shape 4186">
                <a:extLst>
                  <a:ext uri="{FF2B5EF4-FFF2-40B4-BE49-F238E27FC236}">
                    <a16:creationId xmlns:a16="http://schemas.microsoft.com/office/drawing/2014/main" id="{0E8462AE-EA65-14D8-A725-9D4217C6D6C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17329112" y="12204405"/>
                <a:ext cx="339106" cy="277748"/>
              </a:xfrm>
              <a:custGeom>
                <a:avLst/>
                <a:gdLst>
                  <a:gd name="connsiteX0" fmla="*/ 293457 w 339106"/>
                  <a:gd name="connsiteY0" fmla="*/ 27190 h 277748"/>
                  <a:gd name="connsiteX1" fmla="*/ 309391 w 339106"/>
                  <a:gd name="connsiteY1" fmla="*/ 20307 h 277748"/>
                  <a:gd name="connsiteX2" fmla="*/ 330636 w 339106"/>
                  <a:gd name="connsiteY2" fmla="*/ 19092 h 277748"/>
                  <a:gd name="connsiteX3" fmla="*/ 339216 w 339106"/>
                  <a:gd name="connsiteY3" fmla="*/ 19092 h 277748"/>
                  <a:gd name="connsiteX4" fmla="*/ 339216 w 339106"/>
                  <a:gd name="connsiteY4" fmla="*/ 63 h 277748"/>
                  <a:gd name="connsiteX5" fmla="*/ 292639 w 339106"/>
                  <a:gd name="connsiteY5" fmla="*/ 1277 h 277748"/>
                  <a:gd name="connsiteX6" fmla="*/ 238709 w 339106"/>
                  <a:gd name="connsiteY6" fmla="*/ 63 h 277748"/>
                  <a:gd name="connsiteX7" fmla="*/ 238709 w 339106"/>
                  <a:gd name="connsiteY7" fmla="*/ 19092 h 277748"/>
                  <a:gd name="connsiteX8" fmla="*/ 269760 w 339106"/>
                  <a:gd name="connsiteY8" fmla="*/ 23141 h 277748"/>
                  <a:gd name="connsiteX9" fmla="*/ 266900 w 339106"/>
                  <a:gd name="connsiteY9" fmla="*/ 28000 h 277748"/>
                  <a:gd name="connsiteX10" fmla="*/ 190499 w 339106"/>
                  <a:gd name="connsiteY10" fmla="*/ 139342 h 277748"/>
                  <a:gd name="connsiteX11" fmla="*/ 107561 w 339106"/>
                  <a:gd name="connsiteY11" fmla="*/ 19092 h 277748"/>
                  <a:gd name="connsiteX12" fmla="*/ 142288 w 339106"/>
                  <a:gd name="connsiteY12" fmla="*/ 19092 h 277748"/>
                  <a:gd name="connsiteX13" fmla="*/ 142288 w 339106"/>
                  <a:gd name="connsiteY13" fmla="*/ 63 h 277748"/>
                  <a:gd name="connsiteX14" fmla="*/ 67522 w 339106"/>
                  <a:gd name="connsiteY14" fmla="*/ 1277 h 277748"/>
                  <a:gd name="connsiteX15" fmla="*/ 109 w 339106"/>
                  <a:gd name="connsiteY15" fmla="*/ 63 h 277748"/>
                  <a:gd name="connsiteX16" fmla="*/ 109 w 339106"/>
                  <a:gd name="connsiteY16" fmla="*/ 19092 h 277748"/>
                  <a:gd name="connsiteX17" fmla="*/ 40148 w 339106"/>
                  <a:gd name="connsiteY17" fmla="*/ 19092 h 277748"/>
                  <a:gd name="connsiteX18" fmla="*/ 141880 w 339106"/>
                  <a:gd name="connsiteY18" fmla="*/ 166874 h 277748"/>
                  <a:gd name="connsiteX19" fmla="*/ 141880 w 339106"/>
                  <a:gd name="connsiteY19" fmla="*/ 258782 h 277748"/>
                  <a:gd name="connsiteX20" fmla="*/ 97755 w 339106"/>
                  <a:gd name="connsiteY20" fmla="*/ 258782 h 277748"/>
                  <a:gd name="connsiteX21" fmla="*/ 97755 w 339106"/>
                  <a:gd name="connsiteY21" fmla="*/ 277812 h 277748"/>
                  <a:gd name="connsiteX22" fmla="*/ 169662 w 339106"/>
                  <a:gd name="connsiteY22" fmla="*/ 276597 h 277748"/>
                  <a:gd name="connsiteX23" fmla="*/ 241978 w 339106"/>
                  <a:gd name="connsiteY23" fmla="*/ 277812 h 277748"/>
                  <a:gd name="connsiteX24" fmla="*/ 241978 w 339106"/>
                  <a:gd name="connsiteY24" fmla="*/ 258782 h 277748"/>
                  <a:gd name="connsiteX25" fmla="*/ 197444 w 339106"/>
                  <a:gd name="connsiteY25" fmla="*/ 258782 h 277748"/>
                  <a:gd name="connsiteX26" fmla="*/ 197444 w 339106"/>
                  <a:gd name="connsiteY26" fmla="*/ 166874 h 277748"/>
                  <a:gd name="connsiteX27" fmla="*/ 293457 w 339106"/>
                  <a:gd name="connsiteY27" fmla="*/ 27190 h 27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39106" h="277748">
                    <a:moveTo>
                      <a:pt x="293457" y="27190"/>
                    </a:moveTo>
                    <a:cubicBezTo>
                      <a:pt x="297134" y="21521"/>
                      <a:pt x="300402" y="21521"/>
                      <a:pt x="309391" y="20307"/>
                    </a:cubicBezTo>
                    <a:cubicBezTo>
                      <a:pt x="316336" y="19497"/>
                      <a:pt x="323690" y="19092"/>
                      <a:pt x="330636" y="19092"/>
                    </a:cubicBezTo>
                    <a:lnTo>
                      <a:pt x="339216" y="19092"/>
                    </a:lnTo>
                    <a:lnTo>
                      <a:pt x="339216" y="63"/>
                    </a:lnTo>
                    <a:cubicBezTo>
                      <a:pt x="322873" y="468"/>
                      <a:pt x="304079" y="1277"/>
                      <a:pt x="292639" y="1277"/>
                    </a:cubicBezTo>
                    <a:cubicBezTo>
                      <a:pt x="276706" y="1277"/>
                      <a:pt x="253826" y="1277"/>
                      <a:pt x="238709" y="63"/>
                    </a:cubicBezTo>
                    <a:lnTo>
                      <a:pt x="238709" y="19092"/>
                    </a:lnTo>
                    <a:cubicBezTo>
                      <a:pt x="248106" y="19092"/>
                      <a:pt x="259137" y="19092"/>
                      <a:pt x="269760" y="23141"/>
                    </a:cubicBezTo>
                    <a:cubicBezTo>
                      <a:pt x="268943" y="24761"/>
                      <a:pt x="268943" y="25570"/>
                      <a:pt x="266900" y="28000"/>
                    </a:cubicBezTo>
                    <a:lnTo>
                      <a:pt x="190499" y="139342"/>
                    </a:lnTo>
                    <a:lnTo>
                      <a:pt x="107561" y="19092"/>
                    </a:lnTo>
                    <a:lnTo>
                      <a:pt x="142288" y="19092"/>
                    </a:lnTo>
                    <a:lnTo>
                      <a:pt x="142288" y="63"/>
                    </a:lnTo>
                    <a:cubicBezTo>
                      <a:pt x="125537" y="1277"/>
                      <a:pt x="85907" y="1277"/>
                      <a:pt x="67522" y="1277"/>
                    </a:cubicBezTo>
                    <a:cubicBezTo>
                      <a:pt x="51179" y="1277"/>
                      <a:pt x="14408" y="1277"/>
                      <a:pt x="109" y="63"/>
                    </a:cubicBezTo>
                    <a:lnTo>
                      <a:pt x="109" y="19092"/>
                    </a:lnTo>
                    <a:lnTo>
                      <a:pt x="40148" y="19092"/>
                    </a:lnTo>
                    <a:lnTo>
                      <a:pt x="141880" y="166874"/>
                    </a:lnTo>
                    <a:lnTo>
                      <a:pt x="141880" y="258782"/>
                    </a:lnTo>
                    <a:lnTo>
                      <a:pt x="97755" y="258782"/>
                    </a:lnTo>
                    <a:lnTo>
                      <a:pt x="97755" y="277812"/>
                    </a:lnTo>
                    <a:cubicBezTo>
                      <a:pt x="112463" y="276597"/>
                      <a:pt x="152503" y="276597"/>
                      <a:pt x="169662" y="276597"/>
                    </a:cubicBezTo>
                    <a:cubicBezTo>
                      <a:pt x="187230" y="276597"/>
                      <a:pt x="226452" y="276597"/>
                      <a:pt x="241978" y="277812"/>
                    </a:cubicBezTo>
                    <a:lnTo>
                      <a:pt x="241978" y="258782"/>
                    </a:lnTo>
                    <a:lnTo>
                      <a:pt x="197444" y="258782"/>
                    </a:lnTo>
                    <a:lnTo>
                      <a:pt x="197444" y="166874"/>
                    </a:lnTo>
                    <a:lnTo>
                      <a:pt x="293457" y="27190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88" name="Freeform: Shape 4187">
                <a:extLst>
                  <a:ext uri="{FF2B5EF4-FFF2-40B4-BE49-F238E27FC236}">
                    <a16:creationId xmlns:a16="http://schemas.microsoft.com/office/drawing/2014/main" id="{BB55952C-D139-4D0C-1CE7-5F83B26D2B21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17684333" y="12204405"/>
                <a:ext cx="339106" cy="277748"/>
              </a:xfrm>
              <a:custGeom>
                <a:avLst/>
                <a:gdLst>
                  <a:gd name="connsiteX0" fmla="*/ 293465 w 339106"/>
                  <a:gd name="connsiteY0" fmla="*/ 27190 h 277748"/>
                  <a:gd name="connsiteX1" fmla="*/ 309399 w 339106"/>
                  <a:gd name="connsiteY1" fmla="*/ 20307 h 277748"/>
                  <a:gd name="connsiteX2" fmla="*/ 330645 w 339106"/>
                  <a:gd name="connsiteY2" fmla="*/ 19092 h 277748"/>
                  <a:gd name="connsiteX3" fmla="*/ 339224 w 339106"/>
                  <a:gd name="connsiteY3" fmla="*/ 19092 h 277748"/>
                  <a:gd name="connsiteX4" fmla="*/ 339224 w 339106"/>
                  <a:gd name="connsiteY4" fmla="*/ 63 h 277748"/>
                  <a:gd name="connsiteX5" fmla="*/ 292648 w 339106"/>
                  <a:gd name="connsiteY5" fmla="*/ 1277 h 277748"/>
                  <a:gd name="connsiteX6" fmla="*/ 238718 w 339106"/>
                  <a:gd name="connsiteY6" fmla="*/ 63 h 277748"/>
                  <a:gd name="connsiteX7" fmla="*/ 238718 w 339106"/>
                  <a:gd name="connsiteY7" fmla="*/ 19092 h 277748"/>
                  <a:gd name="connsiteX8" fmla="*/ 269769 w 339106"/>
                  <a:gd name="connsiteY8" fmla="*/ 23141 h 277748"/>
                  <a:gd name="connsiteX9" fmla="*/ 266909 w 339106"/>
                  <a:gd name="connsiteY9" fmla="*/ 28000 h 277748"/>
                  <a:gd name="connsiteX10" fmla="*/ 190508 w 339106"/>
                  <a:gd name="connsiteY10" fmla="*/ 139342 h 277748"/>
                  <a:gd name="connsiteX11" fmla="*/ 107569 w 339106"/>
                  <a:gd name="connsiteY11" fmla="*/ 19092 h 277748"/>
                  <a:gd name="connsiteX12" fmla="*/ 142297 w 339106"/>
                  <a:gd name="connsiteY12" fmla="*/ 19092 h 277748"/>
                  <a:gd name="connsiteX13" fmla="*/ 142297 w 339106"/>
                  <a:gd name="connsiteY13" fmla="*/ 63 h 277748"/>
                  <a:gd name="connsiteX14" fmla="*/ 67530 w 339106"/>
                  <a:gd name="connsiteY14" fmla="*/ 1277 h 277748"/>
                  <a:gd name="connsiteX15" fmla="*/ 117 w 339106"/>
                  <a:gd name="connsiteY15" fmla="*/ 63 h 277748"/>
                  <a:gd name="connsiteX16" fmla="*/ 117 w 339106"/>
                  <a:gd name="connsiteY16" fmla="*/ 19092 h 277748"/>
                  <a:gd name="connsiteX17" fmla="*/ 40156 w 339106"/>
                  <a:gd name="connsiteY17" fmla="*/ 19092 h 277748"/>
                  <a:gd name="connsiteX18" fmla="*/ 141889 w 339106"/>
                  <a:gd name="connsiteY18" fmla="*/ 166874 h 277748"/>
                  <a:gd name="connsiteX19" fmla="*/ 141889 w 339106"/>
                  <a:gd name="connsiteY19" fmla="*/ 258782 h 277748"/>
                  <a:gd name="connsiteX20" fmla="*/ 97764 w 339106"/>
                  <a:gd name="connsiteY20" fmla="*/ 258782 h 277748"/>
                  <a:gd name="connsiteX21" fmla="*/ 97764 w 339106"/>
                  <a:gd name="connsiteY21" fmla="*/ 277812 h 277748"/>
                  <a:gd name="connsiteX22" fmla="*/ 169671 w 339106"/>
                  <a:gd name="connsiteY22" fmla="*/ 276597 h 277748"/>
                  <a:gd name="connsiteX23" fmla="*/ 241986 w 339106"/>
                  <a:gd name="connsiteY23" fmla="*/ 277812 h 277748"/>
                  <a:gd name="connsiteX24" fmla="*/ 241986 w 339106"/>
                  <a:gd name="connsiteY24" fmla="*/ 258782 h 277748"/>
                  <a:gd name="connsiteX25" fmla="*/ 197453 w 339106"/>
                  <a:gd name="connsiteY25" fmla="*/ 258782 h 277748"/>
                  <a:gd name="connsiteX26" fmla="*/ 197453 w 339106"/>
                  <a:gd name="connsiteY26" fmla="*/ 166874 h 277748"/>
                  <a:gd name="connsiteX27" fmla="*/ 293465 w 339106"/>
                  <a:gd name="connsiteY27" fmla="*/ 27190 h 27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39106" h="277748">
                    <a:moveTo>
                      <a:pt x="293465" y="27190"/>
                    </a:moveTo>
                    <a:cubicBezTo>
                      <a:pt x="297142" y="21521"/>
                      <a:pt x="300411" y="21521"/>
                      <a:pt x="309399" y="20307"/>
                    </a:cubicBezTo>
                    <a:cubicBezTo>
                      <a:pt x="316345" y="19497"/>
                      <a:pt x="323699" y="19092"/>
                      <a:pt x="330645" y="19092"/>
                    </a:cubicBezTo>
                    <a:lnTo>
                      <a:pt x="339224" y="19092"/>
                    </a:lnTo>
                    <a:lnTo>
                      <a:pt x="339224" y="63"/>
                    </a:lnTo>
                    <a:cubicBezTo>
                      <a:pt x="322882" y="468"/>
                      <a:pt x="304088" y="1277"/>
                      <a:pt x="292648" y="1277"/>
                    </a:cubicBezTo>
                    <a:cubicBezTo>
                      <a:pt x="276714" y="1277"/>
                      <a:pt x="253835" y="1277"/>
                      <a:pt x="238718" y="63"/>
                    </a:cubicBezTo>
                    <a:lnTo>
                      <a:pt x="238718" y="19092"/>
                    </a:lnTo>
                    <a:cubicBezTo>
                      <a:pt x="248115" y="19092"/>
                      <a:pt x="259146" y="19092"/>
                      <a:pt x="269769" y="23141"/>
                    </a:cubicBezTo>
                    <a:cubicBezTo>
                      <a:pt x="268952" y="24761"/>
                      <a:pt x="268952" y="25570"/>
                      <a:pt x="266909" y="28000"/>
                    </a:cubicBezTo>
                    <a:lnTo>
                      <a:pt x="190508" y="139342"/>
                    </a:lnTo>
                    <a:lnTo>
                      <a:pt x="107569" y="19092"/>
                    </a:lnTo>
                    <a:lnTo>
                      <a:pt x="142297" y="19092"/>
                    </a:lnTo>
                    <a:lnTo>
                      <a:pt x="142297" y="63"/>
                    </a:lnTo>
                    <a:cubicBezTo>
                      <a:pt x="125546" y="1277"/>
                      <a:pt x="85916" y="1277"/>
                      <a:pt x="67530" y="1277"/>
                    </a:cubicBezTo>
                    <a:cubicBezTo>
                      <a:pt x="51188" y="1277"/>
                      <a:pt x="14417" y="1277"/>
                      <a:pt x="117" y="63"/>
                    </a:cubicBezTo>
                    <a:lnTo>
                      <a:pt x="117" y="19092"/>
                    </a:lnTo>
                    <a:lnTo>
                      <a:pt x="40156" y="19092"/>
                    </a:lnTo>
                    <a:lnTo>
                      <a:pt x="141889" y="166874"/>
                    </a:lnTo>
                    <a:lnTo>
                      <a:pt x="141889" y="258782"/>
                    </a:lnTo>
                    <a:lnTo>
                      <a:pt x="97764" y="258782"/>
                    </a:lnTo>
                    <a:lnTo>
                      <a:pt x="97764" y="277812"/>
                    </a:lnTo>
                    <a:cubicBezTo>
                      <a:pt x="112472" y="276597"/>
                      <a:pt x="152511" y="276597"/>
                      <a:pt x="169671" y="276597"/>
                    </a:cubicBezTo>
                    <a:cubicBezTo>
                      <a:pt x="187239" y="276597"/>
                      <a:pt x="226461" y="276597"/>
                      <a:pt x="241986" y="277812"/>
                    </a:cubicBezTo>
                    <a:lnTo>
                      <a:pt x="241986" y="258782"/>
                    </a:lnTo>
                    <a:lnTo>
                      <a:pt x="197453" y="258782"/>
                    </a:lnTo>
                    <a:lnTo>
                      <a:pt x="197453" y="166874"/>
                    </a:lnTo>
                    <a:lnTo>
                      <a:pt x="293465" y="27190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89" name="Freeform: Shape 4188">
                <a:extLst>
                  <a:ext uri="{FF2B5EF4-FFF2-40B4-BE49-F238E27FC236}">
                    <a16:creationId xmlns:a16="http://schemas.microsoft.com/office/drawing/2014/main" id="{311222DC-FE45-186E-5837-DAFC2ACA3530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18059552" y="12141652"/>
                <a:ext cx="208775" cy="193573"/>
              </a:xfrm>
              <a:custGeom>
                <a:avLst/>
                <a:gdLst>
                  <a:gd name="connsiteX0" fmla="*/ 179444 w 208775"/>
                  <a:gd name="connsiteY0" fmla="*/ 23016 h 193573"/>
                  <a:gd name="connsiteX1" fmla="*/ 202038 w 208775"/>
                  <a:gd name="connsiteY1" fmla="*/ 10262 h 193573"/>
                  <a:gd name="connsiteX2" fmla="*/ 208902 w 208775"/>
                  <a:gd name="connsiteY2" fmla="*/ 10262 h 193573"/>
                  <a:gd name="connsiteX3" fmla="*/ 208902 w 208775"/>
                  <a:gd name="connsiteY3" fmla="*/ 59 h 193573"/>
                  <a:gd name="connsiteX4" fmla="*/ 166003 w 208775"/>
                  <a:gd name="connsiteY4" fmla="*/ 1193 h 193573"/>
                  <a:gd name="connsiteX5" fmla="*/ 122818 w 208775"/>
                  <a:gd name="connsiteY5" fmla="*/ 59 h 193573"/>
                  <a:gd name="connsiteX6" fmla="*/ 122818 w 208775"/>
                  <a:gd name="connsiteY6" fmla="*/ 10262 h 193573"/>
                  <a:gd name="connsiteX7" fmla="*/ 129682 w 208775"/>
                  <a:gd name="connsiteY7" fmla="*/ 10262 h 193573"/>
                  <a:gd name="connsiteX8" fmla="*/ 152275 w 208775"/>
                  <a:gd name="connsiteY8" fmla="*/ 23016 h 193573"/>
                  <a:gd name="connsiteX9" fmla="*/ 152275 w 208775"/>
                  <a:gd name="connsiteY9" fmla="*/ 87918 h 193573"/>
                  <a:gd name="connsiteX10" fmla="*/ 56753 w 208775"/>
                  <a:gd name="connsiteY10" fmla="*/ 87918 h 193573"/>
                  <a:gd name="connsiteX11" fmla="*/ 56753 w 208775"/>
                  <a:gd name="connsiteY11" fmla="*/ 23016 h 193573"/>
                  <a:gd name="connsiteX12" fmla="*/ 79347 w 208775"/>
                  <a:gd name="connsiteY12" fmla="*/ 10262 h 193573"/>
                  <a:gd name="connsiteX13" fmla="*/ 86210 w 208775"/>
                  <a:gd name="connsiteY13" fmla="*/ 10262 h 193573"/>
                  <a:gd name="connsiteX14" fmla="*/ 86210 w 208775"/>
                  <a:gd name="connsiteY14" fmla="*/ 59 h 193573"/>
                  <a:gd name="connsiteX15" fmla="*/ 43311 w 208775"/>
                  <a:gd name="connsiteY15" fmla="*/ 1193 h 193573"/>
                  <a:gd name="connsiteX16" fmla="*/ 126 w 208775"/>
                  <a:gd name="connsiteY16" fmla="*/ 59 h 193573"/>
                  <a:gd name="connsiteX17" fmla="*/ 126 w 208775"/>
                  <a:gd name="connsiteY17" fmla="*/ 10262 h 193573"/>
                  <a:gd name="connsiteX18" fmla="*/ 6990 w 208775"/>
                  <a:gd name="connsiteY18" fmla="*/ 10262 h 193573"/>
                  <a:gd name="connsiteX19" fmla="*/ 29584 w 208775"/>
                  <a:gd name="connsiteY19" fmla="*/ 23016 h 193573"/>
                  <a:gd name="connsiteX20" fmla="*/ 29584 w 208775"/>
                  <a:gd name="connsiteY20" fmla="*/ 170676 h 193573"/>
                  <a:gd name="connsiteX21" fmla="*/ 6990 w 208775"/>
                  <a:gd name="connsiteY21" fmla="*/ 183430 h 193573"/>
                  <a:gd name="connsiteX22" fmla="*/ 126 w 208775"/>
                  <a:gd name="connsiteY22" fmla="*/ 183430 h 193573"/>
                  <a:gd name="connsiteX23" fmla="*/ 126 w 208775"/>
                  <a:gd name="connsiteY23" fmla="*/ 193633 h 193573"/>
                  <a:gd name="connsiteX24" fmla="*/ 43025 w 208775"/>
                  <a:gd name="connsiteY24" fmla="*/ 192499 h 193573"/>
                  <a:gd name="connsiteX25" fmla="*/ 86210 w 208775"/>
                  <a:gd name="connsiteY25" fmla="*/ 193633 h 193573"/>
                  <a:gd name="connsiteX26" fmla="*/ 86210 w 208775"/>
                  <a:gd name="connsiteY26" fmla="*/ 183430 h 193573"/>
                  <a:gd name="connsiteX27" fmla="*/ 79347 w 208775"/>
                  <a:gd name="connsiteY27" fmla="*/ 183430 h 193573"/>
                  <a:gd name="connsiteX28" fmla="*/ 56753 w 208775"/>
                  <a:gd name="connsiteY28" fmla="*/ 170676 h 193573"/>
                  <a:gd name="connsiteX29" fmla="*/ 56753 w 208775"/>
                  <a:gd name="connsiteY29" fmla="*/ 98121 h 193573"/>
                  <a:gd name="connsiteX30" fmla="*/ 152275 w 208775"/>
                  <a:gd name="connsiteY30" fmla="*/ 98121 h 193573"/>
                  <a:gd name="connsiteX31" fmla="*/ 152275 w 208775"/>
                  <a:gd name="connsiteY31" fmla="*/ 170676 h 193573"/>
                  <a:gd name="connsiteX32" fmla="*/ 129682 w 208775"/>
                  <a:gd name="connsiteY32" fmla="*/ 183430 h 193573"/>
                  <a:gd name="connsiteX33" fmla="*/ 122818 w 208775"/>
                  <a:gd name="connsiteY33" fmla="*/ 183430 h 193573"/>
                  <a:gd name="connsiteX34" fmla="*/ 122818 w 208775"/>
                  <a:gd name="connsiteY34" fmla="*/ 193633 h 193573"/>
                  <a:gd name="connsiteX35" fmla="*/ 165717 w 208775"/>
                  <a:gd name="connsiteY35" fmla="*/ 192499 h 193573"/>
                  <a:gd name="connsiteX36" fmla="*/ 208902 w 208775"/>
                  <a:gd name="connsiteY36" fmla="*/ 193633 h 193573"/>
                  <a:gd name="connsiteX37" fmla="*/ 208902 w 208775"/>
                  <a:gd name="connsiteY37" fmla="*/ 183430 h 193573"/>
                  <a:gd name="connsiteX38" fmla="*/ 202038 w 208775"/>
                  <a:gd name="connsiteY38" fmla="*/ 183430 h 193573"/>
                  <a:gd name="connsiteX39" fmla="*/ 179444 w 208775"/>
                  <a:gd name="connsiteY39" fmla="*/ 170676 h 193573"/>
                  <a:gd name="connsiteX40" fmla="*/ 179444 w 208775"/>
                  <a:gd name="connsiteY40" fmla="*/ 23016 h 193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08775" h="193573">
                    <a:moveTo>
                      <a:pt x="179444" y="23016"/>
                    </a:moveTo>
                    <a:cubicBezTo>
                      <a:pt x="179444" y="13380"/>
                      <a:pt x="180016" y="10262"/>
                      <a:pt x="202038" y="10262"/>
                    </a:cubicBezTo>
                    <a:lnTo>
                      <a:pt x="208902" y="10262"/>
                    </a:lnTo>
                    <a:lnTo>
                      <a:pt x="208902" y="59"/>
                    </a:lnTo>
                    <a:cubicBezTo>
                      <a:pt x="194602" y="626"/>
                      <a:pt x="176299" y="1193"/>
                      <a:pt x="166003" y="1193"/>
                    </a:cubicBezTo>
                    <a:cubicBezTo>
                      <a:pt x="155421" y="1193"/>
                      <a:pt x="137117" y="626"/>
                      <a:pt x="122818" y="59"/>
                    </a:cubicBezTo>
                    <a:lnTo>
                      <a:pt x="122818" y="10262"/>
                    </a:lnTo>
                    <a:lnTo>
                      <a:pt x="129682" y="10262"/>
                    </a:lnTo>
                    <a:cubicBezTo>
                      <a:pt x="151703" y="10262"/>
                      <a:pt x="152275" y="13096"/>
                      <a:pt x="152275" y="23016"/>
                    </a:cubicBezTo>
                    <a:lnTo>
                      <a:pt x="152275" y="87918"/>
                    </a:lnTo>
                    <a:lnTo>
                      <a:pt x="56753" y="87918"/>
                    </a:lnTo>
                    <a:lnTo>
                      <a:pt x="56753" y="23016"/>
                    </a:lnTo>
                    <a:cubicBezTo>
                      <a:pt x="56753" y="13380"/>
                      <a:pt x="57325" y="10262"/>
                      <a:pt x="79347" y="10262"/>
                    </a:cubicBezTo>
                    <a:lnTo>
                      <a:pt x="86210" y="10262"/>
                    </a:lnTo>
                    <a:lnTo>
                      <a:pt x="86210" y="59"/>
                    </a:lnTo>
                    <a:cubicBezTo>
                      <a:pt x="71911" y="626"/>
                      <a:pt x="53607" y="1193"/>
                      <a:pt x="43311" y="1193"/>
                    </a:cubicBezTo>
                    <a:cubicBezTo>
                      <a:pt x="32730" y="1193"/>
                      <a:pt x="14426" y="626"/>
                      <a:pt x="126" y="59"/>
                    </a:cubicBezTo>
                    <a:lnTo>
                      <a:pt x="126" y="10262"/>
                    </a:lnTo>
                    <a:lnTo>
                      <a:pt x="6990" y="10262"/>
                    </a:lnTo>
                    <a:cubicBezTo>
                      <a:pt x="29012" y="10262"/>
                      <a:pt x="29584" y="13096"/>
                      <a:pt x="29584" y="23016"/>
                    </a:cubicBezTo>
                    <a:lnTo>
                      <a:pt x="29584" y="170676"/>
                    </a:lnTo>
                    <a:cubicBezTo>
                      <a:pt x="29584" y="180312"/>
                      <a:pt x="29012" y="183430"/>
                      <a:pt x="6990" y="183430"/>
                    </a:cubicBezTo>
                    <a:lnTo>
                      <a:pt x="126" y="183430"/>
                    </a:lnTo>
                    <a:lnTo>
                      <a:pt x="126" y="193633"/>
                    </a:lnTo>
                    <a:cubicBezTo>
                      <a:pt x="14426" y="193066"/>
                      <a:pt x="32730" y="192499"/>
                      <a:pt x="43025" y="192499"/>
                    </a:cubicBezTo>
                    <a:cubicBezTo>
                      <a:pt x="53607" y="192499"/>
                      <a:pt x="71911" y="193066"/>
                      <a:pt x="86210" y="193633"/>
                    </a:cubicBezTo>
                    <a:lnTo>
                      <a:pt x="86210" y="183430"/>
                    </a:lnTo>
                    <a:lnTo>
                      <a:pt x="79347" y="183430"/>
                    </a:lnTo>
                    <a:cubicBezTo>
                      <a:pt x="57325" y="183430"/>
                      <a:pt x="56753" y="180596"/>
                      <a:pt x="56753" y="170676"/>
                    </a:cubicBezTo>
                    <a:lnTo>
                      <a:pt x="56753" y="98121"/>
                    </a:lnTo>
                    <a:lnTo>
                      <a:pt x="152275" y="98121"/>
                    </a:lnTo>
                    <a:lnTo>
                      <a:pt x="152275" y="170676"/>
                    </a:lnTo>
                    <a:cubicBezTo>
                      <a:pt x="152275" y="180312"/>
                      <a:pt x="151703" y="183430"/>
                      <a:pt x="129682" y="183430"/>
                    </a:cubicBezTo>
                    <a:lnTo>
                      <a:pt x="122818" y="183430"/>
                    </a:lnTo>
                    <a:lnTo>
                      <a:pt x="122818" y="193633"/>
                    </a:lnTo>
                    <a:cubicBezTo>
                      <a:pt x="137117" y="193066"/>
                      <a:pt x="155421" y="192499"/>
                      <a:pt x="165717" y="192499"/>
                    </a:cubicBezTo>
                    <a:cubicBezTo>
                      <a:pt x="176299" y="192499"/>
                      <a:pt x="194602" y="193066"/>
                      <a:pt x="208902" y="193633"/>
                    </a:cubicBezTo>
                    <a:lnTo>
                      <a:pt x="208902" y="183430"/>
                    </a:lnTo>
                    <a:lnTo>
                      <a:pt x="202038" y="183430"/>
                    </a:lnTo>
                    <a:cubicBezTo>
                      <a:pt x="180016" y="183430"/>
                      <a:pt x="179444" y="180596"/>
                      <a:pt x="179444" y="170676"/>
                    </a:cubicBezTo>
                    <a:lnTo>
                      <a:pt x="179444" y="23016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F1B164C4-3EB5-BA48-1987-87332177A09F}"/>
              </a:ext>
            </a:extLst>
          </p:cNvPr>
          <p:cNvSpPr>
            <a:spLocks/>
          </p:cNvSpPr>
          <p:nvPr/>
        </p:nvSpPr>
        <p:spPr>
          <a:xfrm>
            <a:off x="370047" y="33037272"/>
            <a:ext cx="29535119" cy="9300755"/>
          </a:xfrm>
          <a:prstGeom prst="rect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SUMMER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BB418851-9C83-74EE-4362-C6DCD9B952DF}"/>
              </a:ext>
            </a:extLst>
          </p:cNvPr>
          <p:cNvSpPr txBox="1"/>
          <p:nvPr/>
        </p:nvSpPr>
        <p:spPr>
          <a:xfrm>
            <a:off x="6087756" y="34003046"/>
            <a:ext cx="3257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Architecture</a:t>
            </a:r>
          </a:p>
        </p:txBody>
      </p:sp>
      <p:sp>
        <p:nvSpPr>
          <p:cNvPr id="1075" name="Rectangle: Rounded Corners 1074">
            <a:extLst>
              <a:ext uri="{FF2B5EF4-FFF2-40B4-BE49-F238E27FC236}">
                <a16:creationId xmlns:a16="http://schemas.microsoft.com/office/drawing/2014/main" id="{910D7037-D4BD-9A14-F790-75CEE7F650A3}"/>
              </a:ext>
            </a:extLst>
          </p:cNvPr>
          <p:cNvSpPr/>
          <p:nvPr/>
        </p:nvSpPr>
        <p:spPr>
          <a:xfrm>
            <a:off x="689107" y="34868622"/>
            <a:ext cx="14173200" cy="7233557"/>
          </a:xfrm>
          <a:prstGeom prst="roundRect">
            <a:avLst>
              <a:gd name="adj" fmla="val 12283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2F421947-23E4-7596-503E-4D9AC1BD6411}"/>
              </a:ext>
            </a:extLst>
          </p:cNvPr>
          <p:cNvSpPr txBox="1"/>
          <p:nvPr/>
        </p:nvSpPr>
        <p:spPr>
          <a:xfrm>
            <a:off x="8390868" y="33186986"/>
            <a:ext cx="13488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Gill Sans MT" panose="020B0502020104020203" pitchFamily="34" charset="0"/>
              </a:rPr>
              <a:t>Toeplitz-projection based prediction (Phase II)</a:t>
            </a:r>
          </a:p>
        </p:txBody>
      </p:sp>
      <p:pic>
        <p:nvPicPr>
          <p:cNvPr id="1078" name="Picture 1077">
            <a:extLst>
              <a:ext uri="{FF2B5EF4-FFF2-40B4-BE49-F238E27FC236}">
                <a16:creationId xmlns:a16="http://schemas.microsoft.com/office/drawing/2014/main" id="{C66E9E41-7A60-9EE7-DA92-C483B026961C}"/>
              </a:ext>
            </a:extLst>
          </p:cNvPr>
          <p:cNvPicPr>
            <a:picLocks noChangeAspect="1"/>
          </p:cNvPicPr>
          <p:nvPr/>
        </p:nvPicPr>
        <p:blipFill rotWithShape="1">
          <a:blip r:embed="rId72"/>
          <a:srcRect r="1628"/>
          <a:stretch/>
        </p:blipFill>
        <p:spPr>
          <a:xfrm>
            <a:off x="741250" y="35873835"/>
            <a:ext cx="7571060" cy="5040906"/>
          </a:xfrm>
          <a:prstGeom prst="rect">
            <a:avLst/>
          </a:prstGeom>
        </p:spPr>
      </p:pic>
      <p:sp>
        <p:nvSpPr>
          <p:cNvPr id="1079" name="Rectangle: Rounded Corners 1078">
            <a:extLst>
              <a:ext uri="{FF2B5EF4-FFF2-40B4-BE49-F238E27FC236}">
                <a16:creationId xmlns:a16="http://schemas.microsoft.com/office/drawing/2014/main" id="{864BCFAE-F641-EE55-EAC1-6B08A07C594D}"/>
              </a:ext>
            </a:extLst>
          </p:cNvPr>
          <p:cNvSpPr/>
          <p:nvPr/>
        </p:nvSpPr>
        <p:spPr>
          <a:xfrm>
            <a:off x="8419611" y="35369218"/>
            <a:ext cx="6335395" cy="149814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209072"/>
            </a:solidFill>
            <a:prstDash val="solid"/>
          </a:ln>
          <a:effectLst/>
        </p:spPr>
        <p:txBody>
          <a:bodyPr rtlCol="0" anchor="ctr"/>
          <a:lstStyle/>
          <a:p>
            <a:pPr marR="0" lvl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rPr>
              <a:t>APS</a:t>
            </a:r>
            <a:r>
              <a:rPr lang="en-US" sz="2400" kern="0" dirty="0">
                <a:latin typeface="Gill Sans MT" panose="020B0502020104020203" pitchFamily="34" charset="0"/>
                <a:cs typeface="Arial" panose="020B0604020202020204" pitchFamily="34" charset="0"/>
              </a:rPr>
              <a:t> computation provides limited info. of the received signal</a:t>
            </a:r>
          </a:p>
          <a:p>
            <a:pPr marL="342900" marR="0" lvl="0" indent="-34290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rPr>
              <a:t>Cannot use the full size of covariance matrix</a:t>
            </a:r>
          </a:p>
        </p:txBody>
      </p:sp>
      <p:sp>
        <p:nvSpPr>
          <p:cNvPr id="1080" name="Rectangle: Rounded Corners 1079">
            <a:extLst>
              <a:ext uri="{FF2B5EF4-FFF2-40B4-BE49-F238E27FC236}">
                <a16:creationId xmlns:a16="http://schemas.microsoft.com/office/drawing/2014/main" id="{D5AFEB11-B27E-8ACA-B330-9BC577CB2C02}"/>
              </a:ext>
            </a:extLst>
          </p:cNvPr>
          <p:cNvSpPr/>
          <p:nvPr/>
        </p:nvSpPr>
        <p:spPr>
          <a:xfrm>
            <a:off x="9927790" y="35053790"/>
            <a:ext cx="3319036" cy="590358"/>
          </a:xfrm>
          <a:prstGeom prst="roundRect">
            <a:avLst/>
          </a:prstGeom>
          <a:solidFill>
            <a:srgbClr val="209072"/>
          </a:solidFill>
          <a:ln w="12700" cap="flat" cmpd="sng" algn="ctr">
            <a:solidFill>
              <a:srgbClr val="20907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1082" name="Rectangle: Rounded Corners 1081">
            <a:extLst>
              <a:ext uri="{FF2B5EF4-FFF2-40B4-BE49-F238E27FC236}">
                <a16:creationId xmlns:a16="http://schemas.microsoft.com/office/drawing/2014/main" id="{007D6C6D-FC5C-154A-479F-142AD4B34BD7}"/>
              </a:ext>
            </a:extLst>
          </p:cNvPr>
          <p:cNvSpPr/>
          <p:nvPr/>
        </p:nvSpPr>
        <p:spPr>
          <a:xfrm>
            <a:off x="8419609" y="37464816"/>
            <a:ext cx="6335395" cy="109772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7EB739"/>
            </a:solidFill>
            <a:prstDash val="solid"/>
          </a:ln>
          <a:effectLst/>
        </p:spPr>
        <p:txBody>
          <a:bodyPr rtlCol="0" anchor="ctr"/>
          <a:lstStyle/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084" name="Rectangle: Rounded Corners 1083">
            <a:extLst>
              <a:ext uri="{FF2B5EF4-FFF2-40B4-BE49-F238E27FC236}">
                <a16:creationId xmlns:a16="http://schemas.microsoft.com/office/drawing/2014/main" id="{83315D3D-F246-1D0D-4601-A496E7F943B8}"/>
              </a:ext>
            </a:extLst>
          </p:cNvPr>
          <p:cNvSpPr/>
          <p:nvPr/>
        </p:nvSpPr>
        <p:spPr>
          <a:xfrm>
            <a:off x="9927788" y="37155976"/>
            <a:ext cx="3319036" cy="590358"/>
          </a:xfrm>
          <a:prstGeom prst="roundRect">
            <a:avLst/>
          </a:prstGeom>
          <a:solidFill>
            <a:srgbClr val="7EB739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rPr>
              <a:t>Toeplitz completion</a:t>
            </a:r>
          </a:p>
        </p:txBody>
      </p:sp>
      <p:pic>
        <p:nvPicPr>
          <p:cNvPr id="1085" name="Picture 1084">
            <a:extLst>
              <a:ext uri="{FF2B5EF4-FFF2-40B4-BE49-F238E27FC236}">
                <a16:creationId xmlns:a16="http://schemas.microsoft.com/office/drawing/2014/main" id="{177FCD79-1252-48D8-5FEC-BDD2CB1FDFDF}"/>
              </a:ext>
            </a:extLst>
          </p:cNvPr>
          <p:cNvPicPr>
            <a:picLocks noChangeAspect="1"/>
          </p:cNvPicPr>
          <p:nvPr/>
        </p:nvPicPr>
        <p:blipFill rotWithShape="1">
          <a:blip r:embed="rId73"/>
          <a:srcRect l="3833" t="10595" r="2980" b="2355"/>
          <a:stretch/>
        </p:blipFill>
        <p:spPr>
          <a:xfrm>
            <a:off x="9941386" y="37834479"/>
            <a:ext cx="3291840" cy="706749"/>
          </a:xfrm>
          <a:prstGeom prst="rect">
            <a:avLst/>
          </a:prstGeom>
        </p:spPr>
      </p:pic>
      <p:sp>
        <p:nvSpPr>
          <p:cNvPr id="1087" name="Rectangle: Rounded Corners 1086">
            <a:extLst>
              <a:ext uri="{FF2B5EF4-FFF2-40B4-BE49-F238E27FC236}">
                <a16:creationId xmlns:a16="http://schemas.microsoft.com/office/drawing/2014/main" id="{486A5736-31CD-C332-8A9E-6B4FCC5D7788}"/>
              </a:ext>
            </a:extLst>
          </p:cNvPr>
          <p:cNvSpPr/>
          <p:nvPr/>
        </p:nvSpPr>
        <p:spPr>
          <a:xfrm>
            <a:off x="8419610" y="39176331"/>
            <a:ext cx="6335395" cy="1054081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10253F"/>
            </a:solidFill>
            <a:prstDash val="solid"/>
          </a:ln>
          <a:effectLst/>
        </p:spPr>
        <p:txBody>
          <a:bodyPr rtlCol="0" anchor="ctr"/>
          <a:lstStyle/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9BC8AD00-9CFC-C4C2-FC8F-F63F93DCC1D8}"/>
              </a:ext>
            </a:extLst>
          </p:cNvPr>
          <p:cNvPicPr>
            <a:picLocks noChangeAspect="1"/>
          </p:cNvPicPr>
          <p:nvPr/>
        </p:nvPicPr>
        <p:blipFill rotWithShape="1">
          <a:blip r:embed="rId74"/>
          <a:srcRect l="1350"/>
          <a:stretch/>
        </p:blipFill>
        <p:spPr>
          <a:xfrm>
            <a:off x="8844107" y="39540169"/>
            <a:ext cx="5486400" cy="606099"/>
          </a:xfrm>
          <a:prstGeom prst="rect">
            <a:avLst/>
          </a:prstGeom>
        </p:spPr>
      </p:pic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F08DDB5F-4D9A-86A3-E33B-2B980F0D4E76}"/>
              </a:ext>
            </a:extLst>
          </p:cNvPr>
          <p:cNvSpPr/>
          <p:nvPr/>
        </p:nvSpPr>
        <p:spPr>
          <a:xfrm>
            <a:off x="9927790" y="38864472"/>
            <a:ext cx="3319036" cy="590358"/>
          </a:xfrm>
          <a:prstGeom prst="roundRect">
            <a:avLst/>
          </a:prstGeom>
          <a:solidFill>
            <a:srgbClr val="10253F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rPr>
              <a:t>Loss function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0E86BF8D-2DDD-9000-CA4B-3876C54AE019}"/>
              </a:ext>
            </a:extLst>
          </p:cNvPr>
          <p:cNvSpPr/>
          <p:nvPr/>
        </p:nvSpPr>
        <p:spPr>
          <a:xfrm>
            <a:off x="8419609" y="40585394"/>
            <a:ext cx="6335395" cy="86405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</a:ln>
          <a:effectLst/>
        </p:spPr>
        <p:txBody>
          <a:bodyPr rtlCol="0" anchor="t"/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rPr>
              <a:t>Input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rPr>
              <a:t>–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rPr>
              <a:t> Real and imaginary parts of Toeplitz vector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kern="0" dirty="0">
                <a:latin typeface="Gill Sans MT" panose="020B0502020104020203" pitchFamily="34" charset="0"/>
                <a:cs typeface="Arial" panose="020B0604020202020204" pitchFamily="34" charset="0"/>
              </a:rPr>
              <a:t>Output – </a:t>
            </a:r>
            <a:r>
              <a:rPr lang="en-US" sz="2000" kern="0" dirty="0">
                <a:latin typeface="Gill Sans MT" panose="020B0502020104020203" pitchFamily="34" charset="0"/>
                <a:cs typeface="Arial" panose="020B0604020202020204" pitchFamily="34" charset="0"/>
              </a:rPr>
              <a:t>Toeplitz vector of communication channel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0A654B3-27E3-6A81-B2B3-6965777000FD}"/>
              </a:ext>
            </a:extLst>
          </p:cNvPr>
          <p:cNvSpPr txBox="1"/>
          <p:nvPr/>
        </p:nvSpPr>
        <p:spPr>
          <a:xfrm>
            <a:off x="21547964" y="34007982"/>
            <a:ext cx="1903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Results</a:t>
            </a:r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C4EE7904-53EC-7CAC-1E2C-6CE60FA65243}"/>
              </a:ext>
            </a:extLst>
          </p:cNvPr>
          <p:cNvPicPr>
            <a:picLocks noChangeAspect="1"/>
          </p:cNvPicPr>
          <p:nvPr/>
        </p:nvPicPr>
        <p:blipFill rotWithShape="1">
          <a:blip r:embed="rId75"/>
          <a:srcRect l="2531" t="4754" r="5278" b="3001"/>
          <a:stretch/>
        </p:blipFill>
        <p:spPr>
          <a:xfrm>
            <a:off x="15183798" y="34945614"/>
            <a:ext cx="7130005" cy="4665871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8F363B01-33D1-F682-3EF5-E4F321826411}"/>
              </a:ext>
            </a:extLst>
          </p:cNvPr>
          <p:cNvPicPr>
            <a:picLocks noChangeAspect="1"/>
          </p:cNvPicPr>
          <p:nvPr/>
        </p:nvPicPr>
        <p:blipFill rotWithShape="1">
          <a:blip r:embed="rId76"/>
          <a:srcRect l="1909" t="4903" r="4965" b="3152"/>
          <a:stretch/>
        </p:blipFill>
        <p:spPr>
          <a:xfrm>
            <a:off x="22635294" y="34945614"/>
            <a:ext cx="7130006" cy="4757758"/>
          </a:xfrm>
          <a:prstGeom prst="rect">
            <a:avLst/>
          </a:prstGeom>
        </p:spPr>
      </p:pic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33310882-7FEF-355E-167D-DD5CE26E63BC}"/>
              </a:ext>
            </a:extLst>
          </p:cNvPr>
          <p:cNvSpPr/>
          <p:nvPr/>
        </p:nvSpPr>
        <p:spPr>
          <a:xfrm>
            <a:off x="15685560" y="39843219"/>
            <a:ext cx="6126480" cy="919401"/>
          </a:xfrm>
          <a:prstGeom prst="roundRect">
            <a:avLst/>
          </a:prstGeom>
          <a:solidFill>
            <a:srgbClr val="209072"/>
          </a:solidFill>
          <a:ln w="12700" cap="flat" cmpd="sng" algn="ctr">
            <a:noFill/>
            <a:prstDash val="solid"/>
          </a:ln>
          <a:effectLst/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rPr>
              <a:t>More than 50% of the cases have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rPr>
              <a:t>similarity value greater than 0.9</a:t>
            </a: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6CFFF283-8FE6-76A2-C7A5-F909BB8D8FAF}"/>
              </a:ext>
            </a:extLst>
          </p:cNvPr>
          <p:cNvSpPr/>
          <p:nvPr/>
        </p:nvSpPr>
        <p:spPr>
          <a:xfrm>
            <a:off x="23137057" y="39843219"/>
            <a:ext cx="6126480" cy="919401"/>
          </a:xfrm>
          <a:prstGeom prst="roundRect">
            <a:avLst/>
          </a:prstGeom>
          <a:solidFill>
            <a:srgbClr val="7EB739"/>
          </a:solidFill>
          <a:ln w="12700" cap="flat" cmpd="sng" algn="ctr">
            <a:noFill/>
            <a:prstDash val="solid"/>
          </a:ln>
          <a:effectLst/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white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True and predicted communication APS coincides with Similarity value of 0.98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87A49B45-9570-204D-6343-9D0B0653D985}"/>
              </a:ext>
            </a:extLst>
          </p:cNvPr>
          <p:cNvSpPr/>
          <p:nvPr/>
        </p:nvSpPr>
        <p:spPr>
          <a:xfrm>
            <a:off x="18816949" y="41042286"/>
            <a:ext cx="7315200" cy="919401"/>
          </a:xfrm>
          <a:prstGeom prst="roundRect">
            <a:avLst/>
          </a:prstGeom>
          <a:solidFill>
            <a:srgbClr val="10253F"/>
          </a:solidFill>
          <a:ln w="12700" cap="flat" cmpd="sng" algn="ctr">
            <a:noFill/>
            <a:prstDash val="solid"/>
          </a:ln>
          <a:effectLst/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rPr>
              <a:t>Toeplitz-projection method provides much better results than APS based prediction</a:t>
            </a:r>
          </a:p>
        </p:txBody>
      </p:sp>
      <p:pic>
        <p:nvPicPr>
          <p:cNvPr id="3" name="Picture 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F8B109E-2D1C-173A-2780-9875A8BCC71F}"/>
              </a:ext>
            </a:extLst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2289307" y="16310434"/>
            <a:ext cx="10972800" cy="3338285"/>
          </a:xfrm>
          <a:prstGeom prst="rect">
            <a:avLst/>
          </a:prstGeom>
        </p:spPr>
      </p:pic>
      <p:sp>
        <p:nvSpPr>
          <p:cNvPr id="4" name="Rectangle: Rounded Corners 114 8 1">
            <a:extLst>
              <a:ext uri="{FF2B5EF4-FFF2-40B4-BE49-F238E27FC236}">
                <a16:creationId xmlns:a16="http://schemas.microsoft.com/office/drawing/2014/main" id="{00B6E0EE-C101-523E-5FF3-4DC23CC1E54C}"/>
              </a:ext>
            </a:extLst>
          </p:cNvPr>
          <p:cNvSpPr/>
          <p:nvPr/>
        </p:nvSpPr>
        <p:spPr>
          <a:xfrm>
            <a:off x="780821" y="20162694"/>
            <a:ext cx="13989771" cy="228147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ヒラギノ角ゴ Pro W3"/>
                <a:cs typeface="Gill Sans MT"/>
              </a:rPr>
              <a:t>Encoder-Decoder structured architecture was used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ill Sans MT" panose="020B0502020104020203" pitchFamily="34" charset="0"/>
              <a:ea typeface="ヒラギノ角ゴ Pro W3"/>
              <a:cs typeface="Gill Sans MT"/>
            </a:endParaRP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0" dirty="0">
                <a:solidFill>
                  <a:srgbClr val="FFFFFF"/>
                </a:solidFill>
                <a:latin typeface="Gill Sans MT" panose="020B0502020104020203" pitchFamily="34" charset="0"/>
                <a:ea typeface="ヒラギノ角ゴ Pro W3"/>
                <a:cs typeface="Gill Sans MT"/>
              </a:rPr>
              <a:t>MaxPooling layers extracted the local features of the radar APS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ヒラギノ角ゴ Pro W3"/>
                <a:cs typeface="Gill Sans MT"/>
              </a:rPr>
              <a:t>UnPooling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ヒラギノ角ゴ Pro W3"/>
                <a:cs typeface="Gill Sans MT"/>
              </a:rPr>
              <a:t> layers are employed to reconstruct the communication APS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0" dirty="0">
                <a:solidFill>
                  <a:srgbClr val="FFFFFF"/>
                </a:solidFill>
                <a:latin typeface="Gill Sans MT" panose="020B0502020104020203" pitchFamily="34" charset="0"/>
                <a:ea typeface="ヒラギノ角ゴ Pro W3"/>
                <a:cs typeface="Gill Sans MT"/>
              </a:rPr>
              <a:t>LeakyReLU activation function was used to mitigate vanishing gradient problem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ヒラギノ角ゴ Pro W3"/>
                <a:cs typeface="Gill Sans MT"/>
              </a:rPr>
              <a:t>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22FB6B2-96B4-DBF6-93F1-45DF1530DA5A}"/>
              </a:ext>
            </a:extLst>
          </p:cNvPr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22552302" y="15254128"/>
            <a:ext cx="7315200" cy="4876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E8D92DE-A35E-2D38-9FDA-FD0FAC411E1C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15620635" y="15254128"/>
            <a:ext cx="7315200" cy="48768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7C5C550-2F94-AF9B-5075-6B9355E7001C}"/>
              </a:ext>
            </a:extLst>
          </p:cNvPr>
          <p:cNvSpPr txBox="1"/>
          <p:nvPr/>
        </p:nvSpPr>
        <p:spPr>
          <a:xfrm>
            <a:off x="21786913" y="14570854"/>
            <a:ext cx="1903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Results</a:t>
            </a:r>
          </a:p>
        </p:txBody>
      </p:sp>
      <p:sp>
        <p:nvSpPr>
          <p:cNvPr id="37" name="Rectangle: Rounded Corners 199">
            <a:extLst>
              <a:ext uri="{FF2B5EF4-FFF2-40B4-BE49-F238E27FC236}">
                <a16:creationId xmlns:a16="http://schemas.microsoft.com/office/drawing/2014/main" id="{EA39CA71-3557-4D69-06A3-693B7BBD4D94}"/>
              </a:ext>
            </a:extLst>
          </p:cNvPr>
          <p:cNvSpPr/>
          <p:nvPr/>
        </p:nvSpPr>
        <p:spPr>
          <a:xfrm>
            <a:off x="16169275" y="20311745"/>
            <a:ext cx="6217920" cy="2281476"/>
          </a:xfrm>
          <a:prstGeom prst="roundRect">
            <a:avLst/>
          </a:prstGeom>
          <a:solidFill>
            <a:srgbClr val="209072"/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APS prediction network</a:t>
            </a:r>
            <a:b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3200" b="0" i="0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captured the location of peak in the true communication APS with similarity value of 0.998</a:t>
            </a:r>
          </a:p>
        </p:txBody>
      </p:sp>
      <p:sp>
        <p:nvSpPr>
          <p:cNvPr id="38" name="Rectangle: Rounded Corners 199">
            <a:extLst>
              <a:ext uri="{FF2B5EF4-FFF2-40B4-BE49-F238E27FC236}">
                <a16:creationId xmlns:a16="http://schemas.microsoft.com/office/drawing/2014/main" id="{4E4378B4-AD5A-94CA-78A8-0E40602DF83D}"/>
              </a:ext>
            </a:extLst>
          </p:cNvPr>
          <p:cNvSpPr/>
          <p:nvPr/>
        </p:nvSpPr>
        <p:spPr>
          <a:xfrm>
            <a:off x="23146662" y="20311745"/>
            <a:ext cx="6126480" cy="2281476"/>
          </a:xfrm>
          <a:prstGeom prst="roundRect">
            <a:avLst/>
          </a:prstGeom>
          <a:solidFill>
            <a:srgbClr val="7EB739"/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APS prediction network could not capture the mismatch between the radar and communication APS with similarity value of 0.759 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1286">
            <a:extLst>
              <a:ext uri="{FF2B5EF4-FFF2-40B4-BE49-F238E27FC236}">
                <a16:creationId xmlns:a16="http://schemas.microsoft.com/office/drawing/2014/main" id="{189A83A6-ABD1-5F26-979D-A1808A84F49A}"/>
              </a:ext>
            </a:extLst>
          </p:cNvPr>
          <p:cNvSpPr/>
          <p:nvPr/>
        </p:nvSpPr>
        <p:spPr>
          <a:xfrm>
            <a:off x="15227203" y="25126818"/>
            <a:ext cx="14173200" cy="7111387"/>
          </a:xfrm>
          <a:prstGeom prst="roundRect">
            <a:avLst>
              <a:gd name="adj" fmla="val 12283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30760A-45C3-8EBE-C06B-8C12C4240B0B}"/>
              </a:ext>
            </a:extLst>
          </p:cNvPr>
          <p:cNvSpPr txBox="1"/>
          <p:nvPr/>
        </p:nvSpPr>
        <p:spPr>
          <a:xfrm>
            <a:off x="1172538" y="24342662"/>
            <a:ext cx="12633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Hyperparameter tuning with the dense output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F9A26A-1821-A9D7-3982-28623168F799}"/>
              </a:ext>
            </a:extLst>
          </p:cNvPr>
          <p:cNvSpPr txBox="1"/>
          <p:nvPr/>
        </p:nvSpPr>
        <p:spPr>
          <a:xfrm>
            <a:off x="20291531" y="24274723"/>
            <a:ext cx="4415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Optimized model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CEC9859-7B4D-99C4-4EB2-C3C9B57BA0F5}"/>
              </a:ext>
            </a:extLst>
          </p:cNvPr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>
            <a:off x="18188253" y="25419117"/>
            <a:ext cx="9265484" cy="281886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9BFEFA3-D90B-71FB-B3A7-44D4031A0E0A}"/>
              </a:ext>
            </a:extLst>
          </p:cNvPr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16776385" y="28935170"/>
            <a:ext cx="5021126" cy="333542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CCA3E3D-DC6D-DFA1-EA21-DC08B9387E3D}"/>
              </a:ext>
            </a:extLst>
          </p:cNvPr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23088394" y="28939403"/>
            <a:ext cx="5021126" cy="3335421"/>
          </a:xfrm>
          <a:prstGeom prst="rect">
            <a:avLst/>
          </a:prstGeom>
        </p:spPr>
      </p:pic>
      <p:sp>
        <p:nvSpPr>
          <p:cNvPr id="54" name="Rectangle: Rounded Corners 192">
            <a:extLst>
              <a:ext uri="{FF2B5EF4-FFF2-40B4-BE49-F238E27FC236}">
                <a16:creationId xmlns:a16="http://schemas.microsoft.com/office/drawing/2014/main" id="{59A51D27-7CF2-75A1-3753-DB9D4B527B37}"/>
              </a:ext>
            </a:extLst>
          </p:cNvPr>
          <p:cNvSpPr/>
          <p:nvPr/>
        </p:nvSpPr>
        <p:spPr>
          <a:xfrm>
            <a:off x="17627430" y="28429072"/>
            <a:ext cx="3319036" cy="783193"/>
          </a:xfrm>
          <a:prstGeom prst="roundRect">
            <a:avLst/>
          </a:prstGeom>
          <a:solidFill>
            <a:srgbClr val="E46C0A"/>
          </a:solidFill>
          <a:ln w="12700" cap="flat" cmpd="sng" algn="ctr">
            <a:noFill/>
            <a:prstDash val="solid"/>
          </a:ln>
          <a:effectLst/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Good APS estimate: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Similarity value = 0.98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: Rounded Corners 192">
            <a:extLst>
              <a:ext uri="{FF2B5EF4-FFF2-40B4-BE49-F238E27FC236}">
                <a16:creationId xmlns:a16="http://schemas.microsoft.com/office/drawing/2014/main" id="{D2C9668E-29E6-BFFA-D811-EF87C50A746D}"/>
              </a:ext>
            </a:extLst>
          </p:cNvPr>
          <p:cNvSpPr/>
          <p:nvPr/>
        </p:nvSpPr>
        <p:spPr>
          <a:xfrm>
            <a:off x="23939439" y="28429072"/>
            <a:ext cx="3319036" cy="783193"/>
          </a:xfrm>
          <a:prstGeom prst="roundRect">
            <a:avLst/>
          </a:prstGeom>
          <a:solidFill>
            <a:srgbClr val="E46C0A"/>
          </a:solidFill>
          <a:ln w="12700" cap="flat" cmpd="sng" algn="ctr">
            <a:noFill/>
            <a:prstDash val="solid"/>
          </a:ln>
          <a:effectLst/>
        </p:spPr>
        <p:txBody>
          <a:bodyPr rtlCol="0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i="0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Bad APS estimate: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0"/>
              </a:rPr>
              <a:t>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imilarity value = 0.84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C28F35-9A30-ED4C-4048-5346418D6DBB}"/>
              </a:ext>
            </a:extLst>
          </p:cNvPr>
          <p:cNvSpPr txBox="1"/>
          <p:nvPr/>
        </p:nvSpPr>
        <p:spPr>
          <a:xfrm>
            <a:off x="8982821" y="23513802"/>
            <a:ext cx="12190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Gill Sans MT" panose="020B0502020104020203" pitchFamily="34" charset="0"/>
              </a:rPr>
              <a:t>Improved APS based prediction (Phase II)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04627A-3086-0C71-DE45-8A4A6566272D}"/>
              </a:ext>
            </a:extLst>
          </p:cNvPr>
          <p:cNvGrpSpPr/>
          <p:nvPr/>
        </p:nvGrpSpPr>
        <p:grpSpPr>
          <a:xfrm>
            <a:off x="9289910" y="10879520"/>
            <a:ext cx="9190094" cy="1736646"/>
            <a:chOff x="9289910" y="10879520"/>
            <a:chExt cx="9190094" cy="1736646"/>
          </a:xfrm>
        </p:grpSpPr>
        <p:sp>
          <p:nvSpPr>
            <p:cNvPr id="28" name="Rectangle: Rounded Corners 114 7 1 5">
              <a:extLst>
                <a:ext uri="{FF2B5EF4-FFF2-40B4-BE49-F238E27FC236}">
                  <a16:creationId xmlns:a16="http://schemas.microsoft.com/office/drawing/2014/main" id="{5022E8FE-FD78-2A3E-DD0F-FB3313FD2287}"/>
                </a:ext>
              </a:extLst>
            </p:cNvPr>
            <p:cNvSpPr/>
            <p:nvPr/>
          </p:nvSpPr>
          <p:spPr>
            <a:xfrm>
              <a:off x="9289910" y="10879520"/>
              <a:ext cx="9144000" cy="173664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0253F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3200" b="1" dirty="0">
                  <a:latin typeface="Gill Sans MT" panose="020B0502020104020203" pitchFamily="34" charset="0"/>
                </a:rPr>
                <a:t>Angular power spectrum (APS):</a:t>
              </a:r>
            </a:p>
            <a:p>
              <a:endParaRPr lang="en-US" sz="3200" b="1" dirty="0">
                <a:latin typeface="Gill Sans MT" panose="020B0502020104020203" pitchFamily="34" charset="0"/>
              </a:endParaRPr>
            </a:p>
            <a:p>
              <a:endParaRPr lang="en-US" sz="3200" b="1" dirty="0">
                <a:latin typeface="Gill Sans MT" panose="020B0502020104020203" pitchFamily="34" charset="0"/>
              </a:endParaRPr>
            </a:p>
          </p:txBody>
        </p:sp>
        <p:grpSp>
          <p:nvGrpSpPr>
            <p:cNvPr id="1040" name="Group 1039" descr="\documentclass{article}&#10;\usepackage{amsmath}&#10;\pagestyle{empty}&#10;\begin{document}&#10;&#10;$ \mathbf{d}_{\rm c} = \mathrm{diag}(\mathbf{F}^{\rm H} \mathbf{R}_{\rm c} \mathbf{F}) $&#10;&#10;\end{document}" title="IguanaTex Vector Display">
              <a:extLst>
                <a:ext uri="{FF2B5EF4-FFF2-40B4-BE49-F238E27FC236}">
                  <a16:creationId xmlns:a16="http://schemas.microsoft.com/office/drawing/2014/main" id="{7EDB59F8-00FB-9EB0-50C7-148CC0A8D8C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10135051" y="11632199"/>
              <a:ext cx="3338326" cy="421643"/>
              <a:chOff x="13365910" y="13666786"/>
              <a:chExt cx="3338326" cy="421643"/>
            </a:xfrm>
          </p:grpSpPr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B23B1E58-0BDC-FA81-D71E-6B7744B00A68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13365910" y="13723595"/>
                <a:ext cx="228635" cy="270534"/>
              </a:xfrm>
              <a:custGeom>
                <a:avLst/>
                <a:gdLst>
                  <a:gd name="connsiteX0" fmla="*/ 154395 w 228635"/>
                  <a:gd name="connsiteY0" fmla="*/ 251660 h 270534"/>
                  <a:gd name="connsiteX1" fmla="*/ 154395 w 228635"/>
                  <a:gd name="connsiteY1" fmla="*/ 270597 h 270534"/>
                  <a:gd name="connsiteX2" fmla="*/ 228712 w 228635"/>
                  <a:gd name="connsiteY2" fmla="*/ 268278 h 270534"/>
                  <a:gd name="connsiteX3" fmla="*/ 228712 w 228635"/>
                  <a:gd name="connsiteY3" fmla="*/ 250114 h 270534"/>
                  <a:gd name="connsiteX4" fmla="*/ 200691 w 228635"/>
                  <a:gd name="connsiteY4" fmla="*/ 235041 h 270534"/>
                  <a:gd name="connsiteX5" fmla="*/ 200691 w 228635"/>
                  <a:gd name="connsiteY5" fmla="*/ 63 h 270534"/>
                  <a:gd name="connsiteX6" fmla="*/ 128811 w 228635"/>
                  <a:gd name="connsiteY6" fmla="*/ 3155 h 270534"/>
                  <a:gd name="connsiteX7" fmla="*/ 128811 w 228635"/>
                  <a:gd name="connsiteY7" fmla="*/ 21319 h 270534"/>
                  <a:gd name="connsiteX8" fmla="*/ 156832 w 228635"/>
                  <a:gd name="connsiteY8" fmla="*/ 36392 h 270534"/>
                  <a:gd name="connsiteX9" fmla="*/ 156832 w 228635"/>
                  <a:gd name="connsiteY9" fmla="*/ 111755 h 270534"/>
                  <a:gd name="connsiteX10" fmla="*/ 102008 w 228635"/>
                  <a:gd name="connsiteY10" fmla="*/ 94363 h 270534"/>
                  <a:gd name="connsiteX11" fmla="*/ 77 w 228635"/>
                  <a:gd name="connsiteY11" fmla="*/ 182867 h 270534"/>
                  <a:gd name="connsiteX12" fmla="*/ 97541 w 228635"/>
                  <a:gd name="connsiteY12" fmla="*/ 270597 h 270534"/>
                  <a:gd name="connsiteX13" fmla="*/ 154395 w 228635"/>
                  <a:gd name="connsiteY13" fmla="*/ 251660 h 270534"/>
                  <a:gd name="connsiteX14" fmla="*/ 154395 w 228635"/>
                  <a:gd name="connsiteY14" fmla="*/ 131852 h 270534"/>
                  <a:gd name="connsiteX15" fmla="*/ 154395 w 228635"/>
                  <a:gd name="connsiteY15" fmla="*/ 228471 h 270534"/>
                  <a:gd name="connsiteX16" fmla="*/ 101602 w 228635"/>
                  <a:gd name="connsiteY16" fmla="*/ 256684 h 270534"/>
                  <a:gd name="connsiteX17" fmla="*/ 52058 w 228635"/>
                  <a:gd name="connsiteY17" fmla="*/ 182867 h 270534"/>
                  <a:gd name="connsiteX18" fmla="*/ 62616 w 228635"/>
                  <a:gd name="connsiteY18" fmla="*/ 128373 h 270534"/>
                  <a:gd name="connsiteX19" fmla="*/ 106069 w 228635"/>
                  <a:gd name="connsiteY19" fmla="*/ 108277 h 270534"/>
                  <a:gd name="connsiteX20" fmla="*/ 154395 w 228635"/>
                  <a:gd name="connsiteY20" fmla="*/ 131852 h 27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8635" h="270534">
                    <a:moveTo>
                      <a:pt x="154395" y="251660"/>
                    </a:moveTo>
                    <a:lnTo>
                      <a:pt x="154395" y="270597"/>
                    </a:lnTo>
                    <a:lnTo>
                      <a:pt x="228712" y="268278"/>
                    </a:lnTo>
                    <a:lnTo>
                      <a:pt x="228712" y="250114"/>
                    </a:lnTo>
                    <a:cubicBezTo>
                      <a:pt x="203533" y="250114"/>
                      <a:pt x="200691" y="250114"/>
                      <a:pt x="200691" y="235041"/>
                    </a:cubicBezTo>
                    <a:lnTo>
                      <a:pt x="200691" y="63"/>
                    </a:lnTo>
                    <a:lnTo>
                      <a:pt x="128811" y="3155"/>
                    </a:lnTo>
                    <a:lnTo>
                      <a:pt x="128811" y="21319"/>
                    </a:lnTo>
                    <a:cubicBezTo>
                      <a:pt x="153989" y="21319"/>
                      <a:pt x="156832" y="21319"/>
                      <a:pt x="156832" y="36392"/>
                    </a:cubicBezTo>
                    <a:lnTo>
                      <a:pt x="156832" y="111755"/>
                    </a:lnTo>
                    <a:cubicBezTo>
                      <a:pt x="136527" y="96682"/>
                      <a:pt x="115409" y="94363"/>
                      <a:pt x="102008" y="94363"/>
                    </a:cubicBezTo>
                    <a:cubicBezTo>
                      <a:pt x="42717" y="94363"/>
                      <a:pt x="77" y="128373"/>
                      <a:pt x="77" y="182867"/>
                    </a:cubicBezTo>
                    <a:cubicBezTo>
                      <a:pt x="77" y="233882"/>
                      <a:pt x="37438" y="270597"/>
                      <a:pt x="97541" y="270597"/>
                    </a:cubicBezTo>
                    <a:cubicBezTo>
                      <a:pt x="122313" y="270597"/>
                      <a:pt x="141806" y="261322"/>
                      <a:pt x="154395" y="251660"/>
                    </a:cubicBezTo>
                    <a:close/>
                    <a:moveTo>
                      <a:pt x="154395" y="131852"/>
                    </a:moveTo>
                    <a:lnTo>
                      <a:pt x="154395" y="228471"/>
                    </a:lnTo>
                    <a:cubicBezTo>
                      <a:pt x="149116" y="235428"/>
                      <a:pt x="132466" y="256684"/>
                      <a:pt x="101602" y="256684"/>
                    </a:cubicBezTo>
                    <a:cubicBezTo>
                      <a:pt x="52058" y="256684"/>
                      <a:pt x="52058" y="209920"/>
                      <a:pt x="52058" y="182867"/>
                    </a:cubicBezTo>
                    <a:cubicBezTo>
                      <a:pt x="52058" y="164316"/>
                      <a:pt x="52058" y="143446"/>
                      <a:pt x="62616" y="128373"/>
                    </a:cubicBezTo>
                    <a:cubicBezTo>
                      <a:pt x="74393" y="112141"/>
                      <a:pt x="93480" y="108277"/>
                      <a:pt x="106069" y="108277"/>
                    </a:cubicBezTo>
                    <a:cubicBezTo>
                      <a:pt x="129217" y="108277"/>
                      <a:pt x="145461" y="120644"/>
                      <a:pt x="154395" y="1318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4782C460-53A7-E7C5-06E6-AD4AA0D7FF54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13623007" y="13929123"/>
                <a:ext cx="119962" cy="123363"/>
              </a:xfrm>
              <a:custGeom>
                <a:avLst/>
                <a:gdLst>
                  <a:gd name="connsiteX0" fmla="*/ 97588 w 119962"/>
                  <a:gd name="connsiteY0" fmla="*/ 12779 h 123363"/>
                  <a:gd name="connsiteX1" fmla="*/ 89628 w 119962"/>
                  <a:gd name="connsiteY1" fmla="*/ 24683 h 123363"/>
                  <a:gd name="connsiteX2" fmla="*/ 102989 w 119962"/>
                  <a:gd name="connsiteY2" fmla="*/ 37398 h 123363"/>
                  <a:gd name="connsiteX3" fmla="*/ 116634 w 119962"/>
                  <a:gd name="connsiteY3" fmla="*/ 24142 h 123363"/>
                  <a:gd name="connsiteX4" fmla="*/ 69161 w 119962"/>
                  <a:gd name="connsiteY4" fmla="*/ 64 h 123363"/>
                  <a:gd name="connsiteX5" fmla="*/ 83 w 119962"/>
                  <a:gd name="connsiteY5" fmla="*/ 62287 h 123363"/>
                  <a:gd name="connsiteX6" fmla="*/ 67740 w 119962"/>
                  <a:gd name="connsiteY6" fmla="*/ 123428 h 123363"/>
                  <a:gd name="connsiteX7" fmla="*/ 120045 w 119962"/>
                  <a:gd name="connsiteY7" fmla="*/ 88259 h 123363"/>
                  <a:gd name="connsiteX8" fmla="*/ 115213 w 119962"/>
                  <a:gd name="connsiteY8" fmla="*/ 85012 h 123363"/>
                  <a:gd name="connsiteX9" fmla="*/ 109812 w 119962"/>
                  <a:gd name="connsiteY9" fmla="*/ 89611 h 123363"/>
                  <a:gd name="connsiteX10" fmla="*/ 71151 w 119962"/>
                  <a:gd name="connsiteY10" fmla="*/ 114771 h 123363"/>
                  <a:gd name="connsiteX11" fmla="*/ 25952 w 119962"/>
                  <a:gd name="connsiteY11" fmla="*/ 62017 h 123363"/>
                  <a:gd name="connsiteX12" fmla="*/ 70014 w 119962"/>
                  <a:gd name="connsiteY12" fmla="*/ 8721 h 123363"/>
                  <a:gd name="connsiteX13" fmla="*/ 97588 w 119962"/>
                  <a:gd name="connsiteY13" fmla="*/ 12779 h 123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9962" h="123363">
                    <a:moveTo>
                      <a:pt x="97588" y="12779"/>
                    </a:moveTo>
                    <a:cubicBezTo>
                      <a:pt x="92471" y="14944"/>
                      <a:pt x="89628" y="19272"/>
                      <a:pt x="89628" y="24683"/>
                    </a:cubicBezTo>
                    <a:cubicBezTo>
                      <a:pt x="89628" y="31987"/>
                      <a:pt x="95030" y="37398"/>
                      <a:pt x="102989" y="37398"/>
                    </a:cubicBezTo>
                    <a:cubicBezTo>
                      <a:pt x="110664" y="37398"/>
                      <a:pt x="116634" y="32799"/>
                      <a:pt x="116634" y="24142"/>
                    </a:cubicBezTo>
                    <a:cubicBezTo>
                      <a:pt x="116634" y="64"/>
                      <a:pt x="77120" y="64"/>
                      <a:pt x="69161" y="64"/>
                    </a:cubicBezTo>
                    <a:cubicBezTo>
                      <a:pt x="26520" y="64"/>
                      <a:pt x="83" y="31176"/>
                      <a:pt x="83" y="62287"/>
                    </a:cubicBezTo>
                    <a:cubicBezTo>
                      <a:pt x="83" y="96375"/>
                      <a:pt x="30500" y="123428"/>
                      <a:pt x="67740" y="123428"/>
                    </a:cubicBezTo>
                    <a:cubicBezTo>
                      <a:pt x="110096" y="123428"/>
                      <a:pt x="120045" y="91505"/>
                      <a:pt x="120045" y="88259"/>
                    </a:cubicBezTo>
                    <a:cubicBezTo>
                      <a:pt x="120045" y="85012"/>
                      <a:pt x="116350" y="85012"/>
                      <a:pt x="115213" y="85012"/>
                    </a:cubicBezTo>
                    <a:cubicBezTo>
                      <a:pt x="111517" y="85012"/>
                      <a:pt x="111233" y="85824"/>
                      <a:pt x="109812" y="89611"/>
                    </a:cubicBezTo>
                    <a:cubicBezTo>
                      <a:pt x="103558" y="106384"/>
                      <a:pt x="88491" y="114771"/>
                      <a:pt x="71151" y="114771"/>
                    </a:cubicBezTo>
                    <a:cubicBezTo>
                      <a:pt x="51536" y="114771"/>
                      <a:pt x="25952" y="100974"/>
                      <a:pt x="25952" y="62017"/>
                    </a:cubicBezTo>
                    <a:cubicBezTo>
                      <a:pt x="25952" y="27659"/>
                      <a:pt x="43577" y="8721"/>
                      <a:pt x="70014" y="8721"/>
                    </a:cubicBezTo>
                    <a:cubicBezTo>
                      <a:pt x="73709" y="8721"/>
                      <a:pt x="87354" y="8721"/>
                      <a:pt x="97588" y="127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4BD595BB-2000-86A1-C0E4-69D98444F0AD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13910172" y="13849973"/>
                <a:ext cx="270057" cy="90435"/>
              </a:xfrm>
              <a:custGeom>
                <a:avLst/>
                <a:gdLst>
                  <a:gd name="connsiteX0" fmla="*/ 256340 w 270057"/>
                  <a:gd name="connsiteY0" fmla="*/ 15522 h 90435"/>
                  <a:gd name="connsiteX1" fmla="*/ 270147 w 270057"/>
                  <a:gd name="connsiteY1" fmla="*/ 7792 h 90435"/>
                  <a:gd name="connsiteX2" fmla="*/ 256746 w 270057"/>
                  <a:gd name="connsiteY2" fmla="*/ 63 h 90435"/>
                  <a:gd name="connsiteX3" fmla="*/ 13491 w 270057"/>
                  <a:gd name="connsiteY3" fmla="*/ 63 h 90435"/>
                  <a:gd name="connsiteX4" fmla="*/ 90 w 270057"/>
                  <a:gd name="connsiteY4" fmla="*/ 7792 h 90435"/>
                  <a:gd name="connsiteX5" fmla="*/ 13897 w 270057"/>
                  <a:gd name="connsiteY5" fmla="*/ 15522 h 90435"/>
                  <a:gd name="connsiteX6" fmla="*/ 256340 w 270057"/>
                  <a:gd name="connsiteY6" fmla="*/ 15522 h 90435"/>
                  <a:gd name="connsiteX7" fmla="*/ 256746 w 270057"/>
                  <a:gd name="connsiteY7" fmla="*/ 90499 h 90435"/>
                  <a:gd name="connsiteX8" fmla="*/ 270147 w 270057"/>
                  <a:gd name="connsiteY8" fmla="*/ 82769 h 90435"/>
                  <a:gd name="connsiteX9" fmla="*/ 256340 w 270057"/>
                  <a:gd name="connsiteY9" fmla="*/ 75039 h 90435"/>
                  <a:gd name="connsiteX10" fmla="*/ 13897 w 270057"/>
                  <a:gd name="connsiteY10" fmla="*/ 75039 h 90435"/>
                  <a:gd name="connsiteX11" fmla="*/ 90 w 270057"/>
                  <a:gd name="connsiteY11" fmla="*/ 82769 h 90435"/>
                  <a:gd name="connsiteX12" fmla="*/ 13491 w 270057"/>
                  <a:gd name="connsiteY12" fmla="*/ 90499 h 90435"/>
                  <a:gd name="connsiteX13" fmla="*/ 256746 w 270057"/>
                  <a:gd name="connsiteY13" fmla="*/ 90499 h 90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0057" h="90435">
                    <a:moveTo>
                      <a:pt x="256340" y="15522"/>
                    </a:moveTo>
                    <a:cubicBezTo>
                      <a:pt x="262431" y="15522"/>
                      <a:pt x="270147" y="15522"/>
                      <a:pt x="270147" y="7792"/>
                    </a:cubicBezTo>
                    <a:cubicBezTo>
                      <a:pt x="270147" y="63"/>
                      <a:pt x="262431" y="63"/>
                      <a:pt x="256746" y="63"/>
                    </a:cubicBezTo>
                    <a:lnTo>
                      <a:pt x="13491" y="63"/>
                    </a:lnTo>
                    <a:cubicBezTo>
                      <a:pt x="7806" y="63"/>
                      <a:pt x="90" y="63"/>
                      <a:pt x="90" y="7792"/>
                    </a:cubicBezTo>
                    <a:cubicBezTo>
                      <a:pt x="90" y="15522"/>
                      <a:pt x="7806" y="15522"/>
                      <a:pt x="13897" y="15522"/>
                    </a:cubicBezTo>
                    <a:lnTo>
                      <a:pt x="256340" y="15522"/>
                    </a:lnTo>
                    <a:close/>
                    <a:moveTo>
                      <a:pt x="256746" y="90499"/>
                    </a:moveTo>
                    <a:cubicBezTo>
                      <a:pt x="262431" y="90499"/>
                      <a:pt x="270147" y="90499"/>
                      <a:pt x="270147" y="82769"/>
                    </a:cubicBezTo>
                    <a:cubicBezTo>
                      <a:pt x="270147" y="75039"/>
                      <a:pt x="262431" y="75039"/>
                      <a:pt x="256340" y="75039"/>
                    </a:cubicBezTo>
                    <a:lnTo>
                      <a:pt x="13897" y="75039"/>
                    </a:lnTo>
                    <a:cubicBezTo>
                      <a:pt x="7806" y="75039"/>
                      <a:pt x="90" y="75039"/>
                      <a:pt x="90" y="82769"/>
                    </a:cubicBezTo>
                    <a:cubicBezTo>
                      <a:pt x="90" y="90499"/>
                      <a:pt x="7806" y="90499"/>
                      <a:pt x="13491" y="90499"/>
                    </a:cubicBezTo>
                    <a:lnTo>
                      <a:pt x="256746" y="90499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B0AE4113-368A-0373-3982-FAA50B9F13A8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14329899" y="13723595"/>
                <a:ext cx="200207" cy="272466"/>
              </a:xfrm>
              <a:custGeom>
                <a:avLst/>
                <a:gdLst>
                  <a:gd name="connsiteX0" fmla="*/ 140611 w 200207"/>
                  <a:gd name="connsiteY0" fmla="*/ 247022 h 272466"/>
                  <a:gd name="connsiteX1" fmla="*/ 140611 w 200207"/>
                  <a:gd name="connsiteY1" fmla="*/ 272530 h 272466"/>
                  <a:gd name="connsiteX2" fmla="*/ 200308 w 200207"/>
                  <a:gd name="connsiteY2" fmla="*/ 268278 h 272466"/>
                  <a:gd name="connsiteX3" fmla="*/ 200308 w 200207"/>
                  <a:gd name="connsiteY3" fmla="*/ 256298 h 272466"/>
                  <a:gd name="connsiteX4" fmla="*/ 168632 w 200207"/>
                  <a:gd name="connsiteY4" fmla="*/ 234655 h 272466"/>
                  <a:gd name="connsiteX5" fmla="*/ 168632 w 200207"/>
                  <a:gd name="connsiteY5" fmla="*/ 63 h 272466"/>
                  <a:gd name="connsiteX6" fmla="*/ 110154 w 200207"/>
                  <a:gd name="connsiteY6" fmla="*/ 4314 h 272466"/>
                  <a:gd name="connsiteX7" fmla="*/ 110154 w 200207"/>
                  <a:gd name="connsiteY7" fmla="*/ 16295 h 272466"/>
                  <a:gd name="connsiteX8" fmla="*/ 141830 w 200207"/>
                  <a:gd name="connsiteY8" fmla="*/ 37938 h 272466"/>
                  <a:gd name="connsiteX9" fmla="*/ 141830 w 200207"/>
                  <a:gd name="connsiteY9" fmla="*/ 121417 h 272466"/>
                  <a:gd name="connsiteX10" fmla="*/ 90661 w 200207"/>
                  <a:gd name="connsiteY10" fmla="*/ 97455 h 272466"/>
                  <a:gd name="connsiteX11" fmla="*/ 100 w 200207"/>
                  <a:gd name="connsiteY11" fmla="*/ 185186 h 272466"/>
                  <a:gd name="connsiteX12" fmla="*/ 86194 w 200207"/>
                  <a:gd name="connsiteY12" fmla="*/ 272530 h 272466"/>
                  <a:gd name="connsiteX13" fmla="*/ 140611 w 200207"/>
                  <a:gd name="connsiteY13" fmla="*/ 247022 h 272466"/>
                  <a:gd name="connsiteX14" fmla="*/ 140611 w 200207"/>
                  <a:gd name="connsiteY14" fmla="*/ 143446 h 272466"/>
                  <a:gd name="connsiteX15" fmla="*/ 140611 w 200207"/>
                  <a:gd name="connsiteY15" fmla="*/ 222674 h 272466"/>
                  <a:gd name="connsiteX16" fmla="*/ 136144 w 200207"/>
                  <a:gd name="connsiteY16" fmla="*/ 236974 h 272466"/>
                  <a:gd name="connsiteX17" fmla="*/ 88224 w 200207"/>
                  <a:gd name="connsiteY17" fmla="*/ 264027 h 272466"/>
                  <a:gd name="connsiteX18" fmla="*/ 45584 w 200207"/>
                  <a:gd name="connsiteY18" fmla="*/ 239293 h 272466"/>
                  <a:gd name="connsiteX19" fmla="*/ 33807 w 200207"/>
                  <a:gd name="connsiteY19" fmla="*/ 185572 h 272466"/>
                  <a:gd name="connsiteX20" fmla="*/ 46396 w 200207"/>
                  <a:gd name="connsiteY20" fmla="*/ 130692 h 272466"/>
                  <a:gd name="connsiteX21" fmla="*/ 92285 w 200207"/>
                  <a:gd name="connsiteY21" fmla="*/ 105958 h 272466"/>
                  <a:gd name="connsiteX22" fmla="*/ 136144 w 200207"/>
                  <a:gd name="connsiteY22" fmla="*/ 129146 h 272466"/>
                  <a:gd name="connsiteX23" fmla="*/ 140611 w 200207"/>
                  <a:gd name="connsiteY23" fmla="*/ 143446 h 272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00207" h="272466">
                    <a:moveTo>
                      <a:pt x="140611" y="247022"/>
                    </a:moveTo>
                    <a:lnTo>
                      <a:pt x="140611" y="272530"/>
                    </a:lnTo>
                    <a:lnTo>
                      <a:pt x="200308" y="268278"/>
                    </a:lnTo>
                    <a:lnTo>
                      <a:pt x="200308" y="256298"/>
                    </a:lnTo>
                    <a:cubicBezTo>
                      <a:pt x="171881" y="256298"/>
                      <a:pt x="168632" y="253592"/>
                      <a:pt x="168632" y="234655"/>
                    </a:cubicBezTo>
                    <a:lnTo>
                      <a:pt x="168632" y="63"/>
                    </a:lnTo>
                    <a:lnTo>
                      <a:pt x="110154" y="4314"/>
                    </a:lnTo>
                    <a:lnTo>
                      <a:pt x="110154" y="16295"/>
                    </a:lnTo>
                    <a:cubicBezTo>
                      <a:pt x="138581" y="16295"/>
                      <a:pt x="141830" y="19000"/>
                      <a:pt x="141830" y="37938"/>
                    </a:cubicBezTo>
                    <a:lnTo>
                      <a:pt x="141830" y="121417"/>
                    </a:lnTo>
                    <a:cubicBezTo>
                      <a:pt x="130053" y="107504"/>
                      <a:pt x="112590" y="97455"/>
                      <a:pt x="90661" y="97455"/>
                    </a:cubicBezTo>
                    <a:cubicBezTo>
                      <a:pt x="42741" y="97455"/>
                      <a:pt x="100" y="135330"/>
                      <a:pt x="100" y="185186"/>
                    </a:cubicBezTo>
                    <a:cubicBezTo>
                      <a:pt x="100" y="234268"/>
                      <a:pt x="39898" y="272530"/>
                      <a:pt x="86194" y="272530"/>
                    </a:cubicBezTo>
                    <a:cubicBezTo>
                      <a:pt x="112184" y="272530"/>
                      <a:pt x="130459" y="259389"/>
                      <a:pt x="140611" y="247022"/>
                    </a:cubicBezTo>
                    <a:close/>
                    <a:moveTo>
                      <a:pt x="140611" y="143446"/>
                    </a:moveTo>
                    <a:lnTo>
                      <a:pt x="140611" y="222674"/>
                    </a:lnTo>
                    <a:cubicBezTo>
                      <a:pt x="140611" y="229631"/>
                      <a:pt x="140611" y="230404"/>
                      <a:pt x="136144" y="236974"/>
                    </a:cubicBezTo>
                    <a:cubicBezTo>
                      <a:pt x="123961" y="255525"/>
                      <a:pt x="105687" y="264027"/>
                      <a:pt x="88224" y="264027"/>
                    </a:cubicBezTo>
                    <a:cubicBezTo>
                      <a:pt x="69950" y="264027"/>
                      <a:pt x="55330" y="253979"/>
                      <a:pt x="45584" y="239293"/>
                    </a:cubicBezTo>
                    <a:cubicBezTo>
                      <a:pt x="35025" y="223447"/>
                      <a:pt x="33807" y="201418"/>
                      <a:pt x="33807" y="185572"/>
                    </a:cubicBezTo>
                    <a:cubicBezTo>
                      <a:pt x="33807" y="171272"/>
                      <a:pt x="34619" y="148084"/>
                      <a:pt x="46396" y="130692"/>
                    </a:cubicBezTo>
                    <a:cubicBezTo>
                      <a:pt x="54924" y="118711"/>
                      <a:pt x="70356" y="105958"/>
                      <a:pt x="92285" y="105958"/>
                    </a:cubicBezTo>
                    <a:cubicBezTo>
                      <a:pt x="106499" y="105958"/>
                      <a:pt x="123555" y="111755"/>
                      <a:pt x="136144" y="129146"/>
                    </a:cubicBezTo>
                    <a:cubicBezTo>
                      <a:pt x="140611" y="135717"/>
                      <a:pt x="140611" y="136490"/>
                      <a:pt x="140611" y="1434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06324C86-721F-D501-01BA-CB08485BCAB6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14555105" y="13733257"/>
                <a:ext cx="86905" cy="258553"/>
              </a:xfrm>
              <a:custGeom>
                <a:avLst/>
                <a:gdLst>
                  <a:gd name="connsiteX0" fmla="*/ 58585 w 86905"/>
                  <a:gd name="connsiteY0" fmla="*/ 87793 h 258553"/>
                  <a:gd name="connsiteX1" fmla="*/ 1730 w 86905"/>
                  <a:gd name="connsiteY1" fmla="*/ 92045 h 258553"/>
                  <a:gd name="connsiteX2" fmla="*/ 1730 w 86905"/>
                  <a:gd name="connsiteY2" fmla="*/ 104025 h 258553"/>
                  <a:gd name="connsiteX3" fmla="*/ 31782 w 86905"/>
                  <a:gd name="connsiteY3" fmla="*/ 125282 h 258553"/>
                  <a:gd name="connsiteX4" fmla="*/ 31782 w 86905"/>
                  <a:gd name="connsiteY4" fmla="*/ 229244 h 258553"/>
                  <a:gd name="connsiteX5" fmla="*/ 106 w 86905"/>
                  <a:gd name="connsiteY5" fmla="*/ 246636 h 258553"/>
                  <a:gd name="connsiteX6" fmla="*/ 106 w 86905"/>
                  <a:gd name="connsiteY6" fmla="*/ 258617 h 258553"/>
                  <a:gd name="connsiteX7" fmla="*/ 44777 w 86905"/>
                  <a:gd name="connsiteY7" fmla="*/ 257457 h 258553"/>
                  <a:gd name="connsiteX8" fmla="*/ 87012 w 86905"/>
                  <a:gd name="connsiteY8" fmla="*/ 258617 h 258553"/>
                  <a:gd name="connsiteX9" fmla="*/ 87012 w 86905"/>
                  <a:gd name="connsiteY9" fmla="*/ 246636 h 258553"/>
                  <a:gd name="connsiteX10" fmla="*/ 58585 w 86905"/>
                  <a:gd name="connsiteY10" fmla="*/ 229631 h 258553"/>
                  <a:gd name="connsiteX11" fmla="*/ 58585 w 86905"/>
                  <a:gd name="connsiteY11" fmla="*/ 87793 h 258553"/>
                  <a:gd name="connsiteX12" fmla="*/ 60209 w 86905"/>
                  <a:gd name="connsiteY12" fmla="*/ 20546 h 258553"/>
                  <a:gd name="connsiteX13" fmla="*/ 38686 w 86905"/>
                  <a:gd name="connsiteY13" fmla="*/ 63 h 258553"/>
                  <a:gd name="connsiteX14" fmla="*/ 17162 w 86905"/>
                  <a:gd name="connsiteY14" fmla="*/ 20546 h 258553"/>
                  <a:gd name="connsiteX15" fmla="*/ 38686 w 86905"/>
                  <a:gd name="connsiteY15" fmla="*/ 41029 h 258553"/>
                  <a:gd name="connsiteX16" fmla="*/ 60209 w 86905"/>
                  <a:gd name="connsiteY16" fmla="*/ 20546 h 25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905" h="258553">
                    <a:moveTo>
                      <a:pt x="58585" y="87793"/>
                    </a:moveTo>
                    <a:lnTo>
                      <a:pt x="1730" y="92045"/>
                    </a:lnTo>
                    <a:lnTo>
                      <a:pt x="1730" y="104025"/>
                    </a:lnTo>
                    <a:cubicBezTo>
                      <a:pt x="28127" y="104025"/>
                      <a:pt x="31782" y="106344"/>
                      <a:pt x="31782" y="125282"/>
                    </a:cubicBezTo>
                    <a:lnTo>
                      <a:pt x="31782" y="229244"/>
                    </a:lnTo>
                    <a:cubicBezTo>
                      <a:pt x="31782" y="246636"/>
                      <a:pt x="27315" y="246636"/>
                      <a:pt x="106" y="246636"/>
                    </a:cubicBezTo>
                    <a:lnTo>
                      <a:pt x="106" y="258617"/>
                    </a:lnTo>
                    <a:cubicBezTo>
                      <a:pt x="13101" y="258230"/>
                      <a:pt x="35031" y="257457"/>
                      <a:pt x="44777" y="257457"/>
                    </a:cubicBezTo>
                    <a:cubicBezTo>
                      <a:pt x="58991" y="257457"/>
                      <a:pt x="73204" y="258230"/>
                      <a:pt x="87012" y="258617"/>
                    </a:cubicBezTo>
                    <a:lnTo>
                      <a:pt x="87012" y="246636"/>
                    </a:lnTo>
                    <a:cubicBezTo>
                      <a:pt x="60209" y="246636"/>
                      <a:pt x="58585" y="244703"/>
                      <a:pt x="58585" y="229631"/>
                    </a:cubicBezTo>
                    <a:lnTo>
                      <a:pt x="58585" y="87793"/>
                    </a:lnTo>
                    <a:close/>
                    <a:moveTo>
                      <a:pt x="60209" y="20546"/>
                    </a:moveTo>
                    <a:cubicBezTo>
                      <a:pt x="60209" y="8179"/>
                      <a:pt x="50056" y="63"/>
                      <a:pt x="38686" y="63"/>
                    </a:cubicBezTo>
                    <a:cubicBezTo>
                      <a:pt x="26096" y="63"/>
                      <a:pt x="17162" y="10498"/>
                      <a:pt x="17162" y="20546"/>
                    </a:cubicBezTo>
                    <a:cubicBezTo>
                      <a:pt x="17162" y="30981"/>
                      <a:pt x="26096" y="41029"/>
                      <a:pt x="38686" y="41029"/>
                    </a:cubicBezTo>
                    <a:cubicBezTo>
                      <a:pt x="50056" y="41029"/>
                      <a:pt x="60209" y="32913"/>
                      <a:pt x="60209" y="205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9151D619-9D8E-10CD-1C78-8C61ED7673E1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14671566" y="13818669"/>
                <a:ext cx="183151" cy="177393"/>
              </a:xfrm>
              <a:custGeom>
                <a:avLst/>
                <a:gdLst>
                  <a:gd name="connsiteX0" fmla="*/ 118284 w 183151"/>
                  <a:gd name="connsiteY0" fmla="*/ 143833 h 177393"/>
                  <a:gd name="connsiteX1" fmla="*/ 149960 w 183151"/>
                  <a:gd name="connsiteY1" fmla="*/ 175524 h 177393"/>
                  <a:gd name="connsiteX2" fmla="*/ 183260 w 183151"/>
                  <a:gd name="connsiteY2" fmla="*/ 138808 h 177393"/>
                  <a:gd name="connsiteX3" fmla="*/ 183260 w 183151"/>
                  <a:gd name="connsiteY3" fmla="*/ 117166 h 177393"/>
                  <a:gd name="connsiteX4" fmla="*/ 173108 w 183151"/>
                  <a:gd name="connsiteY4" fmla="*/ 117166 h 177393"/>
                  <a:gd name="connsiteX5" fmla="*/ 173108 w 183151"/>
                  <a:gd name="connsiteY5" fmla="*/ 138808 h 177393"/>
                  <a:gd name="connsiteX6" fmla="*/ 158488 w 183151"/>
                  <a:gd name="connsiteY6" fmla="*/ 163543 h 177393"/>
                  <a:gd name="connsiteX7" fmla="*/ 143462 w 183151"/>
                  <a:gd name="connsiteY7" fmla="*/ 144219 h 177393"/>
                  <a:gd name="connsiteX8" fmla="*/ 143462 w 183151"/>
                  <a:gd name="connsiteY8" fmla="*/ 66923 h 177393"/>
                  <a:gd name="connsiteX9" fmla="*/ 128843 w 183151"/>
                  <a:gd name="connsiteY9" fmla="*/ 21319 h 177393"/>
                  <a:gd name="connsiteX10" fmla="*/ 73207 w 183151"/>
                  <a:gd name="connsiteY10" fmla="*/ 63 h 177393"/>
                  <a:gd name="connsiteX11" fmla="*/ 11886 w 183151"/>
                  <a:gd name="connsiteY11" fmla="*/ 43735 h 177393"/>
                  <a:gd name="connsiteX12" fmla="*/ 30566 w 183151"/>
                  <a:gd name="connsiteY12" fmla="*/ 61899 h 177393"/>
                  <a:gd name="connsiteX13" fmla="*/ 49247 w 183151"/>
                  <a:gd name="connsiteY13" fmla="*/ 44121 h 177393"/>
                  <a:gd name="connsiteX14" fmla="*/ 28536 w 183151"/>
                  <a:gd name="connsiteY14" fmla="*/ 26343 h 177393"/>
                  <a:gd name="connsiteX15" fmla="*/ 72395 w 183151"/>
                  <a:gd name="connsiteY15" fmla="*/ 8565 h 177393"/>
                  <a:gd name="connsiteX16" fmla="*/ 115441 w 183151"/>
                  <a:gd name="connsiteY16" fmla="*/ 58034 h 177393"/>
                  <a:gd name="connsiteX17" fmla="*/ 115441 w 183151"/>
                  <a:gd name="connsiteY17" fmla="*/ 72334 h 177393"/>
                  <a:gd name="connsiteX18" fmla="*/ 40719 w 183151"/>
                  <a:gd name="connsiteY18" fmla="*/ 86247 h 177393"/>
                  <a:gd name="connsiteX19" fmla="*/ 109 w 183151"/>
                  <a:gd name="connsiteY19" fmla="*/ 136490 h 177393"/>
                  <a:gd name="connsiteX20" fmla="*/ 65085 w 183151"/>
                  <a:gd name="connsiteY20" fmla="*/ 177456 h 177393"/>
                  <a:gd name="connsiteX21" fmla="*/ 118284 w 183151"/>
                  <a:gd name="connsiteY21" fmla="*/ 143833 h 177393"/>
                  <a:gd name="connsiteX22" fmla="*/ 115441 w 183151"/>
                  <a:gd name="connsiteY22" fmla="*/ 80450 h 177393"/>
                  <a:gd name="connsiteX23" fmla="*/ 115441 w 183151"/>
                  <a:gd name="connsiteY23" fmla="*/ 119098 h 177393"/>
                  <a:gd name="connsiteX24" fmla="*/ 67928 w 183151"/>
                  <a:gd name="connsiteY24" fmla="*/ 168954 h 177393"/>
                  <a:gd name="connsiteX25" fmla="*/ 31378 w 183151"/>
                  <a:gd name="connsiteY25" fmla="*/ 136103 h 177393"/>
                  <a:gd name="connsiteX26" fmla="*/ 115441 w 183151"/>
                  <a:gd name="connsiteY26" fmla="*/ 80450 h 177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3151" h="177393">
                    <a:moveTo>
                      <a:pt x="118284" y="143833"/>
                    </a:moveTo>
                    <a:cubicBezTo>
                      <a:pt x="119909" y="159292"/>
                      <a:pt x="130873" y="175524"/>
                      <a:pt x="149960" y="175524"/>
                    </a:cubicBezTo>
                    <a:cubicBezTo>
                      <a:pt x="158488" y="175524"/>
                      <a:pt x="183260" y="170113"/>
                      <a:pt x="183260" y="138808"/>
                    </a:cubicBezTo>
                    <a:lnTo>
                      <a:pt x="183260" y="117166"/>
                    </a:lnTo>
                    <a:lnTo>
                      <a:pt x="173108" y="117166"/>
                    </a:lnTo>
                    <a:lnTo>
                      <a:pt x="173108" y="138808"/>
                    </a:lnTo>
                    <a:cubicBezTo>
                      <a:pt x="173108" y="161224"/>
                      <a:pt x="162955" y="163543"/>
                      <a:pt x="158488" y="163543"/>
                    </a:cubicBezTo>
                    <a:cubicBezTo>
                      <a:pt x="145087" y="163543"/>
                      <a:pt x="143462" y="146151"/>
                      <a:pt x="143462" y="144219"/>
                    </a:cubicBezTo>
                    <a:lnTo>
                      <a:pt x="143462" y="66923"/>
                    </a:lnTo>
                    <a:cubicBezTo>
                      <a:pt x="143462" y="50691"/>
                      <a:pt x="143462" y="35619"/>
                      <a:pt x="128843" y="21319"/>
                    </a:cubicBezTo>
                    <a:cubicBezTo>
                      <a:pt x="113005" y="6246"/>
                      <a:pt x="92700" y="63"/>
                      <a:pt x="73207" y="63"/>
                    </a:cubicBezTo>
                    <a:cubicBezTo>
                      <a:pt x="39907" y="63"/>
                      <a:pt x="11886" y="18227"/>
                      <a:pt x="11886" y="43735"/>
                    </a:cubicBezTo>
                    <a:cubicBezTo>
                      <a:pt x="11886" y="55329"/>
                      <a:pt x="20008" y="61899"/>
                      <a:pt x="30566" y="61899"/>
                    </a:cubicBezTo>
                    <a:cubicBezTo>
                      <a:pt x="41937" y="61899"/>
                      <a:pt x="49247" y="54170"/>
                      <a:pt x="49247" y="44121"/>
                    </a:cubicBezTo>
                    <a:cubicBezTo>
                      <a:pt x="49247" y="39484"/>
                      <a:pt x="47216" y="26730"/>
                      <a:pt x="28536" y="26343"/>
                    </a:cubicBezTo>
                    <a:cubicBezTo>
                      <a:pt x="39501" y="12817"/>
                      <a:pt x="59399" y="8565"/>
                      <a:pt x="72395" y="8565"/>
                    </a:cubicBezTo>
                    <a:cubicBezTo>
                      <a:pt x="92294" y="8565"/>
                      <a:pt x="115441" y="23638"/>
                      <a:pt x="115441" y="58034"/>
                    </a:cubicBezTo>
                    <a:lnTo>
                      <a:pt x="115441" y="72334"/>
                    </a:lnTo>
                    <a:cubicBezTo>
                      <a:pt x="94730" y="73494"/>
                      <a:pt x="66303" y="74653"/>
                      <a:pt x="40719" y="86247"/>
                    </a:cubicBezTo>
                    <a:cubicBezTo>
                      <a:pt x="10261" y="99388"/>
                      <a:pt x="109" y="119484"/>
                      <a:pt x="109" y="136490"/>
                    </a:cubicBezTo>
                    <a:cubicBezTo>
                      <a:pt x="109" y="167794"/>
                      <a:pt x="39501" y="177456"/>
                      <a:pt x="65085" y="177456"/>
                    </a:cubicBezTo>
                    <a:cubicBezTo>
                      <a:pt x="91888" y="177456"/>
                      <a:pt x="110568" y="161997"/>
                      <a:pt x="118284" y="143833"/>
                    </a:cubicBezTo>
                    <a:close/>
                    <a:moveTo>
                      <a:pt x="115441" y="80450"/>
                    </a:moveTo>
                    <a:lnTo>
                      <a:pt x="115441" y="119098"/>
                    </a:lnTo>
                    <a:cubicBezTo>
                      <a:pt x="115441" y="155813"/>
                      <a:pt x="86202" y="168954"/>
                      <a:pt x="67928" y="168954"/>
                    </a:cubicBezTo>
                    <a:cubicBezTo>
                      <a:pt x="48029" y="168954"/>
                      <a:pt x="31378" y="155427"/>
                      <a:pt x="31378" y="136103"/>
                    </a:cubicBezTo>
                    <a:cubicBezTo>
                      <a:pt x="31378" y="114847"/>
                      <a:pt x="48435" y="82769"/>
                      <a:pt x="115441" y="804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1DA96190-455E-3B3D-3D88-D2076BD5EC0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14868932" y="13816736"/>
                <a:ext cx="185588" cy="254688"/>
              </a:xfrm>
              <a:custGeom>
                <a:avLst/>
                <a:gdLst>
                  <a:gd name="connsiteX0" fmla="*/ 78897 w 185588"/>
                  <a:gd name="connsiteY0" fmla="*/ 108663 h 254688"/>
                  <a:gd name="connsiteX1" fmla="*/ 43566 w 185588"/>
                  <a:gd name="connsiteY1" fmla="*/ 61126 h 254688"/>
                  <a:gd name="connsiteX2" fmla="*/ 50064 w 185588"/>
                  <a:gd name="connsiteY2" fmla="*/ 28662 h 254688"/>
                  <a:gd name="connsiteX3" fmla="*/ 78897 w 185588"/>
                  <a:gd name="connsiteY3" fmla="*/ 13203 h 254688"/>
                  <a:gd name="connsiteX4" fmla="*/ 114228 w 185588"/>
                  <a:gd name="connsiteY4" fmla="*/ 60740 h 254688"/>
                  <a:gd name="connsiteX5" fmla="*/ 107731 w 185588"/>
                  <a:gd name="connsiteY5" fmla="*/ 93204 h 254688"/>
                  <a:gd name="connsiteX6" fmla="*/ 78897 w 185588"/>
                  <a:gd name="connsiteY6" fmla="*/ 108663 h 254688"/>
                  <a:gd name="connsiteX7" fmla="*/ 31790 w 185588"/>
                  <a:gd name="connsiteY7" fmla="*/ 123736 h 254688"/>
                  <a:gd name="connsiteX8" fmla="*/ 38693 w 185588"/>
                  <a:gd name="connsiteY8" fmla="*/ 105571 h 254688"/>
                  <a:gd name="connsiteX9" fmla="*/ 78897 w 185588"/>
                  <a:gd name="connsiteY9" fmla="*/ 117552 h 254688"/>
                  <a:gd name="connsiteX10" fmla="*/ 144686 w 185588"/>
                  <a:gd name="connsiteY10" fmla="*/ 61126 h 254688"/>
                  <a:gd name="connsiteX11" fmla="*/ 128036 w 185588"/>
                  <a:gd name="connsiteY11" fmla="*/ 23638 h 254688"/>
                  <a:gd name="connsiteX12" fmla="*/ 164585 w 185588"/>
                  <a:gd name="connsiteY12" fmla="*/ 8565 h 254688"/>
                  <a:gd name="connsiteX13" fmla="*/ 168646 w 185588"/>
                  <a:gd name="connsiteY13" fmla="*/ 8952 h 254688"/>
                  <a:gd name="connsiteX14" fmla="*/ 162148 w 185588"/>
                  <a:gd name="connsiteY14" fmla="*/ 19387 h 254688"/>
                  <a:gd name="connsiteX15" fmla="*/ 173925 w 185588"/>
                  <a:gd name="connsiteY15" fmla="*/ 30595 h 254688"/>
                  <a:gd name="connsiteX16" fmla="*/ 185702 w 185588"/>
                  <a:gd name="connsiteY16" fmla="*/ 19000 h 254688"/>
                  <a:gd name="connsiteX17" fmla="*/ 164991 w 185588"/>
                  <a:gd name="connsiteY17" fmla="*/ 63 h 254688"/>
                  <a:gd name="connsiteX18" fmla="*/ 121944 w 185588"/>
                  <a:gd name="connsiteY18" fmla="*/ 18227 h 254688"/>
                  <a:gd name="connsiteX19" fmla="*/ 78897 w 185588"/>
                  <a:gd name="connsiteY19" fmla="*/ 4314 h 254688"/>
                  <a:gd name="connsiteX20" fmla="*/ 13109 w 185588"/>
                  <a:gd name="connsiteY20" fmla="*/ 60740 h 254688"/>
                  <a:gd name="connsiteX21" fmla="*/ 32196 w 185588"/>
                  <a:gd name="connsiteY21" fmla="*/ 100547 h 254688"/>
                  <a:gd name="connsiteX22" fmla="*/ 19607 w 185588"/>
                  <a:gd name="connsiteY22" fmla="*/ 132625 h 254688"/>
                  <a:gd name="connsiteX23" fmla="*/ 37475 w 185588"/>
                  <a:gd name="connsiteY23" fmla="*/ 167021 h 254688"/>
                  <a:gd name="connsiteX24" fmla="*/ 114 w 185588"/>
                  <a:gd name="connsiteY24" fmla="*/ 205669 h 254688"/>
                  <a:gd name="connsiteX25" fmla="*/ 89862 w 185588"/>
                  <a:gd name="connsiteY25" fmla="*/ 254752 h 254688"/>
                  <a:gd name="connsiteX26" fmla="*/ 180017 w 185588"/>
                  <a:gd name="connsiteY26" fmla="*/ 204896 h 254688"/>
                  <a:gd name="connsiteX27" fmla="*/ 153620 w 185588"/>
                  <a:gd name="connsiteY27" fmla="*/ 160838 h 254688"/>
                  <a:gd name="connsiteX28" fmla="*/ 83771 w 185588"/>
                  <a:gd name="connsiteY28" fmla="*/ 150016 h 254688"/>
                  <a:gd name="connsiteX29" fmla="*/ 53313 w 185588"/>
                  <a:gd name="connsiteY29" fmla="*/ 149630 h 254688"/>
                  <a:gd name="connsiteX30" fmla="*/ 31790 w 185588"/>
                  <a:gd name="connsiteY30" fmla="*/ 123736 h 254688"/>
                  <a:gd name="connsiteX31" fmla="*/ 90268 w 185588"/>
                  <a:gd name="connsiteY31" fmla="*/ 245863 h 254688"/>
                  <a:gd name="connsiteX32" fmla="*/ 21231 w 185588"/>
                  <a:gd name="connsiteY32" fmla="*/ 205669 h 254688"/>
                  <a:gd name="connsiteX33" fmla="*/ 54531 w 185588"/>
                  <a:gd name="connsiteY33" fmla="*/ 172432 h 254688"/>
                  <a:gd name="connsiteX34" fmla="*/ 78491 w 185588"/>
                  <a:gd name="connsiteY34" fmla="*/ 172432 h 254688"/>
                  <a:gd name="connsiteX35" fmla="*/ 158899 w 185588"/>
                  <a:gd name="connsiteY35" fmla="*/ 205669 h 254688"/>
                  <a:gd name="connsiteX36" fmla="*/ 90268 w 185588"/>
                  <a:gd name="connsiteY36" fmla="*/ 245863 h 25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85588" h="254688">
                    <a:moveTo>
                      <a:pt x="78897" y="108663"/>
                    </a:moveTo>
                    <a:cubicBezTo>
                      <a:pt x="43566" y="108663"/>
                      <a:pt x="43566" y="70015"/>
                      <a:pt x="43566" y="61126"/>
                    </a:cubicBezTo>
                    <a:cubicBezTo>
                      <a:pt x="43566" y="50691"/>
                      <a:pt x="43973" y="38324"/>
                      <a:pt x="50064" y="28662"/>
                    </a:cubicBezTo>
                    <a:cubicBezTo>
                      <a:pt x="53313" y="24024"/>
                      <a:pt x="62653" y="13203"/>
                      <a:pt x="78897" y="13203"/>
                    </a:cubicBezTo>
                    <a:cubicBezTo>
                      <a:pt x="114228" y="13203"/>
                      <a:pt x="114228" y="51851"/>
                      <a:pt x="114228" y="60740"/>
                    </a:cubicBezTo>
                    <a:cubicBezTo>
                      <a:pt x="114228" y="71175"/>
                      <a:pt x="113822" y="83542"/>
                      <a:pt x="107731" y="93204"/>
                    </a:cubicBezTo>
                    <a:cubicBezTo>
                      <a:pt x="104482" y="97842"/>
                      <a:pt x="95141" y="108663"/>
                      <a:pt x="78897" y="108663"/>
                    </a:cubicBezTo>
                    <a:close/>
                    <a:moveTo>
                      <a:pt x="31790" y="123736"/>
                    </a:moveTo>
                    <a:cubicBezTo>
                      <a:pt x="31790" y="122190"/>
                      <a:pt x="31790" y="113301"/>
                      <a:pt x="38693" y="105571"/>
                    </a:cubicBezTo>
                    <a:cubicBezTo>
                      <a:pt x="54531" y="116393"/>
                      <a:pt x="71181" y="117552"/>
                      <a:pt x="78897" y="117552"/>
                    </a:cubicBezTo>
                    <a:cubicBezTo>
                      <a:pt x="116665" y="117552"/>
                      <a:pt x="144686" y="90885"/>
                      <a:pt x="144686" y="61126"/>
                    </a:cubicBezTo>
                    <a:cubicBezTo>
                      <a:pt x="144686" y="46827"/>
                      <a:pt x="138188" y="32527"/>
                      <a:pt x="128036" y="23638"/>
                    </a:cubicBezTo>
                    <a:cubicBezTo>
                      <a:pt x="142655" y="10498"/>
                      <a:pt x="157275" y="8565"/>
                      <a:pt x="164585" y="8565"/>
                    </a:cubicBezTo>
                    <a:cubicBezTo>
                      <a:pt x="165397" y="8565"/>
                      <a:pt x="167427" y="8565"/>
                      <a:pt x="168646" y="8952"/>
                    </a:cubicBezTo>
                    <a:cubicBezTo>
                      <a:pt x="164179" y="10498"/>
                      <a:pt x="162148" y="14749"/>
                      <a:pt x="162148" y="19387"/>
                    </a:cubicBezTo>
                    <a:cubicBezTo>
                      <a:pt x="162148" y="25957"/>
                      <a:pt x="167427" y="30595"/>
                      <a:pt x="173925" y="30595"/>
                    </a:cubicBezTo>
                    <a:cubicBezTo>
                      <a:pt x="177986" y="30595"/>
                      <a:pt x="185702" y="27889"/>
                      <a:pt x="185702" y="19000"/>
                    </a:cubicBezTo>
                    <a:cubicBezTo>
                      <a:pt x="185702" y="12430"/>
                      <a:pt x="180829" y="63"/>
                      <a:pt x="164991" y="63"/>
                    </a:cubicBezTo>
                    <a:cubicBezTo>
                      <a:pt x="156869" y="63"/>
                      <a:pt x="139000" y="2382"/>
                      <a:pt x="121944" y="18227"/>
                    </a:cubicBezTo>
                    <a:cubicBezTo>
                      <a:pt x="104888" y="5473"/>
                      <a:pt x="87832" y="4314"/>
                      <a:pt x="78897" y="4314"/>
                    </a:cubicBezTo>
                    <a:cubicBezTo>
                      <a:pt x="41130" y="4314"/>
                      <a:pt x="13109" y="30981"/>
                      <a:pt x="13109" y="60740"/>
                    </a:cubicBezTo>
                    <a:cubicBezTo>
                      <a:pt x="13109" y="77745"/>
                      <a:pt x="22043" y="92431"/>
                      <a:pt x="32196" y="100547"/>
                    </a:cubicBezTo>
                    <a:cubicBezTo>
                      <a:pt x="26916" y="106344"/>
                      <a:pt x="19607" y="119098"/>
                      <a:pt x="19607" y="132625"/>
                    </a:cubicBezTo>
                    <a:cubicBezTo>
                      <a:pt x="19607" y="144606"/>
                      <a:pt x="24886" y="159292"/>
                      <a:pt x="37475" y="167021"/>
                    </a:cubicBezTo>
                    <a:cubicBezTo>
                      <a:pt x="13109" y="173591"/>
                      <a:pt x="114" y="190210"/>
                      <a:pt x="114" y="205669"/>
                    </a:cubicBezTo>
                    <a:cubicBezTo>
                      <a:pt x="114" y="233495"/>
                      <a:pt x="40318" y="254752"/>
                      <a:pt x="89862" y="254752"/>
                    </a:cubicBezTo>
                    <a:cubicBezTo>
                      <a:pt x="137782" y="254752"/>
                      <a:pt x="180017" y="235041"/>
                      <a:pt x="180017" y="204896"/>
                    </a:cubicBezTo>
                    <a:cubicBezTo>
                      <a:pt x="180017" y="191369"/>
                      <a:pt x="174331" y="171659"/>
                      <a:pt x="153620" y="160838"/>
                    </a:cubicBezTo>
                    <a:cubicBezTo>
                      <a:pt x="132097" y="150016"/>
                      <a:pt x="108543" y="150016"/>
                      <a:pt x="83771" y="150016"/>
                    </a:cubicBezTo>
                    <a:cubicBezTo>
                      <a:pt x="73618" y="150016"/>
                      <a:pt x="56156" y="150016"/>
                      <a:pt x="53313" y="149630"/>
                    </a:cubicBezTo>
                    <a:cubicBezTo>
                      <a:pt x="40318" y="148084"/>
                      <a:pt x="31790" y="136103"/>
                      <a:pt x="31790" y="123736"/>
                    </a:cubicBezTo>
                    <a:close/>
                    <a:moveTo>
                      <a:pt x="90268" y="245863"/>
                    </a:moveTo>
                    <a:cubicBezTo>
                      <a:pt x="49252" y="245863"/>
                      <a:pt x="21231" y="226152"/>
                      <a:pt x="21231" y="205669"/>
                    </a:cubicBezTo>
                    <a:cubicBezTo>
                      <a:pt x="21231" y="187891"/>
                      <a:pt x="36663" y="173591"/>
                      <a:pt x="54531" y="172432"/>
                    </a:cubicBezTo>
                    <a:lnTo>
                      <a:pt x="78491" y="172432"/>
                    </a:lnTo>
                    <a:cubicBezTo>
                      <a:pt x="113416" y="172432"/>
                      <a:pt x="158899" y="172432"/>
                      <a:pt x="158899" y="205669"/>
                    </a:cubicBezTo>
                    <a:cubicBezTo>
                      <a:pt x="158899" y="226539"/>
                      <a:pt x="130066" y="245863"/>
                      <a:pt x="90268" y="2458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3" name="Freeform: Shape 1032">
                <a:extLst>
                  <a:ext uri="{FF2B5EF4-FFF2-40B4-BE49-F238E27FC236}">
                    <a16:creationId xmlns:a16="http://schemas.microsoft.com/office/drawing/2014/main" id="{6DEA8969-F87D-7EF6-FFFE-8E05C81D84EE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15106456" y="13701952"/>
                <a:ext cx="94215" cy="386477"/>
              </a:xfrm>
              <a:custGeom>
                <a:avLst/>
                <a:gdLst>
                  <a:gd name="connsiteX0" fmla="*/ 94334 w 94215"/>
                  <a:gd name="connsiteY0" fmla="*/ 382676 h 386477"/>
                  <a:gd name="connsiteX1" fmla="*/ 87431 w 94215"/>
                  <a:gd name="connsiteY1" fmla="*/ 374173 h 386477"/>
                  <a:gd name="connsiteX2" fmla="*/ 23673 w 94215"/>
                  <a:gd name="connsiteY2" fmla="*/ 193302 h 386477"/>
                  <a:gd name="connsiteX3" fmla="*/ 89055 w 94215"/>
                  <a:gd name="connsiteY3" fmla="*/ 10498 h 386477"/>
                  <a:gd name="connsiteX4" fmla="*/ 94334 w 94215"/>
                  <a:gd name="connsiteY4" fmla="*/ 3928 h 386477"/>
                  <a:gd name="connsiteX5" fmla="*/ 90273 w 94215"/>
                  <a:gd name="connsiteY5" fmla="*/ 63 h 386477"/>
                  <a:gd name="connsiteX6" fmla="*/ 25703 w 94215"/>
                  <a:gd name="connsiteY6" fmla="*/ 75426 h 386477"/>
                  <a:gd name="connsiteX7" fmla="*/ 119 w 94215"/>
                  <a:gd name="connsiteY7" fmla="*/ 193302 h 386477"/>
                  <a:gd name="connsiteX8" fmla="*/ 26922 w 94215"/>
                  <a:gd name="connsiteY8" fmla="*/ 313883 h 386477"/>
                  <a:gd name="connsiteX9" fmla="*/ 90273 w 94215"/>
                  <a:gd name="connsiteY9" fmla="*/ 386541 h 386477"/>
                  <a:gd name="connsiteX10" fmla="*/ 94334 w 94215"/>
                  <a:gd name="connsiteY10" fmla="*/ 382676 h 386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215" h="386477">
                    <a:moveTo>
                      <a:pt x="94334" y="382676"/>
                    </a:moveTo>
                    <a:cubicBezTo>
                      <a:pt x="94334" y="381517"/>
                      <a:pt x="94334" y="380744"/>
                      <a:pt x="87431" y="374173"/>
                    </a:cubicBezTo>
                    <a:cubicBezTo>
                      <a:pt x="36668" y="325477"/>
                      <a:pt x="23673" y="252433"/>
                      <a:pt x="23673" y="193302"/>
                    </a:cubicBezTo>
                    <a:cubicBezTo>
                      <a:pt x="23673" y="126055"/>
                      <a:pt x="39105" y="58807"/>
                      <a:pt x="89055" y="10498"/>
                    </a:cubicBezTo>
                    <a:cubicBezTo>
                      <a:pt x="94334" y="5860"/>
                      <a:pt x="94334" y="5087"/>
                      <a:pt x="94334" y="3928"/>
                    </a:cubicBezTo>
                    <a:cubicBezTo>
                      <a:pt x="94334" y="1222"/>
                      <a:pt x="92710" y="63"/>
                      <a:pt x="90273" y="63"/>
                    </a:cubicBezTo>
                    <a:cubicBezTo>
                      <a:pt x="86212" y="63"/>
                      <a:pt x="49663" y="26343"/>
                      <a:pt x="25703" y="75426"/>
                    </a:cubicBezTo>
                    <a:cubicBezTo>
                      <a:pt x="4992" y="117939"/>
                      <a:pt x="119" y="160838"/>
                      <a:pt x="119" y="193302"/>
                    </a:cubicBezTo>
                    <a:cubicBezTo>
                      <a:pt x="119" y="223447"/>
                      <a:pt x="4586" y="270211"/>
                      <a:pt x="26922" y="313883"/>
                    </a:cubicBezTo>
                    <a:cubicBezTo>
                      <a:pt x="51288" y="361420"/>
                      <a:pt x="86212" y="386541"/>
                      <a:pt x="90273" y="386541"/>
                    </a:cubicBezTo>
                    <a:cubicBezTo>
                      <a:pt x="92710" y="386541"/>
                      <a:pt x="94334" y="385381"/>
                      <a:pt x="94334" y="3826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4" name="Freeform: Shape 1033">
                <a:extLst>
                  <a:ext uri="{FF2B5EF4-FFF2-40B4-BE49-F238E27FC236}">
                    <a16:creationId xmlns:a16="http://schemas.microsoft.com/office/drawing/2014/main" id="{7D8C1186-3FD3-728D-1053-FDF98CE06FA8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15240019" y="13729006"/>
                <a:ext cx="258280" cy="262805"/>
              </a:xfrm>
              <a:custGeom>
                <a:avLst/>
                <a:gdLst>
                  <a:gd name="connsiteX0" fmla="*/ 245814 w 258280"/>
                  <a:gd name="connsiteY0" fmla="*/ 63 h 262805"/>
                  <a:gd name="connsiteX1" fmla="*/ 123 w 258280"/>
                  <a:gd name="connsiteY1" fmla="*/ 63 h 262805"/>
                  <a:gd name="connsiteX2" fmla="*/ 123 w 258280"/>
                  <a:gd name="connsiteY2" fmla="*/ 18227 h 262805"/>
                  <a:gd name="connsiteX3" fmla="*/ 43982 w 258280"/>
                  <a:gd name="connsiteY3" fmla="*/ 18227 h 262805"/>
                  <a:gd name="connsiteX4" fmla="*/ 43982 w 258280"/>
                  <a:gd name="connsiteY4" fmla="*/ 244703 h 262805"/>
                  <a:gd name="connsiteX5" fmla="*/ 123 w 258280"/>
                  <a:gd name="connsiteY5" fmla="*/ 244703 h 262805"/>
                  <a:gd name="connsiteX6" fmla="*/ 123 w 258280"/>
                  <a:gd name="connsiteY6" fmla="*/ 262868 h 262805"/>
                  <a:gd name="connsiteX7" fmla="*/ 74439 w 258280"/>
                  <a:gd name="connsiteY7" fmla="*/ 261708 h 262805"/>
                  <a:gd name="connsiteX8" fmla="*/ 156472 w 258280"/>
                  <a:gd name="connsiteY8" fmla="*/ 262868 h 262805"/>
                  <a:gd name="connsiteX9" fmla="*/ 156472 w 258280"/>
                  <a:gd name="connsiteY9" fmla="*/ 244703 h 262805"/>
                  <a:gd name="connsiteX10" fmla="*/ 101648 w 258280"/>
                  <a:gd name="connsiteY10" fmla="*/ 244703 h 262805"/>
                  <a:gd name="connsiteX11" fmla="*/ 101648 w 258280"/>
                  <a:gd name="connsiteY11" fmla="*/ 140354 h 262805"/>
                  <a:gd name="connsiteX12" fmla="*/ 121953 w 258280"/>
                  <a:gd name="connsiteY12" fmla="*/ 140354 h 262805"/>
                  <a:gd name="connsiteX13" fmla="*/ 164594 w 258280"/>
                  <a:gd name="connsiteY13" fmla="*/ 185572 h 262805"/>
                  <a:gd name="connsiteX14" fmla="*/ 183680 w 258280"/>
                  <a:gd name="connsiteY14" fmla="*/ 185572 h 262805"/>
                  <a:gd name="connsiteX15" fmla="*/ 183680 w 258280"/>
                  <a:gd name="connsiteY15" fmla="*/ 76972 h 262805"/>
                  <a:gd name="connsiteX16" fmla="*/ 164594 w 258280"/>
                  <a:gd name="connsiteY16" fmla="*/ 76972 h 262805"/>
                  <a:gd name="connsiteX17" fmla="*/ 121953 w 258280"/>
                  <a:gd name="connsiteY17" fmla="*/ 122190 h 262805"/>
                  <a:gd name="connsiteX18" fmla="*/ 101648 w 258280"/>
                  <a:gd name="connsiteY18" fmla="*/ 122190 h 262805"/>
                  <a:gd name="connsiteX19" fmla="*/ 101648 w 258280"/>
                  <a:gd name="connsiteY19" fmla="*/ 18227 h 262805"/>
                  <a:gd name="connsiteX20" fmla="*/ 158502 w 258280"/>
                  <a:gd name="connsiteY20" fmla="*/ 18227 h 262805"/>
                  <a:gd name="connsiteX21" fmla="*/ 239316 w 258280"/>
                  <a:gd name="connsiteY21" fmla="*/ 93204 h 262805"/>
                  <a:gd name="connsiteX22" fmla="*/ 258403 w 258280"/>
                  <a:gd name="connsiteY22" fmla="*/ 93204 h 262805"/>
                  <a:gd name="connsiteX23" fmla="*/ 245814 w 258280"/>
                  <a:gd name="connsiteY23" fmla="*/ 63 h 26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8280" h="262805">
                    <a:moveTo>
                      <a:pt x="245814" y="63"/>
                    </a:moveTo>
                    <a:lnTo>
                      <a:pt x="123" y="63"/>
                    </a:lnTo>
                    <a:lnTo>
                      <a:pt x="123" y="18227"/>
                    </a:lnTo>
                    <a:lnTo>
                      <a:pt x="43982" y="18227"/>
                    </a:lnTo>
                    <a:lnTo>
                      <a:pt x="43982" y="244703"/>
                    </a:lnTo>
                    <a:lnTo>
                      <a:pt x="123" y="244703"/>
                    </a:lnTo>
                    <a:lnTo>
                      <a:pt x="123" y="262868"/>
                    </a:lnTo>
                    <a:cubicBezTo>
                      <a:pt x="15555" y="261708"/>
                      <a:pt x="56571" y="261708"/>
                      <a:pt x="74439" y="261708"/>
                    </a:cubicBezTo>
                    <a:cubicBezTo>
                      <a:pt x="94338" y="261708"/>
                      <a:pt x="138603" y="261708"/>
                      <a:pt x="156472" y="262868"/>
                    </a:cubicBezTo>
                    <a:lnTo>
                      <a:pt x="156472" y="244703"/>
                    </a:lnTo>
                    <a:lnTo>
                      <a:pt x="101648" y="244703"/>
                    </a:lnTo>
                    <a:lnTo>
                      <a:pt x="101648" y="140354"/>
                    </a:lnTo>
                    <a:lnTo>
                      <a:pt x="121953" y="140354"/>
                    </a:lnTo>
                    <a:cubicBezTo>
                      <a:pt x="160939" y="140354"/>
                      <a:pt x="164594" y="156973"/>
                      <a:pt x="164594" y="185572"/>
                    </a:cubicBezTo>
                    <a:lnTo>
                      <a:pt x="183680" y="185572"/>
                    </a:lnTo>
                    <a:lnTo>
                      <a:pt x="183680" y="76972"/>
                    </a:lnTo>
                    <a:lnTo>
                      <a:pt x="164594" y="76972"/>
                    </a:lnTo>
                    <a:cubicBezTo>
                      <a:pt x="164594" y="105571"/>
                      <a:pt x="161345" y="122190"/>
                      <a:pt x="121953" y="122190"/>
                    </a:cubicBezTo>
                    <a:lnTo>
                      <a:pt x="101648" y="122190"/>
                    </a:lnTo>
                    <a:lnTo>
                      <a:pt x="101648" y="18227"/>
                    </a:lnTo>
                    <a:lnTo>
                      <a:pt x="158502" y="18227"/>
                    </a:lnTo>
                    <a:cubicBezTo>
                      <a:pt x="223884" y="18227"/>
                      <a:pt x="233225" y="47986"/>
                      <a:pt x="239316" y="93204"/>
                    </a:cubicBezTo>
                    <a:lnTo>
                      <a:pt x="258403" y="93204"/>
                    </a:lnTo>
                    <a:lnTo>
                      <a:pt x="245814" y="63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7364D0C1-D89F-0320-3A2F-9938EA3112A7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15533958" y="13666786"/>
                <a:ext cx="207517" cy="184775"/>
              </a:xfrm>
              <a:custGeom>
                <a:avLst/>
                <a:gdLst>
                  <a:gd name="connsiteX0" fmla="*/ 178368 w 207517"/>
                  <a:gd name="connsiteY0" fmla="*/ 21972 h 184775"/>
                  <a:gd name="connsiteX1" fmla="*/ 200825 w 207517"/>
                  <a:gd name="connsiteY1" fmla="*/ 9798 h 184775"/>
                  <a:gd name="connsiteX2" fmla="*/ 207648 w 207517"/>
                  <a:gd name="connsiteY2" fmla="*/ 9798 h 184775"/>
                  <a:gd name="connsiteX3" fmla="*/ 207648 w 207517"/>
                  <a:gd name="connsiteY3" fmla="*/ 59 h 184775"/>
                  <a:gd name="connsiteX4" fmla="*/ 165007 w 207517"/>
                  <a:gd name="connsiteY4" fmla="*/ 1141 h 184775"/>
                  <a:gd name="connsiteX5" fmla="*/ 122082 w 207517"/>
                  <a:gd name="connsiteY5" fmla="*/ 59 h 184775"/>
                  <a:gd name="connsiteX6" fmla="*/ 122082 w 207517"/>
                  <a:gd name="connsiteY6" fmla="*/ 9798 h 184775"/>
                  <a:gd name="connsiteX7" fmla="*/ 128905 w 207517"/>
                  <a:gd name="connsiteY7" fmla="*/ 9798 h 184775"/>
                  <a:gd name="connsiteX8" fmla="*/ 151362 w 207517"/>
                  <a:gd name="connsiteY8" fmla="*/ 21972 h 184775"/>
                  <a:gd name="connsiteX9" fmla="*/ 151362 w 207517"/>
                  <a:gd name="connsiteY9" fmla="*/ 83925 h 184775"/>
                  <a:gd name="connsiteX10" fmla="*/ 56416 w 207517"/>
                  <a:gd name="connsiteY10" fmla="*/ 83925 h 184775"/>
                  <a:gd name="connsiteX11" fmla="*/ 56416 w 207517"/>
                  <a:gd name="connsiteY11" fmla="*/ 21972 h 184775"/>
                  <a:gd name="connsiteX12" fmla="*/ 78873 w 207517"/>
                  <a:gd name="connsiteY12" fmla="*/ 9798 h 184775"/>
                  <a:gd name="connsiteX13" fmla="*/ 85695 w 207517"/>
                  <a:gd name="connsiteY13" fmla="*/ 9798 h 184775"/>
                  <a:gd name="connsiteX14" fmla="*/ 85695 w 207517"/>
                  <a:gd name="connsiteY14" fmla="*/ 59 h 184775"/>
                  <a:gd name="connsiteX15" fmla="*/ 43055 w 207517"/>
                  <a:gd name="connsiteY15" fmla="*/ 1141 h 184775"/>
                  <a:gd name="connsiteX16" fmla="*/ 130 w 207517"/>
                  <a:gd name="connsiteY16" fmla="*/ 59 h 184775"/>
                  <a:gd name="connsiteX17" fmla="*/ 130 w 207517"/>
                  <a:gd name="connsiteY17" fmla="*/ 9798 h 184775"/>
                  <a:gd name="connsiteX18" fmla="*/ 6952 w 207517"/>
                  <a:gd name="connsiteY18" fmla="*/ 9798 h 184775"/>
                  <a:gd name="connsiteX19" fmla="*/ 29410 w 207517"/>
                  <a:gd name="connsiteY19" fmla="*/ 21972 h 184775"/>
                  <a:gd name="connsiteX20" fmla="*/ 29410 w 207517"/>
                  <a:gd name="connsiteY20" fmla="*/ 162921 h 184775"/>
                  <a:gd name="connsiteX21" fmla="*/ 6952 w 207517"/>
                  <a:gd name="connsiteY21" fmla="*/ 175095 h 184775"/>
                  <a:gd name="connsiteX22" fmla="*/ 130 w 207517"/>
                  <a:gd name="connsiteY22" fmla="*/ 175095 h 184775"/>
                  <a:gd name="connsiteX23" fmla="*/ 130 w 207517"/>
                  <a:gd name="connsiteY23" fmla="*/ 184834 h 184775"/>
                  <a:gd name="connsiteX24" fmla="*/ 42771 w 207517"/>
                  <a:gd name="connsiteY24" fmla="*/ 183752 h 184775"/>
                  <a:gd name="connsiteX25" fmla="*/ 85695 w 207517"/>
                  <a:gd name="connsiteY25" fmla="*/ 184834 h 184775"/>
                  <a:gd name="connsiteX26" fmla="*/ 85695 w 207517"/>
                  <a:gd name="connsiteY26" fmla="*/ 175095 h 184775"/>
                  <a:gd name="connsiteX27" fmla="*/ 78873 w 207517"/>
                  <a:gd name="connsiteY27" fmla="*/ 175095 h 184775"/>
                  <a:gd name="connsiteX28" fmla="*/ 56416 w 207517"/>
                  <a:gd name="connsiteY28" fmla="*/ 162921 h 184775"/>
                  <a:gd name="connsiteX29" fmla="*/ 56416 w 207517"/>
                  <a:gd name="connsiteY29" fmla="*/ 93664 h 184775"/>
                  <a:gd name="connsiteX30" fmla="*/ 151362 w 207517"/>
                  <a:gd name="connsiteY30" fmla="*/ 93664 h 184775"/>
                  <a:gd name="connsiteX31" fmla="*/ 151362 w 207517"/>
                  <a:gd name="connsiteY31" fmla="*/ 162921 h 184775"/>
                  <a:gd name="connsiteX32" fmla="*/ 128905 w 207517"/>
                  <a:gd name="connsiteY32" fmla="*/ 175095 h 184775"/>
                  <a:gd name="connsiteX33" fmla="*/ 122082 w 207517"/>
                  <a:gd name="connsiteY33" fmla="*/ 175095 h 184775"/>
                  <a:gd name="connsiteX34" fmla="*/ 122082 w 207517"/>
                  <a:gd name="connsiteY34" fmla="*/ 184834 h 184775"/>
                  <a:gd name="connsiteX35" fmla="*/ 164723 w 207517"/>
                  <a:gd name="connsiteY35" fmla="*/ 183752 h 184775"/>
                  <a:gd name="connsiteX36" fmla="*/ 207648 w 207517"/>
                  <a:gd name="connsiteY36" fmla="*/ 184834 h 184775"/>
                  <a:gd name="connsiteX37" fmla="*/ 207648 w 207517"/>
                  <a:gd name="connsiteY37" fmla="*/ 175095 h 184775"/>
                  <a:gd name="connsiteX38" fmla="*/ 200825 w 207517"/>
                  <a:gd name="connsiteY38" fmla="*/ 175095 h 184775"/>
                  <a:gd name="connsiteX39" fmla="*/ 178368 w 207517"/>
                  <a:gd name="connsiteY39" fmla="*/ 162921 h 184775"/>
                  <a:gd name="connsiteX40" fmla="*/ 178368 w 207517"/>
                  <a:gd name="connsiteY40" fmla="*/ 21972 h 1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07517" h="184775">
                    <a:moveTo>
                      <a:pt x="178368" y="21972"/>
                    </a:moveTo>
                    <a:cubicBezTo>
                      <a:pt x="178368" y="12774"/>
                      <a:pt x="178936" y="9798"/>
                      <a:pt x="200825" y="9798"/>
                    </a:cubicBezTo>
                    <a:lnTo>
                      <a:pt x="207648" y="9798"/>
                    </a:lnTo>
                    <a:lnTo>
                      <a:pt x="207648" y="59"/>
                    </a:lnTo>
                    <a:cubicBezTo>
                      <a:pt x="193434" y="600"/>
                      <a:pt x="175241" y="1141"/>
                      <a:pt x="165007" y="1141"/>
                    </a:cubicBezTo>
                    <a:cubicBezTo>
                      <a:pt x="154489" y="1141"/>
                      <a:pt x="136296" y="600"/>
                      <a:pt x="122082" y="59"/>
                    </a:cubicBezTo>
                    <a:lnTo>
                      <a:pt x="122082" y="9798"/>
                    </a:lnTo>
                    <a:lnTo>
                      <a:pt x="128905" y="9798"/>
                    </a:lnTo>
                    <a:cubicBezTo>
                      <a:pt x="150793" y="9798"/>
                      <a:pt x="151362" y="12504"/>
                      <a:pt x="151362" y="21972"/>
                    </a:cubicBezTo>
                    <a:lnTo>
                      <a:pt x="151362" y="83925"/>
                    </a:lnTo>
                    <a:lnTo>
                      <a:pt x="56416" y="83925"/>
                    </a:lnTo>
                    <a:lnTo>
                      <a:pt x="56416" y="21972"/>
                    </a:lnTo>
                    <a:cubicBezTo>
                      <a:pt x="56416" y="12774"/>
                      <a:pt x="56984" y="9798"/>
                      <a:pt x="78873" y="9798"/>
                    </a:cubicBezTo>
                    <a:lnTo>
                      <a:pt x="85695" y="9798"/>
                    </a:lnTo>
                    <a:lnTo>
                      <a:pt x="85695" y="59"/>
                    </a:lnTo>
                    <a:cubicBezTo>
                      <a:pt x="71482" y="600"/>
                      <a:pt x="53289" y="1141"/>
                      <a:pt x="43055" y="1141"/>
                    </a:cubicBezTo>
                    <a:cubicBezTo>
                      <a:pt x="32537" y="1141"/>
                      <a:pt x="14343" y="600"/>
                      <a:pt x="130" y="59"/>
                    </a:cubicBezTo>
                    <a:lnTo>
                      <a:pt x="130" y="9798"/>
                    </a:lnTo>
                    <a:lnTo>
                      <a:pt x="6952" y="9798"/>
                    </a:lnTo>
                    <a:cubicBezTo>
                      <a:pt x="28841" y="9798"/>
                      <a:pt x="29410" y="12504"/>
                      <a:pt x="29410" y="21972"/>
                    </a:cubicBezTo>
                    <a:lnTo>
                      <a:pt x="29410" y="162921"/>
                    </a:lnTo>
                    <a:cubicBezTo>
                      <a:pt x="29410" y="172119"/>
                      <a:pt x="28841" y="175095"/>
                      <a:pt x="6952" y="175095"/>
                    </a:cubicBezTo>
                    <a:lnTo>
                      <a:pt x="130" y="175095"/>
                    </a:lnTo>
                    <a:lnTo>
                      <a:pt x="130" y="184834"/>
                    </a:lnTo>
                    <a:cubicBezTo>
                      <a:pt x="14343" y="184293"/>
                      <a:pt x="32537" y="183752"/>
                      <a:pt x="42771" y="183752"/>
                    </a:cubicBezTo>
                    <a:cubicBezTo>
                      <a:pt x="53289" y="183752"/>
                      <a:pt x="71482" y="184293"/>
                      <a:pt x="85695" y="184834"/>
                    </a:cubicBezTo>
                    <a:lnTo>
                      <a:pt x="85695" y="175095"/>
                    </a:lnTo>
                    <a:lnTo>
                      <a:pt x="78873" y="175095"/>
                    </a:lnTo>
                    <a:cubicBezTo>
                      <a:pt x="56984" y="175095"/>
                      <a:pt x="56416" y="172390"/>
                      <a:pt x="56416" y="162921"/>
                    </a:cubicBezTo>
                    <a:lnTo>
                      <a:pt x="56416" y="93664"/>
                    </a:lnTo>
                    <a:lnTo>
                      <a:pt x="151362" y="93664"/>
                    </a:lnTo>
                    <a:lnTo>
                      <a:pt x="151362" y="162921"/>
                    </a:lnTo>
                    <a:cubicBezTo>
                      <a:pt x="151362" y="172119"/>
                      <a:pt x="150793" y="175095"/>
                      <a:pt x="128905" y="175095"/>
                    </a:cubicBezTo>
                    <a:lnTo>
                      <a:pt x="122082" y="175095"/>
                    </a:lnTo>
                    <a:lnTo>
                      <a:pt x="122082" y="184834"/>
                    </a:lnTo>
                    <a:cubicBezTo>
                      <a:pt x="136296" y="184293"/>
                      <a:pt x="154489" y="183752"/>
                      <a:pt x="164723" y="183752"/>
                    </a:cubicBezTo>
                    <a:cubicBezTo>
                      <a:pt x="175241" y="183752"/>
                      <a:pt x="193434" y="184293"/>
                      <a:pt x="207648" y="184834"/>
                    </a:cubicBezTo>
                    <a:lnTo>
                      <a:pt x="207648" y="175095"/>
                    </a:lnTo>
                    <a:lnTo>
                      <a:pt x="200825" y="175095"/>
                    </a:lnTo>
                    <a:cubicBezTo>
                      <a:pt x="178936" y="175095"/>
                      <a:pt x="178368" y="172390"/>
                      <a:pt x="178368" y="162921"/>
                    </a:cubicBezTo>
                    <a:lnTo>
                      <a:pt x="178368" y="21972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1C5F7BC5-CCCD-20D9-0D2D-57E14CA2238C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15793896" y="13726687"/>
                <a:ext cx="332596" cy="269375"/>
              </a:xfrm>
              <a:custGeom>
                <a:avLst/>
                <a:gdLst>
                  <a:gd name="connsiteX0" fmla="*/ 99225 w 332596"/>
                  <a:gd name="connsiteY0" fmla="*/ 125668 h 269375"/>
                  <a:gd name="connsiteX1" fmla="*/ 99225 w 332596"/>
                  <a:gd name="connsiteY1" fmla="*/ 18227 h 269375"/>
                  <a:gd name="connsiteX2" fmla="*/ 147145 w 332596"/>
                  <a:gd name="connsiteY2" fmla="*/ 18227 h 269375"/>
                  <a:gd name="connsiteX3" fmla="*/ 213339 w 332596"/>
                  <a:gd name="connsiteY3" fmla="*/ 71948 h 269375"/>
                  <a:gd name="connsiteX4" fmla="*/ 146333 w 332596"/>
                  <a:gd name="connsiteY4" fmla="*/ 125668 h 269375"/>
                  <a:gd name="connsiteX5" fmla="*/ 99225 w 332596"/>
                  <a:gd name="connsiteY5" fmla="*/ 125668 h 269375"/>
                  <a:gd name="connsiteX6" fmla="*/ 207654 w 332596"/>
                  <a:gd name="connsiteY6" fmla="*/ 133784 h 269375"/>
                  <a:gd name="connsiteX7" fmla="*/ 275473 w 332596"/>
                  <a:gd name="connsiteY7" fmla="*/ 71561 h 269375"/>
                  <a:gd name="connsiteX8" fmla="*/ 154455 w 332596"/>
                  <a:gd name="connsiteY8" fmla="*/ 63 h 269375"/>
                  <a:gd name="connsiteX9" fmla="*/ 136 w 332596"/>
                  <a:gd name="connsiteY9" fmla="*/ 63 h 269375"/>
                  <a:gd name="connsiteX10" fmla="*/ 136 w 332596"/>
                  <a:gd name="connsiteY10" fmla="*/ 18227 h 269375"/>
                  <a:gd name="connsiteX11" fmla="*/ 43995 w 332596"/>
                  <a:gd name="connsiteY11" fmla="*/ 18227 h 269375"/>
                  <a:gd name="connsiteX12" fmla="*/ 43995 w 332596"/>
                  <a:gd name="connsiteY12" fmla="*/ 247022 h 269375"/>
                  <a:gd name="connsiteX13" fmla="*/ 136 w 332596"/>
                  <a:gd name="connsiteY13" fmla="*/ 247022 h 269375"/>
                  <a:gd name="connsiteX14" fmla="*/ 136 w 332596"/>
                  <a:gd name="connsiteY14" fmla="*/ 265187 h 269375"/>
                  <a:gd name="connsiteX15" fmla="*/ 71610 w 332596"/>
                  <a:gd name="connsiteY15" fmla="*/ 264027 h 269375"/>
                  <a:gd name="connsiteX16" fmla="*/ 143084 w 332596"/>
                  <a:gd name="connsiteY16" fmla="*/ 265187 h 269375"/>
                  <a:gd name="connsiteX17" fmla="*/ 143084 w 332596"/>
                  <a:gd name="connsiteY17" fmla="*/ 247022 h 269375"/>
                  <a:gd name="connsiteX18" fmla="*/ 99225 w 332596"/>
                  <a:gd name="connsiteY18" fmla="*/ 247022 h 269375"/>
                  <a:gd name="connsiteX19" fmla="*/ 99225 w 332596"/>
                  <a:gd name="connsiteY19" fmla="*/ 139581 h 269375"/>
                  <a:gd name="connsiteX20" fmla="*/ 146739 w 332596"/>
                  <a:gd name="connsiteY20" fmla="*/ 139581 h 269375"/>
                  <a:gd name="connsiteX21" fmla="*/ 182882 w 332596"/>
                  <a:gd name="connsiteY21" fmla="*/ 152722 h 269375"/>
                  <a:gd name="connsiteX22" fmla="*/ 195877 w 332596"/>
                  <a:gd name="connsiteY22" fmla="*/ 201804 h 269375"/>
                  <a:gd name="connsiteX23" fmla="*/ 224304 w 332596"/>
                  <a:gd name="connsiteY23" fmla="*/ 259389 h 269375"/>
                  <a:gd name="connsiteX24" fmla="*/ 284001 w 332596"/>
                  <a:gd name="connsiteY24" fmla="*/ 269438 h 269375"/>
                  <a:gd name="connsiteX25" fmla="*/ 332733 w 332596"/>
                  <a:gd name="connsiteY25" fmla="*/ 228471 h 269375"/>
                  <a:gd name="connsiteX26" fmla="*/ 322987 w 332596"/>
                  <a:gd name="connsiteY26" fmla="*/ 219969 h 269375"/>
                  <a:gd name="connsiteX27" fmla="*/ 313646 w 332596"/>
                  <a:gd name="connsiteY27" fmla="*/ 228858 h 269375"/>
                  <a:gd name="connsiteX28" fmla="*/ 287656 w 332596"/>
                  <a:gd name="connsiteY28" fmla="*/ 255525 h 269375"/>
                  <a:gd name="connsiteX29" fmla="*/ 257604 w 332596"/>
                  <a:gd name="connsiteY29" fmla="*/ 211853 h 269375"/>
                  <a:gd name="connsiteX30" fmla="*/ 253137 w 332596"/>
                  <a:gd name="connsiteY30" fmla="*/ 179002 h 269375"/>
                  <a:gd name="connsiteX31" fmla="*/ 207654 w 332596"/>
                  <a:gd name="connsiteY31" fmla="*/ 133784 h 26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2596" h="269375">
                    <a:moveTo>
                      <a:pt x="99225" y="125668"/>
                    </a:moveTo>
                    <a:lnTo>
                      <a:pt x="99225" y="18227"/>
                    </a:lnTo>
                    <a:lnTo>
                      <a:pt x="147145" y="18227"/>
                    </a:lnTo>
                    <a:cubicBezTo>
                      <a:pt x="212527" y="18227"/>
                      <a:pt x="213339" y="48373"/>
                      <a:pt x="213339" y="71948"/>
                    </a:cubicBezTo>
                    <a:cubicBezTo>
                      <a:pt x="213339" y="93590"/>
                      <a:pt x="213339" y="125668"/>
                      <a:pt x="146333" y="125668"/>
                    </a:cubicBezTo>
                    <a:lnTo>
                      <a:pt x="99225" y="125668"/>
                    </a:lnTo>
                    <a:close/>
                    <a:moveTo>
                      <a:pt x="207654" y="133784"/>
                    </a:moveTo>
                    <a:cubicBezTo>
                      <a:pt x="254762" y="122190"/>
                      <a:pt x="275473" y="97069"/>
                      <a:pt x="275473" y="71561"/>
                    </a:cubicBezTo>
                    <a:cubicBezTo>
                      <a:pt x="275473" y="32527"/>
                      <a:pt x="230802" y="63"/>
                      <a:pt x="154455" y="63"/>
                    </a:cubicBezTo>
                    <a:lnTo>
                      <a:pt x="136" y="63"/>
                    </a:lnTo>
                    <a:lnTo>
                      <a:pt x="136" y="18227"/>
                    </a:lnTo>
                    <a:lnTo>
                      <a:pt x="43995" y="18227"/>
                    </a:lnTo>
                    <a:lnTo>
                      <a:pt x="43995" y="247022"/>
                    </a:lnTo>
                    <a:lnTo>
                      <a:pt x="136" y="247022"/>
                    </a:lnTo>
                    <a:lnTo>
                      <a:pt x="136" y="265187"/>
                    </a:lnTo>
                    <a:cubicBezTo>
                      <a:pt x="14756" y="264027"/>
                      <a:pt x="54554" y="264027"/>
                      <a:pt x="71610" y="264027"/>
                    </a:cubicBezTo>
                    <a:cubicBezTo>
                      <a:pt x="88666" y="264027"/>
                      <a:pt x="128464" y="264027"/>
                      <a:pt x="143084" y="265187"/>
                    </a:cubicBezTo>
                    <a:lnTo>
                      <a:pt x="143084" y="247022"/>
                    </a:lnTo>
                    <a:lnTo>
                      <a:pt x="99225" y="247022"/>
                    </a:lnTo>
                    <a:lnTo>
                      <a:pt x="99225" y="139581"/>
                    </a:lnTo>
                    <a:lnTo>
                      <a:pt x="146739" y="139581"/>
                    </a:lnTo>
                    <a:cubicBezTo>
                      <a:pt x="152424" y="139581"/>
                      <a:pt x="170293" y="139581"/>
                      <a:pt x="182882" y="152722"/>
                    </a:cubicBezTo>
                    <a:cubicBezTo>
                      <a:pt x="195877" y="166248"/>
                      <a:pt x="195877" y="173591"/>
                      <a:pt x="195877" y="201804"/>
                    </a:cubicBezTo>
                    <a:cubicBezTo>
                      <a:pt x="195877" y="227312"/>
                      <a:pt x="195877" y="246249"/>
                      <a:pt x="224304" y="259389"/>
                    </a:cubicBezTo>
                    <a:cubicBezTo>
                      <a:pt x="242173" y="267892"/>
                      <a:pt x="267351" y="269438"/>
                      <a:pt x="284001" y="269438"/>
                    </a:cubicBezTo>
                    <a:cubicBezTo>
                      <a:pt x="327454" y="269438"/>
                      <a:pt x="332733" y="234655"/>
                      <a:pt x="332733" y="228471"/>
                    </a:cubicBezTo>
                    <a:cubicBezTo>
                      <a:pt x="332733" y="219969"/>
                      <a:pt x="327048" y="219969"/>
                      <a:pt x="322987" y="219969"/>
                    </a:cubicBezTo>
                    <a:cubicBezTo>
                      <a:pt x="314459" y="219969"/>
                      <a:pt x="314053" y="223834"/>
                      <a:pt x="313646" y="228858"/>
                    </a:cubicBezTo>
                    <a:cubicBezTo>
                      <a:pt x="311616" y="247022"/>
                      <a:pt x="299839" y="255525"/>
                      <a:pt x="287656" y="255525"/>
                    </a:cubicBezTo>
                    <a:cubicBezTo>
                      <a:pt x="263290" y="255525"/>
                      <a:pt x="259635" y="228085"/>
                      <a:pt x="257604" y="211853"/>
                    </a:cubicBezTo>
                    <a:cubicBezTo>
                      <a:pt x="256792" y="207601"/>
                      <a:pt x="253543" y="180934"/>
                      <a:pt x="253137" y="179002"/>
                    </a:cubicBezTo>
                    <a:cubicBezTo>
                      <a:pt x="247452" y="151949"/>
                      <a:pt x="225116" y="139968"/>
                      <a:pt x="207654" y="1337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F908F22-DAC3-5F8A-61BB-F5F562D4EE6E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16141395" y="13929123"/>
                <a:ext cx="119962" cy="123363"/>
              </a:xfrm>
              <a:custGeom>
                <a:avLst/>
                <a:gdLst>
                  <a:gd name="connsiteX0" fmla="*/ 97650 w 119962"/>
                  <a:gd name="connsiteY0" fmla="*/ 12779 h 123363"/>
                  <a:gd name="connsiteX1" fmla="*/ 89690 w 119962"/>
                  <a:gd name="connsiteY1" fmla="*/ 24683 h 123363"/>
                  <a:gd name="connsiteX2" fmla="*/ 103051 w 119962"/>
                  <a:gd name="connsiteY2" fmla="*/ 37398 h 123363"/>
                  <a:gd name="connsiteX3" fmla="*/ 116696 w 119962"/>
                  <a:gd name="connsiteY3" fmla="*/ 24142 h 123363"/>
                  <a:gd name="connsiteX4" fmla="*/ 69223 w 119962"/>
                  <a:gd name="connsiteY4" fmla="*/ 64 h 123363"/>
                  <a:gd name="connsiteX5" fmla="*/ 145 w 119962"/>
                  <a:gd name="connsiteY5" fmla="*/ 62287 h 123363"/>
                  <a:gd name="connsiteX6" fmla="*/ 67801 w 119962"/>
                  <a:gd name="connsiteY6" fmla="*/ 123428 h 123363"/>
                  <a:gd name="connsiteX7" fmla="*/ 120107 w 119962"/>
                  <a:gd name="connsiteY7" fmla="*/ 88259 h 123363"/>
                  <a:gd name="connsiteX8" fmla="*/ 115275 w 119962"/>
                  <a:gd name="connsiteY8" fmla="*/ 85012 h 123363"/>
                  <a:gd name="connsiteX9" fmla="*/ 109873 w 119962"/>
                  <a:gd name="connsiteY9" fmla="*/ 89611 h 123363"/>
                  <a:gd name="connsiteX10" fmla="*/ 71213 w 119962"/>
                  <a:gd name="connsiteY10" fmla="*/ 114771 h 123363"/>
                  <a:gd name="connsiteX11" fmla="*/ 26014 w 119962"/>
                  <a:gd name="connsiteY11" fmla="*/ 62017 h 123363"/>
                  <a:gd name="connsiteX12" fmla="*/ 70076 w 119962"/>
                  <a:gd name="connsiteY12" fmla="*/ 8721 h 123363"/>
                  <a:gd name="connsiteX13" fmla="*/ 97650 w 119962"/>
                  <a:gd name="connsiteY13" fmla="*/ 12779 h 123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9962" h="123363">
                    <a:moveTo>
                      <a:pt x="97650" y="12779"/>
                    </a:moveTo>
                    <a:cubicBezTo>
                      <a:pt x="92533" y="14944"/>
                      <a:pt x="89690" y="19272"/>
                      <a:pt x="89690" y="24683"/>
                    </a:cubicBezTo>
                    <a:cubicBezTo>
                      <a:pt x="89690" y="31987"/>
                      <a:pt x="95091" y="37398"/>
                      <a:pt x="103051" y="37398"/>
                    </a:cubicBezTo>
                    <a:cubicBezTo>
                      <a:pt x="110726" y="37398"/>
                      <a:pt x="116696" y="32799"/>
                      <a:pt x="116696" y="24142"/>
                    </a:cubicBezTo>
                    <a:cubicBezTo>
                      <a:pt x="116696" y="64"/>
                      <a:pt x="77182" y="64"/>
                      <a:pt x="69223" y="64"/>
                    </a:cubicBezTo>
                    <a:cubicBezTo>
                      <a:pt x="26582" y="64"/>
                      <a:pt x="145" y="31176"/>
                      <a:pt x="145" y="62287"/>
                    </a:cubicBezTo>
                    <a:cubicBezTo>
                      <a:pt x="145" y="96375"/>
                      <a:pt x="30562" y="123428"/>
                      <a:pt x="67801" y="123428"/>
                    </a:cubicBezTo>
                    <a:cubicBezTo>
                      <a:pt x="110158" y="123428"/>
                      <a:pt x="120107" y="91505"/>
                      <a:pt x="120107" y="88259"/>
                    </a:cubicBezTo>
                    <a:cubicBezTo>
                      <a:pt x="120107" y="85012"/>
                      <a:pt x="116412" y="85012"/>
                      <a:pt x="115275" y="85012"/>
                    </a:cubicBezTo>
                    <a:cubicBezTo>
                      <a:pt x="111579" y="85012"/>
                      <a:pt x="111295" y="85824"/>
                      <a:pt x="109873" y="89611"/>
                    </a:cubicBezTo>
                    <a:cubicBezTo>
                      <a:pt x="103619" y="106384"/>
                      <a:pt x="88553" y="114771"/>
                      <a:pt x="71213" y="114771"/>
                    </a:cubicBezTo>
                    <a:cubicBezTo>
                      <a:pt x="51598" y="114771"/>
                      <a:pt x="26014" y="100974"/>
                      <a:pt x="26014" y="62017"/>
                    </a:cubicBezTo>
                    <a:cubicBezTo>
                      <a:pt x="26014" y="27659"/>
                      <a:pt x="43638" y="8721"/>
                      <a:pt x="70076" y="8721"/>
                    </a:cubicBezTo>
                    <a:cubicBezTo>
                      <a:pt x="73771" y="8721"/>
                      <a:pt x="87416" y="8721"/>
                      <a:pt x="97650" y="127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CB1DDB88-C5D7-13C5-4874-8E4666038B16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16308853" y="13729006"/>
                <a:ext cx="258280" cy="262805"/>
              </a:xfrm>
              <a:custGeom>
                <a:avLst/>
                <a:gdLst>
                  <a:gd name="connsiteX0" fmla="*/ 245840 w 258280"/>
                  <a:gd name="connsiteY0" fmla="*/ 63 h 262805"/>
                  <a:gd name="connsiteX1" fmla="*/ 149 w 258280"/>
                  <a:gd name="connsiteY1" fmla="*/ 63 h 262805"/>
                  <a:gd name="connsiteX2" fmla="*/ 149 w 258280"/>
                  <a:gd name="connsiteY2" fmla="*/ 18227 h 262805"/>
                  <a:gd name="connsiteX3" fmla="*/ 44008 w 258280"/>
                  <a:gd name="connsiteY3" fmla="*/ 18227 h 262805"/>
                  <a:gd name="connsiteX4" fmla="*/ 44008 w 258280"/>
                  <a:gd name="connsiteY4" fmla="*/ 244703 h 262805"/>
                  <a:gd name="connsiteX5" fmla="*/ 149 w 258280"/>
                  <a:gd name="connsiteY5" fmla="*/ 244703 h 262805"/>
                  <a:gd name="connsiteX6" fmla="*/ 149 w 258280"/>
                  <a:gd name="connsiteY6" fmla="*/ 262868 h 262805"/>
                  <a:gd name="connsiteX7" fmla="*/ 74465 w 258280"/>
                  <a:gd name="connsiteY7" fmla="*/ 261708 h 262805"/>
                  <a:gd name="connsiteX8" fmla="*/ 156498 w 258280"/>
                  <a:gd name="connsiteY8" fmla="*/ 262868 h 262805"/>
                  <a:gd name="connsiteX9" fmla="*/ 156498 w 258280"/>
                  <a:gd name="connsiteY9" fmla="*/ 244703 h 262805"/>
                  <a:gd name="connsiteX10" fmla="*/ 101674 w 258280"/>
                  <a:gd name="connsiteY10" fmla="*/ 244703 h 262805"/>
                  <a:gd name="connsiteX11" fmla="*/ 101674 w 258280"/>
                  <a:gd name="connsiteY11" fmla="*/ 140354 h 262805"/>
                  <a:gd name="connsiteX12" fmla="*/ 121979 w 258280"/>
                  <a:gd name="connsiteY12" fmla="*/ 140354 h 262805"/>
                  <a:gd name="connsiteX13" fmla="*/ 164620 w 258280"/>
                  <a:gd name="connsiteY13" fmla="*/ 185572 h 262805"/>
                  <a:gd name="connsiteX14" fmla="*/ 183707 w 258280"/>
                  <a:gd name="connsiteY14" fmla="*/ 185572 h 262805"/>
                  <a:gd name="connsiteX15" fmla="*/ 183707 w 258280"/>
                  <a:gd name="connsiteY15" fmla="*/ 76972 h 262805"/>
                  <a:gd name="connsiteX16" fmla="*/ 164620 w 258280"/>
                  <a:gd name="connsiteY16" fmla="*/ 76972 h 262805"/>
                  <a:gd name="connsiteX17" fmla="*/ 121979 w 258280"/>
                  <a:gd name="connsiteY17" fmla="*/ 122190 h 262805"/>
                  <a:gd name="connsiteX18" fmla="*/ 101674 w 258280"/>
                  <a:gd name="connsiteY18" fmla="*/ 122190 h 262805"/>
                  <a:gd name="connsiteX19" fmla="*/ 101674 w 258280"/>
                  <a:gd name="connsiteY19" fmla="*/ 18227 h 262805"/>
                  <a:gd name="connsiteX20" fmla="*/ 158528 w 258280"/>
                  <a:gd name="connsiteY20" fmla="*/ 18227 h 262805"/>
                  <a:gd name="connsiteX21" fmla="*/ 239343 w 258280"/>
                  <a:gd name="connsiteY21" fmla="*/ 93204 h 262805"/>
                  <a:gd name="connsiteX22" fmla="*/ 258429 w 258280"/>
                  <a:gd name="connsiteY22" fmla="*/ 93204 h 262805"/>
                  <a:gd name="connsiteX23" fmla="*/ 245840 w 258280"/>
                  <a:gd name="connsiteY23" fmla="*/ 63 h 26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8280" h="262805">
                    <a:moveTo>
                      <a:pt x="245840" y="63"/>
                    </a:moveTo>
                    <a:lnTo>
                      <a:pt x="149" y="63"/>
                    </a:lnTo>
                    <a:lnTo>
                      <a:pt x="149" y="18227"/>
                    </a:lnTo>
                    <a:lnTo>
                      <a:pt x="44008" y="18227"/>
                    </a:lnTo>
                    <a:lnTo>
                      <a:pt x="44008" y="244703"/>
                    </a:lnTo>
                    <a:lnTo>
                      <a:pt x="149" y="244703"/>
                    </a:lnTo>
                    <a:lnTo>
                      <a:pt x="149" y="262868"/>
                    </a:lnTo>
                    <a:cubicBezTo>
                      <a:pt x="15581" y="261708"/>
                      <a:pt x="56597" y="261708"/>
                      <a:pt x="74465" y="261708"/>
                    </a:cubicBezTo>
                    <a:cubicBezTo>
                      <a:pt x="94364" y="261708"/>
                      <a:pt x="138629" y="261708"/>
                      <a:pt x="156498" y="262868"/>
                    </a:cubicBezTo>
                    <a:lnTo>
                      <a:pt x="156498" y="244703"/>
                    </a:lnTo>
                    <a:lnTo>
                      <a:pt x="101674" y="244703"/>
                    </a:lnTo>
                    <a:lnTo>
                      <a:pt x="101674" y="140354"/>
                    </a:lnTo>
                    <a:lnTo>
                      <a:pt x="121979" y="140354"/>
                    </a:lnTo>
                    <a:cubicBezTo>
                      <a:pt x="160965" y="140354"/>
                      <a:pt x="164620" y="156973"/>
                      <a:pt x="164620" y="185572"/>
                    </a:cubicBezTo>
                    <a:lnTo>
                      <a:pt x="183707" y="185572"/>
                    </a:lnTo>
                    <a:lnTo>
                      <a:pt x="183707" y="76972"/>
                    </a:lnTo>
                    <a:lnTo>
                      <a:pt x="164620" y="76972"/>
                    </a:lnTo>
                    <a:cubicBezTo>
                      <a:pt x="164620" y="105571"/>
                      <a:pt x="161371" y="122190"/>
                      <a:pt x="121979" y="122190"/>
                    </a:cubicBezTo>
                    <a:lnTo>
                      <a:pt x="101674" y="122190"/>
                    </a:lnTo>
                    <a:lnTo>
                      <a:pt x="101674" y="18227"/>
                    </a:lnTo>
                    <a:lnTo>
                      <a:pt x="158528" y="18227"/>
                    </a:lnTo>
                    <a:cubicBezTo>
                      <a:pt x="223911" y="18227"/>
                      <a:pt x="233251" y="47986"/>
                      <a:pt x="239343" y="93204"/>
                    </a:cubicBezTo>
                    <a:lnTo>
                      <a:pt x="258429" y="93204"/>
                    </a:lnTo>
                    <a:lnTo>
                      <a:pt x="24584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C9C4AA9C-31C1-9288-4F3B-336C049A43E3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16610021" y="13701952"/>
                <a:ext cx="94215" cy="386477"/>
              </a:xfrm>
              <a:custGeom>
                <a:avLst/>
                <a:gdLst>
                  <a:gd name="connsiteX0" fmla="*/ 94372 w 94215"/>
                  <a:gd name="connsiteY0" fmla="*/ 193302 h 386477"/>
                  <a:gd name="connsiteX1" fmla="*/ 67569 w 94215"/>
                  <a:gd name="connsiteY1" fmla="*/ 72721 h 386477"/>
                  <a:gd name="connsiteX2" fmla="*/ 4217 w 94215"/>
                  <a:gd name="connsiteY2" fmla="*/ 63 h 386477"/>
                  <a:gd name="connsiteX3" fmla="*/ 156 w 94215"/>
                  <a:gd name="connsiteY3" fmla="*/ 3928 h 386477"/>
                  <a:gd name="connsiteX4" fmla="*/ 7872 w 94215"/>
                  <a:gd name="connsiteY4" fmla="*/ 12817 h 386477"/>
                  <a:gd name="connsiteX5" fmla="*/ 70818 w 94215"/>
                  <a:gd name="connsiteY5" fmla="*/ 193302 h 386477"/>
                  <a:gd name="connsiteX6" fmla="*/ 5435 w 94215"/>
                  <a:gd name="connsiteY6" fmla="*/ 376106 h 386477"/>
                  <a:gd name="connsiteX7" fmla="*/ 156 w 94215"/>
                  <a:gd name="connsiteY7" fmla="*/ 382676 h 386477"/>
                  <a:gd name="connsiteX8" fmla="*/ 4217 w 94215"/>
                  <a:gd name="connsiteY8" fmla="*/ 386541 h 386477"/>
                  <a:gd name="connsiteX9" fmla="*/ 68787 w 94215"/>
                  <a:gd name="connsiteY9" fmla="*/ 311178 h 386477"/>
                  <a:gd name="connsiteX10" fmla="*/ 94372 w 94215"/>
                  <a:gd name="connsiteY10" fmla="*/ 193302 h 386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215" h="386477">
                    <a:moveTo>
                      <a:pt x="94372" y="193302"/>
                    </a:moveTo>
                    <a:cubicBezTo>
                      <a:pt x="94372" y="163156"/>
                      <a:pt x="89905" y="116393"/>
                      <a:pt x="67569" y="72721"/>
                    </a:cubicBezTo>
                    <a:cubicBezTo>
                      <a:pt x="43203" y="25184"/>
                      <a:pt x="8278" y="63"/>
                      <a:pt x="4217" y="63"/>
                    </a:cubicBezTo>
                    <a:cubicBezTo>
                      <a:pt x="1781" y="63"/>
                      <a:pt x="156" y="1609"/>
                      <a:pt x="156" y="3928"/>
                    </a:cubicBezTo>
                    <a:cubicBezTo>
                      <a:pt x="156" y="5087"/>
                      <a:pt x="156" y="5860"/>
                      <a:pt x="7872" y="12817"/>
                    </a:cubicBezTo>
                    <a:cubicBezTo>
                      <a:pt x="47670" y="51078"/>
                      <a:pt x="70818" y="112528"/>
                      <a:pt x="70818" y="193302"/>
                    </a:cubicBezTo>
                    <a:cubicBezTo>
                      <a:pt x="70818" y="259389"/>
                      <a:pt x="55792" y="327410"/>
                      <a:pt x="5435" y="376106"/>
                    </a:cubicBezTo>
                    <a:cubicBezTo>
                      <a:pt x="156" y="380744"/>
                      <a:pt x="156" y="381517"/>
                      <a:pt x="156" y="382676"/>
                    </a:cubicBezTo>
                    <a:cubicBezTo>
                      <a:pt x="156" y="384995"/>
                      <a:pt x="1781" y="386541"/>
                      <a:pt x="4217" y="386541"/>
                    </a:cubicBezTo>
                    <a:cubicBezTo>
                      <a:pt x="8278" y="386541"/>
                      <a:pt x="44827" y="360260"/>
                      <a:pt x="68787" y="311178"/>
                    </a:cubicBezTo>
                    <a:cubicBezTo>
                      <a:pt x="89498" y="268665"/>
                      <a:pt x="94372" y="225766"/>
                      <a:pt x="94372" y="193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7" name="Group 176" descr="\documentclass{article}&#10;\usepackage{amsmath}&#10;\pagestyle{empty}&#10;\begin{document}&#10;&#10;$ \mathbf{d}_{\rm r} = \mathrm{diag}(\mathbf{F}^{\rm H} \mathbf{R}_{\rm r} \mathbf{F}) $&#10;&#10;\end{document}" title="IguanaTex Vector Display">
              <a:extLst>
                <a:ext uri="{FF2B5EF4-FFF2-40B4-BE49-F238E27FC236}">
                  <a16:creationId xmlns:a16="http://schemas.microsoft.com/office/drawing/2014/main" id="{1CBD2568-94E6-CD50-2FAC-E08F1D6134E6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14275251" y="11632199"/>
              <a:ext cx="3313518" cy="421643"/>
              <a:chOff x="17509958" y="13666786"/>
              <a:chExt cx="3313518" cy="421643"/>
            </a:xfrm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9DABAA4F-F492-35B3-744F-89CBCE5B246A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7509958" y="13723595"/>
                <a:ext cx="229338" cy="270534"/>
              </a:xfrm>
              <a:custGeom>
                <a:avLst/>
                <a:gdLst>
                  <a:gd name="connsiteX0" fmla="*/ 154870 w 229338"/>
                  <a:gd name="connsiteY0" fmla="*/ 251660 h 270534"/>
                  <a:gd name="connsiteX1" fmla="*/ 154870 w 229338"/>
                  <a:gd name="connsiteY1" fmla="*/ 270597 h 270534"/>
                  <a:gd name="connsiteX2" fmla="*/ 229415 w 229338"/>
                  <a:gd name="connsiteY2" fmla="*/ 268278 h 270534"/>
                  <a:gd name="connsiteX3" fmla="*/ 229415 w 229338"/>
                  <a:gd name="connsiteY3" fmla="*/ 250114 h 270534"/>
                  <a:gd name="connsiteX4" fmla="*/ 201308 w 229338"/>
                  <a:gd name="connsiteY4" fmla="*/ 235041 h 270534"/>
                  <a:gd name="connsiteX5" fmla="*/ 201308 w 229338"/>
                  <a:gd name="connsiteY5" fmla="*/ 63 h 270534"/>
                  <a:gd name="connsiteX6" fmla="*/ 129207 w 229338"/>
                  <a:gd name="connsiteY6" fmla="*/ 3155 h 270534"/>
                  <a:gd name="connsiteX7" fmla="*/ 129207 w 229338"/>
                  <a:gd name="connsiteY7" fmla="*/ 21319 h 270534"/>
                  <a:gd name="connsiteX8" fmla="*/ 157314 w 229338"/>
                  <a:gd name="connsiteY8" fmla="*/ 36392 h 270534"/>
                  <a:gd name="connsiteX9" fmla="*/ 157314 w 229338"/>
                  <a:gd name="connsiteY9" fmla="*/ 111755 h 270534"/>
                  <a:gd name="connsiteX10" fmla="*/ 102322 w 229338"/>
                  <a:gd name="connsiteY10" fmla="*/ 94363 h 270534"/>
                  <a:gd name="connsiteX11" fmla="*/ 77 w 229338"/>
                  <a:gd name="connsiteY11" fmla="*/ 182867 h 270534"/>
                  <a:gd name="connsiteX12" fmla="*/ 97841 w 229338"/>
                  <a:gd name="connsiteY12" fmla="*/ 270597 h 270534"/>
                  <a:gd name="connsiteX13" fmla="*/ 154870 w 229338"/>
                  <a:gd name="connsiteY13" fmla="*/ 251660 h 270534"/>
                  <a:gd name="connsiteX14" fmla="*/ 154870 w 229338"/>
                  <a:gd name="connsiteY14" fmla="*/ 131852 h 270534"/>
                  <a:gd name="connsiteX15" fmla="*/ 154870 w 229338"/>
                  <a:gd name="connsiteY15" fmla="*/ 228471 h 270534"/>
                  <a:gd name="connsiteX16" fmla="*/ 101914 w 229338"/>
                  <a:gd name="connsiteY16" fmla="*/ 256684 h 270534"/>
                  <a:gd name="connsiteX17" fmla="*/ 52218 w 229338"/>
                  <a:gd name="connsiteY17" fmla="*/ 182867 h 270534"/>
                  <a:gd name="connsiteX18" fmla="*/ 62809 w 229338"/>
                  <a:gd name="connsiteY18" fmla="*/ 128373 h 270534"/>
                  <a:gd name="connsiteX19" fmla="*/ 106395 w 229338"/>
                  <a:gd name="connsiteY19" fmla="*/ 108277 h 270534"/>
                  <a:gd name="connsiteX20" fmla="*/ 154870 w 229338"/>
                  <a:gd name="connsiteY20" fmla="*/ 131852 h 27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9338" h="270534">
                    <a:moveTo>
                      <a:pt x="154870" y="251660"/>
                    </a:moveTo>
                    <a:lnTo>
                      <a:pt x="154870" y="270597"/>
                    </a:lnTo>
                    <a:lnTo>
                      <a:pt x="229415" y="268278"/>
                    </a:lnTo>
                    <a:lnTo>
                      <a:pt x="229415" y="250114"/>
                    </a:lnTo>
                    <a:cubicBezTo>
                      <a:pt x="204159" y="250114"/>
                      <a:pt x="201308" y="250114"/>
                      <a:pt x="201308" y="235041"/>
                    </a:cubicBezTo>
                    <a:lnTo>
                      <a:pt x="201308" y="63"/>
                    </a:lnTo>
                    <a:lnTo>
                      <a:pt x="129207" y="3155"/>
                    </a:lnTo>
                    <a:lnTo>
                      <a:pt x="129207" y="21319"/>
                    </a:lnTo>
                    <a:cubicBezTo>
                      <a:pt x="154463" y="21319"/>
                      <a:pt x="157314" y="21319"/>
                      <a:pt x="157314" y="36392"/>
                    </a:cubicBezTo>
                    <a:lnTo>
                      <a:pt x="157314" y="111755"/>
                    </a:lnTo>
                    <a:cubicBezTo>
                      <a:pt x="136946" y="96682"/>
                      <a:pt x="115764" y="94363"/>
                      <a:pt x="102322" y="94363"/>
                    </a:cubicBezTo>
                    <a:cubicBezTo>
                      <a:pt x="42849" y="94363"/>
                      <a:pt x="77" y="128373"/>
                      <a:pt x="77" y="182867"/>
                    </a:cubicBezTo>
                    <a:cubicBezTo>
                      <a:pt x="77" y="233882"/>
                      <a:pt x="37553" y="270597"/>
                      <a:pt x="97841" y="270597"/>
                    </a:cubicBezTo>
                    <a:cubicBezTo>
                      <a:pt x="122689" y="270597"/>
                      <a:pt x="142242" y="261322"/>
                      <a:pt x="154870" y="251660"/>
                    </a:cubicBezTo>
                    <a:close/>
                    <a:moveTo>
                      <a:pt x="154870" y="131852"/>
                    </a:moveTo>
                    <a:lnTo>
                      <a:pt x="154870" y="228471"/>
                    </a:lnTo>
                    <a:cubicBezTo>
                      <a:pt x="149574" y="235428"/>
                      <a:pt x="132873" y="256684"/>
                      <a:pt x="101914" y="256684"/>
                    </a:cubicBezTo>
                    <a:cubicBezTo>
                      <a:pt x="52218" y="256684"/>
                      <a:pt x="52218" y="209920"/>
                      <a:pt x="52218" y="182867"/>
                    </a:cubicBezTo>
                    <a:cubicBezTo>
                      <a:pt x="52218" y="164316"/>
                      <a:pt x="52218" y="143446"/>
                      <a:pt x="62809" y="128373"/>
                    </a:cubicBezTo>
                    <a:cubicBezTo>
                      <a:pt x="74622" y="112141"/>
                      <a:pt x="93767" y="108277"/>
                      <a:pt x="106395" y="108277"/>
                    </a:cubicBezTo>
                    <a:cubicBezTo>
                      <a:pt x="129614" y="108277"/>
                      <a:pt x="145908" y="120644"/>
                      <a:pt x="154870" y="1318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E41D4A49-7185-B494-5D1B-9296FDF02BA6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17768701" y="13930476"/>
                <a:ext cx="102082" cy="119305"/>
              </a:xfrm>
              <a:custGeom>
                <a:avLst/>
                <a:gdLst>
                  <a:gd name="connsiteX0" fmla="*/ 42855 w 102082"/>
                  <a:gd name="connsiteY0" fmla="*/ 57688 h 119305"/>
                  <a:gd name="connsiteX1" fmla="*/ 81064 w 102082"/>
                  <a:gd name="connsiteY1" fmla="*/ 7639 h 119305"/>
                  <a:gd name="connsiteX2" fmla="*/ 76217 w 102082"/>
                  <a:gd name="connsiteY2" fmla="*/ 17378 h 119305"/>
                  <a:gd name="connsiteX3" fmla="*/ 89048 w 102082"/>
                  <a:gd name="connsiteY3" fmla="*/ 29823 h 119305"/>
                  <a:gd name="connsiteX4" fmla="*/ 102165 w 102082"/>
                  <a:gd name="connsiteY4" fmla="*/ 17378 h 119305"/>
                  <a:gd name="connsiteX5" fmla="*/ 79639 w 102082"/>
                  <a:gd name="connsiteY5" fmla="*/ 64 h 119305"/>
                  <a:gd name="connsiteX6" fmla="*/ 41144 w 102082"/>
                  <a:gd name="connsiteY6" fmla="*/ 29011 h 119305"/>
                  <a:gd name="connsiteX7" fmla="*/ 40859 w 102082"/>
                  <a:gd name="connsiteY7" fmla="*/ 29011 h 119305"/>
                  <a:gd name="connsiteX8" fmla="*/ 40859 w 102082"/>
                  <a:gd name="connsiteY8" fmla="*/ 64 h 119305"/>
                  <a:gd name="connsiteX9" fmla="*/ 83 w 102082"/>
                  <a:gd name="connsiteY9" fmla="*/ 3040 h 119305"/>
                  <a:gd name="connsiteX10" fmla="*/ 83 w 102082"/>
                  <a:gd name="connsiteY10" fmla="*/ 12779 h 119305"/>
                  <a:gd name="connsiteX11" fmla="*/ 21469 w 102082"/>
                  <a:gd name="connsiteY11" fmla="*/ 27929 h 119305"/>
                  <a:gd name="connsiteX12" fmla="*/ 21469 w 102082"/>
                  <a:gd name="connsiteY12" fmla="*/ 97998 h 119305"/>
                  <a:gd name="connsiteX13" fmla="*/ 83 w 102082"/>
                  <a:gd name="connsiteY13" fmla="*/ 109631 h 119305"/>
                  <a:gd name="connsiteX14" fmla="*/ 83 w 102082"/>
                  <a:gd name="connsiteY14" fmla="*/ 119370 h 119305"/>
                  <a:gd name="connsiteX15" fmla="*/ 32590 w 102082"/>
                  <a:gd name="connsiteY15" fmla="*/ 118288 h 119305"/>
                  <a:gd name="connsiteX16" fmla="*/ 69659 w 102082"/>
                  <a:gd name="connsiteY16" fmla="*/ 119370 h 119305"/>
                  <a:gd name="connsiteX17" fmla="*/ 69659 w 102082"/>
                  <a:gd name="connsiteY17" fmla="*/ 109631 h 119305"/>
                  <a:gd name="connsiteX18" fmla="*/ 63956 w 102082"/>
                  <a:gd name="connsiteY18" fmla="*/ 109631 h 119305"/>
                  <a:gd name="connsiteX19" fmla="*/ 42855 w 102082"/>
                  <a:gd name="connsiteY19" fmla="*/ 97457 h 119305"/>
                  <a:gd name="connsiteX20" fmla="*/ 42855 w 102082"/>
                  <a:gd name="connsiteY20" fmla="*/ 57688 h 11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2082" h="119305">
                    <a:moveTo>
                      <a:pt x="42855" y="57688"/>
                    </a:moveTo>
                    <a:cubicBezTo>
                      <a:pt x="42855" y="34963"/>
                      <a:pt x="53976" y="7639"/>
                      <a:pt x="81064" y="7639"/>
                    </a:cubicBezTo>
                    <a:cubicBezTo>
                      <a:pt x="78498" y="9533"/>
                      <a:pt x="76217" y="13050"/>
                      <a:pt x="76217" y="17378"/>
                    </a:cubicBezTo>
                    <a:cubicBezTo>
                      <a:pt x="76217" y="26306"/>
                      <a:pt x="83631" y="29823"/>
                      <a:pt x="89048" y="29823"/>
                    </a:cubicBezTo>
                    <a:cubicBezTo>
                      <a:pt x="95892" y="29823"/>
                      <a:pt x="102165" y="25495"/>
                      <a:pt x="102165" y="17378"/>
                    </a:cubicBezTo>
                    <a:cubicBezTo>
                      <a:pt x="102165" y="8180"/>
                      <a:pt x="93040" y="64"/>
                      <a:pt x="79639" y="64"/>
                    </a:cubicBezTo>
                    <a:cubicBezTo>
                      <a:pt x="65381" y="64"/>
                      <a:pt x="49698" y="8451"/>
                      <a:pt x="41144" y="29011"/>
                    </a:cubicBezTo>
                    <a:lnTo>
                      <a:pt x="40859" y="29011"/>
                    </a:lnTo>
                    <a:lnTo>
                      <a:pt x="40859" y="64"/>
                    </a:lnTo>
                    <a:lnTo>
                      <a:pt x="83" y="3040"/>
                    </a:lnTo>
                    <a:lnTo>
                      <a:pt x="83" y="12779"/>
                    </a:lnTo>
                    <a:cubicBezTo>
                      <a:pt x="19188" y="12779"/>
                      <a:pt x="21469" y="14673"/>
                      <a:pt x="21469" y="27929"/>
                    </a:cubicBezTo>
                    <a:lnTo>
                      <a:pt x="21469" y="97998"/>
                    </a:lnTo>
                    <a:cubicBezTo>
                      <a:pt x="21469" y="109631"/>
                      <a:pt x="18618" y="109631"/>
                      <a:pt x="83" y="109631"/>
                    </a:cubicBezTo>
                    <a:lnTo>
                      <a:pt x="83" y="119370"/>
                    </a:lnTo>
                    <a:cubicBezTo>
                      <a:pt x="1509" y="119370"/>
                      <a:pt x="20899" y="118288"/>
                      <a:pt x="32590" y="118288"/>
                    </a:cubicBezTo>
                    <a:cubicBezTo>
                      <a:pt x="44851" y="118288"/>
                      <a:pt x="57397" y="118829"/>
                      <a:pt x="69659" y="119370"/>
                    </a:cubicBezTo>
                    <a:lnTo>
                      <a:pt x="69659" y="109631"/>
                    </a:lnTo>
                    <a:lnTo>
                      <a:pt x="63956" y="109631"/>
                    </a:lnTo>
                    <a:cubicBezTo>
                      <a:pt x="42855" y="109631"/>
                      <a:pt x="42855" y="106655"/>
                      <a:pt x="42855" y="97457"/>
                    </a:cubicBezTo>
                    <a:lnTo>
                      <a:pt x="42855" y="57688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540BF6B-AD3D-5E45-DF04-C0F22CC12B09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18038356" y="13849973"/>
                <a:ext cx="270888" cy="90435"/>
              </a:xfrm>
              <a:custGeom>
                <a:avLst/>
                <a:gdLst>
                  <a:gd name="connsiteX0" fmla="*/ 257128 w 270888"/>
                  <a:gd name="connsiteY0" fmla="*/ 15522 h 90435"/>
                  <a:gd name="connsiteX1" fmla="*/ 270978 w 270888"/>
                  <a:gd name="connsiteY1" fmla="*/ 7792 h 90435"/>
                  <a:gd name="connsiteX2" fmla="*/ 257535 w 270888"/>
                  <a:gd name="connsiteY2" fmla="*/ 63 h 90435"/>
                  <a:gd name="connsiteX3" fmla="*/ 13532 w 270888"/>
                  <a:gd name="connsiteY3" fmla="*/ 63 h 90435"/>
                  <a:gd name="connsiteX4" fmla="*/ 89 w 270888"/>
                  <a:gd name="connsiteY4" fmla="*/ 7792 h 90435"/>
                  <a:gd name="connsiteX5" fmla="*/ 13939 w 270888"/>
                  <a:gd name="connsiteY5" fmla="*/ 15522 h 90435"/>
                  <a:gd name="connsiteX6" fmla="*/ 257128 w 270888"/>
                  <a:gd name="connsiteY6" fmla="*/ 15522 h 90435"/>
                  <a:gd name="connsiteX7" fmla="*/ 257535 w 270888"/>
                  <a:gd name="connsiteY7" fmla="*/ 90499 h 90435"/>
                  <a:gd name="connsiteX8" fmla="*/ 270978 w 270888"/>
                  <a:gd name="connsiteY8" fmla="*/ 82769 h 90435"/>
                  <a:gd name="connsiteX9" fmla="*/ 257128 w 270888"/>
                  <a:gd name="connsiteY9" fmla="*/ 75039 h 90435"/>
                  <a:gd name="connsiteX10" fmla="*/ 13939 w 270888"/>
                  <a:gd name="connsiteY10" fmla="*/ 75039 h 90435"/>
                  <a:gd name="connsiteX11" fmla="*/ 89 w 270888"/>
                  <a:gd name="connsiteY11" fmla="*/ 82769 h 90435"/>
                  <a:gd name="connsiteX12" fmla="*/ 13532 w 270888"/>
                  <a:gd name="connsiteY12" fmla="*/ 90499 h 90435"/>
                  <a:gd name="connsiteX13" fmla="*/ 257535 w 270888"/>
                  <a:gd name="connsiteY13" fmla="*/ 90499 h 90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0888" h="90435">
                    <a:moveTo>
                      <a:pt x="257128" y="15522"/>
                    </a:moveTo>
                    <a:cubicBezTo>
                      <a:pt x="263238" y="15522"/>
                      <a:pt x="270978" y="15522"/>
                      <a:pt x="270978" y="7792"/>
                    </a:cubicBezTo>
                    <a:cubicBezTo>
                      <a:pt x="270978" y="63"/>
                      <a:pt x="263238" y="63"/>
                      <a:pt x="257535" y="63"/>
                    </a:cubicBezTo>
                    <a:lnTo>
                      <a:pt x="13532" y="63"/>
                    </a:lnTo>
                    <a:cubicBezTo>
                      <a:pt x="7829" y="63"/>
                      <a:pt x="89" y="63"/>
                      <a:pt x="89" y="7792"/>
                    </a:cubicBezTo>
                    <a:cubicBezTo>
                      <a:pt x="89" y="15522"/>
                      <a:pt x="7829" y="15522"/>
                      <a:pt x="13939" y="15522"/>
                    </a:cubicBezTo>
                    <a:lnTo>
                      <a:pt x="257128" y="15522"/>
                    </a:lnTo>
                    <a:close/>
                    <a:moveTo>
                      <a:pt x="257535" y="90499"/>
                    </a:moveTo>
                    <a:cubicBezTo>
                      <a:pt x="263238" y="90499"/>
                      <a:pt x="270978" y="90499"/>
                      <a:pt x="270978" y="82769"/>
                    </a:cubicBezTo>
                    <a:cubicBezTo>
                      <a:pt x="270978" y="75039"/>
                      <a:pt x="263238" y="75039"/>
                      <a:pt x="257128" y="75039"/>
                    </a:cubicBezTo>
                    <a:lnTo>
                      <a:pt x="13939" y="75039"/>
                    </a:lnTo>
                    <a:cubicBezTo>
                      <a:pt x="7829" y="75039"/>
                      <a:pt x="89" y="75039"/>
                      <a:pt x="89" y="82769"/>
                    </a:cubicBezTo>
                    <a:cubicBezTo>
                      <a:pt x="89" y="90499"/>
                      <a:pt x="7829" y="90499"/>
                      <a:pt x="13532" y="90499"/>
                    </a:cubicBezTo>
                    <a:lnTo>
                      <a:pt x="257535" y="90499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95018C23-4E66-F6D9-66E1-67A979F337DB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8459373" y="13723595"/>
                <a:ext cx="200823" cy="272466"/>
              </a:xfrm>
              <a:custGeom>
                <a:avLst/>
                <a:gdLst>
                  <a:gd name="connsiteX0" fmla="*/ 141043 w 200823"/>
                  <a:gd name="connsiteY0" fmla="*/ 247022 h 272466"/>
                  <a:gd name="connsiteX1" fmla="*/ 141043 w 200823"/>
                  <a:gd name="connsiteY1" fmla="*/ 272530 h 272466"/>
                  <a:gd name="connsiteX2" fmla="*/ 200924 w 200823"/>
                  <a:gd name="connsiteY2" fmla="*/ 268278 h 272466"/>
                  <a:gd name="connsiteX3" fmla="*/ 200924 w 200823"/>
                  <a:gd name="connsiteY3" fmla="*/ 256298 h 272466"/>
                  <a:gd name="connsiteX4" fmla="*/ 169150 w 200823"/>
                  <a:gd name="connsiteY4" fmla="*/ 234655 h 272466"/>
                  <a:gd name="connsiteX5" fmla="*/ 169150 w 200823"/>
                  <a:gd name="connsiteY5" fmla="*/ 63 h 272466"/>
                  <a:gd name="connsiteX6" fmla="*/ 110492 w 200823"/>
                  <a:gd name="connsiteY6" fmla="*/ 4314 h 272466"/>
                  <a:gd name="connsiteX7" fmla="*/ 110492 w 200823"/>
                  <a:gd name="connsiteY7" fmla="*/ 16295 h 272466"/>
                  <a:gd name="connsiteX8" fmla="*/ 142265 w 200823"/>
                  <a:gd name="connsiteY8" fmla="*/ 37938 h 272466"/>
                  <a:gd name="connsiteX9" fmla="*/ 142265 w 200823"/>
                  <a:gd name="connsiteY9" fmla="*/ 121417 h 272466"/>
                  <a:gd name="connsiteX10" fmla="*/ 90939 w 200823"/>
                  <a:gd name="connsiteY10" fmla="*/ 97455 h 272466"/>
                  <a:gd name="connsiteX11" fmla="*/ 100 w 200823"/>
                  <a:gd name="connsiteY11" fmla="*/ 185186 h 272466"/>
                  <a:gd name="connsiteX12" fmla="*/ 86458 w 200823"/>
                  <a:gd name="connsiteY12" fmla="*/ 272530 h 272466"/>
                  <a:gd name="connsiteX13" fmla="*/ 141043 w 200823"/>
                  <a:gd name="connsiteY13" fmla="*/ 247022 h 272466"/>
                  <a:gd name="connsiteX14" fmla="*/ 141043 w 200823"/>
                  <a:gd name="connsiteY14" fmla="*/ 143446 h 272466"/>
                  <a:gd name="connsiteX15" fmla="*/ 141043 w 200823"/>
                  <a:gd name="connsiteY15" fmla="*/ 222674 h 272466"/>
                  <a:gd name="connsiteX16" fmla="*/ 136562 w 200823"/>
                  <a:gd name="connsiteY16" fmla="*/ 236974 h 272466"/>
                  <a:gd name="connsiteX17" fmla="*/ 88495 w 200823"/>
                  <a:gd name="connsiteY17" fmla="*/ 264027 h 272466"/>
                  <a:gd name="connsiteX18" fmla="*/ 45723 w 200823"/>
                  <a:gd name="connsiteY18" fmla="*/ 239293 h 272466"/>
                  <a:gd name="connsiteX19" fmla="*/ 33910 w 200823"/>
                  <a:gd name="connsiteY19" fmla="*/ 185572 h 272466"/>
                  <a:gd name="connsiteX20" fmla="*/ 46538 w 200823"/>
                  <a:gd name="connsiteY20" fmla="*/ 130692 h 272466"/>
                  <a:gd name="connsiteX21" fmla="*/ 92569 w 200823"/>
                  <a:gd name="connsiteY21" fmla="*/ 105958 h 272466"/>
                  <a:gd name="connsiteX22" fmla="*/ 136562 w 200823"/>
                  <a:gd name="connsiteY22" fmla="*/ 129146 h 272466"/>
                  <a:gd name="connsiteX23" fmla="*/ 141043 w 200823"/>
                  <a:gd name="connsiteY23" fmla="*/ 143446 h 272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00823" h="272466">
                    <a:moveTo>
                      <a:pt x="141043" y="247022"/>
                    </a:moveTo>
                    <a:lnTo>
                      <a:pt x="141043" y="272530"/>
                    </a:lnTo>
                    <a:lnTo>
                      <a:pt x="200924" y="268278"/>
                    </a:lnTo>
                    <a:lnTo>
                      <a:pt x="200924" y="256298"/>
                    </a:lnTo>
                    <a:cubicBezTo>
                      <a:pt x="172409" y="256298"/>
                      <a:pt x="169150" y="253592"/>
                      <a:pt x="169150" y="234655"/>
                    </a:cubicBezTo>
                    <a:lnTo>
                      <a:pt x="169150" y="63"/>
                    </a:lnTo>
                    <a:lnTo>
                      <a:pt x="110492" y="4314"/>
                    </a:lnTo>
                    <a:lnTo>
                      <a:pt x="110492" y="16295"/>
                    </a:lnTo>
                    <a:cubicBezTo>
                      <a:pt x="139006" y="16295"/>
                      <a:pt x="142265" y="19000"/>
                      <a:pt x="142265" y="37938"/>
                    </a:cubicBezTo>
                    <a:lnTo>
                      <a:pt x="142265" y="121417"/>
                    </a:lnTo>
                    <a:cubicBezTo>
                      <a:pt x="130452" y="107504"/>
                      <a:pt x="112936" y="97455"/>
                      <a:pt x="90939" y="97455"/>
                    </a:cubicBezTo>
                    <a:cubicBezTo>
                      <a:pt x="42872" y="97455"/>
                      <a:pt x="100" y="135330"/>
                      <a:pt x="100" y="185186"/>
                    </a:cubicBezTo>
                    <a:cubicBezTo>
                      <a:pt x="100" y="234268"/>
                      <a:pt x="40020" y="272530"/>
                      <a:pt x="86458" y="272530"/>
                    </a:cubicBezTo>
                    <a:cubicBezTo>
                      <a:pt x="112529" y="272530"/>
                      <a:pt x="130859" y="259389"/>
                      <a:pt x="141043" y="247022"/>
                    </a:cubicBezTo>
                    <a:close/>
                    <a:moveTo>
                      <a:pt x="141043" y="143446"/>
                    </a:moveTo>
                    <a:lnTo>
                      <a:pt x="141043" y="222674"/>
                    </a:lnTo>
                    <a:cubicBezTo>
                      <a:pt x="141043" y="229631"/>
                      <a:pt x="141043" y="230404"/>
                      <a:pt x="136562" y="236974"/>
                    </a:cubicBezTo>
                    <a:cubicBezTo>
                      <a:pt x="124342" y="255525"/>
                      <a:pt x="106011" y="264027"/>
                      <a:pt x="88495" y="264027"/>
                    </a:cubicBezTo>
                    <a:cubicBezTo>
                      <a:pt x="70164" y="264027"/>
                      <a:pt x="55500" y="253979"/>
                      <a:pt x="45723" y="239293"/>
                    </a:cubicBezTo>
                    <a:cubicBezTo>
                      <a:pt x="35132" y="223447"/>
                      <a:pt x="33910" y="201418"/>
                      <a:pt x="33910" y="185572"/>
                    </a:cubicBezTo>
                    <a:cubicBezTo>
                      <a:pt x="33910" y="171272"/>
                      <a:pt x="34725" y="148084"/>
                      <a:pt x="46538" y="130692"/>
                    </a:cubicBezTo>
                    <a:cubicBezTo>
                      <a:pt x="55092" y="118711"/>
                      <a:pt x="70572" y="105958"/>
                      <a:pt x="92569" y="105958"/>
                    </a:cubicBezTo>
                    <a:cubicBezTo>
                      <a:pt x="106826" y="105958"/>
                      <a:pt x="123935" y="111755"/>
                      <a:pt x="136562" y="129146"/>
                    </a:cubicBezTo>
                    <a:cubicBezTo>
                      <a:pt x="141043" y="135717"/>
                      <a:pt x="141043" y="136490"/>
                      <a:pt x="141043" y="1434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AC1ACADF-F831-6641-4FE2-731AE6C2B9DD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8685272" y="13733257"/>
                <a:ext cx="87173" cy="258553"/>
              </a:xfrm>
              <a:custGeom>
                <a:avLst/>
                <a:gdLst>
                  <a:gd name="connsiteX0" fmla="*/ 58764 w 87173"/>
                  <a:gd name="connsiteY0" fmla="*/ 87793 h 258553"/>
                  <a:gd name="connsiteX1" fmla="*/ 1735 w 87173"/>
                  <a:gd name="connsiteY1" fmla="*/ 92045 h 258553"/>
                  <a:gd name="connsiteX2" fmla="*/ 1735 w 87173"/>
                  <a:gd name="connsiteY2" fmla="*/ 104025 h 258553"/>
                  <a:gd name="connsiteX3" fmla="*/ 31879 w 87173"/>
                  <a:gd name="connsiteY3" fmla="*/ 125282 h 258553"/>
                  <a:gd name="connsiteX4" fmla="*/ 31879 w 87173"/>
                  <a:gd name="connsiteY4" fmla="*/ 229244 h 258553"/>
                  <a:gd name="connsiteX5" fmla="*/ 106 w 87173"/>
                  <a:gd name="connsiteY5" fmla="*/ 246636 h 258553"/>
                  <a:gd name="connsiteX6" fmla="*/ 106 w 87173"/>
                  <a:gd name="connsiteY6" fmla="*/ 258617 h 258553"/>
                  <a:gd name="connsiteX7" fmla="*/ 44914 w 87173"/>
                  <a:gd name="connsiteY7" fmla="*/ 257457 h 258553"/>
                  <a:gd name="connsiteX8" fmla="*/ 87279 w 87173"/>
                  <a:gd name="connsiteY8" fmla="*/ 258617 h 258553"/>
                  <a:gd name="connsiteX9" fmla="*/ 87279 w 87173"/>
                  <a:gd name="connsiteY9" fmla="*/ 246636 h 258553"/>
                  <a:gd name="connsiteX10" fmla="*/ 58764 w 87173"/>
                  <a:gd name="connsiteY10" fmla="*/ 229631 h 258553"/>
                  <a:gd name="connsiteX11" fmla="*/ 58764 w 87173"/>
                  <a:gd name="connsiteY11" fmla="*/ 87793 h 258553"/>
                  <a:gd name="connsiteX12" fmla="*/ 60393 w 87173"/>
                  <a:gd name="connsiteY12" fmla="*/ 20546 h 258553"/>
                  <a:gd name="connsiteX13" fmla="*/ 38804 w 87173"/>
                  <a:gd name="connsiteY13" fmla="*/ 63 h 258553"/>
                  <a:gd name="connsiteX14" fmla="*/ 17214 w 87173"/>
                  <a:gd name="connsiteY14" fmla="*/ 20546 h 258553"/>
                  <a:gd name="connsiteX15" fmla="*/ 38804 w 87173"/>
                  <a:gd name="connsiteY15" fmla="*/ 41029 h 258553"/>
                  <a:gd name="connsiteX16" fmla="*/ 60393 w 87173"/>
                  <a:gd name="connsiteY16" fmla="*/ 20546 h 25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173" h="258553">
                    <a:moveTo>
                      <a:pt x="58764" y="87793"/>
                    </a:moveTo>
                    <a:lnTo>
                      <a:pt x="1735" y="92045"/>
                    </a:lnTo>
                    <a:lnTo>
                      <a:pt x="1735" y="104025"/>
                    </a:lnTo>
                    <a:cubicBezTo>
                      <a:pt x="28213" y="104025"/>
                      <a:pt x="31879" y="106344"/>
                      <a:pt x="31879" y="125282"/>
                    </a:cubicBezTo>
                    <a:lnTo>
                      <a:pt x="31879" y="229244"/>
                    </a:lnTo>
                    <a:cubicBezTo>
                      <a:pt x="31879" y="246636"/>
                      <a:pt x="27398" y="246636"/>
                      <a:pt x="106" y="246636"/>
                    </a:cubicBezTo>
                    <a:lnTo>
                      <a:pt x="106" y="258617"/>
                    </a:lnTo>
                    <a:cubicBezTo>
                      <a:pt x="13141" y="258230"/>
                      <a:pt x="35138" y="257457"/>
                      <a:pt x="44914" y="257457"/>
                    </a:cubicBezTo>
                    <a:cubicBezTo>
                      <a:pt x="59171" y="257457"/>
                      <a:pt x="73429" y="258230"/>
                      <a:pt x="87279" y="258617"/>
                    </a:cubicBezTo>
                    <a:lnTo>
                      <a:pt x="87279" y="246636"/>
                    </a:lnTo>
                    <a:cubicBezTo>
                      <a:pt x="60393" y="246636"/>
                      <a:pt x="58764" y="244703"/>
                      <a:pt x="58764" y="229631"/>
                    </a:cubicBezTo>
                    <a:lnTo>
                      <a:pt x="58764" y="87793"/>
                    </a:lnTo>
                    <a:close/>
                    <a:moveTo>
                      <a:pt x="60393" y="20546"/>
                    </a:moveTo>
                    <a:cubicBezTo>
                      <a:pt x="60393" y="8179"/>
                      <a:pt x="50210" y="63"/>
                      <a:pt x="38804" y="63"/>
                    </a:cubicBezTo>
                    <a:cubicBezTo>
                      <a:pt x="26176" y="63"/>
                      <a:pt x="17214" y="10498"/>
                      <a:pt x="17214" y="20546"/>
                    </a:cubicBezTo>
                    <a:cubicBezTo>
                      <a:pt x="17214" y="30981"/>
                      <a:pt x="26176" y="41029"/>
                      <a:pt x="38804" y="41029"/>
                    </a:cubicBezTo>
                    <a:cubicBezTo>
                      <a:pt x="50210" y="41029"/>
                      <a:pt x="60393" y="32913"/>
                      <a:pt x="60393" y="205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54886A0-9FAB-62A5-A57C-2718BE40635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18802092" y="13818669"/>
                <a:ext cx="183715" cy="177393"/>
              </a:xfrm>
              <a:custGeom>
                <a:avLst/>
                <a:gdLst>
                  <a:gd name="connsiteX0" fmla="*/ 118647 w 183715"/>
                  <a:gd name="connsiteY0" fmla="*/ 143833 h 177393"/>
                  <a:gd name="connsiteX1" fmla="*/ 150421 w 183715"/>
                  <a:gd name="connsiteY1" fmla="*/ 175524 h 177393"/>
                  <a:gd name="connsiteX2" fmla="*/ 183823 w 183715"/>
                  <a:gd name="connsiteY2" fmla="*/ 138808 h 177393"/>
                  <a:gd name="connsiteX3" fmla="*/ 183823 w 183715"/>
                  <a:gd name="connsiteY3" fmla="*/ 117166 h 177393"/>
                  <a:gd name="connsiteX4" fmla="*/ 173640 w 183715"/>
                  <a:gd name="connsiteY4" fmla="*/ 117166 h 177393"/>
                  <a:gd name="connsiteX5" fmla="*/ 173640 w 183715"/>
                  <a:gd name="connsiteY5" fmla="*/ 138808 h 177393"/>
                  <a:gd name="connsiteX6" fmla="*/ 158975 w 183715"/>
                  <a:gd name="connsiteY6" fmla="*/ 163543 h 177393"/>
                  <a:gd name="connsiteX7" fmla="*/ 143903 w 183715"/>
                  <a:gd name="connsiteY7" fmla="*/ 144219 h 177393"/>
                  <a:gd name="connsiteX8" fmla="*/ 143903 w 183715"/>
                  <a:gd name="connsiteY8" fmla="*/ 66923 h 177393"/>
                  <a:gd name="connsiteX9" fmla="*/ 129238 w 183715"/>
                  <a:gd name="connsiteY9" fmla="*/ 21319 h 177393"/>
                  <a:gd name="connsiteX10" fmla="*/ 73431 w 183715"/>
                  <a:gd name="connsiteY10" fmla="*/ 63 h 177393"/>
                  <a:gd name="connsiteX11" fmla="*/ 11921 w 183715"/>
                  <a:gd name="connsiteY11" fmla="*/ 43735 h 177393"/>
                  <a:gd name="connsiteX12" fmla="*/ 30660 w 183715"/>
                  <a:gd name="connsiteY12" fmla="*/ 61899 h 177393"/>
                  <a:gd name="connsiteX13" fmla="*/ 49398 w 183715"/>
                  <a:gd name="connsiteY13" fmla="*/ 44121 h 177393"/>
                  <a:gd name="connsiteX14" fmla="*/ 28623 w 183715"/>
                  <a:gd name="connsiteY14" fmla="*/ 26343 h 177393"/>
                  <a:gd name="connsiteX15" fmla="*/ 72617 w 183715"/>
                  <a:gd name="connsiteY15" fmla="*/ 8565 h 177393"/>
                  <a:gd name="connsiteX16" fmla="*/ 115796 w 183715"/>
                  <a:gd name="connsiteY16" fmla="*/ 58034 h 177393"/>
                  <a:gd name="connsiteX17" fmla="*/ 115796 w 183715"/>
                  <a:gd name="connsiteY17" fmla="*/ 72334 h 177393"/>
                  <a:gd name="connsiteX18" fmla="*/ 40843 w 183715"/>
                  <a:gd name="connsiteY18" fmla="*/ 86247 h 177393"/>
                  <a:gd name="connsiteX19" fmla="*/ 108 w 183715"/>
                  <a:gd name="connsiteY19" fmla="*/ 136490 h 177393"/>
                  <a:gd name="connsiteX20" fmla="*/ 65284 w 183715"/>
                  <a:gd name="connsiteY20" fmla="*/ 177456 h 177393"/>
                  <a:gd name="connsiteX21" fmla="*/ 118647 w 183715"/>
                  <a:gd name="connsiteY21" fmla="*/ 143833 h 177393"/>
                  <a:gd name="connsiteX22" fmla="*/ 115796 w 183715"/>
                  <a:gd name="connsiteY22" fmla="*/ 80450 h 177393"/>
                  <a:gd name="connsiteX23" fmla="*/ 115796 w 183715"/>
                  <a:gd name="connsiteY23" fmla="*/ 119098 h 177393"/>
                  <a:gd name="connsiteX24" fmla="*/ 68136 w 183715"/>
                  <a:gd name="connsiteY24" fmla="*/ 168954 h 177393"/>
                  <a:gd name="connsiteX25" fmla="*/ 31474 w 183715"/>
                  <a:gd name="connsiteY25" fmla="*/ 136103 h 177393"/>
                  <a:gd name="connsiteX26" fmla="*/ 115796 w 183715"/>
                  <a:gd name="connsiteY26" fmla="*/ 80450 h 177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3715" h="177393">
                    <a:moveTo>
                      <a:pt x="118647" y="143833"/>
                    </a:moveTo>
                    <a:cubicBezTo>
                      <a:pt x="120277" y="159292"/>
                      <a:pt x="131275" y="175524"/>
                      <a:pt x="150421" y="175524"/>
                    </a:cubicBezTo>
                    <a:cubicBezTo>
                      <a:pt x="158975" y="175524"/>
                      <a:pt x="183823" y="170113"/>
                      <a:pt x="183823" y="138808"/>
                    </a:cubicBezTo>
                    <a:lnTo>
                      <a:pt x="183823" y="117166"/>
                    </a:lnTo>
                    <a:lnTo>
                      <a:pt x="173640" y="117166"/>
                    </a:lnTo>
                    <a:lnTo>
                      <a:pt x="173640" y="138808"/>
                    </a:lnTo>
                    <a:cubicBezTo>
                      <a:pt x="173640" y="161224"/>
                      <a:pt x="163456" y="163543"/>
                      <a:pt x="158975" y="163543"/>
                    </a:cubicBezTo>
                    <a:cubicBezTo>
                      <a:pt x="145532" y="163543"/>
                      <a:pt x="143903" y="146151"/>
                      <a:pt x="143903" y="144219"/>
                    </a:cubicBezTo>
                    <a:lnTo>
                      <a:pt x="143903" y="66923"/>
                    </a:lnTo>
                    <a:cubicBezTo>
                      <a:pt x="143903" y="50691"/>
                      <a:pt x="143903" y="35619"/>
                      <a:pt x="129238" y="21319"/>
                    </a:cubicBezTo>
                    <a:cubicBezTo>
                      <a:pt x="113352" y="6246"/>
                      <a:pt x="92984" y="63"/>
                      <a:pt x="73431" y="63"/>
                    </a:cubicBezTo>
                    <a:cubicBezTo>
                      <a:pt x="40029" y="63"/>
                      <a:pt x="11921" y="18227"/>
                      <a:pt x="11921" y="43735"/>
                    </a:cubicBezTo>
                    <a:cubicBezTo>
                      <a:pt x="11921" y="55329"/>
                      <a:pt x="20068" y="61899"/>
                      <a:pt x="30660" y="61899"/>
                    </a:cubicBezTo>
                    <a:cubicBezTo>
                      <a:pt x="42065" y="61899"/>
                      <a:pt x="49398" y="54170"/>
                      <a:pt x="49398" y="44121"/>
                    </a:cubicBezTo>
                    <a:cubicBezTo>
                      <a:pt x="49398" y="39484"/>
                      <a:pt x="47361" y="26730"/>
                      <a:pt x="28623" y="26343"/>
                    </a:cubicBezTo>
                    <a:cubicBezTo>
                      <a:pt x="39621" y="12817"/>
                      <a:pt x="59581" y="8565"/>
                      <a:pt x="72617" y="8565"/>
                    </a:cubicBezTo>
                    <a:cubicBezTo>
                      <a:pt x="92577" y="8565"/>
                      <a:pt x="115796" y="23638"/>
                      <a:pt x="115796" y="58034"/>
                    </a:cubicBezTo>
                    <a:lnTo>
                      <a:pt x="115796" y="72334"/>
                    </a:lnTo>
                    <a:cubicBezTo>
                      <a:pt x="95021" y="73494"/>
                      <a:pt x="66506" y="74653"/>
                      <a:pt x="40843" y="86247"/>
                    </a:cubicBezTo>
                    <a:cubicBezTo>
                      <a:pt x="10292" y="99388"/>
                      <a:pt x="108" y="119484"/>
                      <a:pt x="108" y="136490"/>
                    </a:cubicBezTo>
                    <a:cubicBezTo>
                      <a:pt x="108" y="167794"/>
                      <a:pt x="39621" y="177456"/>
                      <a:pt x="65284" y="177456"/>
                    </a:cubicBezTo>
                    <a:cubicBezTo>
                      <a:pt x="92169" y="177456"/>
                      <a:pt x="110908" y="161997"/>
                      <a:pt x="118647" y="143833"/>
                    </a:cubicBezTo>
                    <a:close/>
                    <a:moveTo>
                      <a:pt x="115796" y="80450"/>
                    </a:moveTo>
                    <a:lnTo>
                      <a:pt x="115796" y="119098"/>
                    </a:lnTo>
                    <a:cubicBezTo>
                      <a:pt x="115796" y="155813"/>
                      <a:pt x="86467" y="168954"/>
                      <a:pt x="68136" y="168954"/>
                    </a:cubicBezTo>
                    <a:cubicBezTo>
                      <a:pt x="48176" y="168954"/>
                      <a:pt x="31474" y="155427"/>
                      <a:pt x="31474" y="136103"/>
                    </a:cubicBezTo>
                    <a:cubicBezTo>
                      <a:pt x="31474" y="114847"/>
                      <a:pt x="48583" y="82769"/>
                      <a:pt x="115796" y="804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249A6FF-7E8E-A924-DE43-0194F4389176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19000065" y="13816736"/>
                <a:ext cx="186159" cy="254688"/>
              </a:xfrm>
              <a:custGeom>
                <a:avLst/>
                <a:gdLst>
                  <a:gd name="connsiteX0" fmla="*/ 79139 w 186159"/>
                  <a:gd name="connsiteY0" fmla="*/ 108663 h 254688"/>
                  <a:gd name="connsiteX1" fmla="*/ 43700 w 186159"/>
                  <a:gd name="connsiteY1" fmla="*/ 61126 h 254688"/>
                  <a:gd name="connsiteX2" fmla="*/ 50217 w 186159"/>
                  <a:gd name="connsiteY2" fmla="*/ 28662 h 254688"/>
                  <a:gd name="connsiteX3" fmla="*/ 79139 w 186159"/>
                  <a:gd name="connsiteY3" fmla="*/ 13203 h 254688"/>
                  <a:gd name="connsiteX4" fmla="*/ 114579 w 186159"/>
                  <a:gd name="connsiteY4" fmla="*/ 60740 h 254688"/>
                  <a:gd name="connsiteX5" fmla="*/ 108061 w 186159"/>
                  <a:gd name="connsiteY5" fmla="*/ 93204 h 254688"/>
                  <a:gd name="connsiteX6" fmla="*/ 79139 w 186159"/>
                  <a:gd name="connsiteY6" fmla="*/ 108663 h 254688"/>
                  <a:gd name="connsiteX7" fmla="*/ 31887 w 186159"/>
                  <a:gd name="connsiteY7" fmla="*/ 123736 h 254688"/>
                  <a:gd name="connsiteX8" fmla="*/ 38812 w 186159"/>
                  <a:gd name="connsiteY8" fmla="*/ 105571 h 254688"/>
                  <a:gd name="connsiteX9" fmla="*/ 79139 w 186159"/>
                  <a:gd name="connsiteY9" fmla="*/ 117552 h 254688"/>
                  <a:gd name="connsiteX10" fmla="*/ 145130 w 186159"/>
                  <a:gd name="connsiteY10" fmla="*/ 61126 h 254688"/>
                  <a:gd name="connsiteX11" fmla="*/ 128429 w 186159"/>
                  <a:gd name="connsiteY11" fmla="*/ 23638 h 254688"/>
                  <a:gd name="connsiteX12" fmla="*/ 165090 w 186159"/>
                  <a:gd name="connsiteY12" fmla="*/ 8565 h 254688"/>
                  <a:gd name="connsiteX13" fmla="*/ 169164 w 186159"/>
                  <a:gd name="connsiteY13" fmla="*/ 8952 h 254688"/>
                  <a:gd name="connsiteX14" fmla="*/ 162646 w 186159"/>
                  <a:gd name="connsiteY14" fmla="*/ 19387 h 254688"/>
                  <a:gd name="connsiteX15" fmla="*/ 174459 w 186159"/>
                  <a:gd name="connsiteY15" fmla="*/ 30595 h 254688"/>
                  <a:gd name="connsiteX16" fmla="*/ 186272 w 186159"/>
                  <a:gd name="connsiteY16" fmla="*/ 19000 h 254688"/>
                  <a:gd name="connsiteX17" fmla="*/ 165498 w 186159"/>
                  <a:gd name="connsiteY17" fmla="*/ 63 h 254688"/>
                  <a:gd name="connsiteX18" fmla="*/ 122318 w 186159"/>
                  <a:gd name="connsiteY18" fmla="*/ 18227 h 254688"/>
                  <a:gd name="connsiteX19" fmla="*/ 79139 w 186159"/>
                  <a:gd name="connsiteY19" fmla="*/ 4314 h 254688"/>
                  <a:gd name="connsiteX20" fmla="*/ 13148 w 186159"/>
                  <a:gd name="connsiteY20" fmla="*/ 60740 h 254688"/>
                  <a:gd name="connsiteX21" fmla="*/ 32294 w 186159"/>
                  <a:gd name="connsiteY21" fmla="*/ 100547 h 254688"/>
                  <a:gd name="connsiteX22" fmla="*/ 19666 w 186159"/>
                  <a:gd name="connsiteY22" fmla="*/ 132625 h 254688"/>
                  <a:gd name="connsiteX23" fmla="*/ 37590 w 186159"/>
                  <a:gd name="connsiteY23" fmla="*/ 167021 h 254688"/>
                  <a:gd name="connsiteX24" fmla="*/ 113 w 186159"/>
                  <a:gd name="connsiteY24" fmla="*/ 205669 h 254688"/>
                  <a:gd name="connsiteX25" fmla="*/ 90138 w 186159"/>
                  <a:gd name="connsiteY25" fmla="*/ 254752 h 254688"/>
                  <a:gd name="connsiteX26" fmla="*/ 180569 w 186159"/>
                  <a:gd name="connsiteY26" fmla="*/ 204896 h 254688"/>
                  <a:gd name="connsiteX27" fmla="*/ 154092 w 186159"/>
                  <a:gd name="connsiteY27" fmla="*/ 160838 h 254688"/>
                  <a:gd name="connsiteX28" fmla="*/ 84027 w 186159"/>
                  <a:gd name="connsiteY28" fmla="*/ 150016 h 254688"/>
                  <a:gd name="connsiteX29" fmla="*/ 53476 w 186159"/>
                  <a:gd name="connsiteY29" fmla="*/ 149630 h 254688"/>
                  <a:gd name="connsiteX30" fmla="*/ 31887 w 186159"/>
                  <a:gd name="connsiteY30" fmla="*/ 123736 h 254688"/>
                  <a:gd name="connsiteX31" fmla="*/ 90545 w 186159"/>
                  <a:gd name="connsiteY31" fmla="*/ 245863 h 254688"/>
                  <a:gd name="connsiteX32" fmla="*/ 21295 w 186159"/>
                  <a:gd name="connsiteY32" fmla="*/ 205669 h 254688"/>
                  <a:gd name="connsiteX33" fmla="*/ 54698 w 186159"/>
                  <a:gd name="connsiteY33" fmla="*/ 172432 h 254688"/>
                  <a:gd name="connsiteX34" fmla="*/ 78732 w 186159"/>
                  <a:gd name="connsiteY34" fmla="*/ 172432 h 254688"/>
                  <a:gd name="connsiteX35" fmla="*/ 159387 w 186159"/>
                  <a:gd name="connsiteY35" fmla="*/ 205669 h 254688"/>
                  <a:gd name="connsiteX36" fmla="*/ 90545 w 186159"/>
                  <a:gd name="connsiteY36" fmla="*/ 245863 h 25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86159" h="254688">
                    <a:moveTo>
                      <a:pt x="79139" y="108663"/>
                    </a:moveTo>
                    <a:cubicBezTo>
                      <a:pt x="43700" y="108663"/>
                      <a:pt x="43700" y="70015"/>
                      <a:pt x="43700" y="61126"/>
                    </a:cubicBezTo>
                    <a:cubicBezTo>
                      <a:pt x="43700" y="50691"/>
                      <a:pt x="44107" y="38324"/>
                      <a:pt x="50217" y="28662"/>
                    </a:cubicBezTo>
                    <a:cubicBezTo>
                      <a:pt x="53476" y="24024"/>
                      <a:pt x="62845" y="13203"/>
                      <a:pt x="79139" y="13203"/>
                    </a:cubicBezTo>
                    <a:cubicBezTo>
                      <a:pt x="114579" y="13203"/>
                      <a:pt x="114579" y="51851"/>
                      <a:pt x="114579" y="60740"/>
                    </a:cubicBezTo>
                    <a:cubicBezTo>
                      <a:pt x="114579" y="71175"/>
                      <a:pt x="114171" y="83542"/>
                      <a:pt x="108061" y="93204"/>
                    </a:cubicBezTo>
                    <a:cubicBezTo>
                      <a:pt x="104802" y="97842"/>
                      <a:pt x="95433" y="108663"/>
                      <a:pt x="79139" y="108663"/>
                    </a:cubicBezTo>
                    <a:close/>
                    <a:moveTo>
                      <a:pt x="31887" y="123736"/>
                    </a:moveTo>
                    <a:cubicBezTo>
                      <a:pt x="31887" y="122190"/>
                      <a:pt x="31887" y="113301"/>
                      <a:pt x="38812" y="105571"/>
                    </a:cubicBezTo>
                    <a:cubicBezTo>
                      <a:pt x="54698" y="116393"/>
                      <a:pt x="71400" y="117552"/>
                      <a:pt x="79139" y="117552"/>
                    </a:cubicBezTo>
                    <a:cubicBezTo>
                      <a:pt x="117023" y="117552"/>
                      <a:pt x="145130" y="90885"/>
                      <a:pt x="145130" y="61126"/>
                    </a:cubicBezTo>
                    <a:cubicBezTo>
                      <a:pt x="145130" y="46827"/>
                      <a:pt x="138612" y="32527"/>
                      <a:pt x="128429" y="23638"/>
                    </a:cubicBezTo>
                    <a:cubicBezTo>
                      <a:pt x="143093" y="10498"/>
                      <a:pt x="157758" y="8565"/>
                      <a:pt x="165090" y="8565"/>
                    </a:cubicBezTo>
                    <a:cubicBezTo>
                      <a:pt x="165905" y="8565"/>
                      <a:pt x="167942" y="8565"/>
                      <a:pt x="169164" y="8952"/>
                    </a:cubicBezTo>
                    <a:cubicBezTo>
                      <a:pt x="164683" y="10498"/>
                      <a:pt x="162646" y="14749"/>
                      <a:pt x="162646" y="19387"/>
                    </a:cubicBezTo>
                    <a:cubicBezTo>
                      <a:pt x="162646" y="25957"/>
                      <a:pt x="167942" y="30595"/>
                      <a:pt x="174459" y="30595"/>
                    </a:cubicBezTo>
                    <a:cubicBezTo>
                      <a:pt x="178533" y="30595"/>
                      <a:pt x="186272" y="27889"/>
                      <a:pt x="186272" y="19000"/>
                    </a:cubicBezTo>
                    <a:cubicBezTo>
                      <a:pt x="186272" y="12430"/>
                      <a:pt x="181384" y="63"/>
                      <a:pt x="165498" y="63"/>
                    </a:cubicBezTo>
                    <a:cubicBezTo>
                      <a:pt x="157351" y="63"/>
                      <a:pt x="139427" y="2382"/>
                      <a:pt x="122318" y="18227"/>
                    </a:cubicBezTo>
                    <a:cubicBezTo>
                      <a:pt x="105210" y="5473"/>
                      <a:pt x="88101" y="4314"/>
                      <a:pt x="79139" y="4314"/>
                    </a:cubicBezTo>
                    <a:cubicBezTo>
                      <a:pt x="41256" y="4314"/>
                      <a:pt x="13148" y="30981"/>
                      <a:pt x="13148" y="60740"/>
                    </a:cubicBezTo>
                    <a:cubicBezTo>
                      <a:pt x="13148" y="77745"/>
                      <a:pt x="22110" y="92431"/>
                      <a:pt x="32294" y="100547"/>
                    </a:cubicBezTo>
                    <a:cubicBezTo>
                      <a:pt x="26998" y="106344"/>
                      <a:pt x="19666" y="119098"/>
                      <a:pt x="19666" y="132625"/>
                    </a:cubicBezTo>
                    <a:cubicBezTo>
                      <a:pt x="19666" y="144606"/>
                      <a:pt x="24962" y="159292"/>
                      <a:pt x="37590" y="167021"/>
                    </a:cubicBezTo>
                    <a:cubicBezTo>
                      <a:pt x="13148" y="173591"/>
                      <a:pt x="113" y="190210"/>
                      <a:pt x="113" y="205669"/>
                    </a:cubicBezTo>
                    <a:cubicBezTo>
                      <a:pt x="113" y="233495"/>
                      <a:pt x="40441" y="254752"/>
                      <a:pt x="90138" y="254752"/>
                    </a:cubicBezTo>
                    <a:cubicBezTo>
                      <a:pt x="138205" y="254752"/>
                      <a:pt x="180569" y="235041"/>
                      <a:pt x="180569" y="204896"/>
                    </a:cubicBezTo>
                    <a:cubicBezTo>
                      <a:pt x="180569" y="191369"/>
                      <a:pt x="174867" y="171659"/>
                      <a:pt x="154092" y="160838"/>
                    </a:cubicBezTo>
                    <a:cubicBezTo>
                      <a:pt x="132502" y="150016"/>
                      <a:pt x="108876" y="150016"/>
                      <a:pt x="84027" y="150016"/>
                    </a:cubicBezTo>
                    <a:cubicBezTo>
                      <a:pt x="73844" y="150016"/>
                      <a:pt x="56328" y="150016"/>
                      <a:pt x="53476" y="149630"/>
                    </a:cubicBezTo>
                    <a:cubicBezTo>
                      <a:pt x="40441" y="148084"/>
                      <a:pt x="31887" y="136103"/>
                      <a:pt x="31887" y="123736"/>
                    </a:cubicBezTo>
                    <a:close/>
                    <a:moveTo>
                      <a:pt x="90545" y="245863"/>
                    </a:moveTo>
                    <a:cubicBezTo>
                      <a:pt x="49403" y="245863"/>
                      <a:pt x="21295" y="226152"/>
                      <a:pt x="21295" y="205669"/>
                    </a:cubicBezTo>
                    <a:cubicBezTo>
                      <a:pt x="21295" y="187891"/>
                      <a:pt x="36775" y="173591"/>
                      <a:pt x="54698" y="172432"/>
                    </a:cubicBezTo>
                    <a:lnTo>
                      <a:pt x="78732" y="172432"/>
                    </a:lnTo>
                    <a:cubicBezTo>
                      <a:pt x="113764" y="172432"/>
                      <a:pt x="159387" y="172432"/>
                      <a:pt x="159387" y="205669"/>
                    </a:cubicBezTo>
                    <a:cubicBezTo>
                      <a:pt x="159387" y="226539"/>
                      <a:pt x="130465" y="245863"/>
                      <a:pt x="90545" y="2458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9BCE5328-A3F8-1649-1284-798D880923B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19238319" y="13701952"/>
                <a:ext cx="94505" cy="386477"/>
              </a:xfrm>
              <a:custGeom>
                <a:avLst/>
                <a:gdLst>
                  <a:gd name="connsiteX0" fmla="*/ 94624 w 94505"/>
                  <a:gd name="connsiteY0" fmla="*/ 382676 h 386477"/>
                  <a:gd name="connsiteX1" fmla="*/ 87699 w 94505"/>
                  <a:gd name="connsiteY1" fmla="*/ 374173 h 386477"/>
                  <a:gd name="connsiteX2" fmla="*/ 23745 w 94505"/>
                  <a:gd name="connsiteY2" fmla="*/ 193302 h 386477"/>
                  <a:gd name="connsiteX3" fmla="*/ 89328 w 94505"/>
                  <a:gd name="connsiteY3" fmla="*/ 10498 h 386477"/>
                  <a:gd name="connsiteX4" fmla="*/ 94624 w 94505"/>
                  <a:gd name="connsiteY4" fmla="*/ 3928 h 386477"/>
                  <a:gd name="connsiteX5" fmla="*/ 90550 w 94505"/>
                  <a:gd name="connsiteY5" fmla="*/ 63 h 386477"/>
                  <a:gd name="connsiteX6" fmla="*/ 25781 w 94505"/>
                  <a:gd name="connsiteY6" fmla="*/ 75426 h 386477"/>
                  <a:gd name="connsiteX7" fmla="*/ 118 w 94505"/>
                  <a:gd name="connsiteY7" fmla="*/ 193302 h 386477"/>
                  <a:gd name="connsiteX8" fmla="*/ 27004 w 94505"/>
                  <a:gd name="connsiteY8" fmla="*/ 313883 h 386477"/>
                  <a:gd name="connsiteX9" fmla="*/ 90550 w 94505"/>
                  <a:gd name="connsiteY9" fmla="*/ 386541 h 386477"/>
                  <a:gd name="connsiteX10" fmla="*/ 94624 w 94505"/>
                  <a:gd name="connsiteY10" fmla="*/ 382676 h 386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505" h="386477">
                    <a:moveTo>
                      <a:pt x="94624" y="382676"/>
                    </a:moveTo>
                    <a:cubicBezTo>
                      <a:pt x="94624" y="381517"/>
                      <a:pt x="94624" y="380744"/>
                      <a:pt x="87699" y="374173"/>
                    </a:cubicBezTo>
                    <a:cubicBezTo>
                      <a:pt x="36780" y="325477"/>
                      <a:pt x="23745" y="252433"/>
                      <a:pt x="23745" y="193302"/>
                    </a:cubicBezTo>
                    <a:cubicBezTo>
                      <a:pt x="23745" y="126055"/>
                      <a:pt x="39224" y="58807"/>
                      <a:pt x="89328" y="10498"/>
                    </a:cubicBezTo>
                    <a:cubicBezTo>
                      <a:pt x="94624" y="5860"/>
                      <a:pt x="94624" y="5087"/>
                      <a:pt x="94624" y="3928"/>
                    </a:cubicBezTo>
                    <a:cubicBezTo>
                      <a:pt x="94624" y="1222"/>
                      <a:pt x="92994" y="63"/>
                      <a:pt x="90550" y="63"/>
                    </a:cubicBezTo>
                    <a:cubicBezTo>
                      <a:pt x="86477" y="63"/>
                      <a:pt x="49815" y="26343"/>
                      <a:pt x="25781" y="75426"/>
                    </a:cubicBezTo>
                    <a:cubicBezTo>
                      <a:pt x="5007" y="117939"/>
                      <a:pt x="118" y="160838"/>
                      <a:pt x="118" y="193302"/>
                    </a:cubicBezTo>
                    <a:cubicBezTo>
                      <a:pt x="118" y="223447"/>
                      <a:pt x="4599" y="270211"/>
                      <a:pt x="27004" y="313883"/>
                    </a:cubicBezTo>
                    <a:cubicBezTo>
                      <a:pt x="51445" y="361420"/>
                      <a:pt x="86477" y="386541"/>
                      <a:pt x="90550" y="386541"/>
                    </a:cubicBezTo>
                    <a:cubicBezTo>
                      <a:pt x="92994" y="386541"/>
                      <a:pt x="94624" y="385381"/>
                      <a:pt x="94624" y="3826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FF4497FB-091E-BF2A-A667-26ECC5F5AFF7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9372293" y="13729006"/>
                <a:ext cx="259074" cy="262805"/>
              </a:xfrm>
              <a:custGeom>
                <a:avLst/>
                <a:gdLst>
                  <a:gd name="connsiteX0" fmla="*/ 246569 w 259074"/>
                  <a:gd name="connsiteY0" fmla="*/ 63 h 262805"/>
                  <a:gd name="connsiteX1" fmla="*/ 122 w 259074"/>
                  <a:gd name="connsiteY1" fmla="*/ 63 h 262805"/>
                  <a:gd name="connsiteX2" fmla="*/ 122 w 259074"/>
                  <a:gd name="connsiteY2" fmla="*/ 18227 h 262805"/>
                  <a:gd name="connsiteX3" fmla="*/ 44116 w 259074"/>
                  <a:gd name="connsiteY3" fmla="*/ 18227 h 262805"/>
                  <a:gd name="connsiteX4" fmla="*/ 44116 w 259074"/>
                  <a:gd name="connsiteY4" fmla="*/ 244703 h 262805"/>
                  <a:gd name="connsiteX5" fmla="*/ 122 w 259074"/>
                  <a:gd name="connsiteY5" fmla="*/ 244703 h 262805"/>
                  <a:gd name="connsiteX6" fmla="*/ 122 w 259074"/>
                  <a:gd name="connsiteY6" fmla="*/ 262868 h 262805"/>
                  <a:gd name="connsiteX7" fmla="*/ 74667 w 259074"/>
                  <a:gd name="connsiteY7" fmla="*/ 261708 h 262805"/>
                  <a:gd name="connsiteX8" fmla="*/ 156952 w 259074"/>
                  <a:gd name="connsiteY8" fmla="*/ 262868 h 262805"/>
                  <a:gd name="connsiteX9" fmla="*/ 156952 w 259074"/>
                  <a:gd name="connsiteY9" fmla="*/ 244703 h 262805"/>
                  <a:gd name="connsiteX10" fmla="*/ 101960 w 259074"/>
                  <a:gd name="connsiteY10" fmla="*/ 244703 h 262805"/>
                  <a:gd name="connsiteX11" fmla="*/ 101960 w 259074"/>
                  <a:gd name="connsiteY11" fmla="*/ 140354 h 262805"/>
                  <a:gd name="connsiteX12" fmla="*/ 122327 w 259074"/>
                  <a:gd name="connsiteY12" fmla="*/ 140354 h 262805"/>
                  <a:gd name="connsiteX13" fmla="*/ 165099 w 259074"/>
                  <a:gd name="connsiteY13" fmla="*/ 185572 h 262805"/>
                  <a:gd name="connsiteX14" fmla="*/ 184245 w 259074"/>
                  <a:gd name="connsiteY14" fmla="*/ 185572 h 262805"/>
                  <a:gd name="connsiteX15" fmla="*/ 184245 w 259074"/>
                  <a:gd name="connsiteY15" fmla="*/ 76972 h 262805"/>
                  <a:gd name="connsiteX16" fmla="*/ 165099 w 259074"/>
                  <a:gd name="connsiteY16" fmla="*/ 76972 h 262805"/>
                  <a:gd name="connsiteX17" fmla="*/ 122327 w 259074"/>
                  <a:gd name="connsiteY17" fmla="*/ 122190 h 262805"/>
                  <a:gd name="connsiteX18" fmla="*/ 101960 w 259074"/>
                  <a:gd name="connsiteY18" fmla="*/ 122190 h 262805"/>
                  <a:gd name="connsiteX19" fmla="*/ 101960 w 259074"/>
                  <a:gd name="connsiteY19" fmla="*/ 18227 h 262805"/>
                  <a:gd name="connsiteX20" fmla="*/ 158989 w 259074"/>
                  <a:gd name="connsiteY20" fmla="*/ 18227 h 262805"/>
                  <a:gd name="connsiteX21" fmla="*/ 240052 w 259074"/>
                  <a:gd name="connsiteY21" fmla="*/ 93204 h 262805"/>
                  <a:gd name="connsiteX22" fmla="*/ 259197 w 259074"/>
                  <a:gd name="connsiteY22" fmla="*/ 93204 h 262805"/>
                  <a:gd name="connsiteX23" fmla="*/ 246569 w 259074"/>
                  <a:gd name="connsiteY23" fmla="*/ 63 h 26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9074" h="262805">
                    <a:moveTo>
                      <a:pt x="246569" y="63"/>
                    </a:moveTo>
                    <a:lnTo>
                      <a:pt x="122" y="63"/>
                    </a:lnTo>
                    <a:lnTo>
                      <a:pt x="122" y="18227"/>
                    </a:lnTo>
                    <a:lnTo>
                      <a:pt x="44116" y="18227"/>
                    </a:lnTo>
                    <a:lnTo>
                      <a:pt x="44116" y="244703"/>
                    </a:lnTo>
                    <a:lnTo>
                      <a:pt x="122" y="244703"/>
                    </a:lnTo>
                    <a:lnTo>
                      <a:pt x="122" y="262868"/>
                    </a:lnTo>
                    <a:cubicBezTo>
                      <a:pt x="15602" y="261708"/>
                      <a:pt x="56744" y="261708"/>
                      <a:pt x="74667" y="261708"/>
                    </a:cubicBezTo>
                    <a:cubicBezTo>
                      <a:pt x="94628" y="261708"/>
                      <a:pt x="139029" y="261708"/>
                      <a:pt x="156952" y="262868"/>
                    </a:cubicBezTo>
                    <a:lnTo>
                      <a:pt x="156952" y="244703"/>
                    </a:lnTo>
                    <a:lnTo>
                      <a:pt x="101960" y="244703"/>
                    </a:lnTo>
                    <a:lnTo>
                      <a:pt x="101960" y="140354"/>
                    </a:lnTo>
                    <a:lnTo>
                      <a:pt x="122327" y="140354"/>
                    </a:lnTo>
                    <a:cubicBezTo>
                      <a:pt x="161433" y="140354"/>
                      <a:pt x="165099" y="156973"/>
                      <a:pt x="165099" y="185572"/>
                    </a:cubicBezTo>
                    <a:lnTo>
                      <a:pt x="184245" y="185572"/>
                    </a:lnTo>
                    <a:lnTo>
                      <a:pt x="184245" y="76972"/>
                    </a:lnTo>
                    <a:lnTo>
                      <a:pt x="165099" y="76972"/>
                    </a:lnTo>
                    <a:cubicBezTo>
                      <a:pt x="165099" y="105571"/>
                      <a:pt x="161840" y="122190"/>
                      <a:pt x="122327" y="122190"/>
                    </a:cubicBezTo>
                    <a:lnTo>
                      <a:pt x="101960" y="122190"/>
                    </a:lnTo>
                    <a:lnTo>
                      <a:pt x="101960" y="18227"/>
                    </a:lnTo>
                    <a:lnTo>
                      <a:pt x="158989" y="18227"/>
                    </a:lnTo>
                    <a:cubicBezTo>
                      <a:pt x="224572" y="18227"/>
                      <a:pt x="233941" y="47986"/>
                      <a:pt x="240052" y="93204"/>
                    </a:cubicBezTo>
                    <a:lnTo>
                      <a:pt x="259197" y="93204"/>
                    </a:lnTo>
                    <a:lnTo>
                      <a:pt x="246569" y="63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60D5127-EBD0-B78E-A562-224717C0F708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9667136" y="13666786"/>
                <a:ext cx="208156" cy="184775"/>
              </a:xfrm>
              <a:custGeom>
                <a:avLst/>
                <a:gdLst>
                  <a:gd name="connsiteX0" fmla="*/ 178916 w 208156"/>
                  <a:gd name="connsiteY0" fmla="*/ 21972 h 184775"/>
                  <a:gd name="connsiteX1" fmla="*/ 201442 w 208156"/>
                  <a:gd name="connsiteY1" fmla="*/ 9798 h 184775"/>
                  <a:gd name="connsiteX2" fmla="*/ 208286 w 208156"/>
                  <a:gd name="connsiteY2" fmla="*/ 9798 h 184775"/>
                  <a:gd name="connsiteX3" fmla="*/ 208286 w 208156"/>
                  <a:gd name="connsiteY3" fmla="*/ 59 h 184775"/>
                  <a:gd name="connsiteX4" fmla="*/ 165514 w 208156"/>
                  <a:gd name="connsiteY4" fmla="*/ 1141 h 184775"/>
                  <a:gd name="connsiteX5" fmla="*/ 122457 w 208156"/>
                  <a:gd name="connsiteY5" fmla="*/ 59 h 184775"/>
                  <a:gd name="connsiteX6" fmla="*/ 122457 w 208156"/>
                  <a:gd name="connsiteY6" fmla="*/ 9798 h 184775"/>
                  <a:gd name="connsiteX7" fmla="*/ 129300 w 208156"/>
                  <a:gd name="connsiteY7" fmla="*/ 9798 h 184775"/>
                  <a:gd name="connsiteX8" fmla="*/ 151827 w 208156"/>
                  <a:gd name="connsiteY8" fmla="*/ 21972 h 184775"/>
                  <a:gd name="connsiteX9" fmla="*/ 151827 w 208156"/>
                  <a:gd name="connsiteY9" fmla="*/ 83925 h 184775"/>
                  <a:gd name="connsiteX10" fmla="*/ 56588 w 208156"/>
                  <a:gd name="connsiteY10" fmla="*/ 83925 h 184775"/>
                  <a:gd name="connsiteX11" fmla="*/ 56588 w 208156"/>
                  <a:gd name="connsiteY11" fmla="*/ 21972 h 184775"/>
                  <a:gd name="connsiteX12" fmla="*/ 79115 w 208156"/>
                  <a:gd name="connsiteY12" fmla="*/ 9798 h 184775"/>
                  <a:gd name="connsiteX13" fmla="*/ 85958 w 208156"/>
                  <a:gd name="connsiteY13" fmla="*/ 9798 h 184775"/>
                  <a:gd name="connsiteX14" fmla="*/ 85958 w 208156"/>
                  <a:gd name="connsiteY14" fmla="*/ 59 h 184775"/>
                  <a:gd name="connsiteX15" fmla="*/ 43186 w 208156"/>
                  <a:gd name="connsiteY15" fmla="*/ 1141 h 184775"/>
                  <a:gd name="connsiteX16" fmla="*/ 129 w 208156"/>
                  <a:gd name="connsiteY16" fmla="*/ 59 h 184775"/>
                  <a:gd name="connsiteX17" fmla="*/ 129 w 208156"/>
                  <a:gd name="connsiteY17" fmla="*/ 9798 h 184775"/>
                  <a:gd name="connsiteX18" fmla="*/ 6973 w 208156"/>
                  <a:gd name="connsiteY18" fmla="*/ 9798 h 184775"/>
                  <a:gd name="connsiteX19" fmla="*/ 29499 w 208156"/>
                  <a:gd name="connsiteY19" fmla="*/ 21972 h 184775"/>
                  <a:gd name="connsiteX20" fmla="*/ 29499 w 208156"/>
                  <a:gd name="connsiteY20" fmla="*/ 162921 h 184775"/>
                  <a:gd name="connsiteX21" fmla="*/ 6973 w 208156"/>
                  <a:gd name="connsiteY21" fmla="*/ 175095 h 184775"/>
                  <a:gd name="connsiteX22" fmla="*/ 129 w 208156"/>
                  <a:gd name="connsiteY22" fmla="*/ 175095 h 184775"/>
                  <a:gd name="connsiteX23" fmla="*/ 129 w 208156"/>
                  <a:gd name="connsiteY23" fmla="*/ 184834 h 184775"/>
                  <a:gd name="connsiteX24" fmla="*/ 42901 w 208156"/>
                  <a:gd name="connsiteY24" fmla="*/ 183752 h 184775"/>
                  <a:gd name="connsiteX25" fmla="*/ 85958 w 208156"/>
                  <a:gd name="connsiteY25" fmla="*/ 184834 h 184775"/>
                  <a:gd name="connsiteX26" fmla="*/ 85958 w 208156"/>
                  <a:gd name="connsiteY26" fmla="*/ 175095 h 184775"/>
                  <a:gd name="connsiteX27" fmla="*/ 79115 w 208156"/>
                  <a:gd name="connsiteY27" fmla="*/ 175095 h 184775"/>
                  <a:gd name="connsiteX28" fmla="*/ 56588 w 208156"/>
                  <a:gd name="connsiteY28" fmla="*/ 162921 h 184775"/>
                  <a:gd name="connsiteX29" fmla="*/ 56588 w 208156"/>
                  <a:gd name="connsiteY29" fmla="*/ 93664 h 184775"/>
                  <a:gd name="connsiteX30" fmla="*/ 151827 w 208156"/>
                  <a:gd name="connsiteY30" fmla="*/ 93664 h 184775"/>
                  <a:gd name="connsiteX31" fmla="*/ 151827 w 208156"/>
                  <a:gd name="connsiteY31" fmla="*/ 162921 h 184775"/>
                  <a:gd name="connsiteX32" fmla="*/ 129300 w 208156"/>
                  <a:gd name="connsiteY32" fmla="*/ 175095 h 184775"/>
                  <a:gd name="connsiteX33" fmla="*/ 122457 w 208156"/>
                  <a:gd name="connsiteY33" fmla="*/ 175095 h 184775"/>
                  <a:gd name="connsiteX34" fmla="*/ 122457 w 208156"/>
                  <a:gd name="connsiteY34" fmla="*/ 184834 h 184775"/>
                  <a:gd name="connsiteX35" fmla="*/ 165229 w 208156"/>
                  <a:gd name="connsiteY35" fmla="*/ 183752 h 184775"/>
                  <a:gd name="connsiteX36" fmla="*/ 208286 w 208156"/>
                  <a:gd name="connsiteY36" fmla="*/ 184834 h 184775"/>
                  <a:gd name="connsiteX37" fmla="*/ 208286 w 208156"/>
                  <a:gd name="connsiteY37" fmla="*/ 175095 h 184775"/>
                  <a:gd name="connsiteX38" fmla="*/ 201442 w 208156"/>
                  <a:gd name="connsiteY38" fmla="*/ 175095 h 184775"/>
                  <a:gd name="connsiteX39" fmla="*/ 178916 w 208156"/>
                  <a:gd name="connsiteY39" fmla="*/ 162921 h 184775"/>
                  <a:gd name="connsiteX40" fmla="*/ 178916 w 208156"/>
                  <a:gd name="connsiteY40" fmla="*/ 21972 h 1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08156" h="184775">
                    <a:moveTo>
                      <a:pt x="178916" y="21972"/>
                    </a:moveTo>
                    <a:cubicBezTo>
                      <a:pt x="178916" y="12774"/>
                      <a:pt x="179486" y="9798"/>
                      <a:pt x="201442" y="9798"/>
                    </a:cubicBezTo>
                    <a:lnTo>
                      <a:pt x="208286" y="9798"/>
                    </a:lnTo>
                    <a:lnTo>
                      <a:pt x="208286" y="59"/>
                    </a:lnTo>
                    <a:cubicBezTo>
                      <a:pt x="194028" y="600"/>
                      <a:pt x="175779" y="1141"/>
                      <a:pt x="165514" y="1141"/>
                    </a:cubicBezTo>
                    <a:cubicBezTo>
                      <a:pt x="154963" y="1141"/>
                      <a:pt x="136714" y="600"/>
                      <a:pt x="122457" y="59"/>
                    </a:cubicBezTo>
                    <a:lnTo>
                      <a:pt x="122457" y="9798"/>
                    </a:lnTo>
                    <a:lnTo>
                      <a:pt x="129300" y="9798"/>
                    </a:lnTo>
                    <a:cubicBezTo>
                      <a:pt x="151257" y="9798"/>
                      <a:pt x="151827" y="12504"/>
                      <a:pt x="151827" y="21972"/>
                    </a:cubicBezTo>
                    <a:lnTo>
                      <a:pt x="151827" y="83925"/>
                    </a:lnTo>
                    <a:lnTo>
                      <a:pt x="56588" y="83925"/>
                    </a:lnTo>
                    <a:lnTo>
                      <a:pt x="56588" y="21972"/>
                    </a:lnTo>
                    <a:cubicBezTo>
                      <a:pt x="56588" y="12774"/>
                      <a:pt x="57159" y="9798"/>
                      <a:pt x="79115" y="9798"/>
                    </a:cubicBezTo>
                    <a:lnTo>
                      <a:pt x="85958" y="9798"/>
                    </a:lnTo>
                    <a:lnTo>
                      <a:pt x="85958" y="59"/>
                    </a:lnTo>
                    <a:cubicBezTo>
                      <a:pt x="71701" y="600"/>
                      <a:pt x="53452" y="1141"/>
                      <a:pt x="43186" y="1141"/>
                    </a:cubicBezTo>
                    <a:cubicBezTo>
                      <a:pt x="32636" y="1141"/>
                      <a:pt x="14387" y="600"/>
                      <a:pt x="129" y="59"/>
                    </a:cubicBezTo>
                    <a:lnTo>
                      <a:pt x="129" y="9798"/>
                    </a:lnTo>
                    <a:lnTo>
                      <a:pt x="6973" y="9798"/>
                    </a:lnTo>
                    <a:cubicBezTo>
                      <a:pt x="28929" y="9798"/>
                      <a:pt x="29499" y="12504"/>
                      <a:pt x="29499" y="21972"/>
                    </a:cubicBezTo>
                    <a:lnTo>
                      <a:pt x="29499" y="162921"/>
                    </a:lnTo>
                    <a:cubicBezTo>
                      <a:pt x="29499" y="172119"/>
                      <a:pt x="28929" y="175095"/>
                      <a:pt x="6973" y="175095"/>
                    </a:cubicBezTo>
                    <a:lnTo>
                      <a:pt x="129" y="175095"/>
                    </a:lnTo>
                    <a:lnTo>
                      <a:pt x="129" y="184834"/>
                    </a:lnTo>
                    <a:cubicBezTo>
                      <a:pt x="14387" y="184293"/>
                      <a:pt x="32636" y="183752"/>
                      <a:pt x="42901" y="183752"/>
                    </a:cubicBezTo>
                    <a:cubicBezTo>
                      <a:pt x="53452" y="183752"/>
                      <a:pt x="71701" y="184293"/>
                      <a:pt x="85958" y="184834"/>
                    </a:cubicBezTo>
                    <a:lnTo>
                      <a:pt x="85958" y="175095"/>
                    </a:lnTo>
                    <a:lnTo>
                      <a:pt x="79115" y="175095"/>
                    </a:lnTo>
                    <a:cubicBezTo>
                      <a:pt x="57159" y="175095"/>
                      <a:pt x="56588" y="172390"/>
                      <a:pt x="56588" y="162921"/>
                    </a:cubicBezTo>
                    <a:lnTo>
                      <a:pt x="56588" y="93664"/>
                    </a:lnTo>
                    <a:lnTo>
                      <a:pt x="151827" y="93664"/>
                    </a:lnTo>
                    <a:lnTo>
                      <a:pt x="151827" y="162921"/>
                    </a:lnTo>
                    <a:cubicBezTo>
                      <a:pt x="151827" y="172119"/>
                      <a:pt x="151257" y="175095"/>
                      <a:pt x="129300" y="175095"/>
                    </a:cubicBezTo>
                    <a:lnTo>
                      <a:pt x="122457" y="175095"/>
                    </a:lnTo>
                    <a:lnTo>
                      <a:pt x="122457" y="184834"/>
                    </a:lnTo>
                    <a:cubicBezTo>
                      <a:pt x="136714" y="184293"/>
                      <a:pt x="154963" y="183752"/>
                      <a:pt x="165229" y="183752"/>
                    </a:cubicBezTo>
                    <a:cubicBezTo>
                      <a:pt x="175779" y="183752"/>
                      <a:pt x="194028" y="184293"/>
                      <a:pt x="208286" y="184834"/>
                    </a:cubicBezTo>
                    <a:lnTo>
                      <a:pt x="208286" y="175095"/>
                    </a:lnTo>
                    <a:lnTo>
                      <a:pt x="201442" y="175095"/>
                    </a:lnTo>
                    <a:cubicBezTo>
                      <a:pt x="179486" y="175095"/>
                      <a:pt x="178916" y="172390"/>
                      <a:pt x="178916" y="162921"/>
                    </a:cubicBezTo>
                    <a:lnTo>
                      <a:pt x="178916" y="21972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054CB10A-EC96-E679-BE5E-5F21865EF293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19927874" y="13726687"/>
                <a:ext cx="333620" cy="269375"/>
              </a:xfrm>
              <a:custGeom>
                <a:avLst/>
                <a:gdLst>
                  <a:gd name="connsiteX0" fmla="*/ 99529 w 333620"/>
                  <a:gd name="connsiteY0" fmla="*/ 125668 h 269375"/>
                  <a:gd name="connsiteX1" fmla="*/ 99529 w 333620"/>
                  <a:gd name="connsiteY1" fmla="*/ 18227 h 269375"/>
                  <a:gd name="connsiteX2" fmla="*/ 147597 w 333620"/>
                  <a:gd name="connsiteY2" fmla="*/ 18227 h 269375"/>
                  <a:gd name="connsiteX3" fmla="*/ 213995 w 333620"/>
                  <a:gd name="connsiteY3" fmla="*/ 71948 h 269375"/>
                  <a:gd name="connsiteX4" fmla="*/ 146782 w 333620"/>
                  <a:gd name="connsiteY4" fmla="*/ 125668 h 269375"/>
                  <a:gd name="connsiteX5" fmla="*/ 99529 w 333620"/>
                  <a:gd name="connsiteY5" fmla="*/ 125668 h 269375"/>
                  <a:gd name="connsiteX6" fmla="*/ 208292 w 333620"/>
                  <a:gd name="connsiteY6" fmla="*/ 133784 h 269375"/>
                  <a:gd name="connsiteX7" fmla="*/ 276319 w 333620"/>
                  <a:gd name="connsiteY7" fmla="*/ 71561 h 269375"/>
                  <a:gd name="connsiteX8" fmla="*/ 154929 w 333620"/>
                  <a:gd name="connsiteY8" fmla="*/ 63 h 269375"/>
                  <a:gd name="connsiteX9" fmla="*/ 136 w 333620"/>
                  <a:gd name="connsiteY9" fmla="*/ 63 h 269375"/>
                  <a:gd name="connsiteX10" fmla="*/ 136 w 333620"/>
                  <a:gd name="connsiteY10" fmla="*/ 18227 h 269375"/>
                  <a:gd name="connsiteX11" fmla="*/ 44130 w 333620"/>
                  <a:gd name="connsiteY11" fmla="*/ 18227 h 269375"/>
                  <a:gd name="connsiteX12" fmla="*/ 44130 w 333620"/>
                  <a:gd name="connsiteY12" fmla="*/ 247022 h 269375"/>
                  <a:gd name="connsiteX13" fmla="*/ 136 w 333620"/>
                  <a:gd name="connsiteY13" fmla="*/ 247022 h 269375"/>
                  <a:gd name="connsiteX14" fmla="*/ 136 w 333620"/>
                  <a:gd name="connsiteY14" fmla="*/ 265187 h 269375"/>
                  <a:gd name="connsiteX15" fmla="*/ 71830 w 333620"/>
                  <a:gd name="connsiteY15" fmla="*/ 264027 h 269375"/>
                  <a:gd name="connsiteX16" fmla="*/ 143523 w 333620"/>
                  <a:gd name="connsiteY16" fmla="*/ 265187 h 269375"/>
                  <a:gd name="connsiteX17" fmla="*/ 143523 w 333620"/>
                  <a:gd name="connsiteY17" fmla="*/ 247022 h 269375"/>
                  <a:gd name="connsiteX18" fmla="*/ 99529 w 333620"/>
                  <a:gd name="connsiteY18" fmla="*/ 247022 h 269375"/>
                  <a:gd name="connsiteX19" fmla="*/ 99529 w 333620"/>
                  <a:gd name="connsiteY19" fmla="*/ 139581 h 269375"/>
                  <a:gd name="connsiteX20" fmla="*/ 147189 w 333620"/>
                  <a:gd name="connsiteY20" fmla="*/ 139581 h 269375"/>
                  <a:gd name="connsiteX21" fmla="*/ 183444 w 333620"/>
                  <a:gd name="connsiteY21" fmla="*/ 152722 h 269375"/>
                  <a:gd name="connsiteX22" fmla="*/ 196479 w 333620"/>
                  <a:gd name="connsiteY22" fmla="*/ 201804 h 269375"/>
                  <a:gd name="connsiteX23" fmla="*/ 224993 w 333620"/>
                  <a:gd name="connsiteY23" fmla="*/ 259389 h 269375"/>
                  <a:gd name="connsiteX24" fmla="*/ 284874 w 333620"/>
                  <a:gd name="connsiteY24" fmla="*/ 269438 h 269375"/>
                  <a:gd name="connsiteX25" fmla="*/ 333756 w 333620"/>
                  <a:gd name="connsiteY25" fmla="*/ 228471 h 269375"/>
                  <a:gd name="connsiteX26" fmla="*/ 323979 w 333620"/>
                  <a:gd name="connsiteY26" fmla="*/ 219969 h 269375"/>
                  <a:gd name="connsiteX27" fmla="*/ 314610 w 333620"/>
                  <a:gd name="connsiteY27" fmla="*/ 228858 h 269375"/>
                  <a:gd name="connsiteX28" fmla="*/ 288540 w 333620"/>
                  <a:gd name="connsiteY28" fmla="*/ 255525 h 269375"/>
                  <a:gd name="connsiteX29" fmla="*/ 258396 w 333620"/>
                  <a:gd name="connsiteY29" fmla="*/ 211853 h 269375"/>
                  <a:gd name="connsiteX30" fmla="*/ 253915 w 333620"/>
                  <a:gd name="connsiteY30" fmla="*/ 179002 h 269375"/>
                  <a:gd name="connsiteX31" fmla="*/ 208292 w 333620"/>
                  <a:gd name="connsiteY31" fmla="*/ 133784 h 26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3620" h="269375">
                    <a:moveTo>
                      <a:pt x="99529" y="125668"/>
                    </a:moveTo>
                    <a:lnTo>
                      <a:pt x="99529" y="18227"/>
                    </a:lnTo>
                    <a:lnTo>
                      <a:pt x="147597" y="18227"/>
                    </a:lnTo>
                    <a:cubicBezTo>
                      <a:pt x="213180" y="18227"/>
                      <a:pt x="213995" y="48373"/>
                      <a:pt x="213995" y="71948"/>
                    </a:cubicBezTo>
                    <a:cubicBezTo>
                      <a:pt x="213995" y="93590"/>
                      <a:pt x="213995" y="125668"/>
                      <a:pt x="146782" y="125668"/>
                    </a:cubicBezTo>
                    <a:lnTo>
                      <a:pt x="99529" y="125668"/>
                    </a:lnTo>
                    <a:close/>
                    <a:moveTo>
                      <a:pt x="208292" y="133784"/>
                    </a:moveTo>
                    <a:cubicBezTo>
                      <a:pt x="255545" y="122190"/>
                      <a:pt x="276319" y="97069"/>
                      <a:pt x="276319" y="71561"/>
                    </a:cubicBezTo>
                    <a:cubicBezTo>
                      <a:pt x="276319" y="32527"/>
                      <a:pt x="231511" y="63"/>
                      <a:pt x="154929" y="63"/>
                    </a:cubicBezTo>
                    <a:lnTo>
                      <a:pt x="136" y="63"/>
                    </a:lnTo>
                    <a:lnTo>
                      <a:pt x="136" y="18227"/>
                    </a:lnTo>
                    <a:lnTo>
                      <a:pt x="44130" y="18227"/>
                    </a:lnTo>
                    <a:lnTo>
                      <a:pt x="44130" y="247022"/>
                    </a:lnTo>
                    <a:lnTo>
                      <a:pt x="136" y="247022"/>
                    </a:lnTo>
                    <a:lnTo>
                      <a:pt x="136" y="265187"/>
                    </a:lnTo>
                    <a:cubicBezTo>
                      <a:pt x="14800" y="264027"/>
                      <a:pt x="54721" y="264027"/>
                      <a:pt x="71830" y="264027"/>
                    </a:cubicBezTo>
                    <a:cubicBezTo>
                      <a:pt x="88938" y="264027"/>
                      <a:pt x="128859" y="264027"/>
                      <a:pt x="143523" y="265187"/>
                    </a:cubicBezTo>
                    <a:lnTo>
                      <a:pt x="143523" y="247022"/>
                    </a:lnTo>
                    <a:lnTo>
                      <a:pt x="99529" y="247022"/>
                    </a:lnTo>
                    <a:lnTo>
                      <a:pt x="99529" y="139581"/>
                    </a:lnTo>
                    <a:lnTo>
                      <a:pt x="147189" y="139581"/>
                    </a:lnTo>
                    <a:cubicBezTo>
                      <a:pt x="152892" y="139581"/>
                      <a:pt x="170816" y="139581"/>
                      <a:pt x="183444" y="152722"/>
                    </a:cubicBezTo>
                    <a:cubicBezTo>
                      <a:pt x="196479" y="166248"/>
                      <a:pt x="196479" y="173591"/>
                      <a:pt x="196479" y="201804"/>
                    </a:cubicBezTo>
                    <a:cubicBezTo>
                      <a:pt x="196479" y="227312"/>
                      <a:pt x="196479" y="246249"/>
                      <a:pt x="224993" y="259389"/>
                    </a:cubicBezTo>
                    <a:cubicBezTo>
                      <a:pt x="242917" y="267892"/>
                      <a:pt x="268172" y="269438"/>
                      <a:pt x="284874" y="269438"/>
                    </a:cubicBezTo>
                    <a:cubicBezTo>
                      <a:pt x="328460" y="269438"/>
                      <a:pt x="333756" y="234655"/>
                      <a:pt x="333756" y="228471"/>
                    </a:cubicBezTo>
                    <a:cubicBezTo>
                      <a:pt x="333756" y="219969"/>
                      <a:pt x="328053" y="219969"/>
                      <a:pt x="323979" y="219969"/>
                    </a:cubicBezTo>
                    <a:cubicBezTo>
                      <a:pt x="315425" y="219969"/>
                      <a:pt x="315018" y="223834"/>
                      <a:pt x="314610" y="228858"/>
                    </a:cubicBezTo>
                    <a:cubicBezTo>
                      <a:pt x="312574" y="247022"/>
                      <a:pt x="300760" y="255525"/>
                      <a:pt x="288540" y="255525"/>
                    </a:cubicBezTo>
                    <a:cubicBezTo>
                      <a:pt x="264099" y="255525"/>
                      <a:pt x="260433" y="228085"/>
                      <a:pt x="258396" y="211853"/>
                    </a:cubicBezTo>
                    <a:cubicBezTo>
                      <a:pt x="257581" y="207601"/>
                      <a:pt x="254323" y="180934"/>
                      <a:pt x="253915" y="179002"/>
                    </a:cubicBezTo>
                    <a:cubicBezTo>
                      <a:pt x="248212" y="151949"/>
                      <a:pt x="225808" y="139968"/>
                      <a:pt x="208292" y="1337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5D0D97E6-E8C9-357D-9A8B-0FEDD8EB466D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20277297" y="13930476"/>
                <a:ext cx="102082" cy="119305"/>
              </a:xfrm>
              <a:custGeom>
                <a:avLst/>
                <a:gdLst>
                  <a:gd name="connsiteX0" fmla="*/ 42916 w 102082"/>
                  <a:gd name="connsiteY0" fmla="*/ 57688 h 119305"/>
                  <a:gd name="connsiteX1" fmla="*/ 81126 w 102082"/>
                  <a:gd name="connsiteY1" fmla="*/ 7639 h 119305"/>
                  <a:gd name="connsiteX2" fmla="*/ 76278 w 102082"/>
                  <a:gd name="connsiteY2" fmla="*/ 17378 h 119305"/>
                  <a:gd name="connsiteX3" fmla="*/ 89110 w 102082"/>
                  <a:gd name="connsiteY3" fmla="*/ 29823 h 119305"/>
                  <a:gd name="connsiteX4" fmla="*/ 102226 w 102082"/>
                  <a:gd name="connsiteY4" fmla="*/ 17378 h 119305"/>
                  <a:gd name="connsiteX5" fmla="*/ 79700 w 102082"/>
                  <a:gd name="connsiteY5" fmla="*/ 64 h 119305"/>
                  <a:gd name="connsiteX6" fmla="*/ 41205 w 102082"/>
                  <a:gd name="connsiteY6" fmla="*/ 29011 h 119305"/>
                  <a:gd name="connsiteX7" fmla="*/ 40920 w 102082"/>
                  <a:gd name="connsiteY7" fmla="*/ 29011 h 119305"/>
                  <a:gd name="connsiteX8" fmla="*/ 40920 w 102082"/>
                  <a:gd name="connsiteY8" fmla="*/ 64 h 119305"/>
                  <a:gd name="connsiteX9" fmla="*/ 144 w 102082"/>
                  <a:gd name="connsiteY9" fmla="*/ 3040 h 119305"/>
                  <a:gd name="connsiteX10" fmla="*/ 144 w 102082"/>
                  <a:gd name="connsiteY10" fmla="*/ 12779 h 119305"/>
                  <a:gd name="connsiteX11" fmla="*/ 21530 w 102082"/>
                  <a:gd name="connsiteY11" fmla="*/ 27929 h 119305"/>
                  <a:gd name="connsiteX12" fmla="*/ 21530 w 102082"/>
                  <a:gd name="connsiteY12" fmla="*/ 97998 h 119305"/>
                  <a:gd name="connsiteX13" fmla="*/ 144 w 102082"/>
                  <a:gd name="connsiteY13" fmla="*/ 109631 h 119305"/>
                  <a:gd name="connsiteX14" fmla="*/ 144 w 102082"/>
                  <a:gd name="connsiteY14" fmla="*/ 119370 h 119305"/>
                  <a:gd name="connsiteX15" fmla="*/ 32651 w 102082"/>
                  <a:gd name="connsiteY15" fmla="*/ 118288 h 119305"/>
                  <a:gd name="connsiteX16" fmla="*/ 69720 w 102082"/>
                  <a:gd name="connsiteY16" fmla="*/ 119370 h 119305"/>
                  <a:gd name="connsiteX17" fmla="*/ 69720 w 102082"/>
                  <a:gd name="connsiteY17" fmla="*/ 109631 h 119305"/>
                  <a:gd name="connsiteX18" fmla="*/ 64017 w 102082"/>
                  <a:gd name="connsiteY18" fmla="*/ 109631 h 119305"/>
                  <a:gd name="connsiteX19" fmla="*/ 42916 w 102082"/>
                  <a:gd name="connsiteY19" fmla="*/ 97457 h 119305"/>
                  <a:gd name="connsiteX20" fmla="*/ 42916 w 102082"/>
                  <a:gd name="connsiteY20" fmla="*/ 57688 h 11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2082" h="119305">
                    <a:moveTo>
                      <a:pt x="42916" y="57688"/>
                    </a:moveTo>
                    <a:cubicBezTo>
                      <a:pt x="42916" y="34963"/>
                      <a:pt x="54037" y="7639"/>
                      <a:pt x="81126" y="7639"/>
                    </a:cubicBezTo>
                    <a:cubicBezTo>
                      <a:pt x="78559" y="9533"/>
                      <a:pt x="76278" y="13050"/>
                      <a:pt x="76278" y="17378"/>
                    </a:cubicBezTo>
                    <a:cubicBezTo>
                      <a:pt x="76278" y="26306"/>
                      <a:pt x="83692" y="29823"/>
                      <a:pt x="89110" y="29823"/>
                    </a:cubicBezTo>
                    <a:cubicBezTo>
                      <a:pt x="95953" y="29823"/>
                      <a:pt x="102226" y="25495"/>
                      <a:pt x="102226" y="17378"/>
                    </a:cubicBezTo>
                    <a:cubicBezTo>
                      <a:pt x="102226" y="8180"/>
                      <a:pt x="93102" y="64"/>
                      <a:pt x="79700" y="64"/>
                    </a:cubicBezTo>
                    <a:cubicBezTo>
                      <a:pt x="65443" y="64"/>
                      <a:pt x="49760" y="8451"/>
                      <a:pt x="41205" y="29011"/>
                    </a:cubicBezTo>
                    <a:lnTo>
                      <a:pt x="40920" y="29011"/>
                    </a:lnTo>
                    <a:lnTo>
                      <a:pt x="40920" y="64"/>
                    </a:lnTo>
                    <a:lnTo>
                      <a:pt x="144" y="3040"/>
                    </a:lnTo>
                    <a:lnTo>
                      <a:pt x="144" y="12779"/>
                    </a:lnTo>
                    <a:cubicBezTo>
                      <a:pt x="19249" y="12779"/>
                      <a:pt x="21530" y="14673"/>
                      <a:pt x="21530" y="27929"/>
                    </a:cubicBezTo>
                    <a:lnTo>
                      <a:pt x="21530" y="97998"/>
                    </a:lnTo>
                    <a:cubicBezTo>
                      <a:pt x="21530" y="109631"/>
                      <a:pt x="18679" y="109631"/>
                      <a:pt x="144" y="109631"/>
                    </a:cubicBezTo>
                    <a:lnTo>
                      <a:pt x="144" y="119370"/>
                    </a:lnTo>
                    <a:cubicBezTo>
                      <a:pt x="1570" y="119370"/>
                      <a:pt x="20960" y="118288"/>
                      <a:pt x="32651" y="118288"/>
                    </a:cubicBezTo>
                    <a:cubicBezTo>
                      <a:pt x="44912" y="118288"/>
                      <a:pt x="57459" y="118829"/>
                      <a:pt x="69720" y="119370"/>
                    </a:cubicBezTo>
                    <a:lnTo>
                      <a:pt x="69720" y="109631"/>
                    </a:lnTo>
                    <a:lnTo>
                      <a:pt x="64017" y="109631"/>
                    </a:lnTo>
                    <a:cubicBezTo>
                      <a:pt x="42916" y="109631"/>
                      <a:pt x="42916" y="106655"/>
                      <a:pt x="42916" y="97457"/>
                    </a:cubicBezTo>
                    <a:lnTo>
                      <a:pt x="42916" y="57688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135DD636-4ED4-4F61-C294-9DAF6746FB65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20426877" y="13729006"/>
                <a:ext cx="259074" cy="262805"/>
              </a:xfrm>
              <a:custGeom>
                <a:avLst/>
                <a:gdLst>
                  <a:gd name="connsiteX0" fmla="*/ 246595 w 259074"/>
                  <a:gd name="connsiteY0" fmla="*/ 63 h 262805"/>
                  <a:gd name="connsiteX1" fmla="*/ 148 w 259074"/>
                  <a:gd name="connsiteY1" fmla="*/ 63 h 262805"/>
                  <a:gd name="connsiteX2" fmla="*/ 148 w 259074"/>
                  <a:gd name="connsiteY2" fmla="*/ 18227 h 262805"/>
                  <a:gd name="connsiteX3" fmla="*/ 44142 w 259074"/>
                  <a:gd name="connsiteY3" fmla="*/ 18227 h 262805"/>
                  <a:gd name="connsiteX4" fmla="*/ 44142 w 259074"/>
                  <a:gd name="connsiteY4" fmla="*/ 244703 h 262805"/>
                  <a:gd name="connsiteX5" fmla="*/ 148 w 259074"/>
                  <a:gd name="connsiteY5" fmla="*/ 244703 h 262805"/>
                  <a:gd name="connsiteX6" fmla="*/ 148 w 259074"/>
                  <a:gd name="connsiteY6" fmla="*/ 262868 h 262805"/>
                  <a:gd name="connsiteX7" fmla="*/ 74693 w 259074"/>
                  <a:gd name="connsiteY7" fmla="*/ 261708 h 262805"/>
                  <a:gd name="connsiteX8" fmla="*/ 156978 w 259074"/>
                  <a:gd name="connsiteY8" fmla="*/ 262868 h 262805"/>
                  <a:gd name="connsiteX9" fmla="*/ 156978 w 259074"/>
                  <a:gd name="connsiteY9" fmla="*/ 244703 h 262805"/>
                  <a:gd name="connsiteX10" fmla="*/ 101986 w 259074"/>
                  <a:gd name="connsiteY10" fmla="*/ 244703 h 262805"/>
                  <a:gd name="connsiteX11" fmla="*/ 101986 w 259074"/>
                  <a:gd name="connsiteY11" fmla="*/ 140354 h 262805"/>
                  <a:gd name="connsiteX12" fmla="*/ 122353 w 259074"/>
                  <a:gd name="connsiteY12" fmla="*/ 140354 h 262805"/>
                  <a:gd name="connsiteX13" fmla="*/ 165125 w 259074"/>
                  <a:gd name="connsiteY13" fmla="*/ 185572 h 262805"/>
                  <a:gd name="connsiteX14" fmla="*/ 184270 w 259074"/>
                  <a:gd name="connsiteY14" fmla="*/ 185572 h 262805"/>
                  <a:gd name="connsiteX15" fmla="*/ 184270 w 259074"/>
                  <a:gd name="connsiteY15" fmla="*/ 76972 h 262805"/>
                  <a:gd name="connsiteX16" fmla="*/ 165125 w 259074"/>
                  <a:gd name="connsiteY16" fmla="*/ 76972 h 262805"/>
                  <a:gd name="connsiteX17" fmla="*/ 122353 w 259074"/>
                  <a:gd name="connsiteY17" fmla="*/ 122190 h 262805"/>
                  <a:gd name="connsiteX18" fmla="*/ 101986 w 259074"/>
                  <a:gd name="connsiteY18" fmla="*/ 122190 h 262805"/>
                  <a:gd name="connsiteX19" fmla="*/ 101986 w 259074"/>
                  <a:gd name="connsiteY19" fmla="*/ 18227 h 262805"/>
                  <a:gd name="connsiteX20" fmla="*/ 159015 w 259074"/>
                  <a:gd name="connsiteY20" fmla="*/ 18227 h 262805"/>
                  <a:gd name="connsiteX21" fmla="*/ 240077 w 259074"/>
                  <a:gd name="connsiteY21" fmla="*/ 93204 h 262805"/>
                  <a:gd name="connsiteX22" fmla="*/ 259223 w 259074"/>
                  <a:gd name="connsiteY22" fmla="*/ 93204 h 262805"/>
                  <a:gd name="connsiteX23" fmla="*/ 246595 w 259074"/>
                  <a:gd name="connsiteY23" fmla="*/ 63 h 26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9074" h="262805">
                    <a:moveTo>
                      <a:pt x="246595" y="63"/>
                    </a:moveTo>
                    <a:lnTo>
                      <a:pt x="148" y="63"/>
                    </a:lnTo>
                    <a:lnTo>
                      <a:pt x="148" y="18227"/>
                    </a:lnTo>
                    <a:lnTo>
                      <a:pt x="44142" y="18227"/>
                    </a:lnTo>
                    <a:lnTo>
                      <a:pt x="44142" y="244703"/>
                    </a:lnTo>
                    <a:lnTo>
                      <a:pt x="148" y="244703"/>
                    </a:lnTo>
                    <a:lnTo>
                      <a:pt x="148" y="262868"/>
                    </a:lnTo>
                    <a:cubicBezTo>
                      <a:pt x="15627" y="261708"/>
                      <a:pt x="56770" y="261708"/>
                      <a:pt x="74693" y="261708"/>
                    </a:cubicBezTo>
                    <a:cubicBezTo>
                      <a:pt x="94653" y="261708"/>
                      <a:pt x="139055" y="261708"/>
                      <a:pt x="156978" y="262868"/>
                    </a:cubicBezTo>
                    <a:lnTo>
                      <a:pt x="156978" y="244703"/>
                    </a:lnTo>
                    <a:lnTo>
                      <a:pt x="101986" y="244703"/>
                    </a:lnTo>
                    <a:lnTo>
                      <a:pt x="101986" y="140354"/>
                    </a:lnTo>
                    <a:lnTo>
                      <a:pt x="122353" y="140354"/>
                    </a:lnTo>
                    <a:cubicBezTo>
                      <a:pt x="161459" y="140354"/>
                      <a:pt x="165125" y="156973"/>
                      <a:pt x="165125" y="185572"/>
                    </a:cubicBezTo>
                    <a:lnTo>
                      <a:pt x="184270" y="185572"/>
                    </a:lnTo>
                    <a:lnTo>
                      <a:pt x="184270" y="76972"/>
                    </a:lnTo>
                    <a:lnTo>
                      <a:pt x="165125" y="76972"/>
                    </a:lnTo>
                    <a:cubicBezTo>
                      <a:pt x="165125" y="105571"/>
                      <a:pt x="161866" y="122190"/>
                      <a:pt x="122353" y="122190"/>
                    </a:cubicBezTo>
                    <a:lnTo>
                      <a:pt x="101986" y="122190"/>
                    </a:lnTo>
                    <a:lnTo>
                      <a:pt x="101986" y="18227"/>
                    </a:lnTo>
                    <a:lnTo>
                      <a:pt x="159015" y="18227"/>
                    </a:lnTo>
                    <a:cubicBezTo>
                      <a:pt x="224598" y="18227"/>
                      <a:pt x="233967" y="47986"/>
                      <a:pt x="240077" y="93204"/>
                    </a:cubicBezTo>
                    <a:lnTo>
                      <a:pt x="259223" y="93204"/>
                    </a:lnTo>
                    <a:lnTo>
                      <a:pt x="246595" y="63"/>
                    </a:ln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3955D6C-4A52-B2FC-7CB3-00A9BEF6558B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20728971" y="13701952"/>
                <a:ext cx="94505" cy="386477"/>
              </a:xfrm>
              <a:custGeom>
                <a:avLst/>
                <a:gdLst>
                  <a:gd name="connsiteX0" fmla="*/ 94661 w 94505"/>
                  <a:gd name="connsiteY0" fmla="*/ 193302 h 386477"/>
                  <a:gd name="connsiteX1" fmla="*/ 67775 w 94505"/>
                  <a:gd name="connsiteY1" fmla="*/ 72721 h 386477"/>
                  <a:gd name="connsiteX2" fmla="*/ 4229 w 94505"/>
                  <a:gd name="connsiteY2" fmla="*/ 63 h 386477"/>
                  <a:gd name="connsiteX3" fmla="*/ 155 w 94505"/>
                  <a:gd name="connsiteY3" fmla="*/ 3928 h 386477"/>
                  <a:gd name="connsiteX4" fmla="*/ 7895 w 94505"/>
                  <a:gd name="connsiteY4" fmla="*/ 12817 h 386477"/>
                  <a:gd name="connsiteX5" fmla="*/ 71034 w 94505"/>
                  <a:gd name="connsiteY5" fmla="*/ 193302 h 386477"/>
                  <a:gd name="connsiteX6" fmla="*/ 5451 w 94505"/>
                  <a:gd name="connsiteY6" fmla="*/ 376106 h 386477"/>
                  <a:gd name="connsiteX7" fmla="*/ 155 w 94505"/>
                  <a:gd name="connsiteY7" fmla="*/ 382676 h 386477"/>
                  <a:gd name="connsiteX8" fmla="*/ 4229 w 94505"/>
                  <a:gd name="connsiteY8" fmla="*/ 386541 h 386477"/>
                  <a:gd name="connsiteX9" fmla="*/ 68998 w 94505"/>
                  <a:gd name="connsiteY9" fmla="*/ 311178 h 386477"/>
                  <a:gd name="connsiteX10" fmla="*/ 94661 w 94505"/>
                  <a:gd name="connsiteY10" fmla="*/ 193302 h 386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505" h="386477">
                    <a:moveTo>
                      <a:pt x="94661" y="193302"/>
                    </a:moveTo>
                    <a:cubicBezTo>
                      <a:pt x="94661" y="163156"/>
                      <a:pt x="90180" y="116393"/>
                      <a:pt x="67775" y="72721"/>
                    </a:cubicBezTo>
                    <a:cubicBezTo>
                      <a:pt x="43334" y="25184"/>
                      <a:pt x="8302" y="63"/>
                      <a:pt x="4229" y="63"/>
                    </a:cubicBezTo>
                    <a:cubicBezTo>
                      <a:pt x="1785" y="63"/>
                      <a:pt x="155" y="1609"/>
                      <a:pt x="155" y="3928"/>
                    </a:cubicBezTo>
                    <a:cubicBezTo>
                      <a:pt x="155" y="5087"/>
                      <a:pt x="155" y="5860"/>
                      <a:pt x="7895" y="12817"/>
                    </a:cubicBezTo>
                    <a:cubicBezTo>
                      <a:pt x="47815" y="51078"/>
                      <a:pt x="71034" y="112528"/>
                      <a:pt x="71034" y="193302"/>
                    </a:cubicBezTo>
                    <a:cubicBezTo>
                      <a:pt x="71034" y="259389"/>
                      <a:pt x="55962" y="327410"/>
                      <a:pt x="5451" y="376106"/>
                    </a:cubicBezTo>
                    <a:cubicBezTo>
                      <a:pt x="155" y="380744"/>
                      <a:pt x="155" y="381517"/>
                      <a:pt x="155" y="382676"/>
                    </a:cubicBezTo>
                    <a:cubicBezTo>
                      <a:pt x="155" y="384995"/>
                      <a:pt x="1785" y="386541"/>
                      <a:pt x="4229" y="386541"/>
                    </a:cubicBezTo>
                    <a:cubicBezTo>
                      <a:pt x="8302" y="386541"/>
                      <a:pt x="44964" y="360260"/>
                      <a:pt x="68998" y="311178"/>
                    </a:cubicBezTo>
                    <a:cubicBezTo>
                      <a:pt x="89772" y="268665"/>
                      <a:pt x="94661" y="225766"/>
                      <a:pt x="94661" y="193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39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205" name="TextBox 4204">
              <a:extLst>
                <a:ext uri="{FF2B5EF4-FFF2-40B4-BE49-F238E27FC236}">
                  <a16:creationId xmlns:a16="http://schemas.microsoft.com/office/drawing/2014/main" id="{0BD85614-CEF6-EC5C-280D-DE951A8E69EB}"/>
                </a:ext>
              </a:extLst>
            </p:cNvPr>
            <p:cNvSpPr txBox="1"/>
            <p:nvPr/>
          </p:nvSpPr>
          <p:spPr>
            <a:xfrm>
              <a:off x="14902537" y="12066088"/>
              <a:ext cx="205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7EB739"/>
                  </a:solidFill>
                  <a:latin typeface="Gill Sans MT" panose="020B0502020104020203" pitchFamily="34" charset="0"/>
                </a:rPr>
                <a:t>Data</a:t>
              </a:r>
            </a:p>
          </p:txBody>
        </p:sp>
        <p:sp>
          <p:nvSpPr>
            <p:cNvPr id="4206" name="TextBox 4205">
              <a:extLst>
                <a:ext uri="{FF2B5EF4-FFF2-40B4-BE49-F238E27FC236}">
                  <a16:creationId xmlns:a16="http://schemas.microsoft.com/office/drawing/2014/main" id="{B28B59AF-6E67-32F6-02C6-2E49EF1EA109}"/>
                </a:ext>
              </a:extLst>
            </p:cNvPr>
            <p:cNvSpPr txBox="1"/>
            <p:nvPr/>
          </p:nvSpPr>
          <p:spPr>
            <a:xfrm>
              <a:off x="10711668" y="12066088"/>
              <a:ext cx="2185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209072"/>
                  </a:solidFill>
                  <a:latin typeface="Gill Sans MT" panose="020B0502020104020203" pitchFamily="34" charset="0"/>
                </a:rPr>
                <a:t>Ground truth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3EFBD4D-24E1-0F67-CDEE-C2D9E53DF976}"/>
                </a:ext>
              </a:extLst>
            </p:cNvPr>
            <p:cNvCxnSpPr/>
            <p:nvPr/>
          </p:nvCxnSpPr>
          <p:spPr>
            <a:xfrm flipV="1">
              <a:off x="17380319" y="11430000"/>
              <a:ext cx="70925" cy="202199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6AE3C0-F136-41F7-8F15-0436BD7032C8}"/>
                </a:ext>
              </a:extLst>
            </p:cNvPr>
            <p:cNvSpPr txBox="1"/>
            <p:nvPr/>
          </p:nvSpPr>
          <p:spPr>
            <a:xfrm>
              <a:off x="16421058" y="11095033"/>
              <a:ext cx="2058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</a:rPr>
                <a:t>DFT matrix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B5C9FB6-9699-2E76-E421-8496E5601FA7}"/>
              </a:ext>
            </a:extLst>
          </p:cNvPr>
          <p:cNvGrpSpPr/>
          <p:nvPr/>
        </p:nvGrpSpPr>
        <p:grpSpPr>
          <a:xfrm>
            <a:off x="960620" y="25126819"/>
            <a:ext cx="14137165" cy="5806243"/>
            <a:chOff x="960620" y="25126819"/>
            <a:chExt cx="14137165" cy="5806243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F9DAF54-2CD3-3DC5-18EF-366786E11D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3"/>
            <a:srcRect t="8509"/>
            <a:stretch/>
          </p:blipFill>
          <p:spPr>
            <a:xfrm>
              <a:off x="7965465" y="25126819"/>
              <a:ext cx="7132320" cy="4350307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8C2A7B3-9137-8F07-387E-DE3C2D854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4"/>
            <a:srcRect t="8317"/>
            <a:stretch/>
          </p:blipFill>
          <p:spPr>
            <a:xfrm>
              <a:off x="960620" y="25126819"/>
              <a:ext cx="7132320" cy="4359376"/>
            </a:xfrm>
            <a:prstGeom prst="rect">
              <a:avLst/>
            </a:prstGeom>
          </p:spPr>
        </p:pic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516F9F9-933B-7A8F-5B64-B75D4E200424}"/>
                </a:ext>
              </a:extLst>
            </p:cNvPr>
            <p:cNvSpPr/>
            <p:nvPr/>
          </p:nvSpPr>
          <p:spPr>
            <a:xfrm>
              <a:off x="1463540" y="29605039"/>
              <a:ext cx="6126480" cy="1328023"/>
            </a:xfrm>
            <a:prstGeom prst="roundRect">
              <a:avLst/>
            </a:prstGeom>
            <a:solidFill>
              <a:srgbClr val="209072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 pitchFamily="34" charset="0"/>
                  <a:cs typeface="Arial" panose="020B0604020202020204" pitchFamily="34" charset="0"/>
                </a:rPr>
                <a:t>Faster convergence and lower loss achieved with the addition of a dense layer at the output (model 3)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9E08391-A5C2-D3C1-749B-94D29E064F56}"/>
                </a:ext>
              </a:extLst>
            </p:cNvPr>
            <p:cNvSpPr/>
            <p:nvPr/>
          </p:nvSpPr>
          <p:spPr>
            <a:xfrm>
              <a:off x="8468385" y="29600031"/>
              <a:ext cx="6126480" cy="1328023"/>
            </a:xfrm>
            <a:prstGeom prst="roundRect">
              <a:avLst/>
            </a:prstGeom>
            <a:solidFill>
              <a:srgbClr val="7EB739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dirty="0">
                  <a:solidFill>
                    <a:prstClr val="white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The similarity value that shows the accuracy of the estimation for the peak regions is improved with the dense layer </a:t>
              </a: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CCB893F-E027-DEF9-235E-9791C8045569}"/>
              </a:ext>
            </a:extLst>
          </p:cNvPr>
          <p:cNvSpPr/>
          <p:nvPr/>
        </p:nvSpPr>
        <p:spPr>
          <a:xfrm>
            <a:off x="4486620" y="31145898"/>
            <a:ext cx="6537808" cy="1328023"/>
          </a:xfrm>
          <a:prstGeom prst="roundRect">
            <a:avLst/>
          </a:prstGeom>
          <a:solidFill>
            <a:srgbClr val="10253F"/>
          </a:solidFill>
          <a:ln w="12700" cap="flat" cmpd="sng" algn="ctr">
            <a:noFill/>
            <a:prstDash val="solid"/>
          </a:ln>
          <a:effectLst/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rPr>
              <a:t>Various number of layers, optimizers, loss functions, number of epochs and validation are used to further optimize the network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06989F-685A-2AAB-29BD-BFF6741F82AE}"/>
              </a:ext>
            </a:extLst>
          </p:cNvPr>
          <p:cNvSpPr txBox="1"/>
          <p:nvPr/>
        </p:nvSpPr>
        <p:spPr>
          <a:xfrm>
            <a:off x="25835353" y="1292318"/>
            <a:ext cx="4069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Gill Sans MT" panose="020B0502020104020203" pitchFamily="34" charset="0"/>
              </a:rPr>
              <a:t>ECE 792-061</a:t>
            </a:r>
          </a:p>
          <a:p>
            <a:pPr algn="ctr"/>
            <a:r>
              <a:rPr lang="en-US" sz="4800" b="1" dirty="0">
                <a:solidFill>
                  <a:srgbClr val="C00000"/>
                </a:solidFill>
                <a:latin typeface="Gill Sans MT" panose="020B0502020104020203" pitchFamily="34" charset="0"/>
              </a:rPr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17764123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37507"/>
  <p:tag name="ORIGINALWIDTH" val="82.14384"/>
  <p:tag name="OUTPUTTYPE" val="SVG"/>
  <p:tag name="IGUANATEXVERSION" val="160"/>
  <p:tag name="LATEXADDIN" val="\documentclass{article}&#10;\usepackage{amsmath}&#10;\pagestyle{empty}&#10;\begin{document}&#10;&#10;$ \mathbf{d}_{\rm c} = \mathrm{diag}(\mathbf{F}^{\rm H} \mathbf{R}_{\rm c} \mathbf{F}) $&#10;&#10;\end{document}"/>
  <p:tag name="IGUANATEXSIZE" val="32"/>
  <p:tag name="IGUANATEXCURSOR" val="116"/>
  <p:tag name="TRANSPARENCY" val="True"/>
  <p:tag name="LATEXENGINEID" val="1"/>
  <p:tag name="TEMPFOLDER" val="C:\Users\mbayrak\Downloads\IguanaTeX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509764"/>
  <p:tag name="ORIGINALWIDTH" val="2.325418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66656"/>
  <p:tag name="ORIGINALWIDTH" val="6.374852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6627"/>
  <p:tag name="ORIGINALWIDTH" val="5.121948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28319"/>
  <p:tag name="ORIGINALWIDTH" val="8.209152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35653"/>
  <p:tag name="ORIGINALWIDTH" val="2.51186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66656"/>
  <p:tag name="ORIGINALWIDTH" val="6.374852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509764"/>
  <p:tag name="ORIGINALWIDTH" val="2.325418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56837"/>
  <p:tag name="ORIGINALWIDTH" val="5.625861"/>
  <p:tag name="LATEXADDIN" val="\documentclass{article}&#10;\usepackage{amsmath}&#10;\pagestyle{empty}&#10;\begin{document}&#10;&#10;$ \mathbf{d}_{\rm c} = \mathrm{diag}(\mathbf{F}^{\rm H} \mathbf{R}_{\rm c} \mathbf{F}) $&#10;&#10;\end{document}"/>
  <p:tag name="IGUANATEXSIZE" val="32"/>
  <p:tag name="IGUANATEXCURSOR" val="116"/>
  <p:tag name="TRANSPARENCY" val="True"/>
  <p:tag name="LATEXENGINEID" val="1"/>
  <p:tag name="TEMPFOLDER" val="C:\Users\mbayrak\Downloads\IguanaTeX\"/>
  <p:tag name="LATEXFORMHEIGHT" val="320"/>
  <p:tag name="LATEXFORMWIDTH" val="385"/>
  <p:tag name="LATEXFORMWRAP" val="True"/>
  <p:tag name="BITMAPVECTOR" val="1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35506"/>
  <p:tag name="ORIGINALWIDTH" val="2.951821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2527"/>
  <p:tag name="ORIGINALWIDTH" val="6.645103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37507"/>
  <p:tag name="ORIGINALWIDTH" val="81.53341"/>
  <p:tag name="OUTPUTTYPE" val="SVG"/>
  <p:tag name="IGUANATEXVERSION" val="160"/>
  <p:tag name="LATEXADDIN" val="\documentclass{article}&#10;\usepackage{amsmath}&#10;\pagestyle{empty}&#10;\begin{document}&#10;&#10;$ \mathbf{d}_{\rm r} = \mathrm{diag}(\mathbf{F}^{\rm H} \mathbf{R}_{\rm r} \mathbf{F}) $&#10;&#10;\end{document}"/>
  <p:tag name="IGUANATEXSIZE" val="32"/>
  <p:tag name="IGUANATEXCURSOR" val="116"/>
  <p:tag name="TRANSPARENCY" val="True"/>
  <p:tag name="LATEXENGINEID" val="1"/>
  <p:tag name="TEMPFOLDER" val="C:\Users\mbayrak\Downloads\IguanaTeX\"/>
  <p:tag name="LATEXFORMHEIGHT" val="320"/>
  <p:tag name="LATEXFORMWIDTH" val="385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04377"/>
  <p:tag name="ORIGINALWIDTH" val="4.926353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6203"/>
  <p:tag name="ORIGINALWIDTH" val="2.13841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64983"/>
  <p:tag name="ORIGINALWIDTH" val="4.506668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66926"/>
  <p:tag name="ORIGINALWIDTH" val="4.566634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509764"/>
  <p:tag name="ORIGINALWIDTH" val="2.318282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66656"/>
  <p:tag name="ORIGINALWIDTH" val="6.355314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6627"/>
  <p:tag name="ORIGINALWIDTH" val="5.106225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28319"/>
  <p:tag name="ORIGINALWIDTH" val="8.183956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35506"/>
  <p:tag name="ORIGINALWIDTH" val="2.951821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66656"/>
  <p:tag name="ORIGINALWIDTH" val="6.355314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56837"/>
  <p:tag name="ORIGINALWIDTH" val="5.643158"/>
  <p:tag name="LATEXADDIN" val="\documentclass{article}&#10;\usepackage{amsmath}&#10;\pagestyle{empty}&#10;\begin{document}&#10;&#10;$ \mathbf{d}_{\rm r} = \mathrm{diag}(\mathbf{F}^{\rm H} \mathbf{R}_{\rm r} \mathbf{F}) $&#10;&#10;\end{document}"/>
  <p:tag name="IGUANATEXSIZE" val="32"/>
  <p:tag name="IGUANATEXCURSOR" val="116"/>
  <p:tag name="TRANSPARENCY" val="True"/>
  <p:tag name="LATEXENGINEID" val="1"/>
  <p:tag name="TEMPFOLDER" val="C:\Users\mbayrak\Downloads\IguanaTeX\"/>
  <p:tag name="LATEXFORMHEIGHT" val="320"/>
  <p:tag name="LATEXFORMWIDTH" val="385"/>
  <p:tag name="LATEXFORMWRAP" val="True"/>
  <p:tag name="BITMAPVECTOR" val="1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509764"/>
  <p:tag name="ORIGINALWIDTH" val="2.318282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84279"/>
  <p:tag name="ORIGINALWIDTH" val="80.64506"/>
  <p:tag name="OUTPUTTYPE" val="SVG"/>
  <p:tag name="IGUANATEXVERSION" val="160"/>
  <p:tag name="LATEXADDIN" val="\documentclass{article}&#10;\usepackage{amsmath}&#10;\usepackage{amssymb}&#10;\pagestyle{empty}&#10;\begin{document}&#10;&#10;$ \mathbf{R}_{\rm c} = \frac{1}{N_{\rm V}} \mathbb{E}[\mathbf{H}_{k}^{\rm H} \mathbf{H}_{k}] $&#10;&#10;\end{document}"/>
  <p:tag name="IGUANATEXSIZE" val="32"/>
  <p:tag name="IGUANATEXCURSOR" val="155"/>
  <p:tag name="TRANSPARENCY" val="True"/>
  <p:tag name="LATEXENGINEID" val="1"/>
  <p:tag name="TEMPFOLDER" val="C:\Users\mbayrak\Downloads\IguanaTeX\"/>
  <p:tag name="LATEXFORMHEIGHT" val="320"/>
  <p:tag name="LATEXFORMWIDTH" val="385"/>
  <p:tag name="LATEXFORMWRAP" val="True"/>
  <p:tag name="BITMAPVECTO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98873"/>
  <p:tag name="ORIGINALWIDTH" val="55.15159"/>
  <p:tag name="OUTPUTTYPE" val="SVG"/>
  <p:tag name="IGUANATEXVERSION" val="160"/>
  <p:tag name="LATEXADDIN" val="\documentclass{article}&#10;\usepackage{amsmath}&#10;\usepackage{amssymb}&#10;\pagestyle{empty}&#10;\begin{document}&#10;&#10;$ \mathbf{R}_{\rm r} = \frac{1}{I} \mathbf{Y} \mathbf{Y}^{\rm H} $&#10;&#10;\end{document}"/>
  <p:tag name="IGUANATEXSIZE" val="32"/>
  <p:tag name="IGUANATEXCURSOR" val="166"/>
  <p:tag name="TRANSPARENCY" val="True"/>
  <p:tag name="LATEXENGINEID" val="1"/>
  <p:tag name="TEMPFOLDER" val="C:\Users\mbayrak\Downloads\IguanaTeX\"/>
  <p:tag name="LATEXFORMHEIGHT" val="320"/>
  <p:tag name="LATEXFORMWIDTH" val="385"/>
  <p:tag name="LATEXFORMWRAP" val="True"/>
  <p:tag name="BITMAPVECTO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43947"/>
  <p:tag name="ORIGINALWIDTH" val="8.233561"/>
  <p:tag name="LATEXADDIN" val="\documentclass{article}&#10;\usepackage{amsmath}&#10;\usepackage{amssymb}&#10;\pagestyle{empty}&#10;\begin{document}&#10;&#10;$ \mathbf{R}_{\rm r} = \frac{1}{I} \mathbf{Y} \mathbf{Y}^{\rm H} $&#10;&#10;\end{document}"/>
  <p:tag name="IGUANATEXSIZE" val="32"/>
  <p:tag name="IGUANATEXCURSOR" val="166"/>
  <p:tag name="TRANSPARENCY" val="True"/>
  <p:tag name="LATEXENGINEID" val="1"/>
  <p:tag name="TEMPFOLDER" val="C:\Users\mbayrak\Downloads\IguanaTeX\"/>
  <p:tag name="LATEXFORMHEIGHT" val="320"/>
  <p:tag name="LATEXFORMWIDTH" val="385"/>
  <p:tag name="LATEXFORMWRAP" val="True"/>
  <p:tag name="BITMAPVECTOR" val="1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75443"/>
  <p:tag name="ORIGINALWIDTH" val="2.519315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5"/>
  <p:tag name="ORIGINALWIDTH" val="6.685382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"/>
  <p:tag name="ORIGINALWIDTH" val="2.56154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744"/>
  <p:tag name="ORIGINALWIDTH" val="4.109964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3115"/>
  <p:tag name="ORIGINALWIDTH" val="3.321579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435"/>
  <p:tag name="ORIGINALWIDTH" val="8.344142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35653"/>
  <p:tag name="ORIGINALWIDTH" val="2.51186"/>
  <p:tag name="EMFCHILD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435"/>
  <p:tag name="ORIGINALWIDTH" val="8.344142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3115"/>
  <p:tag name="ORIGINALWIDTH" val="5.137179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0408"/>
  <p:tag name="ORIGINALWIDTH" val="8.234941"/>
  <p:tag name="LATEXADDIN" val="\documentclass{article}&#10;\usepackage{amsmath}&#10;\usepackage{amssymb}&#10;\pagestyle{empty}&#10;\begin{document}&#10;&#10;$ \mathbf{R}_{\rm c} = \frac{1}{N_{\rm V}} \mathbb{E}[\mathbf{H}_{k}^{\rm H} \mathbf{H}_{k}] $&#10;&#10;\end{document}"/>
  <p:tag name="IGUANATEXSIZE" val="32"/>
  <p:tag name="IGUANATEXCURSOR" val="155"/>
  <p:tag name="TRANSPARENCY" val="True"/>
  <p:tag name="LATEXENGINEID" val="1"/>
  <p:tag name="TEMPFOLDER" val="C:\Users\mbayrak\Downloads\IguanaTeX\"/>
  <p:tag name="LATEXFORMHEIGHT" val="320"/>
  <p:tag name="LATEXFORMWIDTH" val="385"/>
  <p:tag name="LATEXFORMWRAP" val="True"/>
  <p:tag name="BITMAPVECTOR" val="1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18898"/>
  <p:tag name="ORIGINALWIDTH" val="2.970202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86417"/>
  <p:tag name="ORIGINALWIDTH" val="6.686491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156"/>
  <p:tag name="ORIGINALWIDTH" val="2.561983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07973"/>
  <p:tag name="ORIGINALWIDTH" val="11.88861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7153"/>
  <p:tag name="ORIGINALWIDTH" val="6.271211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44291"/>
  <p:tag name="ORIGINALWIDTH" val="4.373868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3159"/>
  <p:tag name="ORIGINALWIDTH" val="6.284301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2527"/>
  <p:tag name="ORIGINALWIDTH" val="6.665551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71038"/>
  <p:tag name="ORIGINALWIDTH" val="1.37751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02928"/>
  <p:tag name="ORIGINALWIDTH" val="8.255044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7153"/>
  <p:tag name="ORIGINALWIDTH" val="5.138041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5157"/>
  <p:tag name="ORIGINALWIDTH" val="3.462894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02928"/>
  <p:tag name="ORIGINALWIDTH" val="8.255044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5157"/>
  <p:tag name="ORIGINALWIDTH" val="3.462894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71038"/>
  <p:tag name="ORIGINALWIDTH" val="1.37751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90281"/>
  <p:tag name="ORIGINALWIDTH" val="8.26897"/>
  <p:tag name="OUTPUTTYPE" val="SVG"/>
  <p:tag name="IGUANATEXVERSION" val="160"/>
  <p:tag name="LATEXADDIN" val="\documentclass{article}&#10;\usepackage{amsmath}&#10;\pagestyle{empty}&#10;\begin{document}&#10;&#10;$ \mathbf{Y} $&#10;&#10;\end{document}"/>
  <p:tag name="IGUANATEXSIZE" val="32"/>
  <p:tag name="IGUANATEXCURSOR" val="92"/>
  <p:tag name="TRANSPARENCY" val="True"/>
  <p:tag name="LATEXENGINEID" val="1"/>
  <p:tag name="TEMPFOLDER" val="C:\Users\mbayrak\Downloads\IguanaTeX\"/>
  <p:tag name="LATEXFORMHEIGHT" val="320"/>
  <p:tag name="LATEXFORMWIDTH" val="385"/>
  <p:tag name="LATEXFORMWRAP" val="True"/>
  <p:tag name="BITMAPVECTO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60925"/>
  <p:tag name="ORIGINALWIDTH" val="13.01395"/>
  <p:tag name="OUTPUTTYPE" val="SVG"/>
  <p:tag name="IGUANATEXVERSION" val="160"/>
  <p:tag name="LATEXADDIN" val="\documentclass{article}&#10;\usepackage{amsmath}&#10;\pagestyle{empty}&#10;\begin{document}&#10;&#10;$ \mathbf{H}_{k} $&#10;&#10;\end{document}"/>
  <p:tag name="IGUANATEXSIZE" val="32"/>
  <p:tag name="IGUANATEXCURSOR" val="96"/>
  <p:tag name="TRANSPARENCY" val="True"/>
  <p:tag name="LATEXENGINEID" val="1"/>
  <p:tag name="TEMPFOLDER" val="C:\Users\mbayrak\Downloads\IguanaTeX\"/>
  <p:tag name="LATEXFORMHEIGHT" val="320"/>
  <p:tag name="LATEXFORMWIDTH" val="385"/>
  <p:tag name="LATEXFORMWRAP" val="True"/>
  <p:tag name="BITMAPVECTO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47933"/>
  <p:tag name="ORIGINALWIDTH" val="8.493897"/>
  <p:tag name="LATEXADDIN" val="\documentclass{article}&#10;\usepackage{amsmath}&#10;\pagestyle{empty}&#10;\begin{document}&#10;&#10;$ \mathbf{H}_{k} $&#10;&#10;\end{document}"/>
  <p:tag name="IGUANATEXSIZE" val="32"/>
  <p:tag name="IGUANATEXCURSOR" val="96"/>
  <p:tag name="TRANSPARENCY" val="True"/>
  <p:tag name="LATEXENGINEID" val="1"/>
  <p:tag name="TEMPFOLDER" val="C:\Users\mbayrak\Downloads\IguanaTeX\"/>
  <p:tag name="LATEXFORMHEIGHT" val="320"/>
  <p:tag name="LATEXFORMWIDTH" val="385"/>
  <p:tag name="LATEXFORMWRAP" val="True"/>
  <p:tag name="BITMAPVECTOR" val="1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04377"/>
  <p:tag name="ORIGINALWIDTH" val="4.94151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992"/>
  <p:tag name="ORIGINALWIDTH" val="3.563091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6203"/>
  <p:tag name="ORIGINALWIDTH" val="2.145005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64983"/>
  <p:tag name="ORIGINALWIDTH" val="4.520546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66926"/>
  <p:tag name="ORIGINALWIDTH" val="4.580684"/>
  <p:tag name="EMFCHILD" val="Tru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4088</TotalTime>
  <Words>392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Gill Sans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Nuria Gonzalez Prelcic</dc:creator>
  <cp:lastModifiedBy>Murat Bayraktar</cp:lastModifiedBy>
  <cp:revision>133</cp:revision>
  <dcterms:created xsi:type="dcterms:W3CDTF">2022-06-02T22:24:32Z</dcterms:created>
  <dcterms:modified xsi:type="dcterms:W3CDTF">2023-04-23T22:45:32Z</dcterms:modified>
</cp:coreProperties>
</file>