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3E7F-2BE8-E061-97A6-41DF2B21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810E-0A82-E98A-DC0D-D34A54209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DB5F-C623-BF95-6F36-BAADFFD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3AD1-C75B-59B0-A74D-B464ED02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1AE9-700B-65E1-83B1-8D005C5A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502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B0E-3322-811D-C7F3-D2E92303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B1C25-B300-F493-15B2-191781692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3022-414D-E617-8014-F60F57BD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8753-9548-846E-C1FD-5D3AE457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DB7A-EEF4-8475-F089-0F4DFBF2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422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6FB8B-D6DD-7926-8FEA-7E2A446F7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02E41-42CE-F89C-1561-DA650F1B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CF67-5FCF-1080-D343-A23CF1FF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B5B-5A57-2462-C58D-9FE6D1FE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6C52-0E53-6DB5-A8B9-F0021C49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87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FE46-298A-0F07-E271-B292CF6C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FDE4-FDCF-C154-B406-27418146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A134-15A1-7CB1-743C-85AD50F0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392E-305D-CE49-813D-81342A27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5698-1EE1-4EA6-97AD-C2547BEF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876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2A22-99F9-A3AF-033A-C608E5A3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7224-F250-9718-FF63-ADDF870E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9E9F-A9DB-8C22-AAA3-5A67C4F0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C12-9061-303D-1062-096B612A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3C13-7FD0-93A2-1710-FAF3C867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1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87E0-C58F-4C2E-4EC6-7FC4625B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B9CD-08FE-8165-D828-216A1E7C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CE50-2B4A-0697-BC61-212B9336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5E6C0-839C-851D-6D9D-5613200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5634B-7A1B-A849-A7CB-7DCC548B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0E76D-E13A-9B95-B8E8-429B239B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877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6DF7-C2EA-A434-DA2C-F5A0612C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0A833-9804-C9CE-B1EF-BCDA32C7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FAD5-2B4F-57E0-DF16-B388A7336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C8F36-98A7-4413-9CCC-71C21AC0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B5C81-C618-A81D-4ABB-80C84D80A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72AB6-0D6B-BBEF-FAD4-30E9BAF4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779B8-62F8-86A6-DE21-D15F8D2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C85DC-4395-34D9-06E8-A68F9FA0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077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B992-E37D-C9B2-813C-C6CE0A8E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CF278-4E1F-87FE-F78A-BFB68CF2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60CF3-B392-DDD7-544A-9D635F1B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B1426-8D58-F5C1-9643-2D1C07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64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985CC-7416-EC8E-D5CA-8B88ADB0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4065B-DB5A-50BF-BED2-8061A839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DDF5-DD87-71CA-7440-8D180DCC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686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5C7-6D1C-FDAA-40BF-DBC1131B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807A-62E5-1529-E593-BC99419E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81ABC-71FF-7A53-FA21-50417FB8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A67A-E513-6C94-FF23-925615DB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C5F3-326D-3AD9-91B9-C600C4DB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4BCE8-7FDE-3CE3-F11F-51E5FD10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58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9DF9-0DD4-9534-123D-7231435D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F356C-0843-9D7A-C88D-2470411FD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E8EE8-1C48-7BE2-D75E-A668EA9A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5F87-D18C-E468-9D72-BBA86B9C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B67C-F019-399A-80BF-7FF0404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CF7F-AA87-2A9E-2D0F-30CC535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496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C0174-6E67-ABA9-587F-5D72D499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439C-DB6B-4EB6-0BDE-6A297C24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89FB-AD3E-2DA5-3EEC-6E695659C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4F265-7B40-4CF8-8467-32CD7FB0BD2A}" type="datetimeFigureOut">
              <a:rPr lang="en-NG" smtClean="0"/>
              <a:t>15/01/2024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8BE2-D142-63EA-2CD5-D564D09B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72974-DF27-219A-D487-98458935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A442-C231-4126-B717-E1FC9A2EC8A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157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9CB5-4135-7D96-AAB8-EE60947C1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C</a:t>
            </a:r>
            <a:r>
              <a:rPr lang="en-US" b="0" i="0" dirty="0">
                <a:effectLst/>
                <a:latin typeface="Inter"/>
              </a:rPr>
              <a:t>omparison: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NoSQL</a:t>
            </a:r>
            <a:r>
              <a:rPr lang="en-US" b="0" i="0" dirty="0">
                <a:effectLst/>
                <a:latin typeface="Inter"/>
              </a:rPr>
              <a:t> vs </a:t>
            </a:r>
            <a:r>
              <a:rPr lang="en-US" b="0" i="0" dirty="0">
                <a:solidFill>
                  <a:srgbClr val="7030A0"/>
                </a:solidFill>
                <a:effectLst/>
                <a:latin typeface="Inter"/>
              </a:rPr>
              <a:t>SQL</a:t>
            </a:r>
            <a:r>
              <a:rPr lang="en-US" b="0" i="0" dirty="0">
                <a:effectLst/>
                <a:latin typeface="Inter"/>
              </a:rPr>
              <a:t>.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4C1C3-C185-0DFA-D02B-77C0B1608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Inter"/>
              </a:rPr>
              <a:t>MongoDB VS SQL</a:t>
            </a:r>
            <a:endParaRPr lang="en-NG" sz="4000" b="1" dirty="0"/>
          </a:p>
        </p:txBody>
      </p:sp>
    </p:spTree>
    <p:extLst>
      <p:ext uri="{BB962C8B-B14F-4D97-AF65-F5344CB8AC3E}">
        <p14:creationId xmlns:p14="http://schemas.microsoft.com/office/powerpoint/2010/main" val="25083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613AE-C0DF-BD91-BF93-46FFB0F0C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445630"/>
              </p:ext>
            </p:extLst>
          </p:nvPr>
        </p:nvGraphicFramePr>
        <p:xfrm>
          <a:off x="1109708" y="1029809"/>
          <a:ext cx="8868792" cy="3000653"/>
        </p:xfrm>
        <a:graphic>
          <a:graphicData uri="http://schemas.openxmlformats.org/drawingml/2006/table">
            <a:tbl>
              <a:tblPr/>
              <a:tblGrid>
                <a:gridCol w="2956264">
                  <a:extLst>
                    <a:ext uri="{9D8B030D-6E8A-4147-A177-3AD203B41FA5}">
                      <a16:colId xmlns:a16="http://schemas.microsoft.com/office/drawing/2014/main" val="3138050415"/>
                    </a:ext>
                  </a:extLst>
                </a:gridCol>
                <a:gridCol w="2956264">
                  <a:extLst>
                    <a:ext uri="{9D8B030D-6E8A-4147-A177-3AD203B41FA5}">
                      <a16:colId xmlns:a16="http://schemas.microsoft.com/office/drawing/2014/main" val="969932489"/>
                    </a:ext>
                  </a:extLst>
                </a:gridCol>
                <a:gridCol w="2956264">
                  <a:extLst>
                    <a:ext uri="{9D8B030D-6E8A-4147-A177-3AD203B41FA5}">
                      <a16:colId xmlns:a16="http://schemas.microsoft.com/office/drawing/2014/main" val="3510671170"/>
                    </a:ext>
                  </a:extLst>
                </a:gridCol>
              </a:tblGrid>
              <a:tr h="51573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SQL Databases</a:t>
                      </a: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MongoDB Databases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2332699"/>
                  </a:ext>
                </a:extLst>
              </a:tr>
              <a:tr h="2484916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kzidenz Grotesk BQ Medium"/>
                        </a:rPr>
                        <a:t>Data Storage Model</a:t>
                      </a:r>
                    </a:p>
                  </a:txBody>
                  <a:tcPr marL="76200" marR="76200" marT="114300" marB="114300" anchor="ctr">
                    <a:lnL>
                      <a:noFill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Tables with fixed rows and columns</a:t>
                      </a:r>
                    </a:p>
                  </a:txBody>
                  <a:tcPr marL="76200" marR="76200" marT="114300" marB="114300" anchor="ctr"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Document: JSON documents, Key-value: key-value pairs, Wide-column: tables with rows and dynamic columns, Graph: nodes and edges</a:t>
                      </a:r>
                    </a:p>
                  </a:txBody>
                  <a:tcPr marL="76200" marR="76200" marT="114300" marB="114300" anchor="ctr"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74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5F46C7-59D0-E8DE-F506-7276D2AD2BA4}"/>
              </a:ext>
            </a:extLst>
          </p:cNvPr>
          <p:cNvSpPr txBox="1"/>
          <p:nvPr/>
        </p:nvSpPr>
        <p:spPr>
          <a:xfrm>
            <a:off x="896644" y="4767308"/>
            <a:ext cx="9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SQL, data is stored in tables which have fixed rows and columns.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MongoDB data is stored as documents which can be JSON, key-value pairs, tables with rows and dynamic columns, or as graph – nodes and edges.</a:t>
            </a:r>
            <a:endParaRPr lang="en-N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8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158EE-FE98-A620-4D1F-9503FF4F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8BAD00-D8D4-FE29-965F-54BB62F76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442204"/>
              </p:ext>
            </p:extLst>
          </p:nvPr>
        </p:nvGraphicFramePr>
        <p:xfrm>
          <a:off x="1154097" y="1393794"/>
          <a:ext cx="8868792" cy="3000653"/>
        </p:xfrm>
        <a:graphic>
          <a:graphicData uri="http://schemas.openxmlformats.org/drawingml/2006/table">
            <a:tbl>
              <a:tblPr/>
              <a:tblGrid>
                <a:gridCol w="1615736">
                  <a:extLst>
                    <a:ext uri="{9D8B030D-6E8A-4147-A177-3AD203B41FA5}">
                      <a16:colId xmlns:a16="http://schemas.microsoft.com/office/drawing/2014/main" val="3138050415"/>
                    </a:ext>
                  </a:extLst>
                </a:gridCol>
                <a:gridCol w="3799643">
                  <a:extLst>
                    <a:ext uri="{9D8B030D-6E8A-4147-A177-3AD203B41FA5}">
                      <a16:colId xmlns:a16="http://schemas.microsoft.com/office/drawing/2014/main" val="969932489"/>
                    </a:ext>
                  </a:extLst>
                </a:gridCol>
                <a:gridCol w="3453413">
                  <a:extLst>
                    <a:ext uri="{9D8B030D-6E8A-4147-A177-3AD203B41FA5}">
                      <a16:colId xmlns:a16="http://schemas.microsoft.com/office/drawing/2014/main" val="3510671170"/>
                    </a:ext>
                  </a:extLst>
                </a:gridCol>
              </a:tblGrid>
              <a:tr h="51573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SQL Databases</a:t>
                      </a: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MongoDB Databases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2332699"/>
                  </a:ext>
                </a:extLst>
              </a:tr>
              <a:tr h="24849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  <a:endParaRPr lang="en-US" b="0" dirty="0"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open sans" panose="020B0606030504020204" pitchFamily="34" charset="0"/>
                        </a:rPr>
                        <a:t>Requires fixed schema defined upfront. Changes require migrations making it less flexible for evolving data models</a:t>
                      </a:r>
                    </a:p>
                  </a:txBody>
                  <a:tcPr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open sans" panose="020B0606030504020204" pitchFamily="34" charset="0"/>
                        </a:rPr>
                        <a:t>Dynamic schema allows fields within documents to vary. Easy to change data structure over time without modifying DB schema</a:t>
                      </a:r>
                    </a:p>
                  </a:txBody>
                  <a:tcPr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74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2B5E9E-1D02-3D22-1C06-66136B675C90}"/>
              </a:ext>
            </a:extLst>
          </p:cNvPr>
          <p:cNvSpPr txBox="1"/>
          <p:nvPr/>
        </p:nvSpPr>
        <p:spPr>
          <a:xfrm>
            <a:off x="941033" y="5131293"/>
            <a:ext cx="917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have fixed rows and columns, so changes will require new migrations.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MongoDB, d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ynamic schema allows fields within documents to vary.</a:t>
            </a:r>
            <a:endParaRPr lang="en-N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B24ED-B282-B4F4-3D32-87396270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22C2E7-C946-96B3-5318-7A3A13E24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85598"/>
              </p:ext>
            </p:extLst>
          </p:nvPr>
        </p:nvGraphicFramePr>
        <p:xfrm>
          <a:off x="1154097" y="1393794"/>
          <a:ext cx="8868792" cy="3000653"/>
        </p:xfrm>
        <a:graphic>
          <a:graphicData uri="http://schemas.openxmlformats.org/drawingml/2006/table">
            <a:tbl>
              <a:tblPr/>
              <a:tblGrid>
                <a:gridCol w="1615736">
                  <a:extLst>
                    <a:ext uri="{9D8B030D-6E8A-4147-A177-3AD203B41FA5}">
                      <a16:colId xmlns:a16="http://schemas.microsoft.com/office/drawing/2014/main" val="3138050415"/>
                    </a:ext>
                  </a:extLst>
                </a:gridCol>
                <a:gridCol w="3799643">
                  <a:extLst>
                    <a:ext uri="{9D8B030D-6E8A-4147-A177-3AD203B41FA5}">
                      <a16:colId xmlns:a16="http://schemas.microsoft.com/office/drawing/2014/main" val="969932489"/>
                    </a:ext>
                  </a:extLst>
                </a:gridCol>
                <a:gridCol w="3453413">
                  <a:extLst>
                    <a:ext uri="{9D8B030D-6E8A-4147-A177-3AD203B41FA5}">
                      <a16:colId xmlns:a16="http://schemas.microsoft.com/office/drawing/2014/main" val="3510671170"/>
                    </a:ext>
                  </a:extLst>
                </a:gridCol>
              </a:tblGrid>
              <a:tr h="51573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SQL Databases</a:t>
                      </a: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MongoDB Databases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2332699"/>
                  </a:ext>
                </a:extLst>
              </a:tr>
              <a:tr h="24849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b="0" dirty="0"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open sans" panose="020B0606030504020204" pitchFamily="34" charset="0"/>
                        </a:rPr>
                        <a:t>Higher complexity considering data types, keys, indexes, joins, normalization for integrity, and optimized performance</a:t>
                      </a:r>
                    </a:p>
                  </a:txBody>
                  <a:tcPr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open sans" panose="020B0606030504020204" pitchFamily="34" charset="0"/>
                        </a:rPr>
                        <a:t>Keeps things very simple with just documents, collections, and databases. Less complex data model and query language</a:t>
                      </a:r>
                    </a:p>
                  </a:txBody>
                  <a:tcPr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74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4C8022-5A59-7055-1F1D-D0B9E4F7E7F4}"/>
              </a:ext>
            </a:extLst>
          </p:cNvPr>
          <p:cNvSpPr txBox="1"/>
          <p:nvPr/>
        </p:nvSpPr>
        <p:spPr>
          <a:xfrm>
            <a:off x="941033" y="5131293"/>
            <a:ext cx="9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have h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igher complexity considering data types, keys, indexes, joins and other features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MongoDB k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eeps things very simple with just documents, collections, and databases.</a:t>
            </a:r>
            <a:endParaRPr lang="en-N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4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EF1B-9A8D-8064-645E-21DA1AA4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B79F0-07CF-35A1-5DFB-5E1915DEA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76175"/>
              </p:ext>
            </p:extLst>
          </p:nvPr>
        </p:nvGraphicFramePr>
        <p:xfrm>
          <a:off x="1154097" y="1393794"/>
          <a:ext cx="8868792" cy="3000653"/>
        </p:xfrm>
        <a:graphic>
          <a:graphicData uri="http://schemas.openxmlformats.org/drawingml/2006/table">
            <a:tbl>
              <a:tblPr/>
              <a:tblGrid>
                <a:gridCol w="1615736">
                  <a:extLst>
                    <a:ext uri="{9D8B030D-6E8A-4147-A177-3AD203B41FA5}">
                      <a16:colId xmlns:a16="http://schemas.microsoft.com/office/drawing/2014/main" val="3138050415"/>
                    </a:ext>
                  </a:extLst>
                </a:gridCol>
                <a:gridCol w="3799643">
                  <a:extLst>
                    <a:ext uri="{9D8B030D-6E8A-4147-A177-3AD203B41FA5}">
                      <a16:colId xmlns:a16="http://schemas.microsoft.com/office/drawing/2014/main" val="969932489"/>
                    </a:ext>
                  </a:extLst>
                </a:gridCol>
                <a:gridCol w="3453413">
                  <a:extLst>
                    <a:ext uri="{9D8B030D-6E8A-4147-A177-3AD203B41FA5}">
                      <a16:colId xmlns:a16="http://schemas.microsoft.com/office/drawing/2014/main" val="3510671170"/>
                    </a:ext>
                  </a:extLst>
                </a:gridCol>
              </a:tblGrid>
              <a:tr h="51573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116149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SQL Databases</a:t>
                      </a:r>
                    </a:p>
                  </a:txBody>
                  <a:tcPr marL="76200" marR="762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116149"/>
                          </a:solidFill>
                          <a:effectLst/>
                          <a:latin typeface="Akzidenz Grotesk BQ Medium"/>
                        </a:rPr>
                        <a:t>MongoDB Databases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2332699"/>
                  </a:ext>
                </a:extLst>
              </a:tr>
              <a:tr h="24849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Relationships</a:t>
                      </a:r>
                      <a:endParaRPr lang="en-US" b="0" dirty="0">
                        <a:effectLst/>
                        <a:latin typeface="Akzidenz Grotesk BQ Medium"/>
                      </a:endParaRPr>
                    </a:p>
                  </a:txBody>
                  <a:tcPr marL="76200" marR="76200" marT="114300" marB="114300" anchor="ctr">
                    <a:lnL>
                      <a:noFill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Supports relationships with foreign keys and primary keys.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No support for table relationships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3BB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74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F1B897-C135-A38B-5CDA-FA120A719E43}"/>
              </a:ext>
            </a:extLst>
          </p:cNvPr>
          <p:cNvSpPr txBox="1"/>
          <p:nvPr/>
        </p:nvSpPr>
        <p:spPr>
          <a:xfrm>
            <a:off x="1020932" y="5086905"/>
            <a:ext cx="90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support tables relationships such as one-to-one, one-to-many and many-to-many. But MongoDB has no support for relationships.</a:t>
            </a:r>
            <a:endParaRPr lang="en-N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9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Akzidenz Grotesk BQ Medium</vt:lpstr>
      <vt:lpstr>Arial</vt:lpstr>
      <vt:lpstr>Calibri</vt:lpstr>
      <vt:lpstr>Calibri Light</vt:lpstr>
      <vt:lpstr>Inter</vt:lpstr>
      <vt:lpstr>open sans</vt:lpstr>
      <vt:lpstr>open sans</vt:lpstr>
      <vt:lpstr>Office Theme</vt:lpstr>
      <vt:lpstr>Comparison: NoSQL vs SQL.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Comparison: NoSQL vs SQL.</dc:title>
  <dc:creator>EBENEZER AWE [ MTN Nigeria ]</dc:creator>
  <cp:lastModifiedBy>EBENEZER AWE [ MTN Nigeria ]</cp:lastModifiedBy>
  <cp:revision>1</cp:revision>
  <dcterms:created xsi:type="dcterms:W3CDTF">2024-01-15T18:45:26Z</dcterms:created>
  <dcterms:modified xsi:type="dcterms:W3CDTF">2024-01-15T18:59:49Z</dcterms:modified>
</cp:coreProperties>
</file>