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Análisis de Valor Agregado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2400" b="1" dirty="0" smtClean="0"/>
              <a:t>Administración de Proyectos II</a:t>
            </a:r>
          </a:p>
          <a:p>
            <a:endParaRPr lang="es-ES" sz="2100" dirty="0"/>
          </a:p>
          <a:p>
            <a:r>
              <a:rPr lang="es-ES" sz="2100" dirty="0" smtClean="0"/>
              <a:t>Esteban Benavides Cruz / Gabriel / Marianne Cordero Jiménez / Esteban Leandro Marín / José Andrés Sandí</a:t>
            </a:r>
          </a:p>
        </p:txBody>
      </p:sp>
    </p:spTree>
    <p:extLst>
      <p:ext uri="{BB962C8B-B14F-4D97-AF65-F5344CB8AC3E}">
        <p14:creationId xmlns:p14="http://schemas.microsoft.com/office/powerpoint/2010/main" val="105806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278165"/>
              </p:ext>
            </p:extLst>
          </p:nvPr>
        </p:nvGraphicFramePr>
        <p:xfrm>
          <a:off x="1072815" y="80010"/>
          <a:ext cx="10046371" cy="6697980"/>
        </p:xfrm>
        <a:graphic>
          <a:graphicData uri="http://schemas.openxmlformats.org/drawingml/2006/table">
            <a:tbl>
              <a:tblPr/>
              <a:tblGrid>
                <a:gridCol w="726235"/>
                <a:gridCol w="3480785"/>
                <a:gridCol w="2491709"/>
                <a:gridCol w="1673821"/>
                <a:gridCol w="1673821"/>
              </a:tblGrid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Nombre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Costo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Inicial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Finalización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B4C8"/>
                    </a:solidFill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Adquisición de servicio de hosting y dominio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75,600.00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4/27/2014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6/4/2014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Instalación del CSM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1,632.00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6/4/2014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6/9/2014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Administración del proyecto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3,075,000.00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5/20/2014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9/18/2014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Adquisición de servicio de fotografía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85,000.00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5/27/2014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6/23/2014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Repositorio de contenido multimedia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1,385,600.00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6/23/2014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7/8/2014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Diseño de la página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1,407,400.00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7/7/2014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7/21/2014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Programación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1,825,293.00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7/11/2014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8/18/2014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Pruebas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611,200.00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8/18/2014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9/10/2014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Capacitación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1,208,275.00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9/3/2014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9/17/2014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Saldo retenido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325,000.00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Presupuesto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10,000,000.00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28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57599"/>
              </p:ext>
            </p:extLst>
          </p:nvPr>
        </p:nvGraphicFramePr>
        <p:xfrm>
          <a:off x="1828800" y="842211"/>
          <a:ext cx="8373980" cy="4872792"/>
        </p:xfrm>
        <a:graphic>
          <a:graphicData uri="http://schemas.openxmlformats.org/drawingml/2006/table">
            <a:tbl>
              <a:tblPr/>
              <a:tblGrid>
                <a:gridCol w="1674796"/>
                <a:gridCol w="1674796"/>
                <a:gridCol w="1674796"/>
                <a:gridCol w="1674796"/>
                <a:gridCol w="1674796"/>
              </a:tblGrid>
              <a:tr h="609099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1 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2 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3 mes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4 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9099"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9099"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9099"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9099"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9099"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9099"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 930,982.00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E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 3,561,750.00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E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 2,594,043.00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E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 2,588,225.00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E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   9,675,000.00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E6A"/>
                    </a:solidFill>
                  </a:tcPr>
                </a:tc>
              </a:tr>
              <a:tr h="609099"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E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E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E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5E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  10,000,000.00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25E6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59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18052"/>
              </p:ext>
            </p:extLst>
          </p:nvPr>
        </p:nvGraphicFramePr>
        <p:xfrm>
          <a:off x="363536" y="451644"/>
          <a:ext cx="6659565" cy="5822154"/>
        </p:xfrm>
        <a:graphic>
          <a:graphicData uri="http://schemas.openxmlformats.org/drawingml/2006/table">
            <a:tbl>
              <a:tblPr/>
              <a:tblGrid>
                <a:gridCol w="1109664"/>
                <a:gridCol w="1397000"/>
                <a:gridCol w="1489075"/>
                <a:gridCol w="1331913"/>
                <a:gridCol w="1331913"/>
              </a:tblGrid>
              <a:tr h="9703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Gasto Mensual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Acumulado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Peso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Trabajo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B4C8"/>
                    </a:solidFill>
                  </a:tcPr>
                </a:tc>
              </a:tr>
              <a:tr h="9703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     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930,982.00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    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930,982.00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             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9.62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         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25.00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03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  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3,561,750.00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4,492,732.00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           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46.44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         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03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  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2,594,043.00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7,086,775.00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           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73.25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         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75.00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03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  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2,588,225.00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9,675,000.00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        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       </a:t>
                      </a: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035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 </a:t>
                      </a:r>
                      <a:r>
                        <a:rPr lang="es-E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9,675,000.00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77270"/>
              </p:ext>
            </p:extLst>
          </p:nvPr>
        </p:nvGraphicFramePr>
        <p:xfrm>
          <a:off x="7558086" y="393701"/>
          <a:ext cx="4037014" cy="5841999"/>
        </p:xfrm>
        <a:graphic>
          <a:graphicData uri="http://schemas.openxmlformats.org/drawingml/2006/table">
            <a:tbl>
              <a:tblPr/>
              <a:tblGrid>
                <a:gridCol w="2018507"/>
                <a:gridCol w="2018507"/>
              </a:tblGrid>
              <a:tr h="64911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11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11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AC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          5,669,420.00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11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          5,102,478.00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11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            (566,942.00)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11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        (1,984,297.00)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11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CPI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                             0.90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11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SPI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                             0.72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11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CSI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B4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                             0.65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18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Impacto del cambio en el proyecto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2400" b="1" dirty="0" smtClean="0"/>
              <a:t>Administración de Proyectos II</a:t>
            </a:r>
          </a:p>
          <a:p>
            <a:endParaRPr lang="es-ES" sz="2100" dirty="0"/>
          </a:p>
          <a:p>
            <a:r>
              <a:rPr lang="es-ES" sz="2100" dirty="0" smtClean="0"/>
              <a:t>Esteban Benavides Cruz / Gabriel / Marianne Cordero Jiménez / Esteban Leandro Marín / José Andrés Sandí</a:t>
            </a:r>
          </a:p>
        </p:txBody>
      </p:sp>
    </p:spTree>
    <p:extLst>
      <p:ext uri="{BB962C8B-B14F-4D97-AF65-F5344CB8AC3E}">
        <p14:creationId xmlns:p14="http://schemas.microsoft.com/office/powerpoint/2010/main" val="245118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Actividades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Para poder satisfacer el cambio en el proyecto, es necesario realizar las siguientes actividades:</a:t>
            </a:r>
          </a:p>
          <a:p>
            <a:endParaRPr lang="es-CR" dirty="0"/>
          </a:p>
          <a:p>
            <a:pPr marL="457200" indent="-457200">
              <a:buFont typeface="+mj-lt"/>
              <a:buAutoNum type="arabicPeriod"/>
            </a:pPr>
            <a:r>
              <a:rPr lang="es-CR" dirty="0" smtClean="0"/>
              <a:t>Recopilar información de clientes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 smtClean="0"/>
              <a:t>Diseñar la página de clientes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 smtClean="0"/>
              <a:t>Generar contenido de la página de clientes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6550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Riesgos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Debido al cambio en el proyecto, se identificaron los siguientes riesgos:</a:t>
            </a:r>
          </a:p>
          <a:p>
            <a:endParaRPr lang="es-CR" dirty="0"/>
          </a:p>
          <a:p>
            <a:pPr marL="457200" indent="-457200">
              <a:buFont typeface="+mj-lt"/>
              <a:buAutoNum type="arabicPeriod"/>
            </a:pPr>
            <a:r>
              <a:rPr lang="es-CR" dirty="0" smtClean="0"/>
              <a:t>Atrasos con entregables del proyecto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 smtClean="0"/>
              <a:t>Insatisfacción por parte del cliente</a:t>
            </a:r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4275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Tiempo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Debido a las nuevas actividades del proyecto, se generará un retraso de 11 días en el proyecto.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endParaRPr lang="es-C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07527"/>
              </p:ext>
            </p:extLst>
          </p:nvPr>
        </p:nvGraphicFramePr>
        <p:xfrm>
          <a:off x="2100261" y="2794091"/>
          <a:ext cx="7692245" cy="3340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8790"/>
                <a:gridCol w="3763455"/>
              </a:tblGrid>
              <a:tr h="5442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800">
                          <a:effectLst/>
                        </a:rPr>
                        <a:t>Actividad</a:t>
                      </a:r>
                      <a:endParaRPr lang="es-C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903" marR="1019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800">
                          <a:effectLst/>
                        </a:rPr>
                        <a:t>Duración</a:t>
                      </a:r>
                      <a:endParaRPr lang="es-C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903" marR="101903" marT="0" marB="0"/>
                </a:tc>
              </a:tr>
              <a:tr h="5442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800">
                          <a:effectLst/>
                        </a:rPr>
                        <a:t>Recopilación de clientes</a:t>
                      </a:r>
                      <a:endParaRPr lang="es-C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903" marR="1019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800">
                          <a:effectLst/>
                        </a:rPr>
                        <a:t>2 días</a:t>
                      </a:r>
                      <a:endParaRPr lang="es-C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903" marR="101903" marT="0" marB="0"/>
                </a:tc>
              </a:tr>
              <a:tr h="11258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800">
                          <a:effectLst/>
                        </a:rPr>
                        <a:t>Diseño de página de clientes</a:t>
                      </a:r>
                      <a:endParaRPr lang="es-C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903" marR="1019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800">
                          <a:effectLst/>
                        </a:rPr>
                        <a:t>5 días</a:t>
                      </a:r>
                      <a:endParaRPr lang="es-C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903" marR="101903" marT="0" marB="0"/>
                </a:tc>
              </a:tr>
              <a:tr h="11258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800">
                          <a:effectLst/>
                        </a:rPr>
                        <a:t>Generar contenido de página</a:t>
                      </a:r>
                      <a:endParaRPr lang="es-C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903" marR="10190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800" dirty="0">
                          <a:effectLst/>
                        </a:rPr>
                        <a:t>4 días</a:t>
                      </a:r>
                      <a:endParaRPr lang="es-C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903" marR="10190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32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Costo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Debido a las actividades, y sus recursos respectivos, se aumentaron los costos del proyecto. En la siguiente tabla se detallan más los costos.</a:t>
            </a:r>
          </a:p>
          <a:p>
            <a:endParaRPr lang="es-C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43693"/>
              </p:ext>
            </p:extLst>
          </p:nvPr>
        </p:nvGraphicFramePr>
        <p:xfrm>
          <a:off x="2435542" y="2808828"/>
          <a:ext cx="6987857" cy="3577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2015"/>
                <a:gridCol w="1791475"/>
                <a:gridCol w="1063799"/>
                <a:gridCol w="2310568"/>
              </a:tblGrid>
              <a:tr h="384651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2000" dirty="0">
                          <a:effectLst/>
                        </a:rPr>
                        <a:t>Detalle de costo</a:t>
                      </a:r>
                      <a:endParaRPr lang="es-C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  <a:tr h="3846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800" dirty="0">
                          <a:effectLst/>
                        </a:rPr>
                        <a:t>actividad</a:t>
                      </a:r>
                      <a:endParaRPr lang="es-C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800" dirty="0" smtClean="0">
                          <a:effectLst/>
                        </a:rPr>
                        <a:t>Recurso</a:t>
                      </a:r>
                      <a:endParaRPr lang="es-C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800" dirty="0" smtClean="0">
                          <a:effectLst/>
                        </a:rPr>
                        <a:t>Duración</a:t>
                      </a:r>
                      <a:endParaRPr lang="es-C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Costo</a:t>
                      </a:r>
                      <a:endParaRPr lang="es-C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57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Recopilación de clientes</a:t>
                      </a:r>
                      <a:endParaRPr lang="es-C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Administrador de proyectos</a:t>
                      </a:r>
                      <a:endParaRPr lang="es-C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2 días</a:t>
                      </a:r>
                      <a:endParaRPr lang="es-C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362,000</a:t>
                      </a:r>
                      <a:endParaRPr lang="es-C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57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Diseño de página de clientes</a:t>
                      </a:r>
                      <a:endParaRPr lang="es-C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Diseñador gráfico</a:t>
                      </a:r>
                      <a:endParaRPr lang="es-C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5 días</a:t>
                      </a:r>
                      <a:endParaRPr lang="es-C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620,000</a:t>
                      </a:r>
                      <a:endParaRPr lang="es-C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57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Generar contenido de página</a:t>
                      </a:r>
                      <a:endParaRPr lang="es-C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Programador</a:t>
                      </a:r>
                      <a:endParaRPr lang="es-C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4 días</a:t>
                      </a:r>
                      <a:endParaRPr lang="es-C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effectLst/>
                        </a:rPr>
                        <a:t>435,200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46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total</a:t>
                      </a:r>
                      <a:endParaRPr lang="es-CR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2400" b="1" dirty="0">
                          <a:effectLst/>
                        </a:rPr>
                        <a:t>1,417,200</a:t>
                      </a:r>
                      <a:endParaRPr lang="es-CR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08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a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TC103457491[[fn=Metropolitano]]</Template>
  <TotalTime>72</TotalTime>
  <Words>408</Words>
  <Application>Microsoft Office PowerPoint</Application>
  <PresentationFormat>Widescreen</PresentationFormat>
  <Paragraphs>192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Metropolitana</vt:lpstr>
      <vt:lpstr>Análisis de Valor Agregado</vt:lpstr>
      <vt:lpstr>PowerPoint Presentation</vt:lpstr>
      <vt:lpstr>PowerPoint Presentation</vt:lpstr>
      <vt:lpstr>PowerPoint Presentation</vt:lpstr>
      <vt:lpstr>Impacto del cambio en el proyecto</vt:lpstr>
      <vt:lpstr>Actividades</vt:lpstr>
      <vt:lpstr>Riesgos</vt:lpstr>
      <vt:lpstr>Tiempo</vt:lpstr>
      <vt:lpstr>Costo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Valor Agregado</dc:title>
  <dc:creator>Esteban Benavides Cruz</dc:creator>
  <cp:lastModifiedBy>Esteban Leandro</cp:lastModifiedBy>
  <cp:revision>9</cp:revision>
  <dcterms:created xsi:type="dcterms:W3CDTF">2014-06-10T03:29:37Z</dcterms:created>
  <dcterms:modified xsi:type="dcterms:W3CDTF">2014-06-10T19:20:21Z</dcterms:modified>
</cp:coreProperties>
</file>