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4"/>
  </p:sldMasterIdLst>
  <p:notesMasterIdLst>
    <p:notesMasterId r:id="rId22"/>
  </p:notesMasterIdLst>
  <p:sldIdLst>
    <p:sldId id="256" r:id="rId5"/>
    <p:sldId id="257" r:id="rId6"/>
    <p:sldId id="258" r:id="rId7"/>
    <p:sldId id="260" r:id="rId8"/>
    <p:sldId id="263" r:id="rId9"/>
    <p:sldId id="262" r:id="rId10"/>
    <p:sldId id="267" r:id="rId11"/>
    <p:sldId id="264" r:id="rId12"/>
    <p:sldId id="268" r:id="rId13"/>
    <p:sldId id="269" r:id="rId14"/>
    <p:sldId id="271" r:id="rId15"/>
    <p:sldId id="272" r:id="rId16"/>
    <p:sldId id="266" r:id="rId17"/>
    <p:sldId id="261" r:id="rId18"/>
    <p:sldId id="265" r:id="rId19"/>
    <p:sldId id="273" r:id="rId20"/>
    <p:sldId id="259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C06414E-C32F-4707-8B0C-89E2D5331B71}" v="146" dt="2019-07-25T11:55:49.9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5" autoAdjust="0"/>
    <p:restoredTop sz="95441" autoAdjust="0"/>
  </p:normalViewPr>
  <p:slideViewPr>
    <p:cSldViewPr snapToGrid="0">
      <p:cViewPr varScale="1">
        <p:scale>
          <a:sx n="68" d="100"/>
          <a:sy n="68" d="100"/>
        </p:scale>
        <p:origin x="1386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1C63B-7147-40DC-9DD1-A22900D398CA}" type="datetimeFigureOut">
              <a:rPr lang="it-IT" smtClean="0"/>
              <a:t>26/07/2019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A6B88F-49BB-49DF-9CD9-134570298B2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920404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hape 45"/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238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Shape 49"/>
          <p:cNvPicPr preferRelativeResize="0"/>
          <p:nvPr userDrawn="1"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571226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egnaposto piè di pagina 10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2789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200"/>
            </a:lvl1pPr>
          </a:lstStyle>
          <a:p>
            <a:r>
              <a:rPr lang="it-IT" dirty="0"/>
              <a:t>Fare clic per modificare lo stile del titolo</a:t>
            </a: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31548-3396-48E6-A4F0-B6B6C960F6EE}" type="slidenum">
              <a:rPr lang="it-IT" smtClean="0"/>
              <a:t>‹#›</a:t>
            </a:fld>
            <a:endParaRPr lang="it-IT" dirty="0"/>
          </a:p>
        </p:txBody>
      </p:sp>
      <p:sp>
        <p:nvSpPr>
          <p:cNvPr id="6" name="Text Placeholder 2"/>
          <p:cNvSpPr>
            <a:spLocks noGrp="1"/>
          </p:cNvSpPr>
          <p:nvPr>
            <p:ph idx="1"/>
          </p:nvPr>
        </p:nvSpPr>
        <p:spPr>
          <a:xfrm>
            <a:off x="628649" y="1022847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it-IT" dirty="0"/>
              <a:t>Modifica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57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hape 61"/>
          <p:cNvPicPr preferRelativeResize="0"/>
          <p:nvPr userDrawn="1"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2" y="6571224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12732" y="133833"/>
            <a:ext cx="7886700" cy="3628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it-IT" dirty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49" y="961302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Modifica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8649" y="6571225"/>
            <a:ext cx="4027433" cy="286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0" y="6571225"/>
            <a:ext cx="420414" cy="286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07C31548-3396-48E6-A4F0-B6B6C960F6EE}" type="slidenum">
              <a:rPr lang="it-IT" smtClean="0"/>
              <a:pPr/>
              <a:t>‹#›</a:t>
            </a:fld>
            <a:endParaRPr lang="it-IT" dirty="0"/>
          </a:p>
        </p:txBody>
      </p:sp>
      <p:pic>
        <p:nvPicPr>
          <p:cNvPr id="7" name="Shape 57"/>
          <p:cNvPicPr preferRelativeResize="0"/>
          <p:nvPr userDrawn="1"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Shape 58"/>
          <p:cNvPicPr preferRelativeResize="0"/>
          <p:nvPr userDrawn="1"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630539"/>
            <a:ext cx="9143998" cy="9747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68707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444E4655-1AD7-41FF-A44A-56D6FE756DF1}"/>
              </a:ext>
            </a:extLst>
          </p:cNvPr>
          <p:cNvSpPr txBox="1"/>
          <p:nvPr/>
        </p:nvSpPr>
        <p:spPr>
          <a:xfrm>
            <a:off x="2840853" y="4625266"/>
            <a:ext cx="6040388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DYNAMIC TRAFFIC LOAD BALANCING </a:t>
            </a:r>
          </a:p>
          <a:p>
            <a:r>
              <a:rPr lang="en-GB" sz="2000" dirty="0" err="1"/>
              <a:t>Emmanuele</a:t>
            </a:r>
            <a:r>
              <a:rPr lang="en-GB" sz="2000" dirty="0"/>
              <a:t> Benedetto</a:t>
            </a:r>
            <a:r>
              <a:rPr lang="en-GB" sz="2000"/>
              <a:t>, 10520167</a:t>
            </a:r>
          </a:p>
          <a:p>
            <a:r>
              <a:rPr lang="en-GB" sz="2000"/>
              <a:t>Ilaria </a:t>
            </a:r>
            <a:r>
              <a:rPr lang="en-GB" sz="2000" dirty="0"/>
              <a:t>Campagna, 10491234</a:t>
            </a:r>
            <a:endParaRPr lang="en-GB" dirty="0"/>
          </a:p>
          <a:p>
            <a:r>
              <a:rPr lang="en-GB" sz="2000" dirty="0"/>
              <a:t>Fabio Carminati, 10526562</a:t>
            </a:r>
          </a:p>
          <a:p>
            <a:r>
              <a:rPr lang="en-GB" sz="2000" dirty="0"/>
              <a:t>Dhiraj </a:t>
            </a:r>
            <a:r>
              <a:rPr lang="en-GB" sz="2000" dirty="0" err="1"/>
              <a:t>Bhasin</a:t>
            </a:r>
            <a:r>
              <a:rPr lang="en-GB" sz="2000" dirty="0"/>
              <a:t> 10512720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39E2923C-BD70-41D6-AD78-E67FC31C1AF4}"/>
              </a:ext>
            </a:extLst>
          </p:cNvPr>
          <p:cNvSpPr txBox="1"/>
          <p:nvPr/>
        </p:nvSpPr>
        <p:spPr>
          <a:xfrm>
            <a:off x="2840853" y="0"/>
            <a:ext cx="6196614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/>
              <a:t>Switching and Routing project 2018/2019</a:t>
            </a:r>
          </a:p>
          <a:p>
            <a:r>
              <a:rPr lang="it-IT" sz="2400" dirty="0"/>
              <a:t>Prof. Guido Maier</a:t>
            </a:r>
          </a:p>
          <a:p>
            <a:r>
              <a:rPr lang="it-IT" sz="2400" dirty="0" err="1"/>
              <a:t>Ph.D</a:t>
            </a:r>
            <a:r>
              <a:rPr lang="it-IT" sz="2400" dirty="0"/>
              <a:t>. </a:t>
            </a:r>
            <a:r>
              <a:rPr lang="it-IT" sz="2400" dirty="0" err="1"/>
              <a:t>student</a:t>
            </a:r>
            <a:r>
              <a:rPr lang="it-IT" sz="2400" dirty="0"/>
              <a:t> Sebastian </a:t>
            </a:r>
            <a:r>
              <a:rPr lang="it-IT" sz="2400" dirty="0" err="1"/>
              <a:t>Troìa</a:t>
            </a:r>
            <a:endParaRPr lang="en-GB" sz="2000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2A26AA8A-024F-413F-A53E-02E53800A4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10647452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D8FD3764-0785-41A2-B6CD-604ECCAC99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10647452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79E4F65E-BE2A-4132-B510-34539D23D0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304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10647452)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9B3697ED-4B0B-4F4D-84D5-95181CDF94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10491234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37959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29C65-8188-49D1-A279-398D0D3C1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Controller - _</a:t>
            </a:r>
            <a:r>
              <a:rPr lang="en-GB" dirty="0" err="1"/>
              <a:t>packet_in_handler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21E8599-7297-46AE-9062-CFF517E33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31548-3396-48E6-A4F0-B6B6C960F6EE}" type="slidenum">
              <a:rPr lang="it-IT" smtClean="0"/>
              <a:t>10</a:t>
            </a:fld>
            <a:endParaRPr lang="it-IT" dirty="0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FEE12866-972F-4903-B0CD-04CDA6A5F0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7145" y="4637600"/>
            <a:ext cx="5103603" cy="1756589"/>
          </a:xfrm>
          <a:prstGeom prst="rect">
            <a:avLst/>
          </a:prstGeom>
        </p:spPr>
      </p:pic>
      <p:pic>
        <p:nvPicPr>
          <p:cNvPr id="11" name="Immagine 10" descr="Immagine che contiene testo, mappa&#10;&#10;Descrizione generata automaticamente">
            <a:extLst>
              <a:ext uri="{FF2B5EF4-FFF2-40B4-BE49-F238E27FC236}">
                <a16:creationId xmlns:a16="http://schemas.microsoft.com/office/drawing/2014/main" id="{C43603DD-6D72-4C2A-8EF3-A21CD3F66E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0724" y="1043602"/>
            <a:ext cx="4882551" cy="3506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8176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29C65-8188-49D1-A279-398D0D3C1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Controller - _</a:t>
            </a:r>
            <a:r>
              <a:rPr lang="en-GB" dirty="0" err="1"/>
              <a:t>packet_in_handler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21E8599-7297-46AE-9062-CFF517E33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31548-3396-48E6-A4F0-B6B6C960F6EE}" type="slidenum">
              <a:rPr lang="it-IT" smtClean="0"/>
              <a:t>11</a:t>
            </a:fld>
            <a:endParaRPr lang="it-IT" dirty="0"/>
          </a:p>
        </p:txBody>
      </p:sp>
      <p:pic>
        <p:nvPicPr>
          <p:cNvPr id="5" name="Immagine 4" descr="Immagine che contiene testo, mappa&#10;&#10;Descrizione generata automaticamente">
            <a:extLst>
              <a:ext uri="{FF2B5EF4-FFF2-40B4-BE49-F238E27FC236}">
                <a16:creationId xmlns:a16="http://schemas.microsoft.com/office/drawing/2014/main" id="{613E4D3C-E148-43ED-800D-4506C5196F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7215" y="819508"/>
            <a:ext cx="4923093" cy="5716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0451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29C65-8188-49D1-A279-398D0D3C1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Controller - _</a:t>
            </a:r>
            <a:r>
              <a:rPr lang="en-GB" dirty="0" err="1"/>
              <a:t>packet_in_handler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21E8599-7297-46AE-9062-CFF517E33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31548-3396-48E6-A4F0-B6B6C960F6EE}" type="slidenum">
              <a:rPr lang="it-IT" smtClean="0"/>
              <a:t>12</a:t>
            </a:fld>
            <a:endParaRPr lang="it-IT" dirty="0"/>
          </a:p>
        </p:txBody>
      </p:sp>
      <p:pic>
        <p:nvPicPr>
          <p:cNvPr id="6" name="Immagine 5" descr="Immagine che contiene testo, mappa&#10;&#10;Descrizione generata automaticamente">
            <a:extLst>
              <a:ext uri="{FF2B5EF4-FFF2-40B4-BE49-F238E27FC236}">
                <a16:creationId xmlns:a16="http://schemas.microsoft.com/office/drawing/2014/main" id="{BD0BD0AA-DCF2-4669-B580-EBF42E7E31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4235" y="836763"/>
            <a:ext cx="3183694" cy="5658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7333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29C65-8188-49D1-A279-398D0D3C1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Controller - _</a:t>
            </a:r>
            <a:r>
              <a:rPr lang="en-GB" dirty="0" err="1"/>
              <a:t>monitor_threshold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21E8599-7297-46AE-9062-CFF517E33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31548-3396-48E6-A4F0-B6B6C960F6EE}" type="slidenum">
              <a:rPr lang="it-IT" smtClean="0"/>
              <a:t>13</a:t>
            </a:fld>
            <a:endParaRPr lang="it-IT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487C24-CBCC-42CB-95B6-91A7587DC4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022847"/>
            <a:ext cx="7886700" cy="5548378"/>
          </a:xfrm>
        </p:spPr>
        <p:txBody>
          <a:bodyPr>
            <a:normAutofit/>
          </a:bodyPr>
          <a:lstStyle/>
          <a:p>
            <a:endParaRPr lang="en-GB" dirty="0"/>
          </a:p>
          <a:p>
            <a:endParaRPr lang="en-GB" dirty="0"/>
          </a:p>
        </p:txBody>
      </p:sp>
      <p:pic>
        <p:nvPicPr>
          <p:cNvPr id="6" name="Immagine 5" descr="Immagine che contiene testo&#10;&#10;Descrizione generata automaticamente">
            <a:extLst>
              <a:ext uri="{FF2B5EF4-FFF2-40B4-BE49-F238E27FC236}">
                <a16:creationId xmlns:a16="http://schemas.microsoft.com/office/drawing/2014/main" id="{58BF9D8E-6819-4BC7-B87E-5F9E03AF01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414" y="1183232"/>
            <a:ext cx="3510341" cy="5227608"/>
          </a:xfrm>
          <a:prstGeom prst="rect">
            <a:avLst/>
          </a:prstGeom>
        </p:spPr>
      </p:pic>
      <p:pic>
        <p:nvPicPr>
          <p:cNvPr id="8" name="Immagine 7" descr="Immagine che contiene testo, mappa&#10;&#10;Descrizione generata automaticamente">
            <a:extLst>
              <a:ext uri="{FF2B5EF4-FFF2-40B4-BE49-F238E27FC236}">
                <a16:creationId xmlns:a16="http://schemas.microsoft.com/office/drawing/2014/main" id="{AFFEC785-40A1-4D3C-9422-87DBA6CA82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5878" y="1022847"/>
            <a:ext cx="4327706" cy="5391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2478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C05E0-ED20-42E1-92AB-2207D3724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Plot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6835F0C-967F-42CC-B8E3-4BAE7A840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31548-3396-48E6-A4F0-B6B6C960F6EE}" type="slidenum">
              <a:rPr lang="it-IT" smtClean="0"/>
              <a:t>14</a:t>
            </a:fld>
            <a:endParaRPr lang="it-IT" dirty="0"/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7FB0CA03-60EC-4A6F-AD5A-8596641EC2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22340"/>
            <a:ext cx="9147439" cy="4613319"/>
          </a:xfrm>
        </p:spPr>
      </p:pic>
    </p:spTree>
    <p:extLst>
      <p:ext uri="{BB962C8B-B14F-4D97-AF65-F5344CB8AC3E}">
        <p14:creationId xmlns:p14="http://schemas.microsoft.com/office/powerpoint/2010/main" val="19599122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C05E0-ED20-42E1-92AB-2207D3724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Plot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6835F0C-967F-42CC-B8E3-4BAE7A840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31548-3396-48E6-A4F0-B6B6C960F6EE}" type="slidenum">
              <a:rPr lang="it-IT" smtClean="0"/>
              <a:t>15</a:t>
            </a:fld>
            <a:endParaRPr lang="it-IT" dirty="0"/>
          </a:p>
        </p:txBody>
      </p:sp>
      <p:pic>
        <p:nvPicPr>
          <p:cNvPr id="8" name="Segnaposto contenuto 7" descr="Immagine che contiene testo, mappa&#10;&#10;Descrizione generata automaticamente">
            <a:extLst>
              <a:ext uri="{FF2B5EF4-FFF2-40B4-BE49-F238E27FC236}">
                <a16:creationId xmlns:a16="http://schemas.microsoft.com/office/drawing/2014/main" id="{D3C826BC-4586-4552-B3D1-74D73707FD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207" y="829528"/>
            <a:ext cx="3274865" cy="2492269"/>
          </a:xfr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3765B05D-C14D-4B72-B697-05D300F995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29000"/>
            <a:ext cx="4040793" cy="3030595"/>
          </a:xfrm>
          <a:prstGeom prst="rect">
            <a:avLst/>
          </a:prstGeom>
        </p:spPr>
      </p:pic>
      <p:pic>
        <p:nvPicPr>
          <p:cNvPr id="12" name="Immagine 11" descr="Immagine che contiene testo&#10;&#10;Descrizione generata automaticamente">
            <a:extLst>
              <a:ext uri="{FF2B5EF4-FFF2-40B4-BE49-F238E27FC236}">
                <a16:creationId xmlns:a16="http://schemas.microsoft.com/office/drawing/2014/main" id="{09C1A0C4-5242-463D-845B-7477CFD31F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4922" y="905772"/>
            <a:ext cx="5179078" cy="5175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8922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C05E0-ED20-42E1-92AB-2207D3724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Testbed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6835F0C-967F-42CC-B8E3-4BAE7A840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31548-3396-48E6-A4F0-B6B6C960F6EE}" type="slidenum">
              <a:rPr lang="it-IT" smtClean="0"/>
              <a:t>16</a:t>
            </a:fld>
            <a:endParaRPr lang="it-IT" dirty="0"/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AC8EA7FF-9C55-418A-B2E1-07EE8CFA97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022846"/>
            <a:ext cx="7886700" cy="5248557"/>
          </a:xfrm>
        </p:spPr>
        <p:txBody>
          <a:bodyPr>
            <a:normAutofit/>
          </a:bodyPr>
          <a:lstStyle/>
          <a:p>
            <a:r>
              <a:rPr lang="it-IT" dirty="0"/>
              <a:t>Always on network</a:t>
            </a:r>
          </a:p>
          <a:p>
            <a:pPr lvl="1"/>
            <a:r>
              <a:rPr lang="it-IT" dirty="0" err="1"/>
              <a:t>clear</a:t>
            </a:r>
            <a:r>
              <a:rPr lang="it-IT" dirty="0"/>
              <a:t> ARP </a:t>
            </a:r>
            <a:r>
              <a:rPr lang="it-IT" dirty="0" err="1"/>
              <a:t>tables</a:t>
            </a:r>
            <a:endParaRPr lang="it-IT" dirty="0"/>
          </a:p>
          <a:p>
            <a:r>
              <a:rPr lang="it-IT" dirty="0"/>
              <a:t>Rule </a:t>
            </a:r>
            <a:r>
              <a:rPr lang="it-IT" dirty="0" err="1"/>
              <a:t>modified</a:t>
            </a:r>
            <a:r>
              <a:rPr lang="it-IT" dirty="0"/>
              <a:t>, </a:t>
            </a:r>
            <a:r>
              <a:rPr lang="it-IT" dirty="0" err="1"/>
              <a:t>byte_count</a:t>
            </a:r>
            <a:r>
              <a:rPr lang="it-IT" dirty="0"/>
              <a:t> </a:t>
            </a:r>
            <a:r>
              <a:rPr lang="it-IT" dirty="0" err="1"/>
              <a:t>won’t</a:t>
            </a:r>
            <a:r>
              <a:rPr lang="it-IT" dirty="0"/>
              <a:t> reset</a:t>
            </a:r>
          </a:p>
          <a:p>
            <a:pPr lvl="1"/>
            <a:r>
              <a:rPr lang="it-IT" dirty="0"/>
              <a:t>use an offset</a:t>
            </a:r>
          </a:p>
          <a:p>
            <a:r>
              <a:rPr lang="en-US" dirty="0"/>
              <a:t>Statistics about ports are not supported by switches.</a:t>
            </a:r>
          </a:p>
          <a:p>
            <a:r>
              <a:rPr lang="en-US" dirty="0"/>
              <a:t>Switches, when replying to the _</a:t>
            </a:r>
            <a:r>
              <a:rPr lang="en-US" i="1" dirty="0" err="1"/>
              <a:t>request_flow_stats</a:t>
            </a:r>
            <a:r>
              <a:rPr lang="en-US" dirty="0"/>
              <a:t>, put in the message a flow with an empty </a:t>
            </a:r>
            <a:r>
              <a:rPr lang="en-US" i="1" dirty="0"/>
              <a:t>action</a:t>
            </a:r>
            <a:r>
              <a:rPr lang="en-US" dirty="0"/>
              <a:t> field</a:t>
            </a:r>
          </a:p>
          <a:p>
            <a:r>
              <a:rPr lang="en-US" dirty="0"/>
              <a:t>In </a:t>
            </a:r>
            <a:r>
              <a:rPr lang="en-US" i="1" dirty="0" err="1"/>
              <a:t>mininet</a:t>
            </a:r>
            <a:r>
              <a:rPr lang="en-US" dirty="0"/>
              <a:t>, the MAC addresses of the hosts and the </a:t>
            </a:r>
            <a:r>
              <a:rPr lang="en-US" dirty="0" err="1"/>
              <a:t>datapath</a:t>
            </a:r>
            <a:r>
              <a:rPr lang="en-US" dirty="0"/>
              <a:t> IDs of the switches are incremental.</a:t>
            </a:r>
            <a:br>
              <a:rPr lang="en-US" dirty="0"/>
            </a:br>
            <a:endParaRPr lang="it-IT" dirty="0"/>
          </a:p>
          <a:p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676377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contenuto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9600" dirty="0"/>
              <a:t>END</a:t>
            </a:r>
          </a:p>
          <a:p>
            <a:pPr marL="0" indent="0" algn="ctr">
              <a:buNone/>
            </a:pPr>
            <a:r>
              <a:rPr lang="en-GB" sz="7200" dirty="0"/>
              <a:t>Questions?</a:t>
            </a:r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31548-3396-48E6-A4F0-B6B6C960F6EE}" type="slidenum">
              <a:rPr lang="it-IT" smtClean="0"/>
              <a:t>17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64199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0812F8E-D921-4C89-8325-C6F2A8E2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Outline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C8CF5024-7CA6-44E1-95A6-4332867B9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31548-3396-48E6-A4F0-B6B6C960F6EE}" type="slidenum">
              <a:rPr lang="it-IT" smtClean="0"/>
              <a:t>2</a:t>
            </a:fld>
            <a:endParaRPr lang="it-IT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2D6DED76-B6D0-4602-8B93-FE8043360C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  <a:p>
            <a:r>
              <a:rPr lang="en-GB" dirty="0" err="1"/>
              <a:t>EdgeStats</a:t>
            </a:r>
            <a:r>
              <a:rPr lang="en-GB" dirty="0"/>
              <a:t> class</a:t>
            </a:r>
          </a:p>
          <a:p>
            <a:r>
              <a:rPr lang="en-GB" dirty="0"/>
              <a:t>Controller</a:t>
            </a:r>
          </a:p>
          <a:p>
            <a:r>
              <a:rPr lang="en-GB" dirty="0"/>
              <a:t>Plot</a:t>
            </a:r>
          </a:p>
          <a:p>
            <a:r>
              <a:rPr lang="en-GB" dirty="0"/>
              <a:t>Testbed</a:t>
            </a:r>
          </a:p>
        </p:txBody>
      </p:sp>
    </p:spTree>
    <p:extLst>
      <p:ext uri="{BB962C8B-B14F-4D97-AF65-F5344CB8AC3E}">
        <p14:creationId xmlns:p14="http://schemas.microsoft.com/office/powerpoint/2010/main" val="4199622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31548-3396-48E6-A4F0-B6B6C960F6EE}" type="slidenum">
              <a:rPr lang="it-IT" smtClean="0"/>
              <a:t>3</a:t>
            </a:fld>
            <a:endParaRPr lang="it-IT" dirty="0"/>
          </a:p>
        </p:txBody>
      </p:sp>
      <p:sp>
        <p:nvSpPr>
          <p:cNvPr id="4" name="Segnaposto contenut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Load balance the traffic based on link parameters or load on a switch</a:t>
            </a:r>
          </a:p>
          <a:p>
            <a:r>
              <a:rPr lang="en-US" dirty="0"/>
              <a:t>When a new flow has to be routed, we look for the shortest path between the sender and the receiver in order to distribute flows among the network and avoid overloaded links</a:t>
            </a:r>
          </a:p>
          <a:p>
            <a:r>
              <a:rPr lang="en-US" dirty="0"/>
              <a:t>Links statistics are constantly monitored</a:t>
            </a:r>
          </a:p>
          <a:p>
            <a:r>
              <a:rPr lang="en-US" dirty="0"/>
              <a:t>If a link exceeds a certain threshold, the controller looks for the flow which is using more bandwidth between those with the lower DSCP</a:t>
            </a:r>
            <a:endParaRPr lang="it-IT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33079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8E5E0-7530-4A6C-942E-95B5D5156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2732" y="133833"/>
            <a:ext cx="7886700" cy="362884"/>
          </a:xfrm>
        </p:spPr>
        <p:txBody>
          <a:bodyPr/>
          <a:lstStyle/>
          <a:p>
            <a:r>
              <a:rPr lang="en-GB" dirty="0" err="1"/>
              <a:t>EdgeStatsClass</a:t>
            </a:r>
            <a:r>
              <a:rPr lang="en-GB" dirty="0"/>
              <a:t> - Attributes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7447C3D-69EA-409B-B281-167FF997D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571225"/>
            <a:ext cx="420414" cy="286775"/>
          </a:xfrm>
        </p:spPr>
        <p:txBody>
          <a:bodyPr/>
          <a:lstStyle/>
          <a:p>
            <a:fld id="{07C31548-3396-48E6-A4F0-B6B6C960F6EE}" type="slidenum">
              <a:rPr lang="it-IT" smtClean="0"/>
              <a:t>4</a:t>
            </a:fld>
            <a:endParaRPr lang="it-IT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E35F35-F83C-4097-9588-54D8EACE24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2732" y="2372829"/>
            <a:ext cx="7792913" cy="4351338"/>
          </a:xfrm>
        </p:spPr>
        <p:txBody>
          <a:bodyPr>
            <a:normAutofit lnSpcReduction="10000"/>
          </a:bodyPr>
          <a:lstStyle/>
          <a:p>
            <a:r>
              <a:rPr lang="it-IT" dirty="0"/>
              <a:t>link = (</a:t>
            </a:r>
            <a:r>
              <a:rPr lang="it-IT" dirty="0" err="1"/>
              <a:t>src_dpid</a:t>
            </a:r>
            <a:r>
              <a:rPr lang="it-IT" dirty="0"/>
              <a:t>, </a:t>
            </a:r>
            <a:r>
              <a:rPr lang="it-IT" dirty="0" err="1"/>
              <a:t>dst_dpid</a:t>
            </a:r>
            <a:r>
              <a:rPr lang="it-IT" dirty="0"/>
              <a:t>)</a:t>
            </a:r>
          </a:p>
          <a:p>
            <a:r>
              <a:rPr lang="en-GB" dirty="0" err="1"/>
              <a:t>src_port</a:t>
            </a:r>
            <a:endParaRPr lang="en-GB" dirty="0"/>
          </a:p>
          <a:p>
            <a:r>
              <a:rPr lang="en-GB" dirty="0" err="1"/>
              <a:t>dst_port</a:t>
            </a:r>
            <a:endParaRPr lang="en-GB" dirty="0"/>
          </a:p>
          <a:p>
            <a:r>
              <a:rPr lang="en-GB" dirty="0" err="1"/>
              <a:t>match_to_stats</a:t>
            </a:r>
            <a:r>
              <a:rPr lang="en-GB" dirty="0"/>
              <a:t> / </a:t>
            </a:r>
            <a:r>
              <a:rPr lang="en-GB" dirty="0" err="1"/>
              <a:t>src_port_stats</a:t>
            </a:r>
            <a:endParaRPr lang="en-GB" dirty="0"/>
          </a:p>
          <a:p>
            <a:pPr lvl="1"/>
            <a:r>
              <a:rPr lang="en-GB" dirty="0"/>
              <a:t>throughput</a:t>
            </a:r>
          </a:p>
          <a:p>
            <a:pPr lvl="1"/>
            <a:r>
              <a:rPr lang="en-GB" dirty="0" err="1"/>
              <a:t>mean_troughput</a:t>
            </a:r>
            <a:endParaRPr lang="en-GB" dirty="0"/>
          </a:p>
          <a:p>
            <a:pPr lvl="1"/>
            <a:r>
              <a:rPr lang="en-GB" dirty="0" err="1"/>
              <a:t>prev_tx_byte</a:t>
            </a:r>
            <a:endParaRPr lang="en-GB" dirty="0"/>
          </a:p>
          <a:p>
            <a:pPr lvl="1"/>
            <a:r>
              <a:rPr lang="en-GB" dirty="0" err="1"/>
              <a:t>curr_tx_byte</a:t>
            </a:r>
            <a:endParaRPr lang="en-GB" dirty="0"/>
          </a:p>
          <a:p>
            <a:pPr lvl="1"/>
            <a:r>
              <a:rPr lang="en-US" dirty="0" err="1"/>
              <a:t>prev_alive_time</a:t>
            </a:r>
            <a:endParaRPr lang="en-US" dirty="0"/>
          </a:p>
          <a:p>
            <a:pPr lvl="1"/>
            <a:r>
              <a:rPr lang="en-US" dirty="0" err="1"/>
              <a:t>curr_alive_time</a:t>
            </a:r>
            <a:endParaRPr lang="en-US" dirty="0"/>
          </a:p>
          <a:p>
            <a:pPr lvl="1"/>
            <a:r>
              <a:rPr lang="en-US" dirty="0" err="1"/>
              <a:t>time_interval</a:t>
            </a:r>
            <a:endParaRPr lang="en-US" dirty="0"/>
          </a:p>
          <a:p>
            <a:pPr lvl="1"/>
            <a:r>
              <a:rPr lang="en-US" dirty="0" err="1"/>
              <a:t>throughputs_array</a:t>
            </a:r>
            <a:endParaRPr lang="en-GB" dirty="0"/>
          </a:p>
          <a:p>
            <a:pPr lvl="1"/>
            <a:endParaRPr lang="en-GB" dirty="0"/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CE620A87-A082-4D7F-88E9-519A494230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99" y="900482"/>
            <a:ext cx="9144000" cy="1068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571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8E5E0-7530-4A6C-942E-95B5D5156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2732" y="133833"/>
            <a:ext cx="7886700" cy="362884"/>
          </a:xfrm>
        </p:spPr>
        <p:txBody>
          <a:bodyPr/>
          <a:lstStyle/>
          <a:p>
            <a:r>
              <a:rPr lang="en-GB" dirty="0" err="1"/>
              <a:t>EdgeStatsClass</a:t>
            </a:r>
            <a:r>
              <a:rPr lang="en-GB" dirty="0"/>
              <a:t> - Methods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7447C3D-69EA-409B-B281-167FF997D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571225"/>
            <a:ext cx="420414" cy="286775"/>
          </a:xfrm>
        </p:spPr>
        <p:txBody>
          <a:bodyPr/>
          <a:lstStyle/>
          <a:p>
            <a:fld id="{07C31548-3396-48E6-A4F0-B6B6C960F6EE}" type="slidenum">
              <a:rPr lang="it-IT" smtClean="0"/>
              <a:t>5</a:t>
            </a:fld>
            <a:endParaRPr lang="it-IT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E35F35-F83C-4097-9588-54D8EACE24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0207" y="2372829"/>
            <a:ext cx="7792913" cy="4351338"/>
          </a:xfrm>
        </p:spPr>
        <p:txBody>
          <a:bodyPr>
            <a:normAutofit/>
          </a:bodyPr>
          <a:lstStyle/>
          <a:p>
            <a:pPr lvl="1"/>
            <a:r>
              <a:rPr lang="en-GB" sz="2500" dirty="0" err="1"/>
              <a:t>initialize_port_dict</a:t>
            </a:r>
            <a:endParaRPr lang="en-GB" sz="2500" dirty="0"/>
          </a:p>
          <a:p>
            <a:pPr lvl="1"/>
            <a:r>
              <a:rPr lang="en-GB" sz="2500" dirty="0" err="1"/>
              <a:t>add_match_to_edge</a:t>
            </a:r>
            <a:endParaRPr lang="en-GB" sz="2500" dirty="0"/>
          </a:p>
          <a:p>
            <a:pPr lvl="1"/>
            <a:r>
              <a:rPr lang="en-GB" sz="2500" dirty="0" err="1"/>
              <a:t>remove_match_from_edge</a:t>
            </a:r>
            <a:endParaRPr lang="en-GB" sz="2500" dirty="0"/>
          </a:p>
          <a:p>
            <a:pPr lvl="1"/>
            <a:r>
              <a:rPr lang="en-GB" sz="2500" dirty="0" err="1"/>
              <a:t>retrieve_value</a:t>
            </a:r>
            <a:endParaRPr lang="en-GB" sz="2500" dirty="0"/>
          </a:p>
          <a:p>
            <a:pPr lvl="1"/>
            <a:r>
              <a:rPr lang="en-GB" sz="2500" dirty="0" err="1"/>
              <a:t>update_weight_from_FlowStatsReply</a:t>
            </a:r>
            <a:endParaRPr lang="en-GB" sz="2500" dirty="0"/>
          </a:p>
          <a:p>
            <a:pPr lvl="1"/>
            <a:r>
              <a:rPr lang="en-GB" sz="2500" dirty="0" err="1"/>
              <a:t>update_weight_from_PortStatsReply</a:t>
            </a:r>
            <a:endParaRPr lang="en-GB" sz="2500" dirty="0"/>
          </a:p>
          <a:p>
            <a:pPr lvl="1"/>
            <a:r>
              <a:rPr lang="en-GB" sz="2500" dirty="0"/>
              <a:t>extract</a:t>
            </a:r>
            <a:r>
              <a:rPr lang="it-IT" sz="2500" dirty="0"/>
              <a:t>_fields</a:t>
            </a:r>
            <a:endParaRPr lang="en-GB" sz="2500" dirty="0"/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CE620A87-A082-4D7F-88E9-519A494230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99" y="900482"/>
            <a:ext cx="9144000" cy="1068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7712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29C65-8188-49D1-A279-398D0D3C1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Controller - Constants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21E8599-7297-46AE-9062-CFF517E33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31548-3396-48E6-A4F0-B6B6C960F6EE}" type="slidenum">
              <a:rPr lang="it-IT" smtClean="0"/>
              <a:t>6</a:t>
            </a:fld>
            <a:endParaRPr lang="it-IT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487C24-CBCC-42CB-95B6-91A7587DC4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DEFAULT_WEIGHT</a:t>
            </a:r>
          </a:p>
          <a:p>
            <a:r>
              <a:rPr lang="en-GB" dirty="0"/>
              <a:t>NUMBER_OF_SWITCH_PORTS</a:t>
            </a:r>
          </a:p>
          <a:p>
            <a:r>
              <a:rPr lang="en-GB" dirty="0"/>
              <a:t>SLEEP</a:t>
            </a:r>
          </a:p>
          <a:p>
            <a:r>
              <a:rPr lang="en-GB" dirty="0"/>
              <a:t>WAIT_FOR_STATISTICS</a:t>
            </a:r>
          </a:p>
          <a:p>
            <a:r>
              <a:rPr lang="en-GB" dirty="0"/>
              <a:t>SLEEP_TH</a:t>
            </a:r>
          </a:p>
          <a:p>
            <a:r>
              <a:rPr lang="en-GB" dirty="0"/>
              <a:t>LINK_THRESHOLD</a:t>
            </a:r>
          </a:p>
          <a:p>
            <a:r>
              <a:rPr lang="en-GB" dirty="0"/>
              <a:t>MAX_RTT_ADMITTED</a:t>
            </a:r>
          </a:p>
          <a:p>
            <a:r>
              <a:rPr lang="en-GB" dirty="0"/>
              <a:t>MIN_FLOW_BW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10797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29C65-8188-49D1-A279-398D0D3C1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Controller - Methods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21E8599-7297-46AE-9062-CFF517E33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31548-3396-48E6-A4F0-B6B6C960F6EE}" type="slidenum">
              <a:rPr lang="it-IT" smtClean="0"/>
              <a:t>7</a:t>
            </a:fld>
            <a:endParaRPr lang="it-IT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487C24-CBCC-42CB-95B6-91A7587DC4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022847"/>
            <a:ext cx="7886700" cy="5548378"/>
          </a:xfrm>
        </p:spPr>
        <p:txBody>
          <a:bodyPr>
            <a:normAutofit/>
          </a:bodyPr>
          <a:lstStyle/>
          <a:p>
            <a:r>
              <a:rPr lang="en-GB" dirty="0"/>
              <a:t>_monitor</a:t>
            </a:r>
          </a:p>
          <a:p>
            <a:pPr lvl="1"/>
            <a:r>
              <a:rPr lang="en-GB" dirty="0"/>
              <a:t>_</a:t>
            </a:r>
            <a:r>
              <a:rPr lang="en-GB" dirty="0" err="1"/>
              <a:t>request_flow_stats</a:t>
            </a:r>
            <a:r>
              <a:rPr lang="en-GB" dirty="0"/>
              <a:t> / _</a:t>
            </a:r>
            <a:r>
              <a:rPr lang="en-GB" dirty="0" err="1"/>
              <a:t>request_port_stats</a:t>
            </a:r>
            <a:endParaRPr lang="en-GB" dirty="0"/>
          </a:p>
          <a:p>
            <a:pPr lvl="1"/>
            <a:r>
              <a:rPr lang="en-GB" dirty="0" err="1"/>
              <a:t>flow_stats_reply_handler</a:t>
            </a:r>
            <a:r>
              <a:rPr lang="en-GB" dirty="0"/>
              <a:t> / </a:t>
            </a:r>
            <a:r>
              <a:rPr lang="en-GB" dirty="0" err="1"/>
              <a:t>port_stats_reply_handler</a:t>
            </a:r>
            <a:endParaRPr lang="en-GB" dirty="0"/>
          </a:p>
          <a:p>
            <a:r>
              <a:rPr lang="en-GB" dirty="0"/>
              <a:t>_</a:t>
            </a:r>
            <a:r>
              <a:rPr lang="en-GB" dirty="0" err="1"/>
              <a:t>monitor_threshold</a:t>
            </a:r>
            <a:endParaRPr lang="en-GB" dirty="0"/>
          </a:p>
          <a:p>
            <a:pPr lvl="1"/>
            <a:r>
              <a:rPr lang="en-GB" dirty="0" err="1"/>
              <a:t>reallocate_flow</a:t>
            </a:r>
            <a:endParaRPr lang="en-GB" dirty="0"/>
          </a:p>
          <a:p>
            <a:pPr lvl="2"/>
            <a:r>
              <a:rPr lang="en-GB" dirty="0" err="1"/>
              <a:t>choose_match</a:t>
            </a:r>
            <a:endParaRPr lang="en-GB" dirty="0"/>
          </a:p>
          <a:p>
            <a:r>
              <a:rPr lang="en-GB" dirty="0" err="1"/>
              <a:t>switch_features_handler</a:t>
            </a:r>
            <a:endParaRPr lang="en-GB" dirty="0"/>
          </a:p>
          <a:p>
            <a:r>
              <a:rPr lang="en-GB" dirty="0"/>
              <a:t>_</a:t>
            </a:r>
            <a:r>
              <a:rPr lang="en-GB" dirty="0" err="1"/>
              <a:t>packet_in_handler</a:t>
            </a:r>
            <a:endParaRPr lang="en-GB" dirty="0"/>
          </a:p>
          <a:p>
            <a:pPr lvl="1"/>
            <a:r>
              <a:rPr lang="en-GB" dirty="0"/>
              <a:t>_</a:t>
            </a:r>
            <a:r>
              <a:rPr lang="en-GB" dirty="0" err="1"/>
              <a:t>mac_learning</a:t>
            </a:r>
            <a:endParaRPr lang="en-GB" dirty="0"/>
          </a:p>
          <a:p>
            <a:pPr lvl="1"/>
            <a:r>
              <a:rPr lang="en-GB" dirty="0"/>
              <a:t>_handle_ipv4_packets</a:t>
            </a:r>
          </a:p>
          <a:p>
            <a:pPr lvl="2"/>
            <a:r>
              <a:rPr lang="en-GB" dirty="0" err="1"/>
              <a:t>restart_pkt_in</a:t>
            </a:r>
            <a:endParaRPr lang="en-GB" dirty="0"/>
          </a:p>
          <a:p>
            <a:pPr lvl="2"/>
            <a:r>
              <a:rPr lang="en-GB" dirty="0" err="1"/>
              <a:t>add_flow</a:t>
            </a:r>
            <a:endParaRPr lang="en-GB" dirty="0"/>
          </a:p>
          <a:p>
            <a:r>
              <a:rPr lang="en-GB" dirty="0" err="1"/>
              <a:t>flow_removed_handler</a:t>
            </a:r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805464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29C65-8188-49D1-A279-398D0D3C1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Controller - Monitor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21E8599-7297-46AE-9062-CFF517E33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31548-3396-48E6-A4F0-B6B6C960F6EE}" type="slidenum">
              <a:rPr lang="it-IT" smtClean="0"/>
              <a:t>8</a:t>
            </a:fld>
            <a:endParaRPr lang="it-IT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487C24-CBCC-42CB-95B6-91A7587DC4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022847"/>
            <a:ext cx="7886700" cy="554837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  <p:pic>
        <p:nvPicPr>
          <p:cNvPr id="6" name="Immagine 5" descr="Immagine che contiene testo, mappa&#10;&#10;Descrizione generata automaticamente">
            <a:extLst>
              <a:ext uri="{FF2B5EF4-FFF2-40B4-BE49-F238E27FC236}">
                <a16:creationId xmlns:a16="http://schemas.microsoft.com/office/drawing/2014/main" id="{91D0B20B-33D3-4C3A-8F8E-9B24E082EE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237" y="821758"/>
            <a:ext cx="3959524" cy="5594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6431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29C65-8188-49D1-A279-398D0D3C1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Controller - _</a:t>
            </a:r>
            <a:r>
              <a:rPr lang="en-GB" dirty="0" err="1"/>
              <a:t>reallocate_flow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21E8599-7297-46AE-9062-CFF517E33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31548-3396-48E6-A4F0-B6B6C960F6EE}" type="slidenum">
              <a:rPr lang="it-IT" smtClean="0"/>
              <a:t>9</a:t>
            </a:fld>
            <a:endParaRPr lang="it-IT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487C24-CBCC-42CB-95B6-91A7587DC4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022847"/>
            <a:ext cx="7886700" cy="5548378"/>
          </a:xfrm>
        </p:spPr>
        <p:txBody>
          <a:bodyPr>
            <a:normAutofit/>
          </a:bodyPr>
          <a:lstStyle/>
          <a:p>
            <a:endParaRPr lang="en-GB" dirty="0"/>
          </a:p>
          <a:p>
            <a:endParaRPr lang="en-GB" dirty="0"/>
          </a:p>
        </p:txBody>
      </p:sp>
      <p:pic>
        <p:nvPicPr>
          <p:cNvPr id="6" name="Immagine 5" descr="Immagine che contiene testo, mappa&#10;&#10;Descrizione generata automaticamente">
            <a:extLst>
              <a:ext uri="{FF2B5EF4-FFF2-40B4-BE49-F238E27FC236}">
                <a16:creationId xmlns:a16="http://schemas.microsoft.com/office/drawing/2014/main" id="{8708E6D4-3AC7-4DFB-A8F7-B8087F4920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7258" y="834713"/>
            <a:ext cx="3949483" cy="573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81711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Tema di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i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6DE3E4B528C0F4BB32067C75262F8CF" ma:contentTypeVersion="2" ma:contentTypeDescription="Creare un nuovo documento." ma:contentTypeScope="" ma:versionID="7a07c5438c6fc89107a737b9ab7ad484">
  <xsd:schema xmlns:xsd="http://www.w3.org/2001/XMLSchema" xmlns:xs="http://www.w3.org/2001/XMLSchema" xmlns:p="http://schemas.microsoft.com/office/2006/metadata/properties" xmlns:ns3="9cd718d0-2546-4750-a562-b46e82d5e34e" targetNamespace="http://schemas.microsoft.com/office/2006/metadata/properties" ma:root="true" ma:fieldsID="57dc1f62fe4fe888aafa315ec5eabd14" ns3:_="">
    <xsd:import namespace="9cd718d0-2546-4750-a562-b46e82d5e34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cd718d0-2546-4750-a562-b46e82d5e34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2CD84FC-D7C3-411D-951F-4A79918258A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01CCF94-851F-442E-8D7C-3756EC9F127F}">
  <ds:schemaRefs>
    <ds:schemaRef ds:uri="9cd718d0-2546-4750-a562-b46e82d5e34e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dcmitype/"/>
    <ds:schemaRef ds:uri="http://purl.org/dc/elements/1.1/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0FBBF559-DC5A-49FF-AEFF-3AC5757EC3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cd718d0-2546-4750-a562-b46e82d5e34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</TotalTime>
  <Words>448</Words>
  <Application>Microsoft Office PowerPoint</Application>
  <PresentationFormat>On-screen Show (4:3)</PresentationFormat>
  <Paragraphs>101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Open Sans</vt:lpstr>
      <vt:lpstr>Tema di Office</vt:lpstr>
      <vt:lpstr>PowerPoint Presentation</vt:lpstr>
      <vt:lpstr>Outline</vt:lpstr>
      <vt:lpstr>Introduction</vt:lpstr>
      <vt:lpstr>EdgeStatsClass - Attributes</vt:lpstr>
      <vt:lpstr>EdgeStatsClass - Methods</vt:lpstr>
      <vt:lpstr>Controller - Constants</vt:lpstr>
      <vt:lpstr>Controller - Methods</vt:lpstr>
      <vt:lpstr>Controller - Monitor</vt:lpstr>
      <vt:lpstr>Controller - _reallocate_flow</vt:lpstr>
      <vt:lpstr>Controller - _packet_in_handler</vt:lpstr>
      <vt:lpstr>Controller - _packet_in_handler</vt:lpstr>
      <vt:lpstr>Controller - _packet_in_handler</vt:lpstr>
      <vt:lpstr>Controller - _monitor_threshold</vt:lpstr>
      <vt:lpstr>Plot</vt:lpstr>
      <vt:lpstr>Plot</vt:lpstr>
      <vt:lpstr>Testbed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Sebastian Troia</dc:creator>
  <cp:lastModifiedBy>Fabio Carminati</cp:lastModifiedBy>
  <cp:revision>20</cp:revision>
  <dcterms:created xsi:type="dcterms:W3CDTF">2017-04-26T15:16:09Z</dcterms:created>
  <dcterms:modified xsi:type="dcterms:W3CDTF">2019-07-26T08:38:13Z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0x01010006DE3E4B528C0F4BB32067C75262F8CF</vt:lpwstr>
  </property>
</Properties>
</file>