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2" r:id="rId2"/>
    <p:sldId id="263" r:id="rId3"/>
    <p:sldId id="264" r:id="rId4"/>
    <p:sldId id="267" r:id="rId5"/>
    <p:sldId id="268" r:id="rId6"/>
    <p:sldId id="284" r:id="rId7"/>
    <p:sldId id="285" r:id="rId8"/>
    <p:sldId id="286" r:id="rId9"/>
    <p:sldId id="266" r:id="rId10"/>
    <p:sldId id="270" r:id="rId11"/>
    <p:sldId id="271" r:id="rId12"/>
    <p:sldId id="273" r:id="rId13"/>
    <p:sldId id="274" r:id="rId14"/>
    <p:sldId id="258" r:id="rId15"/>
    <p:sldId id="257" r:id="rId16"/>
    <p:sldId id="269" r:id="rId17"/>
    <p:sldId id="259" r:id="rId18"/>
    <p:sldId id="275" r:id="rId19"/>
    <p:sldId id="261" r:id="rId20"/>
    <p:sldId id="277" r:id="rId21"/>
    <p:sldId id="278" r:id="rId22"/>
    <p:sldId id="279" r:id="rId23"/>
    <p:sldId id="280" r:id="rId24"/>
    <p:sldId id="281" r:id="rId25"/>
    <p:sldId id="282" r:id="rId26"/>
    <p:sldId id="283" r:id="rId27"/>
    <p:sldId id="287" r:id="rId28"/>
    <p:sldId id="288" r:id="rId29"/>
    <p:sldId id="289"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26" autoAdjust="0"/>
    <p:restoredTop sz="94630" autoAdjust="0"/>
  </p:normalViewPr>
  <p:slideViewPr>
    <p:cSldViewPr>
      <p:cViewPr>
        <p:scale>
          <a:sx n="70" d="100"/>
          <a:sy n="70" d="100"/>
        </p:scale>
        <p:origin x="-1410"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B5835680-B6A4-4720-A2A6-33CF6F0D3B56}" type="datetimeFigureOut">
              <a:rPr lang="en-US" smtClean="0"/>
              <a:pPr/>
              <a:t>4/9/2019</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8C0B29B2-E837-4E3C-B6E0-BB6F836071F9}"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5835680-B6A4-4720-A2A6-33CF6F0D3B56}" type="datetimeFigureOut">
              <a:rPr lang="en-US" smtClean="0"/>
              <a:pPr/>
              <a:t>4/9/2019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0B29B2-E837-4E3C-B6E0-BB6F836071F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5835680-B6A4-4720-A2A6-33CF6F0D3B56}" type="datetimeFigureOut">
              <a:rPr lang="en-US" smtClean="0"/>
              <a:pPr/>
              <a:t>4/9/2019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0B29B2-E837-4E3C-B6E0-BB6F836071F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B5835680-B6A4-4720-A2A6-33CF6F0D3B56}" type="datetimeFigureOut">
              <a:rPr lang="en-US" smtClean="0"/>
              <a:pPr/>
              <a:t>4/9/2019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0B29B2-E837-4E3C-B6E0-BB6F836071F9}"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5835680-B6A4-4720-A2A6-33CF6F0D3B56}" type="datetimeFigureOut">
              <a:rPr lang="en-US" smtClean="0"/>
              <a:pPr/>
              <a:t>4/9/2019</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8C0B29B2-E837-4E3C-B6E0-BB6F836071F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5835680-B6A4-4720-A2A6-33CF6F0D3B56}" type="datetimeFigureOut">
              <a:rPr lang="en-US" smtClean="0"/>
              <a:pPr/>
              <a:t>4/9/2019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0B29B2-E837-4E3C-B6E0-BB6F836071F9}"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B5835680-B6A4-4720-A2A6-33CF6F0D3B56}" type="datetimeFigureOut">
              <a:rPr lang="en-US" smtClean="0"/>
              <a:pPr/>
              <a:t>4/9/2019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0B29B2-E837-4E3C-B6E0-BB6F836071F9}"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5835680-B6A4-4720-A2A6-33CF6F0D3B56}" type="datetimeFigureOut">
              <a:rPr lang="en-US" smtClean="0"/>
              <a:pPr/>
              <a:t>4/9/2019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0B29B2-E837-4E3C-B6E0-BB6F836071F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835680-B6A4-4720-A2A6-33CF6F0D3B56}" type="datetimeFigureOut">
              <a:rPr lang="en-US" smtClean="0"/>
              <a:pPr/>
              <a:t>4/9/2019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0B29B2-E837-4E3C-B6E0-BB6F836071F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5835680-B6A4-4720-A2A6-33CF6F0D3B56}" type="datetimeFigureOut">
              <a:rPr lang="en-US" smtClean="0"/>
              <a:pPr/>
              <a:t>4/9/2019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0B29B2-E837-4E3C-B6E0-BB6F836071F9}"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5835680-B6A4-4720-A2A6-33CF6F0D3B56}" type="datetimeFigureOut">
              <a:rPr lang="en-US" smtClean="0"/>
              <a:pPr/>
              <a:t>4/9/2019</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8C0B29B2-E837-4E3C-B6E0-BB6F836071F9}"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B5835680-B6A4-4720-A2A6-33CF6F0D3B56}" type="datetimeFigureOut">
              <a:rPr lang="en-US" smtClean="0"/>
              <a:pPr/>
              <a:t>4/9/2019</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8C0B29B2-E837-4E3C-B6E0-BB6F836071F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wikipedia.com/" TargetMode="External"/><Relationship Id="rId2" Type="http://schemas.openxmlformats.org/officeDocument/2006/relationships/hyperlink" Target="http://www.smartdraw.com/" TargetMode="External"/><Relationship Id="rId1" Type="http://schemas.openxmlformats.org/officeDocument/2006/relationships/slideLayout" Target="../slideLayouts/slideLayout2.xml"/><Relationship Id="rId5" Type="http://schemas.openxmlformats.org/officeDocument/2006/relationships/hyperlink" Target="http://www.youtube.com/" TargetMode="External"/><Relationship Id="rId4" Type="http://schemas.openxmlformats.org/officeDocument/2006/relationships/hyperlink" Target="http://www.tutorialspoint.com/"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35000"/>
            <a:lum/>
          </a:blip>
          <a:srcRect/>
          <a:stretch>
            <a:fillRect/>
          </a:stretch>
        </a:blipFill>
        <a:effectLst/>
      </p:bgPr>
    </p:bg>
    <p:spTree>
      <p:nvGrpSpPr>
        <p:cNvPr id="1" name=""/>
        <p:cNvGrpSpPr/>
        <p:nvPr/>
      </p:nvGrpSpPr>
      <p:grpSpPr>
        <a:xfrm>
          <a:off x="0" y="0"/>
          <a:ext cx="0" cy="0"/>
          <a:chOff x="0" y="0"/>
          <a:chExt cx="0" cy="0"/>
        </a:xfrm>
      </p:grpSpPr>
      <p:pic>
        <p:nvPicPr>
          <p:cNvPr id="3" name="Picture 2" descr="Msu_baroda_logo.png"/>
          <p:cNvPicPr>
            <a:picLocks noChangeAspect="1"/>
          </p:cNvPicPr>
          <p:nvPr/>
        </p:nvPicPr>
        <p:blipFill>
          <a:blip r:embed="rId3" cstate="print"/>
          <a:stretch>
            <a:fillRect/>
          </a:stretch>
        </p:blipFill>
        <p:spPr>
          <a:xfrm>
            <a:off x="2590800" y="1371600"/>
            <a:ext cx="3962400" cy="3962400"/>
          </a:xfrm>
          <a:prstGeom prst="rect">
            <a:avLst/>
          </a:prstGeom>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apture.PNG"/>
          <p:cNvPicPr>
            <a:picLocks noChangeAspect="1"/>
          </p:cNvPicPr>
          <p:nvPr/>
        </p:nvPicPr>
        <p:blipFill>
          <a:blip r:embed="rId2">
            <a:lum contrast="10000"/>
          </a:blip>
          <a:stretch>
            <a:fillRect/>
          </a:stretch>
        </p:blipFill>
        <p:spPr>
          <a:xfrm>
            <a:off x="838200" y="1676400"/>
            <a:ext cx="7543800" cy="4800599"/>
          </a:xfrm>
          <a:prstGeom prst="rect">
            <a:avLst/>
          </a:prstGeom>
        </p:spPr>
      </p:pic>
      <p:sp>
        <p:nvSpPr>
          <p:cNvPr id="4" name="Content Placeholder 2"/>
          <p:cNvSpPr txBox="1">
            <a:spLocks/>
          </p:cNvSpPr>
          <p:nvPr/>
        </p:nvSpPr>
        <p:spPr>
          <a:xfrm>
            <a:off x="381000" y="533400"/>
            <a:ext cx="7924800" cy="914400"/>
          </a:xfrm>
          <a:prstGeom prst="rect">
            <a:avLst/>
          </a:prstGeom>
        </p:spPr>
        <p:style>
          <a:lnRef idx="1">
            <a:schemeClr val="accent1"/>
          </a:lnRef>
          <a:fillRef idx="2">
            <a:schemeClr val="accent1"/>
          </a:fillRef>
          <a:effectRef idx="1">
            <a:schemeClr val="accent1"/>
          </a:effectRef>
          <a:fontRef idx="minor">
            <a:schemeClr val="dk1"/>
          </a:fontRef>
        </p:style>
        <p:txBody>
          <a:bodyPr bIns="91440" anchor="b" anchorCtr="0">
            <a:normAutofit/>
          </a:bodyPr>
          <a:lstStyle/>
          <a:p>
            <a:pPr marL="274320" lvl="0" indent="-274320" algn="ctr">
              <a:spcBef>
                <a:spcPct val="0"/>
              </a:spcBef>
              <a:buClr>
                <a:schemeClr val="accent1"/>
              </a:buClr>
              <a:buSzPct val="85000"/>
            </a:pPr>
            <a:r>
              <a:rPr kumimoji="0" lang="en-IN" sz="4000" b="1" i="0" u="none" strike="noStrike" kern="1200" cap="none" spc="0" normalizeH="0" baseline="0" noProof="0" dirty="0" smtClean="0">
                <a:ln>
                  <a:noFill/>
                </a:ln>
                <a:solidFill>
                  <a:schemeClr val="dk1"/>
                </a:solidFill>
                <a:effectLst/>
                <a:uLnTx/>
                <a:uFillTx/>
                <a:latin typeface="Times New Roman" pitchFamily="18" charset="0"/>
                <a:ea typeface="+mn-ea"/>
                <a:cs typeface="Times New Roman" pitchFamily="18" charset="0"/>
              </a:rPr>
              <a:t>TICKET</a:t>
            </a:r>
            <a:r>
              <a:rPr kumimoji="0" lang="en-IN" sz="4000" b="1" i="0" u="none" strike="noStrike" kern="1200" cap="none" spc="0" normalizeH="0" noProof="0" dirty="0" smtClean="0">
                <a:ln>
                  <a:noFill/>
                </a:ln>
                <a:solidFill>
                  <a:schemeClr val="dk1"/>
                </a:solidFill>
                <a:effectLst/>
                <a:uLnTx/>
                <a:uFillTx/>
                <a:latin typeface="Times New Roman" pitchFamily="18" charset="0"/>
                <a:ea typeface="+mn-ea"/>
                <a:cs typeface="Times New Roman" pitchFamily="18" charset="0"/>
              </a:rPr>
              <a:t> BOOKING</a:t>
            </a:r>
            <a:endParaRPr kumimoji="0" lang="en-US" sz="4000" b="1" i="0" u="none" strike="noStrike" kern="1200" cap="none" spc="0" normalizeH="0" baseline="0" noProof="0" dirty="0" smtClean="0">
              <a:ln>
                <a:noFill/>
              </a:ln>
              <a:solidFill>
                <a:schemeClr val="dk1"/>
              </a:solidFill>
              <a:effectLst/>
              <a:uLnTx/>
              <a:uFillTx/>
              <a:latin typeface="Times New Roman" pitchFamily="18" charset="0"/>
              <a:ea typeface="+mn-ea"/>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PAYMENT.PNG"/>
          <p:cNvPicPr>
            <a:picLocks noChangeAspect="1"/>
          </p:cNvPicPr>
          <p:nvPr/>
        </p:nvPicPr>
        <p:blipFill>
          <a:blip r:embed="rId2">
            <a:lum contrast="10000"/>
          </a:blip>
          <a:stretch>
            <a:fillRect/>
          </a:stretch>
        </p:blipFill>
        <p:spPr>
          <a:xfrm>
            <a:off x="914400" y="1676400"/>
            <a:ext cx="7772400" cy="4876800"/>
          </a:xfrm>
          <a:prstGeom prst="rect">
            <a:avLst/>
          </a:prstGeom>
        </p:spPr>
      </p:pic>
      <p:sp>
        <p:nvSpPr>
          <p:cNvPr id="4" name="Content Placeholder 2"/>
          <p:cNvSpPr txBox="1">
            <a:spLocks/>
          </p:cNvSpPr>
          <p:nvPr/>
        </p:nvSpPr>
        <p:spPr>
          <a:xfrm>
            <a:off x="533400" y="533400"/>
            <a:ext cx="7924800" cy="914400"/>
          </a:xfrm>
          <a:prstGeom prst="rect">
            <a:avLst/>
          </a:prstGeom>
        </p:spPr>
        <p:style>
          <a:lnRef idx="1">
            <a:schemeClr val="accent1"/>
          </a:lnRef>
          <a:fillRef idx="2">
            <a:schemeClr val="accent1"/>
          </a:fillRef>
          <a:effectRef idx="1">
            <a:schemeClr val="accent1"/>
          </a:effectRef>
          <a:fontRef idx="minor">
            <a:schemeClr val="dk1"/>
          </a:fontRef>
        </p:style>
        <p:txBody>
          <a:bodyPr bIns="91440" anchor="b" anchorCtr="0">
            <a:normAutofit/>
          </a:bodyPr>
          <a:lstStyle/>
          <a:p>
            <a:pPr marL="274320" lvl="0" indent="-274320" algn="ctr">
              <a:spcBef>
                <a:spcPct val="0"/>
              </a:spcBef>
              <a:buClr>
                <a:schemeClr val="accent1"/>
              </a:buClr>
              <a:buSzPct val="85000"/>
            </a:pPr>
            <a:r>
              <a:rPr kumimoji="0" lang="en-IN" sz="4000" b="1" i="0" u="none" strike="noStrike" kern="1200" cap="none" spc="0" normalizeH="0" baseline="0" noProof="0" dirty="0" smtClean="0">
                <a:ln>
                  <a:noFill/>
                </a:ln>
                <a:solidFill>
                  <a:schemeClr val="dk1"/>
                </a:solidFill>
                <a:effectLst/>
                <a:uLnTx/>
                <a:uFillTx/>
                <a:latin typeface="Times New Roman" pitchFamily="18" charset="0"/>
                <a:ea typeface="+mn-ea"/>
                <a:cs typeface="Times New Roman" pitchFamily="18" charset="0"/>
              </a:rPr>
              <a:t>PAYMENT</a:t>
            </a:r>
            <a:endParaRPr kumimoji="0" lang="en-US" sz="4000" b="1" i="0" u="none" strike="noStrike" kern="1200" cap="none" spc="0" normalizeH="0" baseline="0" noProof="0" dirty="0" smtClean="0">
              <a:ln>
                <a:noFill/>
              </a:ln>
              <a:solidFill>
                <a:schemeClr val="dk1"/>
              </a:solidFill>
              <a:effectLst/>
              <a:uLnTx/>
              <a:uFillTx/>
              <a:latin typeface="Times New Roman" pitchFamily="18" charset="0"/>
              <a:ea typeface="+mn-ea"/>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533400" y="381000"/>
            <a:ext cx="7924800" cy="914400"/>
          </a:xfrm>
          <a:prstGeom prst="rect">
            <a:avLst/>
          </a:prstGeom>
        </p:spPr>
        <p:style>
          <a:lnRef idx="1">
            <a:schemeClr val="accent1"/>
          </a:lnRef>
          <a:fillRef idx="2">
            <a:schemeClr val="accent1"/>
          </a:fillRef>
          <a:effectRef idx="1">
            <a:schemeClr val="accent1"/>
          </a:effectRef>
          <a:fontRef idx="minor">
            <a:schemeClr val="dk1"/>
          </a:fontRef>
        </p:style>
        <p:txBody>
          <a:bodyPr bIns="91440" anchor="b" anchorCtr="0">
            <a:normAutofit/>
          </a:bodyPr>
          <a:lstStyle/>
          <a:p>
            <a:pPr marL="274320" lvl="0" indent="-274320" algn="ctr">
              <a:spcBef>
                <a:spcPct val="0"/>
              </a:spcBef>
              <a:buClr>
                <a:schemeClr val="accent1"/>
              </a:buClr>
              <a:buSzPct val="85000"/>
            </a:pPr>
            <a:r>
              <a:rPr kumimoji="0" lang="en-IN" sz="4000" b="1" i="0" u="none" strike="noStrike" kern="1200" cap="none" spc="0" normalizeH="0" baseline="0" noProof="0" dirty="0" smtClean="0">
                <a:ln>
                  <a:noFill/>
                </a:ln>
                <a:solidFill>
                  <a:schemeClr val="dk1"/>
                </a:solidFill>
                <a:effectLst/>
                <a:uLnTx/>
                <a:uFillTx/>
                <a:latin typeface="Times New Roman" pitchFamily="18" charset="0"/>
                <a:ea typeface="+mn-ea"/>
                <a:cs typeface="Times New Roman" pitchFamily="18" charset="0"/>
              </a:rPr>
              <a:t>REGISTRATION</a:t>
            </a:r>
            <a:endParaRPr kumimoji="0" lang="en-US" sz="4000" b="1" i="0" u="none" strike="noStrike" kern="1200" cap="none" spc="0" normalizeH="0" baseline="0" noProof="0" dirty="0" smtClean="0">
              <a:ln>
                <a:noFill/>
              </a:ln>
              <a:solidFill>
                <a:schemeClr val="dk1"/>
              </a:solidFill>
              <a:effectLst/>
              <a:uLnTx/>
              <a:uFillTx/>
              <a:latin typeface="Times New Roman" pitchFamily="18" charset="0"/>
              <a:ea typeface="+mn-ea"/>
              <a:cs typeface="Times New Roman" pitchFamily="18" charset="0"/>
            </a:endParaRPr>
          </a:p>
        </p:txBody>
      </p:sp>
      <p:pic>
        <p:nvPicPr>
          <p:cNvPr id="4" name="Picture 3" descr="rEGISTRATION.PNG"/>
          <p:cNvPicPr>
            <a:picLocks noChangeAspect="1"/>
          </p:cNvPicPr>
          <p:nvPr/>
        </p:nvPicPr>
        <p:blipFill>
          <a:blip r:embed="rId2">
            <a:lum contrast="10000"/>
          </a:blip>
          <a:stretch>
            <a:fillRect/>
          </a:stretch>
        </p:blipFill>
        <p:spPr>
          <a:xfrm>
            <a:off x="838200" y="1676400"/>
            <a:ext cx="7467599" cy="51816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ANAGMENT.PNG"/>
          <p:cNvPicPr>
            <a:picLocks noChangeAspect="1"/>
          </p:cNvPicPr>
          <p:nvPr/>
        </p:nvPicPr>
        <p:blipFill>
          <a:blip r:embed="rId2">
            <a:lum contrast="10000"/>
          </a:blip>
          <a:stretch>
            <a:fillRect/>
          </a:stretch>
        </p:blipFill>
        <p:spPr>
          <a:xfrm>
            <a:off x="533400" y="1295400"/>
            <a:ext cx="7848600" cy="5334000"/>
          </a:xfrm>
          <a:prstGeom prst="rect">
            <a:avLst/>
          </a:prstGeom>
        </p:spPr>
      </p:pic>
      <p:sp>
        <p:nvSpPr>
          <p:cNvPr id="4" name="Content Placeholder 2"/>
          <p:cNvSpPr txBox="1">
            <a:spLocks/>
          </p:cNvSpPr>
          <p:nvPr/>
        </p:nvSpPr>
        <p:spPr>
          <a:xfrm>
            <a:off x="457200" y="304800"/>
            <a:ext cx="7924800" cy="914400"/>
          </a:xfrm>
          <a:prstGeom prst="rect">
            <a:avLst/>
          </a:prstGeom>
        </p:spPr>
        <p:style>
          <a:lnRef idx="1">
            <a:schemeClr val="accent1"/>
          </a:lnRef>
          <a:fillRef idx="2">
            <a:schemeClr val="accent1"/>
          </a:fillRef>
          <a:effectRef idx="1">
            <a:schemeClr val="accent1"/>
          </a:effectRef>
          <a:fontRef idx="minor">
            <a:schemeClr val="dk1"/>
          </a:fontRef>
        </p:style>
        <p:txBody>
          <a:bodyPr bIns="91440" anchor="b" anchorCtr="0">
            <a:normAutofit/>
          </a:bodyPr>
          <a:lstStyle/>
          <a:p>
            <a:pPr marL="274320" lvl="0" indent="-274320" algn="ctr">
              <a:spcBef>
                <a:spcPct val="0"/>
              </a:spcBef>
              <a:buClr>
                <a:schemeClr val="accent1"/>
              </a:buClr>
              <a:buSzPct val="85000"/>
            </a:pPr>
            <a:r>
              <a:rPr lang="en-IN" sz="4000" b="1" dirty="0" smtClean="0">
                <a:latin typeface="Times New Roman" pitchFamily="18" charset="0"/>
                <a:cs typeface="Times New Roman" pitchFamily="18" charset="0"/>
              </a:rPr>
              <a:t>THEATRE MANAGEMENT</a:t>
            </a:r>
            <a:endParaRPr kumimoji="0" lang="en-US" sz="4000" b="1" i="0" u="none" strike="noStrike" kern="1200" cap="none" spc="0" normalizeH="0" baseline="0" noProof="0" dirty="0" smtClean="0">
              <a:ln>
                <a:noFill/>
              </a:ln>
              <a:solidFill>
                <a:schemeClr val="dk1"/>
              </a:solidFill>
              <a:effectLst/>
              <a:uLnTx/>
              <a:uFillTx/>
              <a:latin typeface="Times New Roman" pitchFamily="18" charset="0"/>
              <a:ea typeface="+mn-ea"/>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85800" y="2895600"/>
            <a:ext cx="7924800" cy="914400"/>
          </a:xfrm>
        </p:spPr>
        <p:style>
          <a:lnRef idx="1">
            <a:schemeClr val="accent1"/>
          </a:lnRef>
          <a:fillRef idx="2">
            <a:schemeClr val="accent1"/>
          </a:fillRef>
          <a:effectRef idx="1">
            <a:schemeClr val="accent1"/>
          </a:effectRef>
          <a:fontRef idx="minor">
            <a:schemeClr val="dk1"/>
          </a:fontRef>
        </p:style>
        <p:txBody>
          <a:bodyPr bIns="91440" anchor="b" anchorCtr="0">
            <a:normAutofit/>
          </a:bodyPr>
          <a:lstStyle/>
          <a:p>
            <a:pPr algn="ctr">
              <a:spcBef>
                <a:spcPct val="0"/>
              </a:spcBef>
              <a:buNone/>
            </a:pPr>
            <a:r>
              <a:rPr lang="en-US" sz="4000" b="1" dirty="0" smtClean="0">
                <a:latin typeface="Times New Roman" pitchFamily="18" charset="0"/>
                <a:cs typeface="Times New Roman" pitchFamily="18" charset="0"/>
              </a:rPr>
              <a:t>ACTIVITY DIAGRAMS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972000" y="166800"/>
            <a:ext cx="7200000" cy="900000"/>
          </a:xfrm>
          <a:prstGeom prst="rect">
            <a:avLst/>
          </a:prstGeom>
        </p:spPr>
        <p:style>
          <a:lnRef idx="1">
            <a:schemeClr val="accent1"/>
          </a:lnRef>
          <a:fillRef idx="2">
            <a:schemeClr val="accent1"/>
          </a:fillRef>
          <a:effectRef idx="1">
            <a:schemeClr val="accent1"/>
          </a:effectRef>
          <a:fontRef idx="minor">
            <a:schemeClr val="dk1"/>
          </a:fontRef>
        </p:style>
        <p:txBody>
          <a:bodyPr bIns="91440" anchor="b"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a:noFill/>
                </a:ln>
                <a:solidFill>
                  <a:schemeClr val="dk1"/>
                </a:solidFill>
                <a:effectLst/>
                <a:uLnTx/>
                <a:uFillTx/>
                <a:latin typeface="Times New Roman" pitchFamily="18" charset="0"/>
                <a:ea typeface="+mn-ea"/>
                <a:cs typeface="Times New Roman" pitchFamily="18" charset="0"/>
              </a:rPr>
              <a:t>TICKET BOOKING</a:t>
            </a:r>
            <a:endParaRPr kumimoji="0" lang="en-US" sz="4000" b="1" i="0" u="none" strike="noStrike" kern="1200" cap="none" spc="0" normalizeH="0" baseline="0" noProof="0" dirty="0">
              <a:ln>
                <a:noFill/>
              </a:ln>
              <a:solidFill>
                <a:schemeClr val="dk1"/>
              </a:solidFill>
              <a:effectLst/>
              <a:uLnTx/>
              <a:uFillTx/>
              <a:latin typeface="Times New Roman" pitchFamily="18" charset="0"/>
              <a:ea typeface="+mn-ea"/>
              <a:cs typeface="Times New Roman" pitchFamily="18" charset="0"/>
            </a:endParaRPr>
          </a:p>
        </p:txBody>
      </p:sp>
      <p:pic>
        <p:nvPicPr>
          <p:cNvPr id="5123" name="Picture 3" descr="E:\aaaaaaproject\activity\Ticket Booking.jpg"/>
          <p:cNvPicPr>
            <a:picLocks noChangeAspect="1" noChangeArrowheads="1"/>
          </p:cNvPicPr>
          <p:nvPr/>
        </p:nvPicPr>
        <p:blipFill>
          <a:blip r:embed="rId2">
            <a:lum contrast="20000"/>
          </a:blip>
          <a:srcRect r="4258"/>
          <a:stretch>
            <a:fillRect/>
          </a:stretch>
        </p:blipFill>
        <p:spPr bwMode="auto">
          <a:xfrm>
            <a:off x="609600" y="1219200"/>
            <a:ext cx="7924800" cy="5562600"/>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72000" y="166800"/>
            <a:ext cx="7200000" cy="900000"/>
          </a:xfrm>
          <a:prstGeom prst="rect">
            <a:avLst/>
          </a:prstGeom>
        </p:spPr>
        <p:style>
          <a:lnRef idx="1">
            <a:schemeClr val="accent1"/>
          </a:lnRef>
          <a:fillRef idx="2">
            <a:schemeClr val="accent1"/>
          </a:fillRef>
          <a:effectRef idx="1">
            <a:schemeClr val="accent1"/>
          </a:effectRef>
          <a:fontRef idx="minor">
            <a:schemeClr val="dk1"/>
          </a:fontRef>
        </p:style>
        <p:txBody>
          <a:bodyPr bIns="91440" anchor="b"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a:noFill/>
                </a:ln>
                <a:solidFill>
                  <a:schemeClr val="dk1"/>
                </a:solidFill>
                <a:effectLst/>
                <a:uLnTx/>
                <a:uFillTx/>
                <a:latin typeface="Times New Roman" pitchFamily="18" charset="0"/>
                <a:ea typeface="+mn-ea"/>
                <a:cs typeface="Times New Roman" pitchFamily="18" charset="0"/>
              </a:rPr>
              <a:t>PAYMENT - CASHLESS</a:t>
            </a:r>
            <a:endParaRPr kumimoji="0" lang="en-US" sz="4000" b="1" i="0" u="none" strike="noStrike" kern="1200" cap="none" spc="0" normalizeH="0" baseline="0" noProof="0" dirty="0">
              <a:ln>
                <a:noFill/>
              </a:ln>
              <a:solidFill>
                <a:schemeClr val="dk1"/>
              </a:solidFill>
              <a:effectLst/>
              <a:uLnTx/>
              <a:uFillTx/>
              <a:latin typeface="Times New Roman" pitchFamily="18" charset="0"/>
              <a:ea typeface="+mn-ea"/>
              <a:cs typeface="Times New Roman" pitchFamily="18" charset="0"/>
            </a:endParaRPr>
          </a:p>
        </p:txBody>
      </p:sp>
      <p:pic>
        <p:nvPicPr>
          <p:cNvPr id="6147" name="Picture 3" descr="E:\aaaaaaproject\activity\Payment mode -Cashless.jpg"/>
          <p:cNvPicPr>
            <a:picLocks noChangeAspect="1" noChangeArrowheads="1"/>
          </p:cNvPicPr>
          <p:nvPr/>
        </p:nvPicPr>
        <p:blipFill>
          <a:blip r:embed="rId2">
            <a:lum contrast="20000"/>
          </a:blip>
          <a:srcRect b="6045"/>
          <a:stretch>
            <a:fillRect/>
          </a:stretch>
        </p:blipFill>
        <p:spPr bwMode="auto">
          <a:xfrm>
            <a:off x="1485900" y="1295400"/>
            <a:ext cx="6172200" cy="5334000"/>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972000" y="166800"/>
            <a:ext cx="7200000" cy="900000"/>
          </a:xfrm>
          <a:prstGeom prst="rect">
            <a:avLst/>
          </a:prstGeom>
        </p:spPr>
        <p:style>
          <a:lnRef idx="1">
            <a:schemeClr val="accent1"/>
          </a:lnRef>
          <a:fillRef idx="2">
            <a:schemeClr val="accent1"/>
          </a:fillRef>
          <a:effectRef idx="1">
            <a:schemeClr val="accent1"/>
          </a:effectRef>
          <a:fontRef idx="minor">
            <a:schemeClr val="dk1"/>
          </a:fontRef>
        </p:style>
        <p:txBody>
          <a:bodyPr bIns="91440" anchor="b"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IN" sz="4000" b="1" dirty="0" smtClean="0">
                <a:latin typeface="Times New Roman" pitchFamily="18" charset="0"/>
                <a:cs typeface="Times New Roman" pitchFamily="18" charset="0"/>
              </a:rPr>
              <a:t>PAYMENT - CASH</a:t>
            </a:r>
            <a:endParaRPr lang="en-US" sz="4000" b="1" dirty="0" smtClean="0">
              <a:latin typeface="Times New Roman" pitchFamily="18" charset="0"/>
              <a:cs typeface="Times New Roman" pitchFamily="18" charset="0"/>
            </a:endParaRPr>
          </a:p>
        </p:txBody>
      </p:sp>
      <p:pic>
        <p:nvPicPr>
          <p:cNvPr id="7171" name="Picture 3" descr="E:\aaaaaaproject\activity\Payment Mode-cash.jpg"/>
          <p:cNvPicPr>
            <a:picLocks noChangeAspect="1" noChangeArrowheads="1"/>
          </p:cNvPicPr>
          <p:nvPr/>
        </p:nvPicPr>
        <p:blipFill>
          <a:blip r:embed="rId2">
            <a:lum contrast="20000"/>
          </a:blip>
          <a:srcRect b="13468"/>
          <a:stretch>
            <a:fillRect/>
          </a:stretch>
        </p:blipFill>
        <p:spPr bwMode="auto">
          <a:xfrm>
            <a:off x="1400175" y="1428750"/>
            <a:ext cx="6343650" cy="4895850"/>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972000" y="166800"/>
            <a:ext cx="7200000" cy="900000"/>
          </a:xfrm>
          <a:prstGeom prst="rect">
            <a:avLst/>
          </a:prstGeom>
        </p:spPr>
        <p:style>
          <a:lnRef idx="1">
            <a:schemeClr val="accent1"/>
          </a:lnRef>
          <a:fillRef idx="2">
            <a:schemeClr val="accent1"/>
          </a:fillRef>
          <a:effectRef idx="1">
            <a:schemeClr val="accent1"/>
          </a:effectRef>
          <a:fontRef idx="minor">
            <a:schemeClr val="dk1"/>
          </a:fontRef>
        </p:style>
        <p:txBody>
          <a:bodyPr bIns="91440" anchor="b"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a:noFill/>
                </a:ln>
                <a:solidFill>
                  <a:schemeClr val="dk1"/>
                </a:solidFill>
                <a:effectLst/>
                <a:uLnTx/>
                <a:uFillTx/>
                <a:latin typeface="Times New Roman" pitchFamily="18" charset="0"/>
                <a:ea typeface="+mn-ea"/>
                <a:cs typeface="Times New Roman" pitchFamily="18" charset="0"/>
              </a:rPr>
              <a:t>REGISTRATION</a:t>
            </a:r>
            <a:endParaRPr kumimoji="0" lang="en-US" sz="4000" b="1" i="0" u="none" strike="noStrike" kern="1200" cap="none" spc="0" normalizeH="0" baseline="0" noProof="0" dirty="0">
              <a:ln>
                <a:noFill/>
              </a:ln>
              <a:solidFill>
                <a:schemeClr val="dk1"/>
              </a:solidFill>
              <a:effectLst/>
              <a:uLnTx/>
              <a:uFillTx/>
              <a:latin typeface="Times New Roman" pitchFamily="18" charset="0"/>
              <a:ea typeface="+mn-ea"/>
              <a:cs typeface="Times New Roman" pitchFamily="18" charset="0"/>
            </a:endParaRPr>
          </a:p>
        </p:txBody>
      </p:sp>
      <p:pic>
        <p:nvPicPr>
          <p:cNvPr id="8195" name="Picture 3" descr="E:\aaaaaaproject\activity\Registration.jpg"/>
          <p:cNvPicPr>
            <a:picLocks noChangeAspect="1" noChangeArrowheads="1"/>
          </p:cNvPicPr>
          <p:nvPr/>
        </p:nvPicPr>
        <p:blipFill>
          <a:blip r:embed="rId2">
            <a:lum contrast="20000"/>
          </a:blip>
          <a:srcRect t="8417" b="9428"/>
          <a:stretch>
            <a:fillRect/>
          </a:stretch>
        </p:blipFill>
        <p:spPr bwMode="auto">
          <a:xfrm>
            <a:off x="1671638" y="1676400"/>
            <a:ext cx="5800725" cy="4648200"/>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972000" y="166800"/>
            <a:ext cx="7200000" cy="900000"/>
          </a:xfrm>
        </p:spPr>
        <p:style>
          <a:lnRef idx="1">
            <a:schemeClr val="accent1"/>
          </a:lnRef>
          <a:fillRef idx="2">
            <a:schemeClr val="accent1"/>
          </a:fillRef>
          <a:effectRef idx="1">
            <a:schemeClr val="accent1"/>
          </a:effectRef>
          <a:fontRef idx="minor">
            <a:schemeClr val="dk1"/>
          </a:fontRef>
        </p:style>
        <p:txBody>
          <a:bodyPr>
            <a:normAutofit/>
          </a:bodyPr>
          <a:lstStyle/>
          <a:p>
            <a:pPr algn="ctr"/>
            <a:r>
              <a:rPr lang="en-IN" b="1" dirty="0" smtClean="0">
                <a:latin typeface="Times New Roman" pitchFamily="18" charset="0"/>
                <a:cs typeface="Times New Roman" pitchFamily="18" charset="0"/>
              </a:rPr>
              <a:t>MANAGEMENT</a:t>
            </a:r>
            <a:endParaRPr lang="en-US" b="1" dirty="0">
              <a:latin typeface="Times New Roman" pitchFamily="18" charset="0"/>
              <a:cs typeface="Times New Roman" pitchFamily="18" charset="0"/>
            </a:endParaRPr>
          </a:p>
        </p:txBody>
      </p:sp>
      <p:pic>
        <p:nvPicPr>
          <p:cNvPr id="9218" name="Picture 2" descr="E:\aaaaaaproject\activity\ActivityDiagram1.jpg"/>
          <p:cNvPicPr>
            <a:picLocks noChangeAspect="1" noChangeArrowheads="1"/>
          </p:cNvPicPr>
          <p:nvPr/>
        </p:nvPicPr>
        <p:blipFill>
          <a:blip r:embed="rId2">
            <a:lum contrast="20000"/>
          </a:blip>
          <a:srcRect r="3822" b="4034"/>
          <a:stretch>
            <a:fillRect/>
          </a:stretch>
        </p:blipFill>
        <p:spPr bwMode="auto">
          <a:xfrm>
            <a:off x="1635919" y="1190625"/>
            <a:ext cx="5872162" cy="5438775"/>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0000"/>
            <a:lum/>
          </a:blip>
          <a:srcRect/>
          <a:stretch>
            <a:fillRect l="4000" t="2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72000" y="166800"/>
            <a:ext cx="7200000" cy="900000"/>
          </a:xfrm>
        </p:spPr>
        <p:style>
          <a:lnRef idx="1">
            <a:schemeClr val="accent1"/>
          </a:lnRef>
          <a:fillRef idx="2">
            <a:schemeClr val="accent1"/>
          </a:fillRef>
          <a:effectRef idx="1">
            <a:schemeClr val="accent1"/>
          </a:effectRef>
          <a:fontRef idx="minor">
            <a:schemeClr val="dk1"/>
          </a:fontRef>
        </p:style>
        <p:txBody>
          <a:bodyPr/>
          <a:lstStyle/>
          <a:p>
            <a:pPr algn="ctr"/>
            <a:r>
              <a:rPr lang="en-US" b="1" dirty="0" smtClean="0">
                <a:latin typeface="Times New Roman" pitchFamily="18" charset="0"/>
                <a:cs typeface="Times New Roman" pitchFamily="18" charset="0"/>
              </a:rPr>
              <a:t>FACULTY OF SCIENCE</a:t>
            </a:r>
            <a:endParaRPr lang="en-US" b="1"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1143000"/>
            <a:ext cx="8229600" cy="5715000"/>
          </a:xfrm>
        </p:spPr>
        <p:txBody>
          <a:bodyPr>
            <a:normAutofit/>
          </a:bodyPr>
          <a:lstStyle/>
          <a:p>
            <a:pPr lvl="1" algn="ctr">
              <a:buNone/>
            </a:pPr>
            <a:r>
              <a:rPr lang="en-US" b="1" dirty="0" smtClean="0">
                <a:latin typeface="Times New Roman" pitchFamily="18" charset="0"/>
                <a:cs typeface="Times New Roman" pitchFamily="18" charset="0"/>
              </a:rPr>
              <a:t>A Business Modeling Project Report</a:t>
            </a:r>
          </a:p>
          <a:p>
            <a:pPr lvl="1" algn="ctr">
              <a:buNone/>
            </a:pPr>
            <a:r>
              <a:rPr lang="en-US" sz="2000" dirty="0" smtClean="0">
                <a:latin typeface="Times New Roman" pitchFamily="18" charset="0"/>
                <a:cs typeface="Times New Roman" pitchFamily="18" charset="0"/>
              </a:rPr>
              <a:t>on</a:t>
            </a:r>
          </a:p>
          <a:p>
            <a:pPr lvl="1" algn="ctr">
              <a:buNone/>
            </a:pPr>
            <a:r>
              <a:rPr lang="en-US" sz="3000" b="1" dirty="0" smtClean="0">
                <a:solidFill>
                  <a:schemeClr val="tx2">
                    <a:lumMod val="50000"/>
                  </a:schemeClr>
                </a:solidFill>
                <a:latin typeface="Times New Roman" pitchFamily="18" charset="0"/>
                <a:cs typeface="Times New Roman" pitchFamily="18" charset="0"/>
              </a:rPr>
              <a:t>BOX OFFICE MANAGEMENT</a:t>
            </a:r>
          </a:p>
          <a:p>
            <a:pPr lvl="1" algn="ctr">
              <a:buNone/>
            </a:pPr>
            <a:r>
              <a:rPr lang="en-US" sz="2000" dirty="0" smtClean="0">
                <a:latin typeface="Times New Roman" pitchFamily="18" charset="0"/>
                <a:cs typeface="Times New Roman" pitchFamily="18" charset="0"/>
              </a:rPr>
              <a:t>Guided By</a:t>
            </a:r>
          </a:p>
          <a:p>
            <a:pPr lvl="1" algn="ctr">
              <a:buNone/>
            </a:pPr>
            <a:r>
              <a:rPr lang="en-US" dirty="0" smtClean="0">
                <a:latin typeface="Times New Roman" pitchFamily="18" charset="0"/>
                <a:cs typeface="Times New Roman" pitchFamily="18" charset="0"/>
              </a:rPr>
              <a:t>Mrs. Mitali Hora</a:t>
            </a:r>
          </a:p>
          <a:p>
            <a:pPr lvl="1" algn="ctr">
              <a:buNone/>
            </a:pPr>
            <a:r>
              <a:rPr lang="en-US" sz="2000" dirty="0" smtClean="0">
                <a:latin typeface="Times New Roman" pitchFamily="18" charset="0"/>
                <a:cs typeface="Times New Roman" pitchFamily="18" charset="0"/>
              </a:rPr>
              <a:t>In Fulfillment for the Award of the Degree of </a:t>
            </a:r>
          </a:p>
          <a:p>
            <a:pPr lvl="1" algn="ctr">
              <a:buNone/>
            </a:pPr>
            <a:r>
              <a:rPr lang="en-US" b="1" dirty="0" smtClean="0">
                <a:latin typeface="Times New Roman" pitchFamily="18" charset="0"/>
                <a:cs typeface="Times New Roman" pitchFamily="18" charset="0"/>
              </a:rPr>
              <a:t>BACHELOR OF COMPUTER APPLICATION</a:t>
            </a:r>
          </a:p>
          <a:p>
            <a:pPr lvl="1" algn="ctr">
              <a:buNone/>
            </a:pPr>
            <a:r>
              <a:rPr lang="en-US" sz="2000" dirty="0" smtClean="0">
                <a:latin typeface="Times New Roman" pitchFamily="18" charset="0"/>
                <a:cs typeface="Times New Roman" pitchFamily="18" charset="0"/>
              </a:rPr>
              <a:t>in Department of Computer Applications.</a:t>
            </a:r>
          </a:p>
          <a:p>
            <a:pPr lvl="1" algn="ctr">
              <a:buNone/>
            </a:pPr>
            <a:r>
              <a:rPr lang="en-IN" sz="1800" dirty="0" smtClean="0">
                <a:latin typeface="Times New Roman" pitchFamily="18" charset="0"/>
                <a:cs typeface="Times New Roman" pitchFamily="18" charset="0"/>
              </a:rPr>
              <a:t>Submitted by:</a:t>
            </a:r>
            <a:endParaRPr lang="en-US" sz="1800" dirty="0" smtClean="0">
              <a:latin typeface="Times New Roman" pitchFamily="18" charset="0"/>
              <a:cs typeface="Times New Roman" pitchFamily="18" charset="0"/>
            </a:endParaRPr>
          </a:p>
          <a:p>
            <a:pPr lvl="1">
              <a:buNone/>
            </a:pPr>
            <a:r>
              <a:rPr lang="en-US" sz="20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&gt;    Patel </a:t>
            </a:r>
            <a:r>
              <a:rPr lang="en-US" sz="1600" dirty="0" err="1" smtClean="0">
                <a:latin typeface="Times New Roman" pitchFamily="18" charset="0"/>
                <a:cs typeface="Times New Roman" pitchFamily="18" charset="0"/>
              </a:rPr>
              <a:t>Priyansh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Akash</a:t>
            </a:r>
            <a:endParaRPr lang="en-US" sz="1600" dirty="0" smtClean="0">
              <a:latin typeface="Times New Roman" pitchFamily="18" charset="0"/>
              <a:cs typeface="Times New Roman" pitchFamily="18" charset="0"/>
            </a:endParaRPr>
          </a:p>
          <a:p>
            <a:pPr lvl="1">
              <a:buNone/>
            </a:pPr>
            <a:r>
              <a:rPr lang="en-US" sz="1600" dirty="0" smtClean="0">
                <a:latin typeface="Times New Roman" pitchFamily="18" charset="0"/>
                <a:cs typeface="Times New Roman" pitchFamily="18" charset="0"/>
              </a:rPr>
              <a:t>						&gt;    </a:t>
            </a:r>
            <a:r>
              <a:rPr lang="en-US" sz="1600" dirty="0" err="1" smtClean="0">
                <a:latin typeface="Times New Roman" pitchFamily="18" charset="0"/>
                <a:cs typeface="Times New Roman" pitchFamily="18" charset="0"/>
              </a:rPr>
              <a:t>Harshit</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Chandani</a:t>
            </a:r>
            <a:endParaRPr lang="en-US" sz="1600" dirty="0" smtClean="0">
              <a:latin typeface="Times New Roman" pitchFamily="18" charset="0"/>
              <a:cs typeface="Times New Roman" pitchFamily="18" charset="0"/>
            </a:endParaRPr>
          </a:p>
          <a:p>
            <a:pPr lvl="1">
              <a:buNone/>
            </a:pPr>
            <a:r>
              <a:rPr lang="en-US" sz="18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&gt;</a:t>
            </a:r>
            <a:r>
              <a:rPr lang="en-US" sz="18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Ebenezer Isaac Veeraraju</a:t>
            </a:r>
          </a:p>
          <a:p>
            <a:pPr lvl="1">
              <a:buNone/>
            </a:pPr>
            <a:r>
              <a:rPr lang="en-US" sz="1600" dirty="0" smtClean="0">
                <a:latin typeface="Times New Roman" pitchFamily="18" charset="0"/>
                <a:cs typeface="Times New Roman" pitchFamily="18" charset="0"/>
              </a:rPr>
              <a:t>						&gt;     </a:t>
            </a:r>
            <a:r>
              <a:rPr lang="en-US" sz="1600" dirty="0" err="1" smtClean="0">
                <a:latin typeface="Times New Roman" pitchFamily="18" charset="0"/>
                <a:cs typeface="Times New Roman" pitchFamily="18" charset="0"/>
              </a:rPr>
              <a:t>Iqram</a:t>
            </a:r>
            <a:r>
              <a:rPr lang="en-US" sz="1600" dirty="0" smtClean="0">
                <a:latin typeface="Times New Roman" pitchFamily="18" charset="0"/>
                <a:cs typeface="Times New Roman" pitchFamily="18" charset="0"/>
              </a:rPr>
              <a:t> Abdul </a:t>
            </a:r>
            <a:r>
              <a:rPr lang="en-US" sz="1600" dirty="0" err="1" smtClean="0">
                <a:latin typeface="Times New Roman" pitchFamily="18" charset="0"/>
                <a:cs typeface="Times New Roman" pitchFamily="18" charset="0"/>
              </a:rPr>
              <a:t>Karim</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Shaikh</a:t>
            </a:r>
            <a:endParaRPr lang="en-US" sz="1600" dirty="0" smtClean="0">
              <a:latin typeface="Times New Roman" pitchFamily="18" charset="0"/>
              <a:cs typeface="Times New Roman" pitchFamily="18" charset="0"/>
            </a:endParaRPr>
          </a:p>
          <a:p>
            <a:pPr lvl="1">
              <a:buNone/>
            </a:pPr>
            <a:r>
              <a:rPr lang="en-US" sz="1600" dirty="0" smtClean="0">
                <a:latin typeface="Times New Roman" pitchFamily="18" charset="0"/>
                <a:cs typeface="Times New Roman" pitchFamily="18" charset="0"/>
              </a:rPr>
              <a:t>						&gt;     </a:t>
            </a:r>
            <a:r>
              <a:rPr lang="en-US" sz="1600" dirty="0" err="1" smtClean="0">
                <a:latin typeface="Times New Roman" pitchFamily="18" charset="0"/>
                <a:cs typeface="Times New Roman" pitchFamily="18" charset="0"/>
              </a:rPr>
              <a:t>Hardik</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Palrecha</a:t>
            </a:r>
            <a:endParaRPr lang="en-US" sz="1600" dirty="0" smtClean="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85800" y="2895600"/>
            <a:ext cx="7924800" cy="914400"/>
          </a:xfrm>
        </p:spPr>
        <p:style>
          <a:lnRef idx="1">
            <a:schemeClr val="accent1"/>
          </a:lnRef>
          <a:fillRef idx="2">
            <a:schemeClr val="accent1"/>
          </a:fillRef>
          <a:effectRef idx="1">
            <a:schemeClr val="accent1"/>
          </a:effectRef>
          <a:fontRef idx="minor">
            <a:schemeClr val="dk1"/>
          </a:fontRef>
        </p:style>
        <p:txBody>
          <a:bodyPr bIns="91440" anchor="b" anchorCtr="0">
            <a:normAutofit/>
          </a:bodyPr>
          <a:lstStyle/>
          <a:p>
            <a:pPr algn="ctr">
              <a:spcBef>
                <a:spcPct val="0"/>
              </a:spcBef>
              <a:buNone/>
            </a:pPr>
            <a:r>
              <a:rPr lang="en-US" sz="4000" b="1" dirty="0" smtClean="0">
                <a:latin typeface="Times New Roman" pitchFamily="18" charset="0"/>
                <a:cs typeface="Times New Roman" pitchFamily="18" charset="0"/>
              </a:rPr>
              <a:t>SEQUENCE DIAGRAMS</a:t>
            </a:r>
            <a:endParaRPr lang="en-US" sz="4000" b="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972000" y="166800"/>
            <a:ext cx="7200000" cy="900000"/>
          </a:xfrm>
          <a:prstGeom prst="rect">
            <a:avLst/>
          </a:prstGeom>
        </p:spPr>
        <p:style>
          <a:lnRef idx="1">
            <a:schemeClr val="accent1"/>
          </a:lnRef>
          <a:fillRef idx="2">
            <a:schemeClr val="accent1"/>
          </a:fillRef>
          <a:effectRef idx="1">
            <a:schemeClr val="accent1"/>
          </a:effectRef>
          <a:fontRef idx="minor">
            <a:schemeClr val="dk1"/>
          </a:fontRef>
        </p:style>
        <p:txBody>
          <a:bodyPr bIns="91440" anchor="b"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a:noFill/>
                </a:ln>
                <a:solidFill>
                  <a:schemeClr val="dk1"/>
                </a:solidFill>
                <a:effectLst/>
                <a:uLnTx/>
                <a:uFillTx/>
                <a:latin typeface="Times New Roman" pitchFamily="18" charset="0"/>
                <a:ea typeface="+mn-ea"/>
                <a:cs typeface="Times New Roman" pitchFamily="18" charset="0"/>
              </a:rPr>
              <a:t>TICKET BOOKING</a:t>
            </a:r>
            <a:endParaRPr kumimoji="0" lang="en-US" sz="4000" b="1" i="0" u="none" strike="noStrike" kern="1200" cap="none" spc="0" normalizeH="0" baseline="0" noProof="0" dirty="0">
              <a:ln>
                <a:noFill/>
              </a:ln>
              <a:solidFill>
                <a:schemeClr val="dk1"/>
              </a:solidFill>
              <a:effectLst/>
              <a:uLnTx/>
              <a:uFillTx/>
              <a:latin typeface="Times New Roman" pitchFamily="18" charset="0"/>
              <a:ea typeface="+mn-ea"/>
              <a:cs typeface="Times New Roman" pitchFamily="18" charset="0"/>
            </a:endParaRPr>
          </a:p>
        </p:txBody>
      </p:sp>
      <p:pic>
        <p:nvPicPr>
          <p:cNvPr id="10242" name="Picture 2" descr="E:\aaaaaaproject\sequence\Ticket booking.jpg"/>
          <p:cNvPicPr>
            <a:picLocks noChangeAspect="1" noChangeArrowheads="1"/>
          </p:cNvPicPr>
          <p:nvPr/>
        </p:nvPicPr>
        <p:blipFill>
          <a:blip r:embed="rId2">
            <a:lum contrast="20000"/>
          </a:blip>
          <a:srcRect r="4839" b="5927"/>
          <a:stretch>
            <a:fillRect/>
          </a:stretch>
        </p:blipFill>
        <p:spPr bwMode="auto">
          <a:xfrm>
            <a:off x="1447800" y="1282665"/>
            <a:ext cx="6248400" cy="5346735"/>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72000" y="166800"/>
            <a:ext cx="7200000" cy="900000"/>
          </a:xfrm>
          <a:prstGeom prst="rect">
            <a:avLst/>
          </a:prstGeom>
        </p:spPr>
        <p:style>
          <a:lnRef idx="1">
            <a:schemeClr val="accent1"/>
          </a:lnRef>
          <a:fillRef idx="2">
            <a:schemeClr val="accent1"/>
          </a:fillRef>
          <a:effectRef idx="1">
            <a:schemeClr val="accent1"/>
          </a:effectRef>
          <a:fontRef idx="minor">
            <a:schemeClr val="dk1"/>
          </a:fontRef>
        </p:style>
        <p:txBody>
          <a:bodyPr bIns="91440" anchor="b"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a:noFill/>
                </a:ln>
                <a:solidFill>
                  <a:schemeClr val="dk1"/>
                </a:solidFill>
                <a:effectLst/>
                <a:uLnTx/>
                <a:uFillTx/>
                <a:latin typeface="Times New Roman" pitchFamily="18" charset="0"/>
                <a:ea typeface="+mn-ea"/>
                <a:cs typeface="Times New Roman" pitchFamily="18" charset="0"/>
              </a:rPr>
              <a:t>PAYMENT - CASHLESS</a:t>
            </a:r>
            <a:endParaRPr kumimoji="0" lang="en-US" sz="4000" b="1" i="0" u="none" strike="noStrike" kern="1200" cap="none" spc="0" normalizeH="0" baseline="0" noProof="0" dirty="0">
              <a:ln>
                <a:noFill/>
              </a:ln>
              <a:solidFill>
                <a:schemeClr val="dk1"/>
              </a:solidFill>
              <a:effectLst/>
              <a:uLnTx/>
              <a:uFillTx/>
              <a:latin typeface="Times New Roman" pitchFamily="18" charset="0"/>
              <a:ea typeface="+mn-ea"/>
              <a:cs typeface="Times New Roman" pitchFamily="18" charset="0"/>
            </a:endParaRPr>
          </a:p>
        </p:txBody>
      </p:sp>
      <p:pic>
        <p:nvPicPr>
          <p:cNvPr id="11266" name="Picture 2" descr="E:\aaaaaaproject\sequence\Payment-cashless.jpg"/>
          <p:cNvPicPr>
            <a:picLocks noChangeAspect="1" noChangeArrowheads="1"/>
          </p:cNvPicPr>
          <p:nvPr/>
        </p:nvPicPr>
        <p:blipFill>
          <a:blip r:embed="rId2">
            <a:lum contrast="20000"/>
          </a:blip>
          <a:srcRect t="621" r="4301" b="4969"/>
          <a:stretch>
            <a:fillRect/>
          </a:stretch>
        </p:blipFill>
        <p:spPr bwMode="auto">
          <a:xfrm>
            <a:off x="1447800" y="1217488"/>
            <a:ext cx="6248400" cy="5335712"/>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972000" y="166800"/>
            <a:ext cx="7200000" cy="900000"/>
          </a:xfrm>
          <a:prstGeom prst="rect">
            <a:avLst/>
          </a:prstGeom>
        </p:spPr>
        <p:style>
          <a:lnRef idx="1">
            <a:schemeClr val="accent1"/>
          </a:lnRef>
          <a:fillRef idx="2">
            <a:schemeClr val="accent1"/>
          </a:fillRef>
          <a:effectRef idx="1">
            <a:schemeClr val="accent1"/>
          </a:effectRef>
          <a:fontRef idx="minor">
            <a:schemeClr val="dk1"/>
          </a:fontRef>
        </p:style>
        <p:txBody>
          <a:bodyPr bIns="91440" anchor="b"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IN" sz="4000" b="1" dirty="0" smtClean="0">
                <a:latin typeface="Times New Roman" pitchFamily="18" charset="0"/>
                <a:cs typeface="Times New Roman" pitchFamily="18" charset="0"/>
              </a:rPr>
              <a:t>PAYMENT - CASH</a:t>
            </a:r>
            <a:endParaRPr lang="en-US" sz="4000" b="1" dirty="0" smtClean="0">
              <a:latin typeface="Times New Roman" pitchFamily="18" charset="0"/>
              <a:cs typeface="Times New Roman" pitchFamily="18" charset="0"/>
            </a:endParaRPr>
          </a:p>
        </p:txBody>
      </p:sp>
      <p:pic>
        <p:nvPicPr>
          <p:cNvPr id="12290" name="Picture 2" descr="E:\aaaaaaproject\sequence\Payment-Cash.jpg"/>
          <p:cNvPicPr>
            <a:picLocks noChangeAspect="1" noChangeArrowheads="1"/>
          </p:cNvPicPr>
          <p:nvPr/>
        </p:nvPicPr>
        <p:blipFill>
          <a:blip r:embed="rId2">
            <a:lum contrast="20000"/>
          </a:blip>
          <a:srcRect r="3831" b="5512"/>
          <a:stretch>
            <a:fillRect/>
          </a:stretch>
        </p:blipFill>
        <p:spPr bwMode="auto">
          <a:xfrm>
            <a:off x="1480829" y="1295400"/>
            <a:ext cx="6182343" cy="5257800"/>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972000" y="166800"/>
            <a:ext cx="7200000" cy="900000"/>
          </a:xfrm>
          <a:prstGeom prst="rect">
            <a:avLst/>
          </a:prstGeom>
        </p:spPr>
        <p:style>
          <a:lnRef idx="1">
            <a:schemeClr val="accent1"/>
          </a:lnRef>
          <a:fillRef idx="2">
            <a:schemeClr val="accent1"/>
          </a:fillRef>
          <a:effectRef idx="1">
            <a:schemeClr val="accent1"/>
          </a:effectRef>
          <a:fontRef idx="minor">
            <a:schemeClr val="dk1"/>
          </a:fontRef>
        </p:style>
        <p:txBody>
          <a:bodyPr bIns="91440" anchor="b"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a:noFill/>
                </a:ln>
                <a:solidFill>
                  <a:schemeClr val="dk1"/>
                </a:solidFill>
                <a:effectLst/>
                <a:uLnTx/>
                <a:uFillTx/>
                <a:latin typeface="Times New Roman" pitchFamily="18" charset="0"/>
                <a:ea typeface="+mn-ea"/>
                <a:cs typeface="Times New Roman" pitchFamily="18" charset="0"/>
              </a:rPr>
              <a:t>REGISTRATION</a:t>
            </a:r>
            <a:endParaRPr kumimoji="0" lang="en-US" sz="4000" b="1" i="0" u="none" strike="noStrike" kern="1200" cap="none" spc="0" normalizeH="0" baseline="0" noProof="0" dirty="0">
              <a:ln>
                <a:noFill/>
              </a:ln>
              <a:solidFill>
                <a:schemeClr val="dk1"/>
              </a:solidFill>
              <a:effectLst/>
              <a:uLnTx/>
              <a:uFillTx/>
              <a:latin typeface="Times New Roman" pitchFamily="18" charset="0"/>
              <a:ea typeface="+mn-ea"/>
              <a:cs typeface="Times New Roman" pitchFamily="18" charset="0"/>
            </a:endParaRPr>
          </a:p>
        </p:txBody>
      </p:sp>
      <p:pic>
        <p:nvPicPr>
          <p:cNvPr id="13314" name="Picture 2" descr="E:\aaaaaaproject\sequence\Registration.jpg"/>
          <p:cNvPicPr>
            <a:picLocks noChangeAspect="1" noChangeArrowheads="1"/>
          </p:cNvPicPr>
          <p:nvPr/>
        </p:nvPicPr>
        <p:blipFill>
          <a:blip r:embed="rId2">
            <a:lum contrast="20000"/>
          </a:blip>
          <a:srcRect r="4525" b="5487"/>
          <a:stretch>
            <a:fillRect/>
          </a:stretch>
        </p:blipFill>
        <p:spPr bwMode="auto">
          <a:xfrm>
            <a:off x="1455738" y="1295400"/>
            <a:ext cx="6232525" cy="5340493"/>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972000" y="166800"/>
            <a:ext cx="7200000" cy="900000"/>
          </a:xfrm>
        </p:spPr>
        <p:style>
          <a:lnRef idx="1">
            <a:schemeClr val="accent1"/>
          </a:lnRef>
          <a:fillRef idx="2">
            <a:schemeClr val="accent1"/>
          </a:fillRef>
          <a:effectRef idx="1">
            <a:schemeClr val="accent1"/>
          </a:effectRef>
          <a:fontRef idx="minor">
            <a:schemeClr val="dk1"/>
          </a:fontRef>
        </p:style>
        <p:txBody>
          <a:bodyPr>
            <a:normAutofit/>
          </a:bodyPr>
          <a:lstStyle/>
          <a:p>
            <a:pPr algn="ctr"/>
            <a:r>
              <a:rPr lang="en-IN" b="1" dirty="0" smtClean="0">
                <a:latin typeface="Times New Roman" pitchFamily="18" charset="0"/>
                <a:cs typeface="Times New Roman" pitchFamily="18" charset="0"/>
              </a:rPr>
              <a:t>MANAGEMENT</a:t>
            </a:r>
            <a:endParaRPr lang="en-US" b="1" dirty="0">
              <a:latin typeface="Times New Roman" pitchFamily="18" charset="0"/>
              <a:cs typeface="Times New Roman" pitchFamily="18" charset="0"/>
            </a:endParaRPr>
          </a:p>
        </p:txBody>
      </p:sp>
      <p:pic>
        <p:nvPicPr>
          <p:cNvPr id="14338" name="Picture 2" descr="E:\aaaaaaproject\sequence\Management.jpg"/>
          <p:cNvPicPr>
            <a:picLocks noChangeAspect="1" noChangeArrowheads="1"/>
          </p:cNvPicPr>
          <p:nvPr/>
        </p:nvPicPr>
        <p:blipFill>
          <a:blip r:embed="rId2">
            <a:lum contrast="20000"/>
          </a:blip>
          <a:srcRect r="4301" b="5590"/>
          <a:stretch>
            <a:fillRect/>
          </a:stretch>
        </p:blipFill>
        <p:spPr bwMode="auto">
          <a:xfrm>
            <a:off x="1562100" y="1336497"/>
            <a:ext cx="6019800" cy="5140503"/>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85800" y="2895600"/>
            <a:ext cx="7924800" cy="914400"/>
          </a:xfrm>
        </p:spPr>
        <p:style>
          <a:lnRef idx="1">
            <a:schemeClr val="accent1"/>
          </a:lnRef>
          <a:fillRef idx="2">
            <a:schemeClr val="accent1"/>
          </a:fillRef>
          <a:effectRef idx="1">
            <a:schemeClr val="accent1"/>
          </a:effectRef>
          <a:fontRef idx="minor">
            <a:schemeClr val="dk1"/>
          </a:fontRef>
        </p:style>
        <p:txBody>
          <a:bodyPr bIns="91440" anchor="b" anchorCtr="0">
            <a:normAutofit/>
          </a:bodyPr>
          <a:lstStyle/>
          <a:p>
            <a:pPr algn="ctr">
              <a:spcBef>
                <a:spcPct val="0"/>
              </a:spcBef>
              <a:buNone/>
            </a:pPr>
            <a:r>
              <a:rPr lang="en-US" sz="4000" b="1" dirty="0" smtClean="0">
                <a:latin typeface="Times New Roman" pitchFamily="18" charset="0"/>
                <a:cs typeface="Times New Roman" pitchFamily="18" charset="0"/>
              </a:rPr>
              <a:t>CLASS </a:t>
            </a:r>
            <a:r>
              <a:rPr lang="en-US" sz="4000" b="1" dirty="0" smtClean="0">
                <a:latin typeface="Times New Roman" pitchFamily="18" charset="0"/>
                <a:cs typeface="Times New Roman" pitchFamily="18" charset="0"/>
              </a:rPr>
              <a:t>DIAGRAM</a:t>
            </a:r>
            <a:endParaRPr lang="en-US" sz="4000" b="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92500" lnSpcReduction="10000"/>
          </a:bodyPr>
          <a:lstStyle/>
          <a:p>
            <a:pPr>
              <a:buNone/>
            </a:pPr>
            <a:r>
              <a:rPr lang="en-IN" b="1" dirty="0" smtClean="0"/>
              <a:t>Use case</a:t>
            </a:r>
            <a:endParaRPr lang="en-US" dirty="0" smtClean="0"/>
          </a:p>
          <a:p>
            <a:pPr lvl="1"/>
            <a:r>
              <a:rPr lang="en-IN" dirty="0" smtClean="0">
                <a:hlinkClick r:id="rId2"/>
              </a:rPr>
              <a:t>www.smartdraw.com</a:t>
            </a:r>
            <a:endParaRPr lang="en-US" dirty="0" smtClean="0"/>
          </a:p>
          <a:p>
            <a:pPr lvl="1"/>
            <a:r>
              <a:rPr lang="en-IN" dirty="0" smtClean="0">
                <a:hlinkClick r:id="rId3"/>
              </a:rPr>
              <a:t>www.wikipedia.com</a:t>
            </a:r>
            <a:endParaRPr lang="en-US" dirty="0" smtClean="0"/>
          </a:p>
          <a:p>
            <a:pPr>
              <a:buNone/>
            </a:pPr>
            <a:r>
              <a:rPr lang="en-IN" b="1" dirty="0" smtClean="0"/>
              <a:t>Activity </a:t>
            </a:r>
            <a:r>
              <a:rPr lang="en-IN" b="1" dirty="0" smtClean="0"/>
              <a:t>Diagram</a:t>
            </a:r>
            <a:endParaRPr lang="en-US" dirty="0" smtClean="0"/>
          </a:p>
          <a:p>
            <a:pPr lvl="1"/>
            <a:r>
              <a:rPr lang="en-IN" dirty="0" smtClean="0">
                <a:hlinkClick r:id="rId4"/>
              </a:rPr>
              <a:t>www.tutorialspoint.com</a:t>
            </a:r>
            <a:endParaRPr lang="en-US" dirty="0" smtClean="0"/>
          </a:p>
          <a:p>
            <a:pPr lvl="1"/>
            <a:r>
              <a:rPr lang="en-IN" dirty="0" smtClean="0">
                <a:hlinkClick r:id="rId5"/>
              </a:rPr>
              <a:t>www.youtube.com</a:t>
            </a:r>
            <a:endParaRPr lang="en-US" dirty="0" smtClean="0"/>
          </a:p>
          <a:p>
            <a:pPr>
              <a:buNone/>
            </a:pPr>
            <a:r>
              <a:rPr lang="en-IN" b="1" dirty="0" smtClean="0"/>
              <a:t>Sequence </a:t>
            </a:r>
            <a:r>
              <a:rPr lang="en-IN" b="1" dirty="0" smtClean="0"/>
              <a:t>Diagram</a:t>
            </a:r>
            <a:endParaRPr lang="en-US" dirty="0" smtClean="0"/>
          </a:p>
          <a:p>
            <a:pPr lvl="1"/>
            <a:r>
              <a:rPr lang="en-IN" dirty="0" smtClean="0"/>
              <a:t>w</a:t>
            </a:r>
            <a:r>
              <a:rPr lang="en-IN" dirty="0" smtClean="0"/>
              <a:t>ww.geeksforgeeks.org</a:t>
            </a:r>
            <a:endParaRPr lang="en-US" dirty="0" smtClean="0"/>
          </a:p>
          <a:p>
            <a:pPr>
              <a:buNone/>
            </a:pPr>
            <a:r>
              <a:rPr lang="en-IN" b="1" dirty="0" smtClean="0"/>
              <a:t>Class Diagram</a:t>
            </a:r>
            <a:endParaRPr lang="en-US" dirty="0" smtClean="0"/>
          </a:p>
          <a:p>
            <a:pPr lvl="1"/>
            <a:r>
              <a:rPr lang="en-IN" dirty="0" smtClean="0"/>
              <a:t>www.wikipedia.com</a:t>
            </a:r>
            <a:endParaRPr lang="en-US" dirty="0" smtClean="0"/>
          </a:p>
          <a:p>
            <a:pPr>
              <a:buNone/>
            </a:pPr>
            <a:r>
              <a:rPr lang="en-IN" b="1" dirty="0" smtClean="0"/>
              <a:t>Books </a:t>
            </a:r>
            <a:endParaRPr lang="en-US" dirty="0" smtClean="0"/>
          </a:p>
          <a:p>
            <a:pPr lvl="1"/>
            <a:r>
              <a:rPr lang="en-IN" dirty="0" smtClean="0"/>
              <a:t>A Fragment Guide To Business </a:t>
            </a:r>
            <a:r>
              <a:rPr lang="en-IN" dirty="0" smtClean="0"/>
              <a:t>Modelling</a:t>
            </a:r>
            <a:r>
              <a:rPr lang="en-US" dirty="0" smtClean="0"/>
              <a:t> </a:t>
            </a:r>
            <a:r>
              <a:rPr lang="en-IN" dirty="0" smtClean="0"/>
              <a:t>b</a:t>
            </a:r>
            <a:r>
              <a:rPr lang="en-IN" dirty="0" smtClean="0"/>
              <a:t>y</a:t>
            </a:r>
            <a:r>
              <a:rPr lang="en-IN" b="1" dirty="0" smtClean="0"/>
              <a:t> </a:t>
            </a:r>
            <a:r>
              <a:rPr lang="en-IN" dirty="0" smtClean="0"/>
              <a:t>John Holt</a:t>
            </a:r>
            <a:endParaRPr lang="en-US" dirty="0"/>
          </a:p>
        </p:txBody>
      </p:sp>
      <p:sp>
        <p:nvSpPr>
          <p:cNvPr id="4" name="Title 1"/>
          <p:cNvSpPr txBox="1">
            <a:spLocks/>
          </p:cNvSpPr>
          <p:nvPr/>
        </p:nvSpPr>
        <p:spPr>
          <a:xfrm>
            <a:off x="972000" y="166800"/>
            <a:ext cx="7200000" cy="900000"/>
          </a:xfrm>
          <a:prstGeom prst="rect">
            <a:avLst/>
          </a:prstGeom>
        </p:spPr>
        <p:style>
          <a:lnRef idx="1">
            <a:schemeClr val="accent1"/>
          </a:lnRef>
          <a:fillRef idx="2">
            <a:schemeClr val="accent1"/>
          </a:fillRef>
          <a:effectRef idx="1">
            <a:schemeClr val="accent1"/>
          </a:effectRef>
          <a:fontRef idx="minor">
            <a:schemeClr val="dk1"/>
          </a:fontRef>
        </p:style>
        <p:txBody>
          <a:bodyPr bIns="91440" anchor="b"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IN" sz="4000" b="1" baseline="0" dirty="0" smtClean="0">
                <a:latin typeface="Times New Roman" pitchFamily="18" charset="0"/>
                <a:cs typeface="Times New Roman" pitchFamily="18" charset="0"/>
              </a:rPr>
              <a:t>BIBLIOGRAPHY</a:t>
            </a:r>
            <a:endParaRPr kumimoji="0" lang="en-US" sz="4000" b="1" i="0" u="none" strike="noStrike" kern="1200" cap="none" spc="0" normalizeH="0" baseline="0" noProof="0" dirty="0" smtClean="0">
              <a:ln>
                <a:noFill/>
              </a:ln>
              <a:solidFill>
                <a:schemeClr val="dk1"/>
              </a:solidFill>
              <a:effectLst/>
              <a:uLnTx/>
              <a:uFillTx/>
              <a:latin typeface="Times New Roman" pitchFamily="18" charset="0"/>
              <a:ea typeface="+mn-ea"/>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72000" y="166800"/>
            <a:ext cx="7200000" cy="900000"/>
          </a:xfrm>
          <a:prstGeom prst="rect">
            <a:avLst/>
          </a:prstGeom>
        </p:spPr>
        <p:style>
          <a:lnRef idx="1">
            <a:schemeClr val="accent1"/>
          </a:lnRef>
          <a:fillRef idx="2">
            <a:schemeClr val="accent1"/>
          </a:fillRef>
          <a:effectRef idx="1">
            <a:schemeClr val="accent1"/>
          </a:effectRef>
          <a:fontRef idx="minor">
            <a:schemeClr val="dk1"/>
          </a:fontRef>
        </p:style>
        <p:txBody>
          <a:bodyPr bIns="91440" anchor="b"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IN" sz="4000" b="1" baseline="0" dirty="0" smtClean="0">
                <a:latin typeface="Times New Roman" pitchFamily="18" charset="0"/>
                <a:cs typeface="Times New Roman" pitchFamily="18" charset="0"/>
              </a:rPr>
              <a:t>WORK DISTRIBUTION</a:t>
            </a:r>
            <a:endParaRPr kumimoji="0" lang="en-US" sz="4000" b="1" i="0" u="none" strike="noStrike" kern="1200" cap="none" spc="0" normalizeH="0" baseline="0" noProof="0" dirty="0" smtClean="0">
              <a:ln>
                <a:noFill/>
              </a:ln>
              <a:solidFill>
                <a:schemeClr val="dk1"/>
              </a:solidFill>
              <a:effectLst/>
              <a:uLnTx/>
              <a:uFillTx/>
              <a:latin typeface="Times New Roman" pitchFamily="18" charset="0"/>
              <a:ea typeface="+mn-ea"/>
              <a:cs typeface="Times New Roman" pitchFamily="18" charset="0"/>
            </a:endParaRPr>
          </a:p>
        </p:txBody>
      </p:sp>
      <p:pic>
        <p:nvPicPr>
          <p:cNvPr id="40962" name="Picture 2" descr="work"/>
          <p:cNvPicPr>
            <a:picLocks noChangeAspect="1" noChangeArrowheads="1"/>
          </p:cNvPicPr>
          <p:nvPr/>
        </p:nvPicPr>
        <p:blipFill>
          <a:blip r:embed="rId2"/>
          <a:srcRect/>
          <a:stretch>
            <a:fillRect/>
          </a:stretch>
        </p:blipFill>
        <p:spPr bwMode="auto">
          <a:xfrm>
            <a:off x="1732756" y="1447800"/>
            <a:ext cx="5678488" cy="461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a:buNone/>
            </a:pPr>
            <a:r>
              <a:rPr lang="en-IN" b="1" dirty="0" err="1" smtClean="0"/>
              <a:t>WhatsApp</a:t>
            </a:r>
            <a:endParaRPr lang="en-US" dirty="0" smtClean="0"/>
          </a:p>
          <a:p>
            <a:pPr lvl="1"/>
            <a:r>
              <a:rPr lang="en-IN" dirty="0" smtClean="0"/>
              <a:t>-Used For Communication	</a:t>
            </a:r>
            <a:endParaRPr lang="en-US" dirty="0" smtClean="0"/>
          </a:p>
          <a:p>
            <a:pPr>
              <a:buNone/>
            </a:pPr>
            <a:r>
              <a:rPr lang="en-IN" b="1" dirty="0" err="1" smtClean="0"/>
              <a:t>StarUML</a:t>
            </a:r>
            <a:endParaRPr lang="en-US" dirty="0" smtClean="0"/>
          </a:p>
          <a:p>
            <a:pPr lvl="1"/>
            <a:r>
              <a:rPr lang="en-IN" dirty="0" smtClean="0"/>
              <a:t>-Used </a:t>
            </a:r>
            <a:r>
              <a:rPr lang="en-IN" dirty="0" err="1" smtClean="0"/>
              <a:t>Fo</a:t>
            </a:r>
            <a:r>
              <a:rPr lang="en-IN" dirty="0" smtClean="0"/>
              <a:t> making Diagrams</a:t>
            </a:r>
            <a:endParaRPr lang="en-US" dirty="0" smtClean="0"/>
          </a:p>
          <a:p>
            <a:pPr>
              <a:buNone/>
            </a:pPr>
            <a:r>
              <a:rPr lang="en-IN" b="1" dirty="0" smtClean="0"/>
              <a:t>Gmail</a:t>
            </a:r>
            <a:endParaRPr lang="en-US" dirty="0" smtClean="0"/>
          </a:p>
          <a:p>
            <a:pPr lvl="1"/>
            <a:r>
              <a:rPr lang="en-IN" dirty="0" smtClean="0"/>
              <a:t>-Used for sending files and documents</a:t>
            </a:r>
            <a:endParaRPr lang="en-US" dirty="0"/>
          </a:p>
        </p:txBody>
      </p:sp>
      <p:sp>
        <p:nvSpPr>
          <p:cNvPr id="4" name="Title 1"/>
          <p:cNvSpPr txBox="1">
            <a:spLocks/>
          </p:cNvSpPr>
          <p:nvPr/>
        </p:nvSpPr>
        <p:spPr>
          <a:xfrm>
            <a:off x="972000" y="166800"/>
            <a:ext cx="7200000" cy="900000"/>
          </a:xfrm>
          <a:prstGeom prst="rect">
            <a:avLst/>
          </a:prstGeom>
        </p:spPr>
        <p:style>
          <a:lnRef idx="1">
            <a:schemeClr val="accent1"/>
          </a:lnRef>
          <a:fillRef idx="2">
            <a:schemeClr val="accent1"/>
          </a:fillRef>
          <a:effectRef idx="1">
            <a:schemeClr val="accent1"/>
          </a:effectRef>
          <a:fontRef idx="minor">
            <a:schemeClr val="dk1"/>
          </a:fontRef>
        </p:style>
        <p:txBody>
          <a:bodyPr bIns="91440" anchor="b"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4000" b="1" i="0" u="none" strike="noStrike" kern="1200" cap="none" spc="0" normalizeH="0" noProof="0" dirty="0" smtClean="0">
                <a:ln>
                  <a:noFill/>
                </a:ln>
                <a:solidFill>
                  <a:schemeClr val="dk1"/>
                </a:solidFill>
                <a:effectLst/>
                <a:uLnTx/>
                <a:uFillTx/>
                <a:latin typeface="Times New Roman" pitchFamily="18" charset="0"/>
                <a:ea typeface="+mn-ea"/>
                <a:cs typeface="Times New Roman" pitchFamily="18" charset="0"/>
              </a:rPr>
              <a:t>TOOLS USED</a:t>
            </a:r>
            <a:endParaRPr kumimoji="0" lang="en-US" sz="4000" b="1" i="0" u="none" strike="noStrike" kern="1200" cap="none" spc="0" normalizeH="0" baseline="0" noProof="0" dirty="0" smtClean="0">
              <a:ln>
                <a:noFill/>
              </a:ln>
              <a:solidFill>
                <a:schemeClr val="dk1"/>
              </a:solidFill>
              <a:effectLst/>
              <a:uLnTx/>
              <a:uFillTx/>
              <a:latin typeface="Times New Roman" pitchFamily="18" charset="0"/>
              <a:ea typeface="+mn-ea"/>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2000"/>
            <a:lum/>
          </a:blip>
          <a:srcRect/>
          <a:tile tx="19050" ty="1606550" sx="100000" sy="100000" flip="none" algn="t"/>
        </a:blipFill>
        <a:effectLst/>
      </p:bgPr>
    </p:bg>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1371600"/>
            <a:ext cx="8229600" cy="5029200"/>
          </a:xfrm>
        </p:spPr>
        <p:txBody>
          <a:bodyPr>
            <a:normAutofit fontScale="25000" lnSpcReduction="20000"/>
          </a:bodyPr>
          <a:lstStyle/>
          <a:p>
            <a:r>
              <a:rPr lang="en-US" sz="7200" b="1" dirty="0" smtClean="0">
                <a:latin typeface="Times New Roman" pitchFamily="18" charset="0"/>
                <a:cs typeface="Times New Roman" pitchFamily="18" charset="0"/>
              </a:rPr>
              <a:t>Success cannot be achieved single handedly. For this reason, I would like to express my deepest gratitude to all those involved in making this task a success. This project would not have been success fully completed without the help of the people.</a:t>
            </a:r>
          </a:p>
          <a:p>
            <a:r>
              <a:rPr lang="en-US" sz="7200" b="1" dirty="0" smtClean="0">
                <a:latin typeface="Times New Roman" pitchFamily="18" charset="0"/>
                <a:cs typeface="Times New Roman" pitchFamily="18" charset="0"/>
              </a:rPr>
              <a:t>First of all, I would like to thank almighty for his grace and love showered on me.</a:t>
            </a:r>
          </a:p>
          <a:p>
            <a:r>
              <a:rPr lang="en-US" sz="7200" b="1" dirty="0" smtClean="0">
                <a:latin typeface="Times New Roman" pitchFamily="18" charset="0"/>
                <a:cs typeface="Times New Roman" pitchFamily="18" charset="0"/>
              </a:rPr>
              <a:t>Secondly I thank Prof. S.R.Shrivastava (H.O.D.) who have me this opportunity to work for the project which will add to my experience for giving me a chance to prove my knowledge skill and abilities.</a:t>
            </a:r>
          </a:p>
          <a:p>
            <a:r>
              <a:rPr lang="en-US" sz="7200" b="1" dirty="0" smtClean="0">
                <a:latin typeface="Times New Roman" pitchFamily="18" charset="0"/>
                <a:cs typeface="Times New Roman" pitchFamily="18" charset="0"/>
              </a:rPr>
              <a:t>I would also like to thank Mrs. Mitali Hora who provided me guidelines throughout the course of the project.</a:t>
            </a:r>
          </a:p>
          <a:p>
            <a:r>
              <a:rPr lang="en-US" sz="7200" b="1" dirty="0" smtClean="0">
                <a:latin typeface="Times New Roman" pitchFamily="18" charset="0"/>
                <a:cs typeface="Times New Roman" pitchFamily="18" charset="0"/>
              </a:rPr>
              <a:t>Not missing to thank my own C.A Department, for giving me this opportunity to gain practical experience and enable me to understand the demand of the experience and professional environment. I gained valuable experience which has given me confidence and had enhanced out professional skill for my competent career.</a:t>
            </a:r>
            <a:endParaRPr lang="en-US" sz="8000" b="1" dirty="0" smtClean="0">
              <a:latin typeface="Times New Roman" pitchFamily="18" charset="0"/>
              <a:cs typeface="Times New Roman" pitchFamily="18" charset="0"/>
            </a:endParaRPr>
          </a:p>
          <a:p>
            <a:r>
              <a:rPr lang="en-US" sz="7200" b="1" dirty="0" smtClean="0">
                <a:latin typeface="Times New Roman" pitchFamily="18" charset="0"/>
                <a:cs typeface="Times New Roman" pitchFamily="18" charset="0"/>
              </a:rPr>
              <a:t>I would also like to thank all my teacher staff and family members and friends for helping, bearing, encouraging and boosting my moral throughout my studies especially during the project period. Last but not the least I would like to express my sincere gratitude to those who helped me in completing my project directly or indirectly.</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4" name="Title 1"/>
          <p:cNvSpPr txBox="1">
            <a:spLocks/>
          </p:cNvSpPr>
          <p:nvPr/>
        </p:nvSpPr>
        <p:spPr>
          <a:xfrm>
            <a:off x="972000" y="166800"/>
            <a:ext cx="7200000" cy="900000"/>
          </a:xfrm>
          <a:prstGeom prst="rect">
            <a:avLst/>
          </a:prstGeom>
        </p:spPr>
        <p:style>
          <a:lnRef idx="1">
            <a:schemeClr val="accent1"/>
          </a:lnRef>
          <a:fillRef idx="2">
            <a:schemeClr val="accent1"/>
          </a:fillRef>
          <a:effectRef idx="1">
            <a:schemeClr val="accent1"/>
          </a:effectRef>
          <a:fontRef idx="minor">
            <a:schemeClr val="dk1"/>
          </a:fontRef>
        </p:style>
        <p:txBody>
          <a:bodyPr bIns="91440" anchor="b"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a:noFill/>
                </a:ln>
                <a:solidFill>
                  <a:schemeClr val="dk1"/>
                </a:solidFill>
                <a:effectLst/>
                <a:uLnTx/>
                <a:uFillTx/>
                <a:latin typeface="Times New Roman" pitchFamily="18" charset="0"/>
                <a:ea typeface="+mn-ea"/>
                <a:cs typeface="Times New Roman" pitchFamily="18" charset="0"/>
              </a:rPr>
              <a:t>ACKNOWLEDGEMENT</a:t>
            </a:r>
            <a:endParaRPr kumimoji="0" lang="en-US" sz="4000" b="1" i="0" u="none" strike="noStrike" kern="1200" cap="none" spc="0" normalizeH="0" baseline="0" noProof="0" dirty="0" smtClean="0">
              <a:ln>
                <a:noFill/>
              </a:ln>
              <a:solidFill>
                <a:schemeClr val="dk1"/>
              </a:solidFill>
              <a:effectLst/>
              <a:uLnTx/>
              <a:uFillTx/>
              <a:latin typeface="Times New Roman" pitchFamily="18" charset="0"/>
              <a:ea typeface="+mn-ea"/>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5000"/>
            <a:lum/>
          </a:blip>
          <a:srcRect/>
          <a:tile tx="0" ty="44450" sx="78000" sy="100000" flip="none" algn="tl"/>
        </a:blipFill>
        <a:effectLst/>
      </p:bgPr>
    </p:bg>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lnSpcReduction="10000"/>
          </a:bodyPr>
          <a:lstStyle/>
          <a:p>
            <a:pPr>
              <a:buNone/>
            </a:pPr>
            <a:r>
              <a:rPr lang="en-US" b="1" dirty="0" smtClean="0">
                <a:latin typeface="Times New Roman" pitchFamily="18" charset="0"/>
                <a:cs typeface="Times New Roman" pitchFamily="18" charset="0"/>
              </a:rPr>
              <a:t>    </a:t>
            </a:r>
            <a:r>
              <a:rPr lang="en-US" sz="3000" b="1" dirty="0" smtClean="0">
                <a:solidFill>
                  <a:schemeClr val="tx2">
                    <a:lumMod val="75000"/>
                  </a:schemeClr>
                </a:solidFill>
                <a:latin typeface="Times New Roman" pitchFamily="18" charset="0"/>
                <a:cs typeface="Times New Roman" pitchFamily="18" charset="0"/>
              </a:rPr>
              <a:t>What is box office management?</a:t>
            </a:r>
          </a:p>
          <a:p>
            <a:pPr>
              <a:buNone/>
            </a:pPr>
            <a:r>
              <a:rPr lang="en-US" sz="2400" b="1" dirty="0" smtClean="0">
                <a:latin typeface="Times New Roman" pitchFamily="18" charset="0"/>
                <a:cs typeface="Times New Roman" pitchFamily="18" charset="0"/>
              </a:rPr>
              <a:t>&gt; 	</a:t>
            </a:r>
            <a:r>
              <a:rPr lang="en-US" sz="2400" dirty="0" smtClean="0">
                <a:latin typeface="Times New Roman" pitchFamily="18" charset="0"/>
                <a:cs typeface="Times New Roman" pitchFamily="18" charset="0"/>
              </a:rPr>
              <a:t> A </a:t>
            </a:r>
            <a:r>
              <a:rPr lang="en-US" sz="2400" b="1" dirty="0" smtClean="0">
                <a:latin typeface="Times New Roman" pitchFamily="18" charset="0"/>
                <a:cs typeface="Times New Roman" pitchFamily="18" charset="0"/>
              </a:rPr>
              <a:t>box office</a:t>
            </a:r>
            <a:r>
              <a:rPr lang="en-US" sz="2400" dirty="0" smtClean="0">
                <a:latin typeface="Times New Roman" pitchFamily="18" charset="0"/>
                <a:cs typeface="Times New Roman" pitchFamily="18" charset="0"/>
              </a:rPr>
              <a:t> or </a:t>
            </a:r>
            <a:r>
              <a:rPr lang="en-US" sz="2400" b="1" dirty="0" smtClean="0">
                <a:latin typeface="Times New Roman" pitchFamily="18" charset="0"/>
                <a:cs typeface="Times New Roman" pitchFamily="18" charset="0"/>
              </a:rPr>
              <a:t>ticket office</a:t>
            </a:r>
            <a:r>
              <a:rPr lang="en-US" sz="2400" dirty="0" smtClean="0">
                <a:latin typeface="Times New Roman" pitchFamily="18" charset="0"/>
                <a:cs typeface="Times New Roman" pitchFamily="18" charset="0"/>
              </a:rPr>
              <a:t> is a place where tickets are sold to the public for admission to an event. It is an  procedure of booking and managing tickets and relative information for respective shows and events . Its main purpose is of being a easiest intermediate between costumer and theaters.</a:t>
            </a:r>
            <a:endParaRPr lang="en-US" sz="2400" b="1" dirty="0" smtClean="0">
              <a:latin typeface="Times New Roman" pitchFamily="18" charset="0"/>
              <a:cs typeface="Times New Roman" pitchFamily="18" charset="0"/>
            </a:endParaRPr>
          </a:p>
          <a:p>
            <a:pPr>
              <a:buNone/>
            </a:pPr>
            <a:r>
              <a:rPr lang="en-US" sz="2400" b="1" dirty="0" smtClean="0">
                <a:latin typeface="Times New Roman" pitchFamily="18" charset="0"/>
                <a:cs typeface="Times New Roman" pitchFamily="18" charset="0"/>
              </a:rPr>
              <a:t>	 </a:t>
            </a:r>
            <a:r>
              <a:rPr lang="en-US" sz="3000" b="1" dirty="0" smtClean="0">
                <a:solidFill>
                  <a:schemeClr val="tx2">
                    <a:lumMod val="75000"/>
                  </a:schemeClr>
                </a:solidFill>
                <a:latin typeface="Times New Roman" pitchFamily="18" charset="0"/>
                <a:cs typeface="Times New Roman" pitchFamily="18" charset="0"/>
              </a:rPr>
              <a:t>Who is box office manager? </a:t>
            </a:r>
          </a:p>
          <a:p>
            <a:pPr>
              <a:buNone/>
            </a:pPr>
            <a:r>
              <a:rPr lang="en-US" sz="3000" b="1" dirty="0" smtClean="0">
                <a:latin typeface="Times New Roman" pitchFamily="18" charset="0"/>
                <a:cs typeface="Times New Roman" pitchFamily="18" charset="0"/>
              </a:rPr>
              <a:t>&gt;	</a:t>
            </a:r>
            <a:r>
              <a:rPr lang="en-US" sz="2400" dirty="0" smtClean="0">
                <a:latin typeface="Times New Roman" pitchFamily="18" charset="0"/>
                <a:cs typeface="Times New Roman" pitchFamily="18" charset="0"/>
              </a:rPr>
              <a:t> A </a:t>
            </a:r>
            <a:r>
              <a:rPr lang="en-US" sz="2400" b="1" dirty="0" smtClean="0">
                <a:latin typeface="Times New Roman" pitchFamily="18" charset="0"/>
                <a:cs typeface="Times New Roman" pitchFamily="18" charset="0"/>
              </a:rPr>
              <a:t>Box Office Manager</a:t>
            </a:r>
            <a:r>
              <a:rPr lang="en-US" sz="2400" dirty="0" smtClean="0">
                <a:latin typeface="Times New Roman" pitchFamily="18" charset="0"/>
                <a:cs typeface="Times New Roman" pitchFamily="18" charset="0"/>
              </a:rPr>
              <a:t> is responsible for </a:t>
            </a:r>
            <a:r>
              <a:rPr lang="en-US" sz="2400" b="1" dirty="0" smtClean="0">
                <a:latin typeface="Times New Roman" pitchFamily="18" charset="0"/>
                <a:cs typeface="Times New Roman" pitchFamily="18" charset="0"/>
              </a:rPr>
              <a:t>managing</a:t>
            </a:r>
            <a:r>
              <a:rPr lang="en-US" sz="2400" dirty="0" smtClean="0">
                <a:latin typeface="Times New Roman" pitchFamily="18" charset="0"/>
                <a:cs typeface="Times New Roman" pitchFamily="18" charset="0"/>
              </a:rPr>
              <a:t> the </a:t>
            </a:r>
            <a:r>
              <a:rPr lang="en-US" sz="2400" b="1" dirty="0" smtClean="0">
                <a:latin typeface="Times New Roman" pitchFamily="18" charset="0"/>
                <a:cs typeface="Times New Roman" pitchFamily="18" charset="0"/>
              </a:rPr>
              <a:t>box office</a:t>
            </a:r>
            <a:r>
              <a:rPr lang="en-US" sz="2400" dirty="0" smtClean="0">
                <a:latin typeface="Times New Roman" pitchFamily="18" charset="0"/>
                <a:cs typeface="Times New Roman" pitchFamily="18" charset="0"/>
              </a:rPr>
              <a:t> and supervising the </a:t>
            </a:r>
            <a:r>
              <a:rPr lang="en-US" sz="2400" b="1" dirty="0" smtClean="0">
                <a:latin typeface="Times New Roman" pitchFamily="18" charset="0"/>
                <a:cs typeface="Times New Roman" pitchFamily="18" charset="0"/>
              </a:rPr>
              <a:t>box office </a:t>
            </a:r>
            <a:r>
              <a:rPr lang="en-US" sz="2400" dirty="0" smtClean="0">
                <a:latin typeface="Times New Roman" pitchFamily="18" charset="0"/>
                <a:cs typeface="Times New Roman" pitchFamily="18" charset="0"/>
              </a:rPr>
              <a:t>assistants and other staff. </a:t>
            </a:r>
            <a:r>
              <a:rPr lang="en-US" sz="2400" b="1" dirty="0" smtClean="0">
                <a:latin typeface="Times New Roman" pitchFamily="18" charset="0"/>
                <a:cs typeface="Times New Roman" pitchFamily="18" charset="0"/>
              </a:rPr>
              <a:t>	 </a:t>
            </a:r>
            <a:endParaRPr lang="en-US" sz="2400" b="1" dirty="0">
              <a:latin typeface="Times New Roman" pitchFamily="18" charset="0"/>
              <a:cs typeface="Times New Roman" pitchFamily="18" charset="0"/>
            </a:endParaRPr>
          </a:p>
        </p:txBody>
      </p:sp>
      <p:sp>
        <p:nvSpPr>
          <p:cNvPr id="4" name="Title 1"/>
          <p:cNvSpPr txBox="1">
            <a:spLocks/>
          </p:cNvSpPr>
          <p:nvPr/>
        </p:nvSpPr>
        <p:spPr>
          <a:xfrm>
            <a:off x="972000" y="166800"/>
            <a:ext cx="7200000" cy="900000"/>
          </a:xfrm>
          <a:prstGeom prst="rect">
            <a:avLst/>
          </a:prstGeom>
        </p:spPr>
        <p:style>
          <a:lnRef idx="1">
            <a:schemeClr val="accent1"/>
          </a:lnRef>
          <a:fillRef idx="2">
            <a:schemeClr val="accent1"/>
          </a:fillRef>
          <a:effectRef idx="1">
            <a:schemeClr val="accent1"/>
          </a:effectRef>
          <a:fontRef idx="minor">
            <a:schemeClr val="dk1"/>
          </a:fontRef>
        </p:style>
        <p:txBody>
          <a:bodyPr bIns="91440" anchor="b"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a:noFill/>
                </a:ln>
                <a:solidFill>
                  <a:schemeClr val="dk1"/>
                </a:solidFill>
                <a:effectLst/>
                <a:uLnTx/>
                <a:uFillTx/>
                <a:latin typeface="Times New Roman" pitchFamily="18" charset="0"/>
                <a:ea typeface="+mn-ea"/>
                <a:cs typeface="Times New Roman" pitchFamily="18" charset="0"/>
              </a:rPr>
              <a:t>DEFINITION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2000"/>
            <a:lum/>
          </a:blip>
          <a:srcRect/>
          <a:tile tx="0" ty="0" sx="100000" sy="100000" flip="xy" algn="ctr"/>
        </a:blipFill>
        <a:effectLst/>
      </p:bgPr>
    </p:bg>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600200"/>
            <a:ext cx="8229600" cy="4724400"/>
          </a:xfrm>
        </p:spPr>
        <p:txBody>
          <a:bodyPr>
            <a:noAutofit/>
          </a:bodyPr>
          <a:lstStyle/>
          <a:p>
            <a:pPr>
              <a:buNone/>
            </a:pPr>
            <a:r>
              <a:rPr lang="en-US" sz="1800" b="1" dirty="0" smtClean="0">
                <a:latin typeface="Times New Roman" pitchFamily="18" charset="0"/>
                <a:cs typeface="Times New Roman" pitchFamily="18" charset="0"/>
              </a:rPr>
              <a:t>     	The Scope of this project is to understand all the elements of Box office Management, to understand how Box Office  works and how all the factors are managed to perform process successfully .</a:t>
            </a:r>
          </a:p>
          <a:p>
            <a:pPr>
              <a:buNone/>
            </a:pPr>
            <a:r>
              <a:rPr lang="en-US" sz="1800" b="1" dirty="0" smtClean="0">
                <a:latin typeface="Times New Roman" pitchFamily="18" charset="0"/>
                <a:cs typeface="Times New Roman" pitchFamily="18" charset="0"/>
              </a:rPr>
              <a:t>	A computer based management system is designed to handle the entire primary information required to manage the whole data. Separate database is maintained to handle the details required for the correct statement calculation and generations. </a:t>
            </a:r>
          </a:p>
          <a:p>
            <a:pPr>
              <a:buNone/>
            </a:pPr>
            <a:r>
              <a:rPr lang="en-US" sz="1800" b="1" dirty="0" smtClean="0">
                <a:latin typeface="Times New Roman" pitchFamily="18" charset="0"/>
                <a:cs typeface="Times New Roman" pitchFamily="18" charset="0"/>
              </a:rPr>
              <a:t>		This project intends introduce more user friendly in the various activities such as record updating, maintenance, and searching. The objective and scope of this project is to give customers the ability to book tickets from a ticket counter for any of the theaters owned by the screening authority. The desktop application will give the ability to book tickets at another theater if the current theater has expired its tickets. This feature will be possible as all ticket counters will be interconnect with the help of internet. During implementation, every ticket counter operator will be given appropriate training to suit the specific needs of the customer</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p:txBody>
      </p:sp>
      <p:sp>
        <p:nvSpPr>
          <p:cNvPr id="4" name="Title 1"/>
          <p:cNvSpPr txBox="1">
            <a:spLocks/>
          </p:cNvSpPr>
          <p:nvPr/>
        </p:nvSpPr>
        <p:spPr>
          <a:xfrm>
            <a:off x="972000" y="166800"/>
            <a:ext cx="7200000" cy="900000"/>
          </a:xfrm>
          <a:prstGeom prst="rect">
            <a:avLst/>
          </a:prstGeom>
        </p:spPr>
        <p:style>
          <a:lnRef idx="1">
            <a:schemeClr val="accent1"/>
          </a:lnRef>
          <a:fillRef idx="2">
            <a:schemeClr val="accent1"/>
          </a:fillRef>
          <a:effectRef idx="1">
            <a:schemeClr val="accent1"/>
          </a:effectRef>
          <a:fontRef idx="minor">
            <a:schemeClr val="dk1"/>
          </a:fontRef>
        </p:style>
        <p:txBody>
          <a:bodyPr bIns="91440" anchor="b"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IN" sz="4000" b="1" dirty="0" smtClean="0">
                <a:latin typeface="Times New Roman" pitchFamily="18" charset="0"/>
                <a:cs typeface="Times New Roman" pitchFamily="18" charset="0"/>
              </a:rPr>
              <a:t>SCOPE</a:t>
            </a:r>
            <a:endParaRPr kumimoji="0" lang="en-US" sz="4000" b="1" i="0" u="none" strike="noStrike" kern="1200" cap="none" spc="0" normalizeH="0" baseline="0" noProof="0" dirty="0">
              <a:ln>
                <a:noFill/>
              </a:ln>
              <a:solidFill>
                <a:schemeClr val="dk1"/>
              </a:solidFill>
              <a:effectLst/>
              <a:uLnTx/>
              <a:uFillTx/>
              <a:latin typeface="Times New Roman" pitchFamily="18" charset="0"/>
              <a:ea typeface="+mn-ea"/>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lvl="0"/>
            <a:r>
              <a:rPr lang="en-US" dirty="0" smtClean="0"/>
              <a:t>Manager</a:t>
            </a:r>
          </a:p>
          <a:p>
            <a:pPr lvl="0"/>
            <a:r>
              <a:rPr lang="en-US" dirty="0" smtClean="0"/>
              <a:t>Admin</a:t>
            </a:r>
          </a:p>
          <a:p>
            <a:pPr lvl="0"/>
            <a:r>
              <a:rPr lang="en-US" dirty="0" smtClean="0"/>
              <a:t>Receptionist</a:t>
            </a:r>
          </a:p>
          <a:p>
            <a:pPr lvl="0"/>
            <a:r>
              <a:rPr lang="en-US" dirty="0" smtClean="0"/>
              <a:t>Maintenance Staff</a:t>
            </a:r>
            <a:endParaRPr lang="en-US" dirty="0"/>
          </a:p>
        </p:txBody>
      </p:sp>
      <p:sp>
        <p:nvSpPr>
          <p:cNvPr id="4" name="Title 1"/>
          <p:cNvSpPr txBox="1">
            <a:spLocks/>
          </p:cNvSpPr>
          <p:nvPr/>
        </p:nvSpPr>
        <p:spPr>
          <a:xfrm>
            <a:off x="972000" y="166800"/>
            <a:ext cx="7200000" cy="900000"/>
          </a:xfrm>
          <a:prstGeom prst="rect">
            <a:avLst/>
          </a:prstGeom>
        </p:spPr>
        <p:style>
          <a:lnRef idx="1">
            <a:schemeClr val="accent1"/>
          </a:lnRef>
          <a:fillRef idx="2">
            <a:schemeClr val="accent1"/>
          </a:fillRef>
          <a:effectRef idx="1">
            <a:schemeClr val="accent1"/>
          </a:effectRef>
          <a:fontRef idx="minor">
            <a:schemeClr val="dk1"/>
          </a:fontRef>
        </p:style>
        <p:txBody>
          <a:bodyPr bIns="91440" anchor="b"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a:noFill/>
                </a:ln>
                <a:solidFill>
                  <a:schemeClr val="dk1"/>
                </a:solidFill>
                <a:effectLst/>
                <a:uLnTx/>
                <a:uFillTx/>
                <a:latin typeface="Times New Roman" pitchFamily="18" charset="0"/>
                <a:ea typeface="+mn-ea"/>
                <a:cs typeface="Times New Roman" pitchFamily="18" charset="0"/>
              </a:rPr>
              <a:t>STAKE</a:t>
            </a:r>
            <a:r>
              <a:rPr kumimoji="0" lang="en-US" sz="4000" b="1" i="0" u="none" strike="noStrike" kern="1200" cap="none" spc="0" normalizeH="0" noProof="0" dirty="0" smtClean="0">
                <a:ln>
                  <a:noFill/>
                </a:ln>
                <a:solidFill>
                  <a:schemeClr val="dk1"/>
                </a:solidFill>
                <a:effectLst/>
                <a:uLnTx/>
                <a:uFillTx/>
                <a:latin typeface="Times New Roman" pitchFamily="18" charset="0"/>
                <a:ea typeface="+mn-ea"/>
                <a:cs typeface="Times New Roman" pitchFamily="18" charset="0"/>
              </a:rPr>
              <a:t> HOLDERS</a:t>
            </a:r>
            <a:endParaRPr kumimoji="0" lang="en-US" sz="4000" b="1" i="0" u="none" strike="noStrike" kern="1200" cap="none" spc="0" normalizeH="0" baseline="0" noProof="0" dirty="0" smtClean="0">
              <a:ln>
                <a:noFill/>
              </a:ln>
              <a:solidFill>
                <a:schemeClr val="dk1"/>
              </a:solidFill>
              <a:effectLst/>
              <a:uLnTx/>
              <a:uFillTx/>
              <a:latin typeface="Times New Roman" pitchFamily="18" charset="0"/>
              <a:ea typeface="+mn-ea"/>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lvl="0"/>
            <a:r>
              <a:rPr lang="en-US" dirty="0" smtClean="0"/>
              <a:t>Registration</a:t>
            </a:r>
          </a:p>
          <a:p>
            <a:pPr lvl="0"/>
            <a:r>
              <a:rPr lang="en-US" dirty="0" smtClean="0"/>
              <a:t>Ticket Booking</a:t>
            </a:r>
          </a:p>
          <a:p>
            <a:pPr lvl="0"/>
            <a:r>
              <a:rPr lang="en-US" dirty="0" smtClean="0"/>
              <a:t>Management</a:t>
            </a:r>
          </a:p>
          <a:p>
            <a:pPr lvl="0"/>
            <a:r>
              <a:rPr lang="en-US" dirty="0" smtClean="0"/>
              <a:t>Payment</a:t>
            </a:r>
            <a:endParaRPr lang="en-US" dirty="0"/>
          </a:p>
        </p:txBody>
      </p:sp>
      <p:sp>
        <p:nvSpPr>
          <p:cNvPr id="4" name="Title 1"/>
          <p:cNvSpPr txBox="1">
            <a:spLocks/>
          </p:cNvSpPr>
          <p:nvPr/>
        </p:nvSpPr>
        <p:spPr>
          <a:xfrm>
            <a:off x="972000" y="166800"/>
            <a:ext cx="7200000" cy="900000"/>
          </a:xfrm>
          <a:prstGeom prst="rect">
            <a:avLst/>
          </a:prstGeom>
        </p:spPr>
        <p:style>
          <a:lnRef idx="1">
            <a:schemeClr val="accent1"/>
          </a:lnRef>
          <a:fillRef idx="2">
            <a:schemeClr val="accent1"/>
          </a:fillRef>
          <a:effectRef idx="1">
            <a:schemeClr val="accent1"/>
          </a:effectRef>
          <a:fontRef idx="minor">
            <a:schemeClr val="dk1"/>
          </a:fontRef>
        </p:style>
        <p:txBody>
          <a:bodyPr bIns="91440" anchor="b"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a:noFill/>
                </a:ln>
                <a:solidFill>
                  <a:schemeClr val="dk1"/>
                </a:solidFill>
                <a:effectLst/>
                <a:uLnTx/>
                <a:uFillTx/>
                <a:latin typeface="Times New Roman" pitchFamily="18" charset="0"/>
                <a:ea typeface="+mn-ea"/>
                <a:cs typeface="Times New Roman" pitchFamily="18" charset="0"/>
              </a:rPr>
              <a:t>MODULES</a:t>
            </a:r>
            <a:endParaRPr kumimoji="0" lang="en-US" sz="4000" b="1" i="0" u="none" strike="noStrike" kern="1200" cap="none" spc="0" normalizeH="0" baseline="0" noProof="0" dirty="0" smtClean="0">
              <a:ln>
                <a:noFill/>
              </a:ln>
              <a:solidFill>
                <a:schemeClr val="dk1"/>
              </a:solidFill>
              <a:effectLst/>
              <a:uLnTx/>
              <a:uFillTx/>
              <a:latin typeface="Times New Roman" pitchFamily="18" charset="0"/>
              <a:ea typeface="+mn-ea"/>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lvl="0"/>
            <a:r>
              <a:rPr lang="en-US" dirty="0" smtClean="0"/>
              <a:t>Customer</a:t>
            </a:r>
          </a:p>
          <a:p>
            <a:pPr lvl="0"/>
            <a:r>
              <a:rPr lang="en-US" dirty="0" smtClean="0"/>
              <a:t>Receptionist</a:t>
            </a:r>
          </a:p>
          <a:p>
            <a:pPr lvl="0"/>
            <a:r>
              <a:rPr lang="en-US" dirty="0" smtClean="0"/>
              <a:t>Manager</a:t>
            </a:r>
            <a:endParaRPr lang="en-US" dirty="0"/>
          </a:p>
        </p:txBody>
      </p:sp>
      <p:sp>
        <p:nvSpPr>
          <p:cNvPr id="4" name="Title 1"/>
          <p:cNvSpPr txBox="1">
            <a:spLocks/>
          </p:cNvSpPr>
          <p:nvPr/>
        </p:nvSpPr>
        <p:spPr>
          <a:xfrm>
            <a:off x="972000" y="166800"/>
            <a:ext cx="7200000" cy="900000"/>
          </a:xfrm>
          <a:prstGeom prst="rect">
            <a:avLst/>
          </a:prstGeom>
        </p:spPr>
        <p:style>
          <a:lnRef idx="1">
            <a:schemeClr val="accent1"/>
          </a:lnRef>
          <a:fillRef idx="2">
            <a:schemeClr val="accent1"/>
          </a:fillRef>
          <a:effectRef idx="1">
            <a:schemeClr val="accent1"/>
          </a:effectRef>
          <a:fontRef idx="minor">
            <a:schemeClr val="dk1"/>
          </a:fontRef>
        </p:style>
        <p:txBody>
          <a:bodyPr bIns="91440" anchor="b"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IN" sz="4000" b="1" dirty="0" smtClean="0">
                <a:latin typeface="Times New Roman" pitchFamily="18" charset="0"/>
                <a:cs typeface="Times New Roman" pitchFamily="18" charset="0"/>
              </a:rPr>
              <a:t>ACTORS</a:t>
            </a:r>
            <a:endParaRPr kumimoji="0" lang="en-US" sz="4000" b="1" i="0" u="none" strike="noStrike" kern="1200" cap="none" spc="0" normalizeH="0" baseline="0" noProof="0" dirty="0" smtClean="0">
              <a:ln>
                <a:noFill/>
              </a:ln>
              <a:solidFill>
                <a:schemeClr val="dk1"/>
              </a:solidFill>
              <a:effectLst/>
              <a:uLnTx/>
              <a:uFillTx/>
              <a:latin typeface="Times New Roman" pitchFamily="18" charset="0"/>
              <a:ea typeface="+mn-ea"/>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685800" y="2895600"/>
            <a:ext cx="7924800" cy="914400"/>
          </a:xfrm>
          <a:prstGeom prst="rect">
            <a:avLst/>
          </a:prstGeom>
        </p:spPr>
        <p:style>
          <a:lnRef idx="1">
            <a:schemeClr val="accent1"/>
          </a:lnRef>
          <a:fillRef idx="2">
            <a:schemeClr val="accent1"/>
          </a:fillRef>
          <a:effectRef idx="1">
            <a:schemeClr val="accent1"/>
          </a:effectRef>
          <a:fontRef idx="minor">
            <a:schemeClr val="dk1"/>
          </a:fontRef>
        </p:style>
        <p:txBody>
          <a:bodyPr bIns="91440" anchor="b" anchorCtr="0">
            <a:normAutofit/>
          </a:bodyPr>
          <a:lstStyle/>
          <a:p>
            <a:pPr marL="274320" lvl="0" indent="-274320" algn="ctr">
              <a:spcBef>
                <a:spcPct val="0"/>
              </a:spcBef>
              <a:buClr>
                <a:schemeClr val="accent1"/>
              </a:buClr>
              <a:buSzPct val="85000"/>
            </a:pPr>
            <a:r>
              <a:rPr lang="en-US" sz="4000" b="1" dirty="0" smtClean="0">
                <a:latin typeface="Times New Roman" pitchFamily="18" charset="0"/>
                <a:cs typeface="Times New Roman" pitchFamily="18" charset="0"/>
              </a:rPr>
              <a:t>USE CASE DIAGRAMS</a:t>
            </a:r>
            <a:endParaRPr kumimoji="0" lang="en-US" sz="4000" b="1" i="0" u="none" strike="noStrike" kern="1200" cap="none" spc="0" normalizeH="0" baseline="0" noProof="0" dirty="0" smtClean="0">
              <a:ln>
                <a:noFill/>
              </a:ln>
              <a:solidFill>
                <a:schemeClr val="dk1"/>
              </a:solidFill>
              <a:effectLst/>
              <a:uLnTx/>
              <a:uFillTx/>
              <a:latin typeface="Times New Roman" pitchFamily="18" charset="0"/>
              <a:ea typeface="+mn-ea"/>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524</TotalTime>
  <Words>374</Words>
  <Application>Microsoft Office PowerPoint</Application>
  <PresentationFormat>On-screen Show (4:3)</PresentationFormat>
  <Paragraphs>84</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Equity</vt:lpstr>
      <vt:lpstr>Slide 1</vt:lpstr>
      <vt:lpstr>FACULTY OF SCIENCE</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MANAGEMENT</vt:lpstr>
      <vt:lpstr>Slide 20</vt:lpstr>
      <vt:lpstr>Slide 21</vt:lpstr>
      <vt:lpstr>Slide 22</vt:lpstr>
      <vt:lpstr>Slide 23</vt:lpstr>
      <vt:lpstr>Slide 24</vt:lpstr>
      <vt:lpstr>MANAGEMENT</vt:lpstr>
      <vt:lpstr>Slide 26</vt:lpstr>
      <vt:lpstr>Slide 27</vt:lpstr>
      <vt:lpstr>Slide 28</vt:lpstr>
      <vt:lpstr>Slide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divesh</dc:creator>
  <cp:lastModifiedBy>Ebenezer Isaac</cp:lastModifiedBy>
  <cp:revision>61</cp:revision>
  <dcterms:created xsi:type="dcterms:W3CDTF">2019-03-04T09:34:30Z</dcterms:created>
  <dcterms:modified xsi:type="dcterms:W3CDTF">2019-04-09T10:56:36Z</dcterms:modified>
</cp:coreProperties>
</file>