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3" r:id="rId4"/>
    <p:sldId id="266" r:id="rId5"/>
    <p:sldId id="265" r:id="rId6"/>
    <p:sldId id="264" r:id="rId7"/>
    <p:sldId id="257" r:id="rId8"/>
    <p:sldId id="258" r:id="rId9"/>
    <p:sldId id="259" r:id="rId10"/>
    <p:sldId id="260" r:id="rId11"/>
    <p:sldId id="261" r:id="rId12"/>
    <p:sldId id="262"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7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B41570-F107-4B4F-9ABD-A673D589B70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A4238-BF2C-44A5-BDB7-B8D6BE8433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B41570-F107-4B4F-9ABD-A673D589B70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A4238-BF2C-44A5-BDB7-B8D6BE8433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B41570-F107-4B4F-9ABD-A673D589B70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A4238-BF2C-44A5-BDB7-B8D6BE8433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B41570-F107-4B4F-9ABD-A673D589B70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A4238-BF2C-44A5-BDB7-B8D6BE8433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41570-F107-4B4F-9ABD-A673D589B70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A4238-BF2C-44A5-BDB7-B8D6BE84337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B41570-F107-4B4F-9ABD-A673D589B70B}"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A4238-BF2C-44A5-BDB7-B8D6BE8433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B41570-F107-4B4F-9ABD-A673D589B70B}"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A4238-BF2C-44A5-BDB7-B8D6BE8433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B41570-F107-4B4F-9ABD-A673D589B70B}"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A4238-BF2C-44A5-BDB7-B8D6BE8433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41570-F107-4B4F-9ABD-A673D589B70B}"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A4238-BF2C-44A5-BDB7-B8D6BE8433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B41570-F107-4B4F-9ABD-A673D589B70B}"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A4238-BF2C-44A5-BDB7-B8D6BE8433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B41570-F107-4B4F-9ABD-A673D589B70B}"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A4238-BF2C-44A5-BDB7-B8D6BE84337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41570-F107-4B4F-9ABD-A673D589B70B}" type="datetimeFigureOut">
              <a:rPr lang="en-US" smtClean="0"/>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A4238-BF2C-44A5-BDB7-B8D6BE8433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solidFill>
                  <a:srgbClr val="A7173E"/>
                </a:solidFill>
                <a:latin typeface="Agency FB" pitchFamily="34" charset="0"/>
              </a:rPr>
              <a:t>Block Chain Technologies</a:t>
            </a:r>
            <a:br>
              <a:rPr lang="en-US" dirty="0">
                <a:solidFill>
                  <a:srgbClr val="A7173E"/>
                </a:solidFill>
                <a:latin typeface="Agency FB" pitchFamily="34" charset="0"/>
              </a:rPr>
            </a:br>
            <a:r>
              <a:rPr lang="en-US" dirty="0">
                <a:solidFill>
                  <a:srgbClr val="A7173E"/>
                </a:solidFill>
                <a:latin typeface="Agency FB" pitchFamily="34" charset="0"/>
              </a:rPr>
              <a:t>Presentation</a:t>
            </a:r>
          </a:p>
        </p:txBody>
      </p:sp>
      <p:sp>
        <p:nvSpPr>
          <p:cNvPr id="3" name="Subtitle 2"/>
          <p:cNvSpPr>
            <a:spLocks noGrp="1"/>
          </p:cNvSpPr>
          <p:nvPr>
            <p:ph type="subTitle" idx="1"/>
          </p:nvPr>
        </p:nvSpPr>
        <p:spPr/>
        <p:txBody>
          <a:bodyPr>
            <a:noAutofit/>
          </a:bodyPr>
          <a:lstStyle/>
          <a:p>
            <a:r>
              <a:rPr lang="en-US" sz="2400" dirty="0">
                <a:solidFill>
                  <a:schemeClr val="bg1"/>
                </a:solidFill>
                <a:latin typeface="Agency FB" pitchFamily="34" charset="0"/>
              </a:rPr>
              <a:t>Alt Coins – Squid Game Coin</a:t>
            </a:r>
          </a:p>
          <a:p>
            <a:endParaRPr lang="en-US" sz="2400" dirty="0">
              <a:solidFill>
                <a:schemeClr val="bg1"/>
              </a:solidFill>
              <a:latin typeface="Agency FB" pitchFamily="34" charset="0"/>
            </a:endParaRPr>
          </a:p>
          <a:p>
            <a:endParaRPr lang="en-US" sz="2400" dirty="0">
              <a:solidFill>
                <a:schemeClr val="bg1"/>
              </a:solidFill>
              <a:latin typeface="Agency FB" pitchFamily="34" charset="0"/>
            </a:endParaRPr>
          </a:p>
          <a:p>
            <a:pPr algn="r"/>
            <a:r>
              <a:rPr lang="en-US" sz="2400" dirty="0">
                <a:solidFill>
                  <a:schemeClr val="bg1"/>
                </a:solidFill>
                <a:latin typeface="Agency FB" pitchFamily="34" charset="0"/>
              </a:rPr>
              <a:t>By:</a:t>
            </a:r>
            <a:br>
              <a:rPr lang="en-US" sz="2400" dirty="0">
                <a:solidFill>
                  <a:schemeClr val="bg1"/>
                </a:solidFill>
                <a:latin typeface="Agency FB" pitchFamily="34" charset="0"/>
              </a:rPr>
            </a:br>
            <a:r>
              <a:rPr lang="en-US" sz="2400" dirty="0">
                <a:solidFill>
                  <a:schemeClr val="bg1"/>
                </a:solidFill>
                <a:latin typeface="Agency FB" pitchFamily="34" charset="0"/>
              </a:rPr>
              <a:t>Dennis Churchill J - 2020178011</a:t>
            </a:r>
          </a:p>
          <a:p>
            <a:pPr algn="r"/>
            <a:r>
              <a:rPr lang="en-US" sz="2400" dirty="0">
                <a:solidFill>
                  <a:schemeClr val="bg1"/>
                </a:solidFill>
                <a:latin typeface="Agency FB" pitchFamily="34" charset="0"/>
              </a:rPr>
              <a:t>Ebenezer Isaac Veeraraju - 202017014</a:t>
            </a:r>
          </a:p>
        </p:txBody>
      </p:sp>
      <p:pic>
        <p:nvPicPr>
          <p:cNvPr id="4" name="Picture 3" descr="13276.png"/>
          <p:cNvPicPr>
            <a:picLocks noChangeAspect="1"/>
          </p:cNvPicPr>
          <p:nvPr/>
        </p:nvPicPr>
        <p:blipFill>
          <a:blip r:embed="rId2" cstate="print"/>
          <a:stretch>
            <a:fillRect/>
          </a:stretch>
        </p:blipFill>
        <p:spPr>
          <a:xfrm>
            <a:off x="2944067" y="228600"/>
            <a:ext cx="3255866" cy="18306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A7173E"/>
                </a:solidFill>
                <a:latin typeface="Agency FB" pitchFamily="34" charset="0"/>
              </a:rPr>
              <a:t>Be mindful of impostors</a:t>
            </a:r>
            <a:r>
              <a:rPr lang="ko-KR" altLang="en-US" dirty="0">
                <a:solidFill>
                  <a:srgbClr val="A7173E"/>
                </a:solidFill>
                <a:latin typeface="Agency FB" pitchFamily="34" charset="0"/>
              </a:rPr>
              <a:t> </a:t>
            </a:r>
            <a:r>
              <a:rPr lang="si-LK" dirty="0">
                <a:solidFill>
                  <a:srgbClr val="A7173E"/>
                </a:solidFill>
                <a:latin typeface="Agency FB" pitchFamily="34" charset="0"/>
              </a:rPr>
              <a:t>ඞ</a:t>
            </a:r>
            <a:endParaRPr lang="en-US" dirty="0">
              <a:solidFill>
                <a:srgbClr val="A7173E"/>
              </a:solidFill>
              <a:latin typeface="Agency FB" pitchFamily="34" charset="0"/>
            </a:endParaRPr>
          </a:p>
        </p:txBody>
      </p:sp>
      <p:sp>
        <p:nvSpPr>
          <p:cNvPr id="3" name="Content Placeholder 2"/>
          <p:cNvSpPr>
            <a:spLocks noGrp="1"/>
          </p:cNvSpPr>
          <p:nvPr>
            <p:ph idx="1"/>
          </p:nvPr>
        </p:nvSpPr>
        <p:spPr/>
        <p:txBody>
          <a:bodyPr/>
          <a:lstStyle/>
          <a:p>
            <a:pPr>
              <a:buNone/>
            </a:pPr>
            <a:r>
              <a:rPr lang="en-US" dirty="0">
                <a:solidFill>
                  <a:schemeClr val="bg1"/>
                </a:solidFill>
                <a:latin typeface="Agency FB" pitchFamily="34" charset="0"/>
              </a:rPr>
              <a:t>It is also well known that investors trust the opinions of eminent personalities. Swindlers often create fake videos starring such prominent faces and mislead investors with false information. In such cases, delving deeper often helps. </a:t>
            </a:r>
          </a:p>
          <a:p>
            <a:pPr>
              <a:buNone/>
            </a:pPr>
            <a:r>
              <a:rPr lang="en-US" dirty="0">
                <a:solidFill>
                  <a:schemeClr val="bg1"/>
                </a:solidFill>
                <a:latin typeface="Agency FB" pitchFamily="34" charset="0"/>
              </a:rPr>
              <a:t>Investors should trace information to its source to verify its credibility.</a:t>
            </a:r>
          </a:p>
        </p:txBody>
      </p:sp>
      <p:pic>
        <p:nvPicPr>
          <p:cNvPr id="5" name="Picture 4" descr="4ffdba6cae43853933b4c7481b096d64d77536e6c645a015b327f8ef1b949bd3_1.jpg"/>
          <p:cNvPicPr>
            <a:picLocks noChangeAspect="1"/>
          </p:cNvPicPr>
          <p:nvPr/>
        </p:nvPicPr>
        <p:blipFill>
          <a:blip r:embed="rId2" cstate="print"/>
          <a:stretch>
            <a:fillRect/>
          </a:stretch>
        </p:blipFill>
        <p:spPr>
          <a:xfrm>
            <a:off x="5105400" y="4648200"/>
            <a:ext cx="3814296" cy="213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A7173E"/>
                </a:solidFill>
                <a:latin typeface="Agency FB" pitchFamily="34" charset="0"/>
              </a:rPr>
              <a:t>Watch out for promises of high returns in little time</a:t>
            </a:r>
            <a:endParaRPr lang="en-US" dirty="0">
              <a:solidFill>
                <a:srgbClr val="A7173E"/>
              </a:solidFill>
            </a:endParaRPr>
          </a:p>
        </p:txBody>
      </p:sp>
      <p:sp>
        <p:nvSpPr>
          <p:cNvPr id="3" name="Content Placeholder 2"/>
          <p:cNvSpPr>
            <a:spLocks noGrp="1"/>
          </p:cNvSpPr>
          <p:nvPr>
            <p:ph idx="1"/>
          </p:nvPr>
        </p:nvSpPr>
        <p:spPr/>
        <p:txBody>
          <a:bodyPr/>
          <a:lstStyle/>
          <a:p>
            <a:pPr>
              <a:buNone/>
            </a:pPr>
            <a:r>
              <a:rPr lang="en-US" dirty="0">
                <a:solidFill>
                  <a:schemeClr val="bg1"/>
                </a:solidFill>
                <a:latin typeface="Agency FB" pitchFamily="34" charset="0"/>
              </a:rPr>
              <a:t>Every investor should bear in mind any investment needs time to grow in value. Moreover, volatile cryptocurrencies that display extreme price swings do exist. </a:t>
            </a:r>
          </a:p>
          <a:p>
            <a:pPr>
              <a:buNone/>
            </a:pPr>
            <a:r>
              <a:rPr lang="en-US" dirty="0">
                <a:solidFill>
                  <a:schemeClr val="bg1"/>
                </a:solidFill>
                <a:latin typeface="Agency FB" pitchFamily="34" charset="0"/>
              </a:rPr>
              <a:t>Scammers use such traits to their advantage and promise surreal returns within short spans of time. </a:t>
            </a:r>
          </a:p>
          <a:p>
            <a:pPr>
              <a:buNone/>
            </a:pPr>
            <a:r>
              <a:rPr lang="en-US" dirty="0">
                <a:solidFill>
                  <a:schemeClr val="bg1"/>
                </a:solidFill>
                <a:latin typeface="Agency FB" pitchFamily="34" charset="0"/>
              </a:rPr>
              <a:t>Phishing emails and social media handles are typically used by fraudsters to entrap gullible first–time investors.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7173E"/>
                </a:solidFill>
                <a:latin typeface="Agency FB" pitchFamily="34" charset="0"/>
              </a:rPr>
              <a:t>Keep an eye on the URLs:</a:t>
            </a:r>
          </a:p>
        </p:txBody>
      </p:sp>
      <p:sp>
        <p:nvSpPr>
          <p:cNvPr id="3" name="Content Placeholder 2"/>
          <p:cNvSpPr>
            <a:spLocks noGrp="1"/>
          </p:cNvSpPr>
          <p:nvPr>
            <p:ph idx="1"/>
          </p:nvPr>
        </p:nvSpPr>
        <p:spPr/>
        <p:txBody>
          <a:bodyPr>
            <a:normAutofit/>
          </a:bodyPr>
          <a:lstStyle/>
          <a:p>
            <a:pPr>
              <a:buNone/>
            </a:pPr>
            <a:r>
              <a:rPr lang="en-US" dirty="0">
                <a:solidFill>
                  <a:schemeClr val="bg1"/>
                </a:solidFill>
                <a:latin typeface="Agency FB" pitchFamily="34" charset="0"/>
              </a:rPr>
              <a:t>Most cases of fraud involve unsafe websites. If a ‘lock icon’ does not appear in the address bar next to the website, it is unsafe to be on that site. </a:t>
            </a:r>
          </a:p>
          <a:p>
            <a:pPr>
              <a:buNone/>
            </a:pPr>
            <a:r>
              <a:rPr lang="en-US" dirty="0">
                <a:solidFill>
                  <a:schemeClr val="bg1"/>
                </a:solidFill>
                <a:latin typeface="Agency FB" pitchFamily="34" charset="0"/>
              </a:rPr>
              <a:t>Moreover, also check if the URL uses ‘https’ and not ‘http’ as the latter is unsecured. Phony site URLs, for example, may use the letter ‘O’ and the number ‘0’ interchangeably as the difference is difficult to spot. </a:t>
            </a:r>
          </a:p>
          <a:p>
            <a:pPr>
              <a:buNone/>
            </a:pPr>
            <a:r>
              <a:rPr lang="en-US" dirty="0">
                <a:solidFill>
                  <a:schemeClr val="bg1"/>
                </a:solidFill>
                <a:latin typeface="Agency FB" pitchFamily="34" charset="0"/>
              </a:rPr>
              <a:t>Vigilance is the key to avoid getting defrauded.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D27-A200-4851-9745-739DC19032C5}"/>
              </a:ext>
            </a:extLst>
          </p:cNvPr>
          <p:cNvSpPr>
            <a:spLocks noGrp="1"/>
          </p:cNvSpPr>
          <p:nvPr>
            <p:ph type="title"/>
          </p:nvPr>
        </p:nvSpPr>
        <p:spPr>
          <a:xfrm>
            <a:off x="457200" y="2590800"/>
            <a:ext cx="8229600" cy="1143000"/>
          </a:xfrm>
        </p:spPr>
        <p:txBody>
          <a:bodyPr/>
          <a:lstStyle/>
          <a:p>
            <a:r>
              <a:rPr lang="en-IN" dirty="0">
                <a:solidFill>
                  <a:srgbClr val="A7173E"/>
                </a:solidFill>
              </a:rPr>
              <a:t>Thank You</a:t>
            </a:r>
          </a:p>
        </p:txBody>
      </p:sp>
      <p:pic>
        <p:nvPicPr>
          <p:cNvPr id="4" name="Picture 3" descr="13276.png">
            <a:extLst>
              <a:ext uri="{FF2B5EF4-FFF2-40B4-BE49-F238E27FC236}">
                <a16:creationId xmlns:a16="http://schemas.microsoft.com/office/drawing/2014/main" id="{D60EB80C-6E4E-4AB9-ADB3-C59CDD23E451}"/>
              </a:ext>
            </a:extLst>
          </p:cNvPr>
          <p:cNvPicPr>
            <a:picLocks noChangeAspect="1"/>
          </p:cNvPicPr>
          <p:nvPr/>
        </p:nvPicPr>
        <p:blipFill>
          <a:blip r:embed="rId2" cstate="print"/>
          <a:stretch>
            <a:fillRect/>
          </a:stretch>
        </p:blipFill>
        <p:spPr>
          <a:xfrm>
            <a:off x="2944067" y="3429000"/>
            <a:ext cx="3255866" cy="1830607"/>
          </a:xfrm>
          <a:prstGeom prst="rect">
            <a:avLst/>
          </a:prstGeom>
        </p:spPr>
      </p:pic>
    </p:spTree>
    <p:extLst>
      <p:ext uri="{BB962C8B-B14F-4D97-AF65-F5344CB8AC3E}">
        <p14:creationId xmlns:p14="http://schemas.microsoft.com/office/powerpoint/2010/main" val="127063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06646-368E-4198-AD0F-00A7482C23B4}"/>
              </a:ext>
            </a:extLst>
          </p:cNvPr>
          <p:cNvSpPr>
            <a:spLocks noGrp="1"/>
          </p:cNvSpPr>
          <p:nvPr>
            <p:ph type="title"/>
          </p:nvPr>
        </p:nvSpPr>
        <p:spPr/>
        <p:txBody>
          <a:bodyPr/>
          <a:lstStyle/>
          <a:p>
            <a:r>
              <a:rPr lang="en-US" dirty="0">
                <a:solidFill>
                  <a:srgbClr val="A7173E"/>
                </a:solidFill>
                <a:latin typeface="Agency FB" pitchFamily="34" charset="0"/>
              </a:rPr>
              <a:t>What is a liquidity pool?</a:t>
            </a:r>
            <a:endParaRPr lang="en-IN" dirty="0"/>
          </a:p>
        </p:txBody>
      </p:sp>
      <p:sp>
        <p:nvSpPr>
          <p:cNvPr id="3" name="Content Placeholder 2">
            <a:extLst>
              <a:ext uri="{FF2B5EF4-FFF2-40B4-BE49-F238E27FC236}">
                <a16:creationId xmlns:a16="http://schemas.microsoft.com/office/drawing/2014/main" id="{36E6CEC1-7C87-487A-BA69-94DDCD148BD5}"/>
              </a:ext>
            </a:extLst>
          </p:cNvPr>
          <p:cNvSpPr>
            <a:spLocks noGrp="1"/>
          </p:cNvSpPr>
          <p:nvPr>
            <p:ph idx="1"/>
          </p:nvPr>
        </p:nvSpPr>
        <p:spPr/>
        <p:txBody>
          <a:bodyPr>
            <a:normAutofit lnSpcReduction="10000"/>
          </a:bodyPr>
          <a:lstStyle/>
          <a:p>
            <a:pPr>
              <a:buNone/>
            </a:pPr>
            <a:r>
              <a:rPr lang="en-US" dirty="0">
                <a:solidFill>
                  <a:schemeClr val="bg1"/>
                </a:solidFill>
                <a:latin typeface="Agency FB" pitchFamily="34" charset="0"/>
              </a:rPr>
              <a:t>A liquidity pool is a crowdsourced pool of cryptocurrencies or tokens locked in a smart contract that is used to facilitate trades between the assets on a decentralized exchange (DEX). </a:t>
            </a:r>
          </a:p>
          <a:p>
            <a:pPr>
              <a:buNone/>
            </a:pPr>
            <a:r>
              <a:rPr lang="en-US" dirty="0">
                <a:solidFill>
                  <a:schemeClr val="bg1"/>
                </a:solidFill>
                <a:latin typeface="Agency FB" pitchFamily="34" charset="0"/>
              </a:rPr>
              <a:t>Instead of traditional markets of buyers and sellers, many decentralized finance (</a:t>
            </a:r>
            <a:r>
              <a:rPr lang="en-US" dirty="0" err="1">
                <a:solidFill>
                  <a:schemeClr val="bg1"/>
                </a:solidFill>
                <a:latin typeface="Agency FB" pitchFamily="34" charset="0"/>
              </a:rPr>
              <a:t>DeFi</a:t>
            </a:r>
            <a:r>
              <a:rPr lang="en-US" dirty="0">
                <a:solidFill>
                  <a:schemeClr val="bg1"/>
                </a:solidFill>
                <a:latin typeface="Agency FB" pitchFamily="34" charset="0"/>
              </a:rPr>
              <a:t>) platforms use automated market makers (AMMs), which allow digital assets to be traded in an automatic and permissionless manner through the use of liquidity pools.</a:t>
            </a:r>
            <a:endParaRPr lang="en-IN" dirty="0">
              <a:solidFill>
                <a:schemeClr val="bg1"/>
              </a:solidFill>
              <a:latin typeface="Agency FB" pitchFamily="34" charset="0"/>
            </a:endParaRPr>
          </a:p>
        </p:txBody>
      </p:sp>
    </p:spTree>
    <p:extLst>
      <p:ext uri="{BB962C8B-B14F-4D97-AF65-F5344CB8AC3E}">
        <p14:creationId xmlns:p14="http://schemas.microsoft.com/office/powerpoint/2010/main" val="83406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7173E"/>
                </a:solidFill>
                <a:latin typeface="Agency FB" pitchFamily="34" charset="0"/>
              </a:rPr>
              <a:t>How did the scam work</a:t>
            </a:r>
          </a:p>
        </p:txBody>
      </p:sp>
      <p:sp>
        <p:nvSpPr>
          <p:cNvPr id="3" name="Content Placeholder 2"/>
          <p:cNvSpPr>
            <a:spLocks noGrp="1"/>
          </p:cNvSpPr>
          <p:nvPr>
            <p:ph idx="1"/>
          </p:nvPr>
        </p:nvSpPr>
        <p:spPr/>
        <p:txBody>
          <a:bodyPr>
            <a:normAutofit/>
          </a:bodyPr>
          <a:lstStyle/>
          <a:p>
            <a:pPr>
              <a:buNone/>
            </a:pPr>
            <a:r>
              <a:rPr lang="en-US" dirty="0">
                <a:solidFill>
                  <a:schemeClr val="bg1"/>
                </a:solidFill>
                <a:latin typeface="Agency FB" pitchFamily="34" charset="0"/>
              </a:rPr>
              <a:t>The developers took advantage of the liquidity pool that exists between the Squid tokens issued and BNB tokens issued by </a:t>
            </a:r>
            <a:r>
              <a:rPr lang="en-US" dirty="0" err="1">
                <a:solidFill>
                  <a:schemeClr val="bg1"/>
                </a:solidFill>
                <a:latin typeface="Agency FB" pitchFamily="34" charset="0"/>
              </a:rPr>
              <a:t>Binance</a:t>
            </a:r>
            <a:r>
              <a:rPr lang="en-US" dirty="0">
                <a:solidFill>
                  <a:schemeClr val="bg1"/>
                </a:solidFill>
                <a:latin typeface="Agency FB" pitchFamily="34" charset="0"/>
              </a:rPr>
              <a:t> while holding majority of the supply. </a:t>
            </a:r>
          </a:p>
          <a:p>
            <a:pPr>
              <a:buNone/>
            </a:pPr>
            <a:r>
              <a:rPr lang="en-US" dirty="0">
                <a:solidFill>
                  <a:schemeClr val="bg1"/>
                </a:solidFill>
                <a:latin typeface="Agency FB" pitchFamily="34" charset="0"/>
              </a:rPr>
              <a:t>It allowed them to transfer the value of the Squid Games coins into BNB tokens, which they then stole away. </a:t>
            </a:r>
          </a:p>
          <a:p>
            <a:pPr>
              <a:buNone/>
            </a:pPr>
            <a:r>
              <a:rPr lang="en-US" dirty="0">
                <a:solidFill>
                  <a:schemeClr val="bg1"/>
                </a:solidFill>
                <a:latin typeface="Agency FB" pitchFamily="34" charset="0"/>
              </a:rPr>
              <a:t>The theft is public, but the scammers used a mixing and tumbling service called Tornado Cash to try to obscure their tracks.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A7173E"/>
                </a:solidFill>
                <a:latin typeface="Agency FB" pitchFamily="34" charset="0"/>
              </a:rPr>
              <a:t>Why was Squid Game Coin scam so widespread?</a:t>
            </a:r>
          </a:p>
        </p:txBody>
      </p:sp>
      <p:sp>
        <p:nvSpPr>
          <p:cNvPr id="3" name="Content Placeholder 2"/>
          <p:cNvSpPr>
            <a:spLocks noGrp="1"/>
          </p:cNvSpPr>
          <p:nvPr>
            <p:ph idx="1"/>
          </p:nvPr>
        </p:nvSpPr>
        <p:spPr/>
        <p:txBody>
          <a:bodyPr/>
          <a:lstStyle/>
          <a:p>
            <a:pPr>
              <a:buNone/>
            </a:pPr>
            <a:r>
              <a:rPr lang="en-US" dirty="0">
                <a:solidFill>
                  <a:schemeClr val="bg1"/>
                </a:solidFill>
                <a:latin typeface="Agency FB" pitchFamily="34" charset="0"/>
              </a:rPr>
              <a:t>Media coverage failed to point out that there was no official tie-in with the Netflix series</a:t>
            </a:r>
          </a:p>
          <a:p>
            <a:pPr>
              <a:buNone/>
            </a:pPr>
            <a:r>
              <a:rPr lang="en-US" dirty="0">
                <a:solidFill>
                  <a:schemeClr val="bg1"/>
                </a:solidFill>
                <a:latin typeface="Agency FB" pitchFamily="34" charset="0"/>
              </a:rPr>
              <a:t>Eye-boggling increase in price</a:t>
            </a:r>
          </a:p>
          <a:p>
            <a:pPr>
              <a:buNone/>
            </a:pPr>
            <a:r>
              <a:rPr lang="en-US" dirty="0">
                <a:solidFill>
                  <a:schemeClr val="bg1"/>
                </a:solidFill>
                <a:latin typeface="Agency FB" pitchFamily="34" charset="0"/>
              </a:rPr>
              <a:t>The background of the Netflix show.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7173E"/>
                </a:solidFill>
                <a:latin typeface="Agency FB" pitchFamily="34" charset="0"/>
              </a:rPr>
              <a:t>Technical Details</a:t>
            </a:r>
          </a:p>
        </p:txBody>
      </p:sp>
      <p:sp>
        <p:nvSpPr>
          <p:cNvPr id="3" name="Content Placeholder 2"/>
          <p:cNvSpPr>
            <a:spLocks noGrp="1"/>
          </p:cNvSpPr>
          <p:nvPr>
            <p:ph idx="1"/>
          </p:nvPr>
        </p:nvSpPr>
        <p:spPr/>
        <p:txBody>
          <a:bodyPr/>
          <a:lstStyle/>
          <a:p>
            <a:pPr>
              <a:buNone/>
            </a:pPr>
            <a:r>
              <a:rPr lang="en-US" dirty="0">
                <a:solidFill>
                  <a:schemeClr val="bg1"/>
                </a:solidFill>
                <a:latin typeface="Agency FB" pitchFamily="34" charset="0"/>
              </a:rPr>
              <a:t>26</a:t>
            </a:r>
            <a:r>
              <a:rPr lang="en-US" baseline="30000" dirty="0">
                <a:solidFill>
                  <a:schemeClr val="bg1"/>
                </a:solidFill>
                <a:latin typeface="Agency FB" pitchFamily="34" charset="0"/>
              </a:rPr>
              <a:t>th</a:t>
            </a:r>
            <a:r>
              <a:rPr lang="en-US" dirty="0">
                <a:solidFill>
                  <a:schemeClr val="bg1"/>
                </a:solidFill>
                <a:latin typeface="Agency FB" pitchFamily="34" charset="0"/>
              </a:rPr>
              <a:t> Oct 2021 – less than $1</a:t>
            </a:r>
          </a:p>
          <a:p>
            <a:pPr>
              <a:buNone/>
            </a:pPr>
            <a:r>
              <a:rPr lang="en-US" dirty="0">
                <a:solidFill>
                  <a:schemeClr val="bg1"/>
                </a:solidFill>
                <a:latin typeface="Agency FB" pitchFamily="34" charset="0"/>
              </a:rPr>
              <a:t>1</a:t>
            </a:r>
            <a:r>
              <a:rPr lang="en-US" baseline="30000" dirty="0">
                <a:solidFill>
                  <a:schemeClr val="bg1"/>
                </a:solidFill>
                <a:latin typeface="Agency FB" pitchFamily="34" charset="0"/>
              </a:rPr>
              <a:t>st</a:t>
            </a:r>
            <a:r>
              <a:rPr lang="en-US" dirty="0">
                <a:solidFill>
                  <a:schemeClr val="bg1"/>
                </a:solidFill>
                <a:latin typeface="Agency FB" pitchFamily="34" charset="0"/>
              </a:rPr>
              <a:t> Nov 2021 - 10:30 am - $381 </a:t>
            </a:r>
          </a:p>
          <a:p>
            <a:pPr>
              <a:buNone/>
            </a:pPr>
            <a:r>
              <a:rPr lang="en-US" dirty="0">
                <a:solidFill>
                  <a:schemeClr val="bg1"/>
                </a:solidFill>
                <a:latin typeface="Agency FB" pitchFamily="34" charset="0"/>
              </a:rPr>
              <a:t>1</a:t>
            </a:r>
            <a:r>
              <a:rPr lang="en-US" baseline="30000" dirty="0">
                <a:solidFill>
                  <a:schemeClr val="bg1"/>
                </a:solidFill>
                <a:latin typeface="Agency FB" pitchFamily="34" charset="0"/>
              </a:rPr>
              <a:t>st</a:t>
            </a:r>
            <a:r>
              <a:rPr lang="en-US" dirty="0">
                <a:solidFill>
                  <a:schemeClr val="bg1"/>
                </a:solidFill>
                <a:latin typeface="Agency FB" pitchFamily="34" charset="0"/>
              </a:rPr>
              <a:t> Nov 2021 - 01:30 pm - $28611 </a:t>
            </a:r>
          </a:p>
          <a:p>
            <a:pPr>
              <a:buNone/>
            </a:pPr>
            <a:r>
              <a:rPr lang="en-US" dirty="0">
                <a:solidFill>
                  <a:schemeClr val="bg1"/>
                </a:solidFill>
                <a:latin typeface="Agency FB" pitchFamily="34" charset="0"/>
              </a:rPr>
              <a:t>1</a:t>
            </a:r>
            <a:r>
              <a:rPr lang="en-US" baseline="30000" dirty="0">
                <a:solidFill>
                  <a:schemeClr val="bg1"/>
                </a:solidFill>
                <a:latin typeface="Agency FB" pitchFamily="34" charset="0"/>
              </a:rPr>
              <a:t>st</a:t>
            </a:r>
            <a:r>
              <a:rPr lang="en-US" dirty="0">
                <a:solidFill>
                  <a:schemeClr val="bg1"/>
                </a:solidFill>
                <a:latin typeface="Agency FB" pitchFamily="34" charset="0"/>
              </a:rPr>
              <a:t> Nov 2021 - 02:30 pm - $0.003</a:t>
            </a:r>
          </a:p>
          <a:p>
            <a:pPr>
              <a:buNone/>
            </a:pPr>
            <a:r>
              <a:rPr lang="en-US" dirty="0">
                <a:solidFill>
                  <a:schemeClr val="bg1"/>
                </a:solidFill>
                <a:latin typeface="Agency FB" pitchFamily="34" charset="0"/>
              </a:rPr>
              <a:t>Current Price - $0.04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7173E"/>
                </a:solidFill>
                <a:latin typeface="Agency FB" pitchFamily="34" charset="0"/>
              </a:rPr>
              <a:t>The future of Squid Game</a:t>
            </a:r>
          </a:p>
        </p:txBody>
      </p:sp>
      <p:sp>
        <p:nvSpPr>
          <p:cNvPr id="3" name="Content Placeholder 2"/>
          <p:cNvSpPr>
            <a:spLocks noGrp="1"/>
          </p:cNvSpPr>
          <p:nvPr>
            <p:ph idx="1"/>
          </p:nvPr>
        </p:nvSpPr>
        <p:spPr/>
        <p:txBody>
          <a:bodyPr/>
          <a:lstStyle/>
          <a:p>
            <a:pPr>
              <a:buNone/>
            </a:pPr>
            <a:r>
              <a:rPr lang="en-US" dirty="0">
                <a:solidFill>
                  <a:schemeClr val="bg1"/>
                </a:solidFill>
                <a:latin typeface="Agency FB" pitchFamily="34" charset="0"/>
              </a:rPr>
              <a:t>The developers addresses were blacklisted and </a:t>
            </a:r>
            <a:r>
              <a:rPr lang="en-US" dirty="0" err="1">
                <a:solidFill>
                  <a:schemeClr val="bg1"/>
                </a:solidFill>
                <a:latin typeface="Agency FB" pitchFamily="34" charset="0"/>
              </a:rPr>
              <a:t>Binance</a:t>
            </a:r>
            <a:r>
              <a:rPr lang="en-US" dirty="0">
                <a:solidFill>
                  <a:schemeClr val="bg1"/>
                </a:solidFill>
                <a:latin typeface="Agency FB" pitchFamily="34" charset="0"/>
              </a:rPr>
              <a:t> announced a pending investigation into the developers. </a:t>
            </a:r>
          </a:p>
          <a:p>
            <a:pPr>
              <a:buNone/>
            </a:pPr>
            <a:r>
              <a:rPr lang="en-US" dirty="0">
                <a:solidFill>
                  <a:schemeClr val="bg1"/>
                </a:solidFill>
                <a:latin typeface="Agency FB" pitchFamily="34" charset="0"/>
              </a:rPr>
              <a:t>Squid Game has now emerged as a decentralized cryptocurrency, with full community autonomy. </a:t>
            </a:r>
          </a:p>
          <a:p>
            <a:pPr>
              <a:buNone/>
            </a:pPr>
            <a:r>
              <a:rPr lang="en-US" dirty="0">
                <a:solidFill>
                  <a:schemeClr val="bg1"/>
                </a:solidFill>
                <a:latin typeface="Agency FB" pitchFamily="34" charset="0"/>
              </a:rPr>
              <a:t>The previously extinguished flame has been re-ignited as we grow each and everyday and now progress in developing a trustworthy currency with extraordinary potential.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7173E"/>
                </a:solidFill>
                <a:latin typeface="Agency FB" pitchFamily="34" charset="0"/>
              </a:rPr>
              <a:t>How To Identify A Scam Coin</a:t>
            </a:r>
          </a:p>
        </p:txBody>
      </p:sp>
      <p:sp>
        <p:nvSpPr>
          <p:cNvPr id="3" name="Content Placeholder 2"/>
          <p:cNvSpPr>
            <a:spLocks noGrp="1"/>
          </p:cNvSpPr>
          <p:nvPr>
            <p:ph idx="1"/>
          </p:nvPr>
        </p:nvSpPr>
        <p:spPr/>
        <p:txBody>
          <a:bodyPr>
            <a:noAutofit/>
          </a:bodyPr>
          <a:lstStyle/>
          <a:p>
            <a:r>
              <a:rPr lang="en-US" sz="2800" dirty="0">
                <a:solidFill>
                  <a:schemeClr val="bg1"/>
                </a:solidFill>
                <a:latin typeface="Agency FB" pitchFamily="34" charset="0"/>
              </a:rPr>
              <a:t>Look for the website and whitepaper of project</a:t>
            </a:r>
          </a:p>
          <a:p>
            <a:r>
              <a:rPr lang="en-US" sz="2800" dirty="0">
                <a:solidFill>
                  <a:schemeClr val="bg1"/>
                </a:solidFill>
                <a:latin typeface="Agency FB" pitchFamily="34" charset="0"/>
              </a:rPr>
              <a:t>Track the creators</a:t>
            </a:r>
          </a:p>
          <a:p>
            <a:r>
              <a:rPr lang="en-US" sz="2800" dirty="0">
                <a:solidFill>
                  <a:schemeClr val="bg1"/>
                </a:solidFill>
                <a:latin typeface="Agency FB" pitchFamily="34" charset="0"/>
              </a:rPr>
              <a:t>Be mindful of impostors</a:t>
            </a:r>
          </a:p>
          <a:p>
            <a:r>
              <a:rPr lang="en-US" sz="2800" dirty="0">
                <a:solidFill>
                  <a:schemeClr val="bg1"/>
                </a:solidFill>
                <a:latin typeface="Agency FB" pitchFamily="34" charset="0"/>
              </a:rPr>
              <a:t>Watch out for promises of high returns in little time</a:t>
            </a:r>
          </a:p>
          <a:p>
            <a:r>
              <a:rPr lang="en-US" sz="2800" dirty="0">
                <a:solidFill>
                  <a:schemeClr val="bg1"/>
                </a:solidFill>
                <a:latin typeface="Agency FB" pitchFamily="34" charset="0"/>
              </a:rPr>
              <a:t>Keep an eye on the URLs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34" y="609600"/>
            <a:ext cx="8229600" cy="1143000"/>
          </a:xfrm>
        </p:spPr>
        <p:txBody>
          <a:bodyPr>
            <a:normAutofit fontScale="90000"/>
          </a:bodyPr>
          <a:lstStyle/>
          <a:p>
            <a:r>
              <a:rPr lang="en-US" dirty="0">
                <a:solidFill>
                  <a:srgbClr val="A7173E"/>
                </a:solidFill>
                <a:latin typeface="Agency FB" pitchFamily="34" charset="0"/>
              </a:rPr>
              <a:t>Look for the website and whitepaper of project</a:t>
            </a:r>
            <a:br>
              <a:rPr lang="en-US" dirty="0">
                <a:solidFill>
                  <a:srgbClr val="A7173E"/>
                </a:solidFill>
              </a:rPr>
            </a:br>
            <a:endParaRPr lang="en-US" dirty="0">
              <a:solidFill>
                <a:srgbClr val="A7173E"/>
              </a:solidFill>
            </a:endParaRPr>
          </a:p>
        </p:txBody>
      </p:sp>
      <p:sp>
        <p:nvSpPr>
          <p:cNvPr id="3" name="Content Placeholder 2"/>
          <p:cNvSpPr>
            <a:spLocks noGrp="1"/>
          </p:cNvSpPr>
          <p:nvPr>
            <p:ph idx="1"/>
          </p:nvPr>
        </p:nvSpPr>
        <p:spPr/>
        <p:txBody>
          <a:bodyPr>
            <a:normAutofit fontScale="92500"/>
          </a:bodyPr>
          <a:lstStyle/>
          <a:p>
            <a:r>
              <a:rPr lang="en-US" dirty="0">
                <a:solidFill>
                  <a:schemeClr val="bg1"/>
                </a:solidFill>
                <a:latin typeface="Agency FB" pitchFamily="34" charset="0"/>
              </a:rPr>
              <a:t>This is the best way to ensure that the crypto currency you are investing in is legitimate. Every token publishes a whitepaper explaining all underlying fundamentals and technologies involved in the design of the blockchain backing that token. It can be found on the official website of the blockchain developer.</a:t>
            </a:r>
          </a:p>
          <a:p>
            <a:r>
              <a:rPr lang="en-US" dirty="0">
                <a:solidFill>
                  <a:schemeClr val="bg1"/>
                </a:solidFill>
                <a:latin typeface="Agency FB" pitchFamily="34" charset="0"/>
              </a:rPr>
              <a:t>The token name, creator address, contract source code etc are some important details that most genuine tokens publish for transparency. If these are missing then it is something to be careful about.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A7173E"/>
                </a:solidFill>
                <a:latin typeface="Agency FB" pitchFamily="34" charset="0"/>
              </a:rPr>
              <a:t>Track the creators</a:t>
            </a:r>
          </a:p>
        </p:txBody>
      </p:sp>
      <p:sp>
        <p:nvSpPr>
          <p:cNvPr id="3" name="Content Placeholder 2"/>
          <p:cNvSpPr>
            <a:spLocks noGrp="1"/>
          </p:cNvSpPr>
          <p:nvPr>
            <p:ph idx="1"/>
          </p:nvPr>
        </p:nvSpPr>
        <p:spPr/>
        <p:txBody>
          <a:bodyPr/>
          <a:lstStyle/>
          <a:p>
            <a:pPr>
              <a:buNone/>
            </a:pPr>
            <a:r>
              <a:rPr lang="en-US" dirty="0">
                <a:solidFill>
                  <a:schemeClr val="bg1"/>
                </a:solidFill>
                <a:latin typeface="Agency FB" pitchFamily="34" charset="0"/>
              </a:rPr>
              <a:t>It is important to know as much as possible about the creators. There should be enough information available about them on social platforms. It is a cause for concern if the creators are anonymous.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730</Words>
  <Application>Microsoft Office PowerPoint</Application>
  <PresentationFormat>On-screen Show (4:3)</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Agency FB</vt:lpstr>
      <vt:lpstr>Arial</vt:lpstr>
      <vt:lpstr>Calibri</vt:lpstr>
      <vt:lpstr>Office Theme</vt:lpstr>
      <vt:lpstr>Block Chain Technologies Presentation</vt:lpstr>
      <vt:lpstr>What is a liquidity pool?</vt:lpstr>
      <vt:lpstr>How did the scam work</vt:lpstr>
      <vt:lpstr>Why was Squid Game Coin scam so widespread?</vt:lpstr>
      <vt:lpstr>Technical Details</vt:lpstr>
      <vt:lpstr>The future of Squid Game</vt:lpstr>
      <vt:lpstr>How To Identify A Scam Coin</vt:lpstr>
      <vt:lpstr>Look for the website and whitepaper of project </vt:lpstr>
      <vt:lpstr>Track the creators</vt:lpstr>
      <vt:lpstr>Be mindful of impostors ඞ</vt:lpstr>
      <vt:lpstr>Watch out for promises of high returns in little time</vt:lpstr>
      <vt:lpstr>Keep an eye on the URLs: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Chain Technologies Assignment</dc:title>
  <dc:creator>Dennis Churchill</dc:creator>
  <cp:lastModifiedBy>Ebenezer Isaac</cp:lastModifiedBy>
  <cp:revision>14</cp:revision>
  <dcterms:created xsi:type="dcterms:W3CDTF">2022-01-10T16:46:53Z</dcterms:created>
  <dcterms:modified xsi:type="dcterms:W3CDTF">2022-01-11T04:18:41Z</dcterms:modified>
</cp:coreProperties>
</file>