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6" r:id="rId9"/>
    <p:sldId id="267" r:id="rId10"/>
    <p:sldId id="268" r:id="rId11"/>
    <p:sldId id="269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0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B3511-8477-464B-9DA8-A617AF585D18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BF1BE-6D33-43BE-96EA-C18D4EE730E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D1EE4-D779-4C77-8479-5A6ECEEF0BCC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BBD35-F457-4B11-A77F-53B8B923865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10BB-6640-46E8-A87D-5A4D671C1A42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AEA35-C615-4146-83FA-EEF711B0F21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E8958-DCB0-436B-9DBC-E5371B65F7EB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BBFD5-578D-456F-988B-9C185DA5EF5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A5D7B-6CCB-45D7-BA60-E0EA6D82E7BB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DDAFF-D6F3-4A91-8F53-46BF35A1443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622DC-C123-4B9D-8EBC-26BBCBC4F8CC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1C858-282E-4437-8259-B82B6003CB8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65E03-B3FF-46F8-8905-6B41D3EC1DE2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13E63-C433-43F4-B267-9EB850A1D5C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67859EC-E0A1-4B99-8A91-426BB85D1278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2AD1179-24BB-4921-AE67-4DBD5B06B8E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anchor="b"/>
          <a:lstStyle/>
          <a:p>
            <a:endParaRPr lang="es-E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7" r:id="rId5"/>
    <p:sldLayoutId id="2147483678" r:id="rId6"/>
    <p:sldLayoutId id="2147483679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4/POS_Matriz%20actividades%20calidad_v1_0.doc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6/POS_Plan%20de%20respuesta%20a%20los%20Riesgos.doc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5/POS_Matriz%20de%20Adquisiciones%20del%20Proyecto.doc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Título"/>
          <p:cNvSpPr>
            <a:spLocks noGrp="1"/>
          </p:cNvSpPr>
          <p:nvPr>
            <p:ph type="ctrTitle" idx="4294967295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/>
          <a:p>
            <a:pPr algn="r" eaLnBrk="1" hangingPunct="1"/>
            <a:r>
              <a:rPr lang="es-PE" b="0" smtClean="0">
                <a:solidFill>
                  <a:schemeClr val="tx1"/>
                </a:solidFill>
              </a:rPr>
              <a:t>PROYECTO INVENTA</a:t>
            </a:r>
            <a:endParaRPr lang="es-ES" b="0" smtClean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pPr marL="0" indent="0" algn="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s-PE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FacPOS</a:t>
            </a:r>
            <a:endParaRPr lang="es-ES" sz="2000" b="1" dirty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PRINCIPALES RESTRICCIONES DEL PROYECTO</a:t>
            </a:r>
            <a:endParaRPr lang="es-ES" smtClean="0"/>
          </a:p>
        </p:txBody>
      </p:sp>
      <p:graphicFrame>
        <p:nvGraphicFramePr>
          <p:cNvPr id="30786" name="Group 66"/>
          <p:cNvGraphicFramePr>
            <a:graphicFrameLocks noGrp="1"/>
          </p:cNvGraphicFramePr>
          <p:nvPr/>
        </p:nvGraphicFramePr>
        <p:xfrm>
          <a:off x="1187450" y="1773238"/>
          <a:ext cx="6872288" cy="4032250"/>
        </p:xfrm>
        <a:graphic>
          <a:graphicData uri="http://schemas.openxmlformats.org/drawingml/2006/table">
            <a:tbl>
              <a:tblPr/>
              <a:tblGrid>
                <a:gridCol w="3295650"/>
                <a:gridCol w="3576638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exceder el tiempo de duraci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proyecto.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implementada por el proveedor seleccionado.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5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valor de compra de equipos, suministros y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modificarse una vez terminada la licitaci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tiempo de entrega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cumplir con las especificaciones t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é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cnicas, as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como con las fechas establecidas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efectuaran en cumplimiento de las pol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ticas de pago a proveedores de la Empresa.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har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acuerdo a lo estipulado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Las capacitaciones al trainer del distribuidor se realizaran en sesiones privadas de 16 horas.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ALCANCE (WBS – 2do NIVEL)</a:t>
            </a:r>
            <a:endParaRPr lang="es-ES" smtClean="0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16113"/>
            <a:ext cx="80645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TIEMPO</a:t>
            </a:r>
            <a:endParaRPr lang="es-ES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500063" y="1571625"/>
          <a:ext cx="8229600" cy="434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Hito o</a:t>
                      </a:r>
                      <a:r>
                        <a:rPr lang="es-PE" baseline="0" dirty="0" smtClean="0"/>
                        <a:t> Evento Significativo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Fecha Programada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1. Inicio</a:t>
                      </a:r>
                      <a:r>
                        <a:rPr lang="es-PE" baseline="0" dirty="0" smtClean="0"/>
                        <a:t>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2. Gestión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 al 6 de setiembre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3. Análisis de Necesidades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11 de marzo al 16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4. Licitación y Adquisicion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17 de marzo al 22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5.</a:t>
                      </a:r>
                      <a:r>
                        <a:rPr lang="es-PE" baseline="0" dirty="0" smtClean="0"/>
                        <a:t> Implementación, Etapa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</a:t>
                      </a:r>
                      <a:r>
                        <a:rPr lang="es-PE" baseline="0" dirty="0" smtClean="0"/>
                        <a:t> 30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6. Implementación, Etapa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 de agosto al 19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7. Implementación, Etapa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r>
                        <a:rPr lang="es-PE" baseline="0" dirty="0" smtClean="0"/>
                        <a:t> de julio al 18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8.</a:t>
                      </a:r>
                      <a:r>
                        <a:rPr lang="es-PE" baseline="0" dirty="0" smtClean="0"/>
                        <a:t> Implementación, Etapa 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19 de agosto al 23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9. Capacitación a los distribuidores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 2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10. Salida en Vivo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7 de setiembre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COSTO</a:t>
            </a:r>
            <a:endParaRPr lang="es-ES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312863" y="1643063"/>
          <a:ext cx="6643687" cy="3606800"/>
        </p:xfrm>
        <a:graphic>
          <a:graphicData uri="http://schemas.openxmlformats.org/drawingml/2006/table">
            <a:tbl>
              <a:tblPr/>
              <a:tblGrid>
                <a:gridCol w="4114800"/>
                <a:gridCol w="25288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Concepto 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Monto (USD)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Personal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24,587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Equipos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72,000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Desarrollo de la solución móvil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15,000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Otros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180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Total Línea Base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111,767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Reserva de contingencia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6,586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Reserva de gestión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1,647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Total Presupuesto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120,000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COSTO</a:t>
            </a:r>
            <a:endParaRPr lang="es-ES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357313"/>
            <a:ext cx="5449887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6 CuadroTexto"/>
          <p:cNvSpPr txBox="1">
            <a:spLocks noChangeArrowheads="1"/>
          </p:cNvSpPr>
          <p:nvPr/>
        </p:nvSpPr>
        <p:spPr bwMode="auto">
          <a:xfrm>
            <a:off x="2019300" y="3429000"/>
            <a:ext cx="768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200" b="1">
                <a:latin typeface="Gill Sans MT"/>
              </a:rPr>
              <a:t>FacPOS</a:t>
            </a:r>
            <a:endParaRPr lang="es-ES" sz="1200" b="1"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LINEA BASE DE CALIDAD</a:t>
            </a:r>
            <a:endParaRPr lang="en-US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ph idx="1"/>
          </p:nvPr>
        </p:nvGraphicFramePr>
        <p:xfrm>
          <a:off x="827088" y="1433513"/>
          <a:ext cx="7570787" cy="4516437"/>
        </p:xfrm>
        <a:graphic>
          <a:graphicData uri="http://schemas.openxmlformats.org/drawingml/2006/table">
            <a:tbl>
              <a:tblPr/>
              <a:tblGrid>
                <a:gridCol w="1327150"/>
                <a:gridCol w="1195387"/>
                <a:gridCol w="1349375"/>
                <a:gridCol w="1752600"/>
                <a:gridCol w="1946275"/>
              </a:tblGrid>
              <a:tr h="254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LÍNEA BASE DE CALIDAD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FACTOR DE CALIDAD RELEVANTE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OBJETIVO DE CALIDAD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MÉTRICA A USAR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Y MOMENTO DE MEDICIÓN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Y MOMENTO DE REPORTE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052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Perfomance del Proyecto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CPI&gt;= 0.95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CPI= Cost Perfomance Index Acumulado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viernes en la mañana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viernes en la tarde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Perfomance del Proyecto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SPI &gt;= 0.95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SPI= Schedule Perfomance Index Acumulado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viernes en la mañana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viernes en la tarde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Satisfacción de los distribuidores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Nivel de Satisfacción &gt;= 4.0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Nivel de Satisfacción= Promedio entre 5 de 14 factores sobre manual y Capacitación.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una encuesta semanal.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al día siguiente de la encuesta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una vez por semana.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al día siguiente de la medición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ORGANIGRAMA DEL PROYECTO</a:t>
            </a:r>
            <a:endParaRPr lang="en-US" smtClean="0"/>
          </a:p>
        </p:txBody>
      </p:sp>
      <p:grpSp>
        <p:nvGrpSpPr>
          <p:cNvPr id="44073" name="Group 41"/>
          <p:cNvGrpSpPr>
            <a:grpSpLocks/>
          </p:cNvGrpSpPr>
          <p:nvPr/>
        </p:nvGrpSpPr>
        <p:grpSpPr bwMode="auto">
          <a:xfrm>
            <a:off x="1476375" y="1341438"/>
            <a:ext cx="6518275" cy="4757737"/>
            <a:chOff x="90" y="270"/>
            <a:chExt cx="5535" cy="4039"/>
          </a:xfrm>
        </p:grpSpPr>
        <p:sp>
          <p:nvSpPr>
            <p:cNvPr id="4" name="3 Rectángulo"/>
            <p:cNvSpPr/>
            <p:nvPr/>
          </p:nvSpPr>
          <p:spPr>
            <a:xfrm>
              <a:off x="810" y="270"/>
              <a:ext cx="1170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SPONSOR</a:t>
              </a: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10" y="1124"/>
              <a:ext cx="1035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PROJECT MANAGER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790" y="630"/>
              <a:ext cx="855" cy="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COMITÉ DE CONTROL DE CAMBIOS</a:t>
              </a: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870" y="1080"/>
              <a:ext cx="1080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LIDER DE USUARIOS</a:t>
              </a:r>
            </a:p>
          </p:txBody>
        </p:sp>
        <p:cxnSp>
          <p:nvCxnSpPr>
            <p:cNvPr id="16" name="15 Conector recto"/>
            <p:cNvCxnSpPr>
              <a:stCxn id="6" idx="1"/>
            </p:cNvCxnSpPr>
            <p:nvPr/>
          </p:nvCxnSpPr>
          <p:spPr>
            <a:xfrm rot="10800000">
              <a:off x="1395" y="810"/>
              <a:ext cx="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405" y="1620"/>
              <a:ext cx="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rot="5400000" flipH="1" flipV="1">
              <a:off x="4950" y="1215"/>
              <a:ext cx="8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5400000" flipH="1" flipV="1">
              <a:off x="23" y="1238"/>
              <a:ext cx="7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/>
            <p:nvPr/>
          </p:nvCxnSpPr>
          <p:spPr>
            <a:xfrm>
              <a:off x="405" y="810"/>
              <a:ext cx="6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 rot="10800000">
              <a:off x="4590" y="810"/>
              <a:ext cx="7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>
              <a:stCxn id="5" idx="0"/>
            </p:cNvCxnSpPr>
            <p:nvPr/>
          </p:nvCxnSpPr>
          <p:spPr>
            <a:xfrm rot="16200000" flipV="1">
              <a:off x="1001" y="798"/>
              <a:ext cx="629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Rectángulo redondeado"/>
            <p:cNvSpPr/>
            <p:nvPr/>
          </p:nvSpPr>
          <p:spPr>
            <a:xfrm>
              <a:off x="3960" y="3150"/>
              <a:ext cx="900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TRAINER DEL DISTRIBUIDOR</a:t>
              </a:r>
            </a:p>
          </p:txBody>
        </p:sp>
        <p:sp>
          <p:nvSpPr>
            <p:cNvPr id="51" name="50 Rectángulo redondeado"/>
            <p:cNvSpPr/>
            <p:nvPr/>
          </p:nvSpPr>
          <p:spPr>
            <a:xfrm>
              <a:off x="225" y="3150"/>
              <a:ext cx="766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SOLUCION MOVIL</a:t>
              </a:r>
            </a:p>
          </p:txBody>
        </p:sp>
        <p:sp>
          <p:nvSpPr>
            <p:cNvPr id="52" name="51 Rectángulo redondeado"/>
            <p:cNvSpPr/>
            <p:nvPr/>
          </p:nvSpPr>
          <p:spPr>
            <a:xfrm>
              <a:off x="1079" y="3150"/>
              <a:ext cx="721" cy="3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EQUIPOS CELULARES</a:t>
              </a:r>
            </a:p>
          </p:txBody>
        </p:sp>
        <p:sp>
          <p:nvSpPr>
            <p:cNvPr id="53" name="52 Rectángulo redondeado"/>
            <p:cNvSpPr/>
            <p:nvPr/>
          </p:nvSpPr>
          <p:spPr>
            <a:xfrm>
              <a:off x="1890" y="3150"/>
              <a:ext cx="720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SUMINISTROS</a:t>
              </a:r>
            </a:p>
          </p:txBody>
        </p:sp>
        <p:sp>
          <p:nvSpPr>
            <p:cNvPr id="54" name="53 Rectángulo redondeado"/>
            <p:cNvSpPr/>
            <p:nvPr/>
          </p:nvSpPr>
          <p:spPr>
            <a:xfrm>
              <a:off x="2205" y="1980"/>
              <a:ext cx="1126" cy="6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GERENTES FUNCIONALES:</a:t>
              </a:r>
            </a:p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-G.DISTRIB. Y VENTAS</a:t>
              </a:r>
            </a:p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-GERENTE TI</a:t>
              </a:r>
            </a:p>
            <a:p>
              <a:pPr algn="ctr"/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-G. LOGISTICA</a:t>
              </a:r>
            </a:p>
          </p:txBody>
        </p:sp>
        <p:cxnSp>
          <p:nvCxnSpPr>
            <p:cNvPr id="56" name="55 Conector recto"/>
            <p:cNvCxnSpPr>
              <a:stCxn id="5" idx="2"/>
            </p:cNvCxnSpPr>
            <p:nvPr/>
          </p:nvCxnSpPr>
          <p:spPr>
            <a:xfrm rot="16200000" flipH="1">
              <a:off x="664" y="2104"/>
              <a:ext cx="1350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05" y="2790"/>
              <a:ext cx="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/>
            <p:nvPr/>
          </p:nvCxnSpPr>
          <p:spPr>
            <a:xfrm rot="5400000">
              <a:off x="248" y="2948"/>
              <a:ext cx="3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 rot="5400000">
              <a:off x="2048" y="2947"/>
              <a:ext cx="3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/>
            <p:nvPr/>
          </p:nvCxnSpPr>
          <p:spPr>
            <a:xfrm rot="5400000">
              <a:off x="1193" y="2948"/>
              <a:ext cx="31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>
              <a:stCxn id="54" idx="1"/>
            </p:cNvCxnSpPr>
            <p:nvPr/>
          </p:nvCxnSpPr>
          <p:spPr>
            <a:xfrm rot="10800000">
              <a:off x="1350" y="2296"/>
              <a:ext cx="8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>
              <a:stCxn id="7" idx="2"/>
              <a:endCxn id="50" idx="0"/>
            </p:cNvCxnSpPr>
            <p:nvPr/>
          </p:nvCxnSpPr>
          <p:spPr>
            <a:xfrm rot="5400000">
              <a:off x="3533" y="2273"/>
              <a:ext cx="1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134" y="3779"/>
              <a:ext cx="5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 flipH="1" flipV="1">
              <a:off x="-495" y="3150"/>
              <a:ext cx="12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5400000" flipH="1" flipV="1">
              <a:off x="4905" y="3194"/>
              <a:ext cx="11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 de flecha"/>
            <p:cNvCxnSpPr/>
            <p:nvPr/>
          </p:nvCxnSpPr>
          <p:spPr>
            <a:xfrm>
              <a:off x="134" y="2521"/>
              <a:ext cx="6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 de flecha"/>
            <p:cNvCxnSpPr/>
            <p:nvPr/>
          </p:nvCxnSpPr>
          <p:spPr>
            <a:xfrm rot="10800000">
              <a:off x="4770" y="2610"/>
              <a:ext cx="7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/>
            <p:nvPr/>
          </p:nvCxnSpPr>
          <p:spPr>
            <a:xfrm>
              <a:off x="90" y="4095"/>
              <a:ext cx="5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"/>
            <p:cNvCxnSpPr/>
            <p:nvPr/>
          </p:nvCxnSpPr>
          <p:spPr>
            <a:xfrm rot="5400000" flipH="1" flipV="1">
              <a:off x="3847" y="2317"/>
              <a:ext cx="3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"/>
            <p:cNvCxnSpPr/>
            <p:nvPr/>
          </p:nvCxnSpPr>
          <p:spPr>
            <a:xfrm rot="5400000" flipH="1" flipV="1">
              <a:off x="-1642" y="2362"/>
              <a:ext cx="3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>
              <a:off x="90" y="630"/>
              <a:ext cx="4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10800000">
              <a:off x="4950" y="540"/>
              <a:ext cx="67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70" name="112 CuadroTexto"/>
            <p:cNvSpPr txBox="1">
              <a:spLocks noChangeArrowheads="1"/>
            </p:cNvSpPr>
            <p:nvPr/>
          </p:nvSpPr>
          <p:spPr bwMode="auto">
            <a:xfrm>
              <a:off x="1441" y="1664"/>
              <a:ext cx="28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  <a:cs typeface="Arial" charset="0"/>
                </a:rPr>
                <a:t>EQUIPO DE GESTION DE PROYECTO</a:t>
              </a:r>
            </a:p>
          </p:txBody>
        </p:sp>
        <p:sp>
          <p:nvSpPr>
            <p:cNvPr id="44071" name="113 CuadroTexto"/>
            <p:cNvSpPr txBox="1">
              <a:spLocks noChangeArrowheads="1"/>
            </p:cNvSpPr>
            <p:nvPr/>
          </p:nvSpPr>
          <p:spPr bwMode="auto">
            <a:xfrm>
              <a:off x="1395" y="3826"/>
              <a:ext cx="28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  <a:cs typeface="Arial" charset="0"/>
                </a:rPr>
                <a:t>EQUIPO DE EJECUCION DE PROYECTO</a:t>
              </a:r>
            </a:p>
          </p:txBody>
        </p:sp>
        <p:sp>
          <p:nvSpPr>
            <p:cNvPr id="44072" name="114 CuadroTexto"/>
            <p:cNvSpPr txBox="1">
              <a:spLocks noChangeArrowheads="1"/>
            </p:cNvSpPr>
            <p:nvPr/>
          </p:nvSpPr>
          <p:spPr bwMode="auto">
            <a:xfrm>
              <a:off x="1395" y="4127"/>
              <a:ext cx="28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  <a:cs typeface="Arial" charset="0"/>
                </a:rPr>
                <a:t>EQUIPO INTEGRADO DE PROYECTO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RAM RESUMIDA</a:t>
            </a:r>
            <a:endParaRPr lang="en-US" smtClean="0"/>
          </a:p>
        </p:txBody>
      </p:sp>
      <p:sp>
        <p:nvSpPr>
          <p:cNvPr id="5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</a:rPr>
              <a:t>..\Sesion 4\POS_Matriz asignacion responsabilidades_v1_0.xls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DE CALIDAD DEL PROYECTO</a:t>
            </a:r>
            <a:endParaRPr lang="en-US" smtClean="0"/>
          </a:p>
        </p:txBody>
      </p:sp>
      <p:sp>
        <p:nvSpPr>
          <p:cNvPr id="5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  <a:hlinkClick r:id="rId2" action="ppaction://hlinkfile"/>
              </a:rPr>
              <a:t>..\Sesion 4\POS_Matriz actividades calidad_v1_0.doc</a:t>
            </a:r>
            <a:endParaRPr lang="es-MX" sz="2600">
              <a:solidFill>
                <a:srgbClr val="898989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MATRIZ DE COMUNICACIONES DEL PROYECTO</a:t>
            </a:r>
            <a:endParaRPr lang="es-ES" smtClean="0"/>
          </a:p>
        </p:txBody>
      </p:sp>
      <p:graphicFrame>
        <p:nvGraphicFramePr>
          <p:cNvPr id="50262" name="Group 86"/>
          <p:cNvGraphicFramePr>
            <a:graphicFrameLocks noGrp="1"/>
          </p:cNvGraphicFramePr>
          <p:nvPr/>
        </p:nvGraphicFramePr>
        <p:xfrm>
          <a:off x="323850" y="1268413"/>
          <a:ext cx="8497888" cy="4789487"/>
        </p:xfrm>
        <a:graphic>
          <a:graphicData uri="http://schemas.openxmlformats.org/drawingml/2006/table">
            <a:tbl>
              <a:tblPr/>
              <a:tblGrid>
                <a:gridCol w="846138"/>
                <a:gridCol w="1352550"/>
                <a:gridCol w="723900"/>
                <a:gridCol w="636587"/>
                <a:gridCol w="830263"/>
                <a:gridCol w="996950"/>
                <a:gridCol w="987425"/>
                <a:gridCol w="922337"/>
                <a:gridCol w="120173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Informaci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Contenido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Formato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Nivel de Detalle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Responsable de Comunicar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Grupo Receptor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Metodolog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 o Tecnolog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de Comunicaci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digo de elemento WBS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la 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1.1.1 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preliminares sobre el alcance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1.1.2 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detallada del Proyecto: Alcance, Tiempo, Costo, Calidad, RRHH, Comunicaciones, Riesgos, y Adquisiciones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Muy 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1.2 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Actual (EVM), Progreso (EVM), Pronóstico de Tiempo y Costo, Problemas y -pendientes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Informe de Performance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impreso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1.3 Informe de 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Coordinación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Información detallada de las reuniones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Acta de Reunión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1.4 Reunión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el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1.5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61" name="Rectangle 420"/>
          <p:cNvSpPr>
            <a:spLocks noChangeArrowheads="1"/>
          </p:cNvSpPr>
          <p:nvPr/>
        </p:nvSpPr>
        <p:spPr bwMode="auto">
          <a:xfrm>
            <a:off x="-368300" y="575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PROYECTO</a:t>
            </a:r>
            <a:endParaRPr lang="es-ES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10138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1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Qué?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MX" sz="2400" b="1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i="1" dirty="0" smtClean="0">
                <a:latin typeface="Calibri" pitchFamily="34" charset="0"/>
              </a:rPr>
              <a:t>	El proyecto FacPOS consiste en el diseño y construcción de una solución móvil para punto de venta lo que permitirá reducir los tiempos en el proceso de liquidación de las ventas diarias realizadas por los transportistas.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i="1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400" b="1" dirty="0" smtClean="0">
                <a:solidFill>
                  <a:schemeClr val="tx2"/>
                </a:solidFill>
                <a:latin typeface="Calibri" pitchFamily="34" charset="0"/>
              </a:rPr>
              <a:t>Quien?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El desarrollo del proyecto está a cargo de siguiente: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Enrique Madrid → Project Manager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Lissette  Dávila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Silvia Torero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Marco Soto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Gerardo Buhytron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/>
              <a:t>PRINCIPALES RIESGOS Y RESPUESTAS PLANIFICADAS</a:t>
            </a:r>
            <a:endParaRPr lang="en-US" sz="2800" smtClean="0"/>
          </a:p>
        </p:txBody>
      </p:sp>
      <p:sp>
        <p:nvSpPr>
          <p:cNvPr id="5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  <a:hlinkClick r:id="rId2" action="ppaction://hlinkfile"/>
              </a:rPr>
              <a:t>..\Sesion 6\POS_Plan de respuesta a los Riesgos.doc</a:t>
            </a:r>
            <a:endParaRPr lang="es-MX" sz="2600">
              <a:solidFill>
                <a:srgbClr val="898989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DE AQUISICIONES DEL PROYECTO</a:t>
            </a:r>
            <a:endParaRPr lang="en-US" smtClean="0"/>
          </a:p>
        </p:txBody>
      </p:sp>
      <p:sp>
        <p:nvSpPr>
          <p:cNvPr id="3" name="2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/>
                <a:hlinkClick r:id="rId2" action="ppaction://hlinkfile"/>
              </a:rPr>
              <a:t>..\Sesión 5\POS_Matriz de Adquisiciones del Proyecto.doc</a:t>
            </a:r>
            <a:endParaRPr lang="es-MX" sz="2600">
              <a:solidFill>
                <a:srgbClr val="898989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SISTEMA DE CONTROL DE CAMBIOS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PROYECTO</a:t>
            </a:r>
            <a:endParaRPr lang="es-ES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1013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Cómo?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ES" b="1" dirty="0" smtClean="0">
                <a:latin typeface="Calibri" pitchFamily="34" charset="0"/>
              </a:rPr>
              <a:t>	</a:t>
            </a:r>
            <a:r>
              <a:rPr lang="es-ES" sz="2200" b="1" dirty="0" smtClean="0">
                <a:latin typeface="Calibri" pitchFamily="34" charset="0"/>
              </a:rPr>
              <a:t>E</a:t>
            </a:r>
            <a:r>
              <a:rPr lang="es-MX" sz="2200" b="1" dirty="0" smtClean="0">
                <a:latin typeface="Calibri" pitchFamily="34" charset="0"/>
              </a:rPr>
              <a:t>l proyecto se efectuará a través de la instalación de tecnologías móviles, capacitación y puesta en práctica con los transportistas en puntos de venta de prueba.</a:t>
            </a:r>
            <a:endParaRPr lang="es-ES" sz="2200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endParaRPr lang="es-MX" b="1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Cuándo?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</a:t>
            </a:r>
            <a:r>
              <a:rPr lang="es-MX" sz="2400" b="1" dirty="0" smtClean="0">
                <a:latin typeface="Calibri" pitchFamily="34" charset="0"/>
              </a:rPr>
              <a:t>El proyecto tendrá una duración de 6 meses. Se iniciara el día 6 de marzo de 2010 y el lanzamiento en vivo será el 6 de setiembre de 2010, en las instalaciones del operador móvil.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sz="2400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Dónde?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La gestión del proyecto se realizara en las oficinas de sistemas en La Empresa.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PRODUCTO DEL PROYECTO</a:t>
            </a:r>
            <a:endParaRPr lang="es-ES" smtClean="0"/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s-MX" b="1" smtClean="0"/>
              <a:t>El</a:t>
            </a:r>
            <a:r>
              <a:rPr lang="en-US" b="1" smtClean="0"/>
              <a:t> </a:t>
            </a:r>
            <a:r>
              <a:rPr lang="es-MX" b="1" smtClean="0"/>
              <a:t>proyecto consiste en desarrollar una aplicación móvil para la distribución y venta de productos de bebidas de consumo masivo, para lo cual se contrataran los servicios de un operador móvil</a:t>
            </a:r>
            <a:endParaRPr lang="es-MX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CLASIFICACION DE LOS STAKEHOLDERS</a:t>
            </a:r>
            <a:endParaRPr lang="es-ES" smtClean="0"/>
          </a:p>
        </p:txBody>
      </p:sp>
      <p:pic>
        <p:nvPicPr>
          <p:cNvPr id="17410" name="Picture 9"/>
          <p:cNvPicPr>
            <a:picLocks noChangeAspect="1" noChangeArrowheads="1"/>
          </p:cNvPicPr>
          <p:nvPr/>
        </p:nvPicPr>
        <p:blipFill>
          <a:blip r:embed="rId2"/>
          <a:srcRect l="25977" t="33125" r="30078" b="10625"/>
          <a:stretch>
            <a:fillRect/>
          </a:stretch>
        </p:blipFill>
        <p:spPr bwMode="auto">
          <a:xfrm>
            <a:off x="1785938" y="1524000"/>
            <a:ext cx="535781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NECESIDAD DEL NEGOCIO U OPORTUNIDAD</a:t>
            </a:r>
            <a:endParaRPr lang="es-ES" smtClean="0"/>
          </a:p>
        </p:txBody>
      </p:sp>
      <p:sp>
        <p:nvSpPr>
          <p:cNvPr id="29699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Incrementar las ventas </a:t>
            </a:r>
          </a:p>
          <a:p>
            <a:pPr eaLnBrk="1"/>
            <a:r>
              <a:rPr lang="en-US" b="1" smtClean="0"/>
              <a:t>Soportar las estrategias de fidelización (Distribuidor – Cliente).</a:t>
            </a:r>
          </a:p>
          <a:p>
            <a:pPr eaLnBrk="1"/>
            <a:r>
              <a:rPr lang="en-US" b="1" smtClean="0"/>
              <a:t>Incrementar la atensión de puntos de ventas.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FINALIDAD DEL PROYECTO</a:t>
            </a:r>
            <a:endParaRPr lang="es-ES" smtClean="0"/>
          </a:p>
        </p:txBody>
      </p:sp>
      <p:sp>
        <p:nvSpPr>
          <p:cNvPr id="18434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s-MX" b="1" smtClean="0"/>
              <a:t>Soportar las estrategias de fidelización</a:t>
            </a:r>
            <a:endParaRPr lang="es-MX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EXCLUSIONES CONOCIDAS DEL PROYECTO</a:t>
            </a:r>
            <a:endParaRPr lang="es-ES" smtClean="0"/>
          </a:p>
        </p:txBody>
      </p:sp>
      <p:sp>
        <p:nvSpPr>
          <p:cNvPr id="30723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El Diseño de la solución debe adecuarse a los procesos de la Empresa. </a:t>
            </a:r>
          </a:p>
          <a:p>
            <a:pPr eaLnBrk="1"/>
            <a:r>
              <a:rPr lang="en-US" b="1" smtClean="0"/>
              <a:t>La Solución Móvil debe cumplir con los requisitos establecidos.</a:t>
            </a:r>
          </a:p>
          <a:p>
            <a:pPr eaLnBrk="1"/>
            <a:r>
              <a:rPr lang="en-US" b="1" smtClean="0"/>
              <a:t>Los equipos adquiridos deberán ser nuevos. </a:t>
            </a:r>
          </a:p>
          <a:p>
            <a:pPr eaLnBrk="1"/>
            <a:r>
              <a:rPr lang="en-US" b="1" smtClean="0"/>
              <a:t>Los suministros usados deben ser compatibles con los equipos.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PRINCIPALES SUPUESTOS DEL PROYECTO</a:t>
            </a:r>
            <a:endParaRPr lang="es-ES" smtClean="0"/>
          </a:p>
        </p:txBody>
      </p:sp>
      <p:graphicFrame>
        <p:nvGraphicFramePr>
          <p:cNvPr id="31798" name="Group 54"/>
          <p:cNvGraphicFramePr>
            <a:graphicFrameLocks noGrp="1"/>
          </p:cNvGraphicFramePr>
          <p:nvPr/>
        </p:nvGraphicFramePr>
        <p:xfrm>
          <a:off x="1042988" y="1628775"/>
          <a:ext cx="6902450" cy="3887788"/>
        </p:xfrm>
        <a:graphic>
          <a:graphicData uri="http://schemas.openxmlformats.org/drawingml/2006/table">
            <a:tbl>
              <a:tblPr/>
              <a:tblGrid>
                <a:gridCol w="3309937"/>
                <a:gridCol w="3592513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equipos deben ser comprados antes de que se inicie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proveedores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entregar los mismos, seg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los plazos establecidos en el contrato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Solo el trainer del distribuidor involucrado en el proyecto podr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capacitado en el uso del aplicativo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proveedor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 ser el mismo durante todo el tiempo en que se ha programado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mismo.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7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 se realizaran modificaciones en los tiempos del proyecto una vez que el cronograma ha sido aprobado por el GG y al Sponsor por el LP.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216</TotalTime>
  <Words>1133</Words>
  <Application>Microsoft Office PowerPoint</Application>
  <PresentationFormat>On-screen Show (4:3)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Gill Sans MT</vt:lpstr>
      <vt:lpstr>Wingdings 3</vt:lpstr>
      <vt:lpstr>Wingdings</vt:lpstr>
      <vt:lpstr>Verdana</vt:lpstr>
      <vt:lpstr>Times New Roman</vt:lpstr>
      <vt:lpstr>Symbol</vt:lpstr>
      <vt:lpstr>Origen</vt:lpstr>
      <vt:lpstr>PROYECTO INVENTA</vt:lpstr>
      <vt:lpstr>DEFINICION DEL PROYECTO</vt:lpstr>
      <vt:lpstr>DEFINICION DEL PROYECTO</vt:lpstr>
      <vt:lpstr>DEFINICION DEL PRODUCTO DEL PROYECTO</vt:lpstr>
      <vt:lpstr>CLASIFICACION DE LOS STAKEHOLDERS</vt:lpstr>
      <vt:lpstr>NECESIDAD DEL NEGOCIO U OPORTUNIDAD</vt:lpstr>
      <vt:lpstr>FINALIDAD DEL PROYECTO</vt:lpstr>
      <vt:lpstr>EXCLUSIONES CONOCIDAS DEL PROYECTO</vt:lpstr>
      <vt:lpstr>PRINCIPALES SUPUESTOS DEL PROYECTO</vt:lpstr>
      <vt:lpstr>PRINCIPALES RESTRICCIONES DEL PROYECTO</vt:lpstr>
      <vt:lpstr>LINEA BASE DEL ALCANCE (WBS – 2do NIVEL)</vt:lpstr>
      <vt:lpstr>LINEA BASE DEL TIEMPO</vt:lpstr>
      <vt:lpstr>LINEA BASE DEL COSTO</vt:lpstr>
      <vt:lpstr>LINEA BASE DEL COSTO</vt:lpstr>
      <vt:lpstr>LINEA BASE DE CALIDAD</vt:lpstr>
      <vt:lpstr>ORGANIGRAMA DEL PROYECTO</vt:lpstr>
      <vt:lpstr>MATRIZ RAM RESUMIDA</vt:lpstr>
      <vt:lpstr>MATRIZ DE CALIDAD DEL PROYECTO</vt:lpstr>
      <vt:lpstr>MATRIZ DE COMUNICACIONES DEL PROYECTO</vt:lpstr>
      <vt:lpstr>PRINCIPALES RIESGOS Y RESPUESTAS PLANIFICADAS</vt:lpstr>
      <vt:lpstr>MATRIZ DE AQUISICIONES DEL PROYECTO</vt:lpstr>
      <vt:lpstr>SISTEMA DE CONTROL DE CAMBIOS</vt:lpstr>
    </vt:vector>
  </TitlesOfParts>
  <Company>GSF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storero</dc:creator>
  <cp:lastModifiedBy>kiko</cp:lastModifiedBy>
  <cp:revision>15</cp:revision>
  <dcterms:created xsi:type="dcterms:W3CDTF">2010-04-07T19:08:07Z</dcterms:created>
  <dcterms:modified xsi:type="dcterms:W3CDTF">2010-04-10T09:26:32Z</dcterms:modified>
</cp:coreProperties>
</file>