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6330-E956-4AED-8EA2-B3B36539794A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0CD76-103C-47BC-A4EF-220966218BA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721F-A012-46E7-8E19-6D0BFC2AB918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05CC-7199-485B-BB2E-87D48D8C068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ADFB6-1005-41CD-845E-B1D937584500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1D012-1226-4E88-A484-5E6B475F2C7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3F60-54C0-4791-8538-784BE308B730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4258-21FA-4D9C-A9DB-33D8955D7B3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B9123-CC31-42C0-BC2B-45D9ABD0E380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9328F-D99B-4E6B-8BE0-E9E59423503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6E301-B597-4AD9-8068-4778E324BA04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74C40-CB61-4BE7-B163-E3F7C7AA92E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25152-7ADB-41D8-AA95-6E19B908A5C4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1749-C112-4E5A-9C3D-3AFEAB0B3C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CBA32C-BAB8-4675-9602-48555689F025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CCC62E4-5927-4A22-B2C0-94094EEA34D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s-E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4/POS_Matriz%20actividades%20calidad_v1_0.doc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6/POS_Plan%20de%20respuesta%20a%20los%20Riesgos.doc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5/POS_Matriz%20de%20Adquisiciones%20del%20Proyecto.doc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r" eaLnBrk="1" hangingPunct="1"/>
            <a:r>
              <a:rPr lang="es-PE" b="0" smtClean="0">
                <a:solidFill>
                  <a:schemeClr val="tx1"/>
                </a:solidFill>
              </a:rPr>
              <a:t>PROYECTO INVENTA</a:t>
            </a:r>
            <a:endParaRPr lang="es-ES" b="0" smtClean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s-PE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FacPOS</a:t>
            </a:r>
            <a:endParaRPr lang="es-ES" sz="2000" b="1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RESTRICCIONES DEL PROYECTO</a:t>
            </a:r>
            <a:endParaRPr lang="es-ES" smtClean="0"/>
          </a:p>
        </p:txBody>
      </p:sp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1187450" y="1773238"/>
          <a:ext cx="6872288" cy="4032251"/>
        </p:xfrm>
        <a:graphic>
          <a:graphicData uri="http://schemas.openxmlformats.org/drawingml/2006/table">
            <a:tbl>
              <a:tblPr/>
              <a:tblGrid>
                <a:gridCol w="3295650"/>
                <a:gridCol w="3576638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exceder el tiempo de duraci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proyecto.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implementada por el proveedor seleccionado.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valor de compra de equipos, suministros y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modificarse una vez terminada la licitaci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tiempo de entrega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cumplir con las especificaciones t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cnicas, as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como con las fechas establecidas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efectuaran en cumplimiento de las pol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ticas de pago a proveedores de la Empresa.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har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acuerdo a lo estipulado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Las capacitaciones al trainer del distribuidor se realizaran en sesiones privadas de 16 horas.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ALCANCE (WBS – 2do NIVEL)</a:t>
            </a:r>
            <a:endParaRPr lang="es-ES" smtClean="0"/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916113"/>
            <a:ext cx="80645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TIEMPO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Licitación y 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Implementación, 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Implementación, 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Implementación, 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Implementación, 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Capacitación 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312863" y="1643063"/>
          <a:ext cx="6643687" cy="3606802"/>
        </p:xfrm>
        <a:graphic>
          <a:graphicData uri="http://schemas.openxmlformats.org/drawingml/2006/table">
            <a:tbl>
              <a:tblPr/>
              <a:tblGrid>
                <a:gridCol w="4114800"/>
                <a:gridCol w="25288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Concepto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Monto (USD)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Personal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24,587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Equipos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72,000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Desarrollo de la solución móvil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15,000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Otros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180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Línea Base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111,767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contingencia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6,586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gestión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1,647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Presupuesto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120,000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357313"/>
            <a:ext cx="5449887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6 CuadroTexto"/>
          <p:cNvSpPr txBox="1">
            <a:spLocks noChangeArrowheads="1"/>
          </p:cNvSpPr>
          <p:nvPr/>
        </p:nvSpPr>
        <p:spPr bwMode="auto">
          <a:xfrm>
            <a:off x="2019300" y="3429000"/>
            <a:ext cx="76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 b="1">
                <a:latin typeface="Gill Sans MT"/>
              </a:rPr>
              <a:t>FacPOS</a:t>
            </a:r>
            <a:endParaRPr lang="es-ES" sz="1200" b="1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LINEA BASE DE CALIDAD</a:t>
            </a:r>
            <a:endParaRPr lang="en-US" smtClean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27088" y="1433513"/>
          <a:ext cx="7570787" cy="4516439"/>
        </p:xfrm>
        <a:graphic>
          <a:graphicData uri="http://schemas.openxmlformats.org/drawingml/2006/table">
            <a:tbl>
              <a:tblPr/>
              <a:tblGrid>
                <a:gridCol w="1327150"/>
                <a:gridCol w="1195387"/>
                <a:gridCol w="1349375"/>
                <a:gridCol w="1752600"/>
                <a:gridCol w="1946275"/>
              </a:tblGrid>
              <a:tr h="254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LÍNEA BASE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 DE CALIDAD RELEVANTE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OBJETIVO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MÉTRICA A USAR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REPORTE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CPI= Cost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 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SPI= Schedule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Satisfacción de los distribuidores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 &gt;= 4.0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Satisfacción= Promedio entre 5 de 14 factores sobre manual y Capacitación.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encuesta semanal.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al día siguiente de la encuesta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vez por semana.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al día siguiente de la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ORGANIGRAMA DEL PROYECTO</a:t>
            </a:r>
            <a:endParaRPr lang="en-US" smtClean="0"/>
          </a:p>
        </p:txBody>
      </p:sp>
      <p:grpSp>
        <p:nvGrpSpPr>
          <p:cNvPr id="24578" name="Group 41"/>
          <p:cNvGrpSpPr>
            <a:grpSpLocks/>
          </p:cNvGrpSpPr>
          <p:nvPr/>
        </p:nvGrpSpPr>
        <p:grpSpPr bwMode="auto">
          <a:xfrm>
            <a:off x="1476375" y="1341438"/>
            <a:ext cx="6518275" cy="4757737"/>
            <a:chOff x="90" y="270"/>
            <a:chExt cx="5535" cy="4039"/>
          </a:xfrm>
        </p:grpSpPr>
        <p:sp>
          <p:nvSpPr>
            <p:cNvPr id="4" name="3 Rectángulo"/>
            <p:cNvSpPr/>
            <p:nvPr/>
          </p:nvSpPr>
          <p:spPr>
            <a:xfrm>
              <a:off x="810" y="270"/>
              <a:ext cx="117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SPONSOR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10" y="1124"/>
              <a:ext cx="1035" cy="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PROJECT MANAGER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790" y="630"/>
              <a:ext cx="855" cy="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COMITÉ DE CONTROL DE CAMBIOS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70" y="1080"/>
              <a:ext cx="108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LIDER DE USUARIOS</a:t>
              </a:r>
            </a:p>
          </p:txBody>
        </p:sp>
        <p:cxnSp>
          <p:nvCxnSpPr>
            <p:cNvPr id="16" name="15 Conector recto"/>
            <p:cNvCxnSpPr>
              <a:stCxn id="6" idx="1"/>
            </p:cNvCxnSpPr>
            <p:nvPr/>
          </p:nvCxnSpPr>
          <p:spPr>
            <a:xfrm rot="10800000">
              <a:off x="1395" y="810"/>
              <a:ext cx="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05" y="1620"/>
              <a:ext cx="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 flipH="1" flipV="1">
              <a:off x="4950" y="1215"/>
              <a:ext cx="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 flipH="1" flipV="1">
              <a:off x="23" y="1238"/>
              <a:ext cx="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405" y="810"/>
              <a:ext cx="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rot="10800000">
              <a:off x="4590" y="810"/>
              <a:ext cx="7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5" idx="0"/>
            </p:cNvCxnSpPr>
            <p:nvPr/>
          </p:nvCxnSpPr>
          <p:spPr>
            <a:xfrm rot="16200000" flipV="1">
              <a:off x="1001" y="798"/>
              <a:ext cx="62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Rectángulo redondeado"/>
            <p:cNvSpPr/>
            <p:nvPr/>
          </p:nvSpPr>
          <p:spPr>
            <a:xfrm>
              <a:off x="3960" y="3150"/>
              <a:ext cx="90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TRAINER DEL DISTRIBUIDOR</a:t>
              </a:r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225" y="3150"/>
              <a:ext cx="766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SOLUCION MOVIL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079" y="3150"/>
              <a:ext cx="721" cy="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EQUIPOS CELULARES</a:t>
              </a:r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1890" y="3150"/>
              <a:ext cx="72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SUMINISTROS</a:t>
              </a:r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2205" y="1980"/>
              <a:ext cx="1126" cy="6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GERENTES FUNCIONALES: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-G.DISTRIB. Y VENTAS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-GERENTE TI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 LOGISTICA</a:t>
              </a:r>
            </a:p>
          </p:txBody>
        </p:sp>
        <p:cxnSp>
          <p:nvCxnSpPr>
            <p:cNvPr id="56" name="55 Conector recto"/>
            <p:cNvCxnSpPr>
              <a:stCxn id="5" idx="2"/>
            </p:cNvCxnSpPr>
            <p:nvPr/>
          </p:nvCxnSpPr>
          <p:spPr>
            <a:xfrm rot="16200000" flipH="1">
              <a:off x="664" y="2105"/>
              <a:ext cx="1350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05" y="2790"/>
              <a:ext cx="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 rot="5400000">
              <a:off x="248" y="2948"/>
              <a:ext cx="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>
              <a:off x="2048" y="2947"/>
              <a:ext cx="3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/>
            <p:nvPr/>
          </p:nvCxnSpPr>
          <p:spPr>
            <a:xfrm rot="5400000">
              <a:off x="1193" y="2948"/>
              <a:ext cx="31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54" idx="1"/>
            </p:cNvCxnSpPr>
            <p:nvPr/>
          </p:nvCxnSpPr>
          <p:spPr>
            <a:xfrm rot="10800000">
              <a:off x="1350" y="2296"/>
              <a:ext cx="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7" idx="2"/>
              <a:endCxn id="50" idx="0"/>
            </p:cNvCxnSpPr>
            <p:nvPr/>
          </p:nvCxnSpPr>
          <p:spPr>
            <a:xfrm rot="5400000">
              <a:off x="3533" y="2273"/>
              <a:ext cx="1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34" y="3779"/>
              <a:ext cx="5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 flipH="1" flipV="1">
              <a:off x="-495" y="3150"/>
              <a:ext cx="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5400000" flipH="1" flipV="1">
              <a:off x="4905" y="3194"/>
              <a:ext cx="11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 de flecha"/>
            <p:cNvCxnSpPr/>
            <p:nvPr/>
          </p:nvCxnSpPr>
          <p:spPr>
            <a:xfrm>
              <a:off x="134" y="2521"/>
              <a:ext cx="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 rot="10800000">
              <a:off x="4770" y="2610"/>
              <a:ext cx="7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90" y="4095"/>
              <a:ext cx="5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/>
            <p:nvPr/>
          </p:nvCxnSpPr>
          <p:spPr>
            <a:xfrm rot="5400000" flipH="1" flipV="1">
              <a:off x="3848" y="2316"/>
              <a:ext cx="3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 rot="5400000" flipH="1" flipV="1">
              <a:off x="-1641" y="2361"/>
              <a:ext cx="3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>
              <a:off x="90" y="630"/>
              <a:ext cx="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10800000">
              <a:off x="4950" y="540"/>
              <a:ext cx="6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2" name="112 CuadroTexto"/>
            <p:cNvSpPr txBox="1">
              <a:spLocks noChangeArrowheads="1"/>
            </p:cNvSpPr>
            <p:nvPr/>
          </p:nvSpPr>
          <p:spPr bwMode="auto">
            <a:xfrm>
              <a:off x="1441" y="1664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DE GESTION DE PROYECTO</a:t>
              </a:r>
            </a:p>
          </p:txBody>
        </p:sp>
        <p:sp>
          <p:nvSpPr>
            <p:cNvPr id="24613" name="113 CuadroTexto"/>
            <p:cNvSpPr txBox="1">
              <a:spLocks noChangeArrowheads="1"/>
            </p:cNvSpPr>
            <p:nvPr/>
          </p:nvSpPr>
          <p:spPr bwMode="auto">
            <a:xfrm>
              <a:off x="1395" y="3826"/>
              <a:ext cx="28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DE EJECUCION DE PROYECTO</a:t>
              </a:r>
            </a:p>
          </p:txBody>
        </p:sp>
        <p:sp>
          <p:nvSpPr>
            <p:cNvPr id="24614" name="114 CuadroTexto"/>
            <p:cNvSpPr txBox="1">
              <a:spLocks noChangeArrowheads="1"/>
            </p:cNvSpPr>
            <p:nvPr/>
          </p:nvSpPr>
          <p:spPr bwMode="auto">
            <a:xfrm>
              <a:off x="1395" y="4127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INTEGRADO DE PROYECTO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RAM RESUMIDA</a:t>
            </a:r>
            <a:endParaRPr lang="en-US" smtClean="0"/>
          </a:p>
        </p:txBody>
      </p:sp>
      <p:sp>
        <p:nvSpPr>
          <p:cNvPr id="25602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</a:rPr>
              <a:t>..\Sesion 4\POS_Matriz asignacion responsabilidades_v1_0.xls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CALIDAD DEL PROYECTO</a:t>
            </a:r>
            <a:endParaRPr lang="en-US" smtClean="0"/>
          </a:p>
        </p:txBody>
      </p:sp>
      <p:sp>
        <p:nvSpPr>
          <p:cNvPr id="26626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..\Sesion 4\POS_Matriz actividades calidad_v1_0.doc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MATRIZ DE COMUNICACIONES DEL PROYECTO</a:t>
            </a:r>
            <a:endParaRPr lang="es-ES" smtClean="0"/>
          </a:p>
        </p:txBody>
      </p:sp>
      <p:graphicFrame>
        <p:nvGraphicFramePr>
          <p:cNvPr id="50262" name="Group 86"/>
          <p:cNvGraphicFramePr>
            <a:graphicFrameLocks noGrp="1"/>
          </p:cNvGraphicFramePr>
          <p:nvPr/>
        </p:nvGraphicFramePr>
        <p:xfrm>
          <a:off x="323850" y="1268413"/>
          <a:ext cx="8497888" cy="4785360"/>
        </p:xfrm>
        <a:graphic>
          <a:graphicData uri="http://schemas.openxmlformats.org/drawingml/2006/table">
            <a:tbl>
              <a:tblPr/>
              <a:tblGrid>
                <a:gridCol w="846138"/>
                <a:gridCol w="1352550"/>
                <a:gridCol w="723900"/>
                <a:gridCol w="636587"/>
                <a:gridCol w="830263"/>
                <a:gridCol w="996950"/>
                <a:gridCol w="987425"/>
                <a:gridCol w="922337"/>
                <a:gridCol w="1201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Informaci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Contenido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Formato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Nivel de Detalle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Responsable de Comunicar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Grupo Receptor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o Tecnolog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de Comunicaci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digo de elemento WBS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la 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1.1.1 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preliminares sobre el alcance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1.1.2 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detallada del Proyecto: Alcance, Tiempo, Costo, Calidad, RRHH, Comunicaciones, Riesgos, y Adquisiciones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Muy 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 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Actual (EVM), Progreso (EVM), Pronóstico de Tiempo y Costo, Problemas y -pendientes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Informe de Performance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impreso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 Informe de 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Información detallada de las reuniones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Acta de Reunión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 Reunión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el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2" name="Rectangle 420"/>
          <p:cNvSpPr>
            <a:spLocks noChangeArrowheads="1"/>
          </p:cNvSpPr>
          <p:nvPr/>
        </p:nvSpPr>
        <p:spPr bwMode="auto">
          <a:xfrm>
            <a:off x="-368300" y="575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FacPOS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/>
              <a:t>PRINCIPALES RIESGOS Y RESPUESTAS PLANIFICADAS</a:t>
            </a:r>
            <a:endParaRPr lang="en-US" sz="2800" smtClean="0"/>
          </a:p>
        </p:txBody>
      </p:sp>
      <p:sp>
        <p:nvSpPr>
          <p:cNvPr id="28674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..\Sesion 6\POS_Plan de respuesta a los Riesgos.doc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AQUISICIONES DEL PROYECTO</a:t>
            </a:r>
            <a:endParaRPr lang="en-US" smtClean="0"/>
          </a:p>
        </p:txBody>
      </p:sp>
      <p:sp>
        <p:nvSpPr>
          <p:cNvPr id="29698" name="2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..\Sesión 5\POS_Matriz de Adquisiciones del Proyecto.doc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SISTEMA DE CONTROL DE CAMBIOS</a:t>
            </a:r>
            <a:endParaRPr lang="en-US" smtClean="0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11188" y="1268413"/>
            <a:ext cx="2852737" cy="1387475"/>
            <a:chOff x="4481" y="5378"/>
            <a:chExt cx="4635" cy="2850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4566" y="5378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SPONSOR</a:t>
              </a:r>
              <a:endParaRPr lang="es-PE" sz="800"/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4631" y="6857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PROJECT MANAGER</a:t>
              </a:r>
              <a:endParaRPr lang="es-PE" sz="80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4481" y="7816"/>
              <a:ext cx="2685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EQUIPO DE PROYECTO</a:t>
              </a:r>
              <a:endParaRPr lang="es-PE" sz="80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6950" y="5995"/>
              <a:ext cx="2166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Comité de Control de Cambios</a:t>
              </a:r>
              <a:endParaRPr lang="es-PE" sz="800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5696" y="5788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5711" y="7254"/>
              <a:ext cx="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5691" y="6281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19525" y="3933825"/>
            <a:ext cx="935038" cy="5048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 b="1"/>
              <a:t>Controlar la Calidad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851275" y="5229225"/>
            <a:ext cx="720725" cy="504825"/>
          </a:xfrm>
          <a:prstGeom prst="rect">
            <a:avLst/>
          </a:prstGeom>
          <a:solidFill>
            <a:schemeClr val="accent2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563938" y="4941888"/>
            <a:ext cx="1439862" cy="12239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875088" y="5818188"/>
            <a:ext cx="841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PE" sz="1200"/>
              <a:t>Ejecución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811588" y="2203450"/>
            <a:ext cx="935037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 b="1"/>
              <a:t>Asegurar la Calidad</a:t>
            </a:r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7451725" y="4941888"/>
            <a:ext cx="1439863" cy="1223962"/>
            <a:chOff x="4740" y="3158"/>
            <a:chExt cx="907" cy="771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40" y="3158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768" y="3710"/>
              <a:ext cx="8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PE" sz="1200"/>
                <a:t>Verificar Alcance</a:t>
              </a:r>
            </a:p>
          </p:txBody>
        </p:sp>
      </p:grp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724525" y="5300663"/>
            <a:ext cx="720725" cy="504825"/>
          </a:xfrm>
          <a:prstGeom prst="rect">
            <a:avLst/>
          </a:prstGeom>
          <a:solidFill>
            <a:schemeClr val="accent2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 validado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6443663" y="2997200"/>
            <a:ext cx="1439862" cy="1223963"/>
            <a:chOff x="385" y="3113"/>
            <a:chExt cx="907" cy="771"/>
          </a:xfrm>
        </p:grpSpPr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85" y="3113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642" y="3665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PE" sz="1200"/>
                <a:t>Control</a:t>
              </a:r>
            </a:p>
          </p:txBody>
        </p:sp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684213" y="3284538"/>
            <a:ext cx="1466850" cy="1223962"/>
            <a:chOff x="4604" y="1797"/>
            <a:chExt cx="924" cy="771"/>
          </a:xfrm>
        </p:grpSpPr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4604" y="1797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4604" y="2251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PE" sz="1200"/>
                <a:t>Control Integrado </a:t>
              </a:r>
            </a:p>
            <a:p>
              <a:pPr algn="ctr"/>
              <a:r>
                <a:rPr lang="es-PE" sz="1200"/>
                <a:t>de Cambios</a:t>
              </a:r>
            </a:p>
          </p:txBody>
        </p:sp>
      </p:grpSp>
      <p:cxnSp>
        <p:nvCxnSpPr>
          <p:cNvPr id="30747" name="AutoShape 27"/>
          <p:cNvCxnSpPr>
            <a:cxnSpLocks noChangeShapeType="1"/>
            <a:stCxn id="30734" idx="3"/>
            <a:endCxn id="30739" idx="1"/>
          </p:cNvCxnSpPr>
          <p:nvPr/>
        </p:nvCxnSpPr>
        <p:spPr bwMode="auto">
          <a:xfrm flipV="1">
            <a:off x="5018088" y="5553075"/>
            <a:ext cx="70643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48" name="AutoShape 28"/>
          <p:cNvCxnSpPr>
            <a:cxnSpLocks noChangeShapeType="1"/>
            <a:stCxn id="30739" idx="3"/>
            <a:endCxn id="30737" idx="1"/>
          </p:cNvCxnSpPr>
          <p:nvPr/>
        </p:nvCxnSpPr>
        <p:spPr bwMode="auto">
          <a:xfrm>
            <a:off x="6445250" y="5553075"/>
            <a:ext cx="9921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49" name="AutoShape 29"/>
          <p:cNvSpPr>
            <a:spLocks noChangeArrowheads="1"/>
          </p:cNvSpPr>
          <p:nvPr/>
        </p:nvSpPr>
        <p:spPr bwMode="auto">
          <a:xfrm>
            <a:off x="2555875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50" name="AutoShape 30"/>
          <p:cNvSpPr>
            <a:spLocks noChangeArrowheads="1"/>
          </p:cNvSpPr>
          <p:nvPr/>
        </p:nvSpPr>
        <p:spPr bwMode="auto">
          <a:xfrm>
            <a:off x="2555875" y="3933825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51" name="AutoShape 31"/>
          <p:cNvSpPr>
            <a:spLocks noChangeArrowheads="1"/>
          </p:cNvSpPr>
          <p:nvPr/>
        </p:nvSpPr>
        <p:spPr bwMode="auto">
          <a:xfrm>
            <a:off x="1763713" y="5302250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  <a:p>
            <a:pPr algn="ctr"/>
            <a:r>
              <a:rPr lang="es-PE" sz="800"/>
              <a:t>aprobada</a:t>
            </a:r>
          </a:p>
        </p:txBody>
      </p:sp>
      <p:cxnSp>
        <p:nvCxnSpPr>
          <p:cNvPr id="30752" name="AutoShape 32"/>
          <p:cNvCxnSpPr>
            <a:cxnSpLocks noChangeShapeType="1"/>
            <a:stCxn id="30751" idx="3"/>
            <a:endCxn id="30734" idx="1"/>
          </p:cNvCxnSpPr>
          <p:nvPr/>
        </p:nvCxnSpPr>
        <p:spPr bwMode="auto">
          <a:xfrm>
            <a:off x="2484438" y="5554663"/>
            <a:ext cx="1065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3" name="AutoShape 33"/>
          <p:cNvCxnSpPr>
            <a:cxnSpLocks noChangeShapeType="1"/>
            <a:stCxn id="30742" idx="2"/>
            <a:endCxn id="30751" idx="1"/>
          </p:cNvCxnSpPr>
          <p:nvPr/>
        </p:nvCxnSpPr>
        <p:spPr bwMode="auto">
          <a:xfrm rot="16200000" flipH="1">
            <a:off x="1068388" y="4859338"/>
            <a:ext cx="1031875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754" name="AutoShape 34"/>
          <p:cNvCxnSpPr>
            <a:cxnSpLocks noChangeShapeType="1"/>
            <a:stCxn id="30749" idx="1"/>
            <a:endCxn id="30742" idx="3"/>
          </p:cNvCxnSpPr>
          <p:nvPr/>
        </p:nvCxnSpPr>
        <p:spPr bwMode="auto">
          <a:xfrm flipH="1">
            <a:off x="2138363" y="3321050"/>
            <a:ext cx="4175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5" name="AutoShape 35"/>
          <p:cNvCxnSpPr>
            <a:cxnSpLocks noChangeShapeType="1"/>
            <a:stCxn id="30750" idx="1"/>
            <a:endCxn id="30742" idx="3"/>
          </p:cNvCxnSpPr>
          <p:nvPr/>
        </p:nvCxnSpPr>
        <p:spPr bwMode="auto">
          <a:xfrm flipH="1" flipV="1">
            <a:off x="2138363" y="3897313"/>
            <a:ext cx="4175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6" name="AutoShape 36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V="1">
            <a:off x="4284663" y="4438650"/>
            <a:ext cx="3175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57" name="AutoShape 37"/>
          <p:cNvSpPr>
            <a:spLocks noChangeArrowheads="1"/>
          </p:cNvSpPr>
          <p:nvPr/>
        </p:nvSpPr>
        <p:spPr bwMode="auto">
          <a:xfrm>
            <a:off x="3924300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Mediciones</a:t>
            </a:r>
          </a:p>
          <a:p>
            <a:pPr algn="ctr"/>
            <a:r>
              <a:rPr lang="es-PE" sz="800"/>
              <a:t>de Calidad</a:t>
            </a:r>
          </a:p>
        </p:txBody>
      </p:sp>
      <p:cxnSp>
        <p:nvCxnSpPr>
          <p:cNvPr id="30758" name="AutoShape 38"/>
          <p:cNvCxnSpPr>
            <a:cxnSpLocks noChangeShapeType="1"/>
            <a:stCxn id="30731" idx="0"/>
            <a:endCxn id="30757" idx="2"/>
          </p:cNvCxnSpPr>
          <p:nvPr/>
        </p:nvCxnSpPr>
        <p:spPr bwMode="auto">
          <a:xfrm flipH="1" flipV="1">
            <a:off x="4284663" y="3543300"/>
            <a:ext cx="317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59" name="AutoShape 39"/>
          <p:cNvCxnSpPr>
            <a:cxnSpLocks noChangeShapeType="1"/>
            <a:stCxn id="30757" idx="0"/>
            <a:endCxn id="30736" idx="2"/>
          </p:cNvCxnSpPr>
          <p:nvPr/>
        </p:nvCxnSpPr>
        <p:spPr bwMode="auto">
          <a:xfrm flipH="1" flipV="1">
            <a:off x="4279900" y="2708275"/>
            <a:ext cx="47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60" name="AutoShape 40"/>
          <p:cNvCxnSpPr>
            <a:cxnSpLocks noChangeShapeType="1"/>
            <a:stCxn id="30731" idx="1"/>
            <a:endCxn id="30750" idx="3"/>
          </p:cNvCxnSpPr>
          <p:nvPr/>
        </p:nvCxnSpPr>
        <p:spPr bwMode="auto">
          <a:xfrm flipH="1">
            <a:off x="3276600" y="4186238"/>
            <a:ext cx="542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61" name="AutoShape 41"/>
          <p:cNvCxnSpPr>
            <a:cxnSpLocks noChangeShapeType="1"/>
            <a:stCxn id="30736" idx="1"/>
            <a:endCxn id="30749" idx="3"/>
          </p:cNvCxnSpPr>
          <p:nvPr/>
        </p:nvCxnSpPr>
        <p:spPr bwMode="auto">
          <a:xfrm flipH="1">
            <a:off x="3276600" y="2455863"/>
            <a:ext cx="534988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62" name="AutoShape 42"/>
          <p:cNvCxnSpPr>
            <a:cxnSpLocks noChangeShapeType="1"/>
            <a:stCxn id="30740" idx="1"/>
            <a:endCxn id="30731" idx="3"/>
          </p:cNvCxnSpPr>
          <p:nvPr/>
        </p:nvCxnSpPr>
        <p:spPr bwMode="auto">
          <a:xfrm flipH="1">
            <a:off x="4754563" y="3609975"/>
            <a:ext cx="16748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63" name="AutoShape 43"/>
          <p:cNvSpPr>
            <a:spLocks noChangeArrowheads="1"/>
          </p:cNvSpPr>
          <p:nvPr/>
        </p:nvSpPr>
        <p:spPr bwMode="auto">
          <a:xfrm>
            <a:off x="6732588" y="3213100"/>
            <a:ext cx="865187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800"/>
              <a:t>Mediciones de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PRODUCTO DEL PROYECTO</a:t>
            </a:r>
            <a:endParaRPr lang="es-ES" smtClean="0"/>
          </a:p>
        </p:txBody>
      </p:sp>
      <p:sp>
        <p:nvSpPr>
          <p:cNvPr id="1229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El</a:t>
            </a:r>
            <a:r>
              <a:rPr lang="en-US" b="1" smtClean="0"/>
              <a:t> </a:t>
            </a:r>
            <a:r>
              <a:rPr lang="es-MX" b="1" smtClean="0"/>
              <a:t>proyecto consiste en desarrollar una aplicación móvil para la distribución y venta de productos de bebidas de consumo masivo, para lo cual se contrataran los servicios de un operador móvil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CLASIFICACION DE LOS STAKEHOLDERS</a:t>
            </a:r>
            <a:endParaRPr lang="es-ES" smtClean="0"/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 cstate="print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NECESIDAD DEL NEGOCIO U OPORTUNIDAD</a:t>
            </a:r>
            <a:endParaRPr lang="es-ES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Incrementar las ventas </a:t>
            </a:r>
          </a:p>
          <a:p>
            <a:pPr eaLnBrk="1"/>
            <a:r>
              <a:rPr lang="en-US" b="1" smtClean="0"/>
              <a:t>Soportar las estrategias de fidelización (Distribuidor – Cliente).</a:t>
            </a:r>
          </a:p>
          <a:p>
            <a:pPr eaLnBrk="1"/>
            <a:r>
              <a:rPr lang="en-US" b="1" smtClean="0"/>
              <a:t>Incrementar la atensión de puntos de ventas.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FINALIDAD DEL PROYECTO</a:t>
            </a:r>
            <a:endParaRPr lang="es-ES" smtClean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dirty="0" smtClean="0"/>
          </a:p>
          <a:p>
            <a:pPr eaLnBrk="1"/>
            <a:r>
              <a:rPr lang="es-MX" b="1" smtClean="0"/>
              <a:t>Incrementar </a:t>
            </a:r>
            <a:r>
              <a:rPr lang="es-MX" b="1" dirty="0" smtClean="0"/>
              <a:t>las ventas y soportar </a:t>
            </a:r>
            <a:r>
              <a:rPr lang="es-MX" b="1" dirty="0" smtClean="0"/>
              <a:t>las estrategias de fidelización</a:t>
            </a:r>
            <a:endParaRPr lang="es-MX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EXCLUSIONES CONOCIDAS DEL PROYECTO</a:t>
            </a:r>
            <a:endParaRPr lang="es-ES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El Diseño de la solución debe adecuarse a los procesos de la Empresa. </a:t>
            </a:r>
          </a:p>
          <a:p>
            <a:pPr eaLnBrk="1"/>
            <a:r>
              <a:rPr lang="en-US" b="1" smtClean="0"/>
              <a:t>La Solución Móvil debe cumplir con los requisitos establecidos.</a:t>
            </a:r>
          </a:p>
          <a:p>
            <a:pPr eaLnBrk="1"/>
            <a:r>
              <a:rPr lang="en-US" b="1" smtClean="0"/>
              <a:t>Los equipos adquiridos deberán ser nuevos. </a:t>
            </a:r>
          </a:p>
          <a:p>
            <a:pPr eaLnBrk="1"/>
            <a:r>
              <a:rPr lang="en-US" b="1" smtClean="0"/>
              <a:t>Los suministros usados deben ser compatibles con los equipos.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SUPUESTOS DEL PROYECTO</a:t>
            </a:r>
            <a:endParaRPr lang="es-ES" smtClean="0"/>
          </a:p>
        </p:txBody>
      </p:sp>
      <p:graphicFrame>
        <p:nvGraphicFramePr>
          <p:cNvPr id="31798" name="Group 54"/>
          <p:cNvGraphicFramePr>
            <a:graphicFrameLocks noGrp="1"/>
          </p:cNvGraphicFramePr>
          <p:nvPr/>
        </p:nvGraphicFramePr>
        <p:xfrm>
          <a:off x="1042988" y="1628775"/>
          <a:ext cx="6902450" cy="3887788"/>
        </p:xfrm>
        <a:graphic>
          <a:graphicData uri="http://schemas.openxmlformats.org/drawingml/2006/table">
            <a:tbl>
              <a:tblPr/>
              <a:tblGrid>
                <a:gridCol w="3309937"/>
                <a:gridCol w="3592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equipos deben ser comprados antes de que se inicie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proveedores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entregar los mismos, seg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los plazos establecidos en el contrato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Solo el trainer del distribuidor involucrado en el proyecto podr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capacitado en el uso del aplicativo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proveedor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 ser el mismo durante todo el tiempo en que se ha programado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mismo.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se realizaran modificaciones en los tiempos del proyecto una vez que el cronograma ha sido aprobado por el GG y al Sponsor por el LP.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281</TotalTime>
  <Words>1128</Words>
  <Application>Microsoft Office PowerPoint</Application>
  <PresentationFormat>Presentación en pantalla (4:3)</PresentationFormat>
  <Paragraphs>243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NECESIDAD DEL NEGOCIO U OPORTUNIDAD</vt:lpstr>
      <vt:lpstr>FINALIDAD DEL PROYECTO</vt:lpstr>
      <vt:lpstr>EXCLUSIONES CONOCIDAS DEL PROYECTO</vt:lpstr>
      <vt:lpstr>PRINCIPALES SUPUESTOS DEL PROYECTO</vt:lpstr>
      <vt:lpstr>PRINCIPALES RESTRICCIONES DEL PROYECTO</vt:lpstr>
      <vt:lpstr>LINEA BASE DEL ALCANCE (WBS – 2do NIVEL)</vt:lpstr>
      <vt:lpstr>LINEA BASE DEL TIEMPO</vt:lpstr>
      <vt:lpstr>LINEA BASE DEL COSTO</vt:lpstr>
      <vt:lpstr>LINEA BASE DEL COSTO</vt:lpstr>
      <vt:lpstr>LINEA BASE DE CALIDAD</vt:lpstr>
      <vt:lpstr>ORGANIGRAMA DEL PROYECTO</vt:lpstr>
      <vt:lpstr>MATRIZ RAM RESUMIDA</vt:lpstr>
      <vt:lpstr>MATRIZ DE CALIDAD DEL PROYECTO</vt:lpstr>
      <vt:lpstr>MATRIZ DE COMUNICACIONES DEL PROYECTO</vt:lpstr>
      <vt:lpstr>PRINCIPALES RIESGOS Y RESPUESTAS PLANIFICADAS</vt:lpstr>
      <vt:lpstr>MATRIZ DE AQUISICIONES DEL PROYECTO</vt:lpstr>
      <vt:lpstr>SISTEMA DE CONTROL DE CAMBIOS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Your User Name</cp:lastModifiedBy>
  <cp:revision>18</cp:revision>
  <dcterms:created xsi:type="dcterms:W3CDTF">2010-04-07T19:08:07Z</dcterms:created>
  <dcterms:modified xsi:type="dcterms:W3CDTF">2010-04-10T16:09:34Z</dcterms:modified>
</cp:coreProperties>
</file>