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0 Rectángulo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21 Rectángulo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0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E66F734-9D7F-491B-9AAE-3992EBCF4072}" type="datetimeFigureOut">
              <a:rPr lang="es-ES"/>
              <a:pPr>
                <a:defRPr/>
              </a:pPr>
              <a:t>09/04/2010</a:t>
            </a:fld>
            <a:endParaRPr lang="es-ES" dirty="0"/>
          </a:p>
        </p:txBody>
      </p:sp>
      <p:sp>
        <p:nvSpPr>
          <p:cNvPr id="11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2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CA2EE-9242-46FA-9C07-FB7CBFBB21C6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3F2E8-EC83-43A3-B9EF-52CA1DC51668}" type="datetimeFigureOut">
              <a:rPr lang="es-ES"/>
              <a:pPr>
                <a:defRPr/>
              </a:pPr>
              <a:t>09/04/2010</a:t>
            </a:fld>
            <a:endParaRPr lang="es-ES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DBCB7-4C61-46A2-AE4C-A179590172E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8 Conector recto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968D2-A719-4DC5-89AE-5D41D41CAEFA}" type="datetimeFigureOut">
              <a:rPr lang="es-ES"/>
              <a:pPr>
                <a:defRPr/>
              </a:pPr>
              <a:t>09/04/2010</a:t>
            </a:fld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D5B01-E434-46C2-A34E-484B6997BABD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90192-E09A-4DDF-B64C-46EB7D92CEF4}" type="datetimeFigureOut">
              <a:rPr lang="es-ES"/>
              <a:pPr>
                <a:defRPr/>
              </a:pPr>
              <a:t>09/04/2010</a:t>
            </a:fld>
            <a:endParaRPr lang="es-ES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99295-B3E5-41B9-ADD1-E06E2836A22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7 Rectángulo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EA7F0-297D-4206-98F3-32879DB4A292}" type="datetimeFigureOut">
              <a:rPr lang="es-ES"/>
              <a:pPr>
                <a:defRPr/>
              </a:pPr>
              <a:t>09/04/2010</a:t>
            </a:fld>
            <a:endParaRPr lang="es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17B35-5245-47BA-81EB-28C894FD7B0B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8ADCF-CCC4-4E2F-960F-E4716BF41AC3}" type="datetimeFigureOut">
              <a:rPr lang="es-ES"/>
              <a:pPr>
                <a:defRPr/>
              </a:pPr>
              <a:t>09/04/2010</a:t>
            </a:fld>
            <a:endParaRPr lang="es-ES" dirty="0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9B28C-6208-4D19-8871-26318C6DD84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30C73-1919-4919-91A6-3CE8C9681820}" type="datetimeFigureOut">
              <a:rPr lang="es-ES"/>
              <a:pPr>
                <a:defRPr/>
              </a:pPr>
              <a:t>09/04/2010</a:t>
            </a:fld>
            <a:endParaRPr lang="es-ES" dirty="0"/>
          </a:p>
        </p:txBody>
      </p:sp>
      <p:sp>
        <p:nvSpPr>
          <p:cNvPr id="8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50249-2C39-497C-ACAF-C96F824F3A82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5BCF3-E8B9-45A4-88A7-7AEF073F864C}" type="datetimeFigureOut">
              <a:rPr lang="es-ES"/>
              <a:pPr>
                <a:defRPr/>
              </a:pPr>
              <a:t>09/04/2010</a:t>
            </a:fld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0CEAB-9FA4-4817-8DBB-D0BFB2B81AC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3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AE3FC-3878-4B17-A8E7-0CA5A6B99318}" type="datetimeFigureOut">
              <a:rPr lang="es-ES"/>
              <a:pPr>
                <a:defRPr/>
              </a:pPr>
              <a:t>09/04/2010</a:t>
            </a:fld>
            <a:endParaRPr lang="es-ES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A0182-139F-4F55-A3F2-85AE40B0299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9 Conector recto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8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1E196-1AE2-4709-91B1-B2310ADBC012}" type="datetimeFigureOut">
              <a:rPr lang="es-ES"/>
              <a:pPr>
                <a:defRPr/>
              </a:pPr>
              <a:t>09/04/2010</a:t>
            </a:fld>
            <a:endParaRPr lang="es-ES" dirty="0"/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20AFD-BBC4-4A84-99C0-9DD7B8FEE54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9 Rectángulo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s-ES" noProof="0" dirty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B5870-7FDF-4AA6-B899-3916400DB005}" type="datetimeFigureOut">
              <a:rPr lang="es-ES"/>
              <a:pPr>
                <a:defRPr/>
              </a:pPr>
              <a:t>09/04/2010</a:t>
            </a:fld>
            <a:endParaRPr lang="es-ES" dirty="0"/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E700B-1BE0-40E6-9CC6-1CC21145C7D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2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1CA0D01-B3A3-4EC3-8E34-5CEACD8154EE}" type="datetimeFigureOut">
              <a:rPr lang="es-ES"/>
              <a:pPr>
                <a:defRPr/>
              </a:pPr>
              <a:t>09/04/2010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0903D8F-789A-45D7-8D8F-9486F1ADDB63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5" r:id="rId3"/>
    <p:sldLayoutId id="2147483682" r:id="rId4"/>
    <p:sldLayoutId id="2147483681" r:id="rId5"/>
    <p:sldLayoutId id="2147483686" r:id="rId6"/>
    <p:sldLayoutId id="2147483687" r:id="rId7"/>
    <p:sldLayoutId id="2147483688" r:id="rId8"/>
    <p:sldLayoutId id="2147483689" r:id="rId9"/>
    <p:sldLayoutId id="2147483680" r:id="rId10"/>
    <p:sldLayoutId id="214748369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b="1" dirty="0" smtClean="0">
                <a:latin typeface="Calibri" pitchFamily="34" charset="0"/>
              </a:rPr>
              <a:t>PROYECTO INVENTA</a:t>
            </a:r>
            <a:endParaRPr lang="es-ES" b="1" dirty="0" smtClean="0">
              <a:latin typeface="Calibri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s-PE" b="1" dirty="0" smtClean="0">
                <a:latin typeface="Calibri" pitchFamily="34" charset="0"/>
              </a:rPr>
              <a:t>FacPOS</a:t>
            </a:r>
            <a:endParaRPr lang="es-ES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latin typeface="Calibri" pitchFamily="34" charset="0"/>
              </a:rPr>
              <a:t>DEFINICION DEL PROYECTO</a:t>
            </a:r>
            <a:endParaRPr lang="es-ES" b="1" dirty="0" smtClean="0">
              <a:latin typeface="Calibri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77500" lnSpcReduction="20000"/>
          </a:bodyPr>
          <a:lstStyle/>
          <a:p>
            <a:pPr marL="274320" indent="-274320" fontAlgn="auto" hangingPunct="0">
              <a:spcAft>
                <a:spcPts val="0"/>
              </a:spcAft>
              <a:buFont typeface="Wingdings 3"/>
              <a:buChar char=""/>
              <a:defRPr/>
            </a:pPr>
            <a:r>
              <a:rPr lang="es-MX" sz="31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Qué? </a:t>
            </a:r>
          </a:p>
          <a:p>
            <a:pPr marL="274320" indent="-274320" fontAlgn="auto" hangingPunct="0">
              <a:spcAft>
                <a:spcPts val="0"/>
              </a:spcAft>
              <a:buFont typeface="Wingdings 3"/>
              <a:buNone/>
              <a:defRPr/>
            </a:pPr>
            <a:endParaRPr lang="es-MX" sz="2400" b="1" dirty="0" smtClean="0">
              <a:solidFill>
                <a:schemeClr val="tx2"/>
              </a:solidFill>
              <a:latin typeface="Calibri" pitchFamily="34" charset="0"/>
              <a:ea typeface="+mj-ea"/>
              <a:cs typeface="+mj-cs"/>
            </a:endParaRPr>
          </a:p>
          <a:p>
            <a:pPr marL="274320" indent="-274320" fontAlgn="auto" hangingPunct="0">
              <a:spcAft>
                <a:spcPts val="0"/>
              </a:spcAft>
              <a:buFont typeface="Wingdings 3"/>
              <a:buNone/>
              <a:defRPr/>
            </a:pPr>
            <a:r>
              <a:rPr lang="es-MX" b="1" i="1" dirty="0" smtClean="0">
                <a:latin typeface="Calibri" pitchFamily="34" charset="0"/>
              </a:rPr>
              <a:t>	El proyecto FacPOS consiste en el diseño y construcción de una solución móvil para punto de venta lo que permitirá reducir los tiempos en el proceso de liquidación de las ventas diarias realizadas por los transportistas.</a:t>
            </a:r>
          </a:p>
          <a:p>
            <a:pPr marL="274320" indent="-274320" fontAlgn="auto" hangingPunct="0">
              <a:spcAft>
                <a:spcPts val="0"/>
              </a:spcAft>
              <a:buFont typeface="Wingdings 3"/>
              <a:buNone/>
              <a:defRPr/>
            </a:pPr>
            <a:endParaRPr lang="es-ES" i="1" dirty="0" smtClean="0">
              <a:latin typeface="Calibri" pitchFamily="34" charset="0"/>
            </a:endParaRPr>
          </a:p>
          <a:p>
            <a:pPr marL="274320" indent="-274320" fontAlgn="auto" hangingPunct="0">
              <a:spcAft>
                <a:spcPts val="0"/>
              </a:spcAft>
              <a:buFont typeface="Wingdings 3"/>
              <a:buChar char=""/>
              <a:defRPr/>
            </a:pPr>
            <a:r>
              <a:rPr lang="es-MX" sz="3400" b="1" dirty="0" smtClean="0">
                <a:solidFill>
                  <a:schemeClr val="tx2"/>
                </a:solidFill>
                <a:latin typeface="Calibri" pitchFamily="34" charset="0"/>
              </a:rPr>
              <a:t>Quien? </a:t>
            </a:r>
          </a:p>
          <a:p>
            <a:pPr marL="274320" indent="-274320" fontAlgn="auto" hangingPunct="0">
              <a:spcAft>
                <a:spcPts val="0"/>
              </a:spcAft>
              <a:buFont typeface="Wingdings 3"/>
              <a:buNone/>
              <a:defRPr/>
            </a:pPr>
            <a:endParaRPr lang="es-ES" dirty="0" smtClean="0">
              <a:latin typeface="Calibri" pitchFamily="34" charset="0"/>
            </a:endParaRPr>
          </a:p>
          <a:p>
            <a:pPr marL="274320" indent="-274320" fontAlgn="auto" hangingPunct="0">
              <a:spcAft>
                <a:spcPts val="0"/>
              </a:spcAft>
              <a:buFont typeface="Wingdings 3"/>
              <a:buNone/>
              <a:defRPr/>
            </a:pPr>
            <a:r>
              <a:rPr lang="es-MX" b="1" dirty="0" smtClean="0">
                <a:latin typeface="Calibri" pitchFamily="34" charset="0"/>
              </a:rPr>
              <a:t>	El desarrollo del proyecto está a cargo de siguiente:</a:t>
            </a:r>
            <a:endParaRPr lang="es-ES" dirty="0" smtClean="0">
              <a:latin typeface="Calibri" pitchFamily="34" charset="0"/>
            </a:endParaRPr>
          </a:p>
          <a:p>
            <a:pPr marL="274320" indent="-274320" fontAlgn="auto" hangingPunct="0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Enrique Madrid → Project Manager</a:t>
            </a:r>
            <a:endParaRPr lang="es-ES" dirty="0" smtClean="0">
              <a:latin typeface="Calibri" pitchFamily="34" charset="0"/>
            </a:endParaRPr>
          </a:p>
          <a:p>
            <a:pPr marL="274320" indent="-274320" fontAlgn="auto" hangingPunct="0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Lissette  Dávila → Miembro del Equipo del Proyecto</a:t>
            </a:r>
            <a:endParaRPr lang="es-ES" dirty="0" smtClean="0">
              <a:latin typeface="Calibri" pitchFamily="34" charset="0"/>
            </a:endParaRPr>
          </a:p>
          <a:p>
            <a:pPr marL="274320" indent="-274320" fontAlgn="auto" hangingPunct="0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Silvia Torero → Miembro del Equipo del Proyecto</a:t>
            </a:r>
            <a:endParaRPr lang="es-ES" dirty="0" smtClean="0">
              <a:latin typeface="Calibri" pitchFamily="34" charset="0"/>
            </a:endParaRPr>
          </a:p>
          <a:p>
            <a:pPr marL="274320" indent="-274320" fontAlgn="auto" hangingPunct="0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Marco Soto → Miembro del Equipo del Proyecto</a:t>
            </a:r>
            <a:endParaRPr lang="es-ES" dirty="0" smtClean="0">
              <a:latin typeface="Calibri" pitchFamily="34" charset="0"/>
            </a:endParaRPr>
          </a:p>
          <a:p>
            <a:pPr marL="274320" indent="-274320" fontAlgn="auto" hangingPunct="0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Gerardo Buhytron → Miembro del Equipo del Proyecto</a:t>
            </a:r>
            <a:endParaRPr lang="es-ES" dirty="0" smtClean="0">
              <a:latin typeface="Calibri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s-E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latin typeface="Calibri" pitchFamily="34" charset="0"/>
              </a:rPr>
              <a:t>DEFINICION DEL PROYECTO</a:t>
            </a:r>
            <a:endParaRPr lang="es-ES" b="1" dirty="0" smtClean="0">
              <a:latin typeface="Calibri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marL="274320" indent="-274320" fontAlgn="auto" hangingPunct="0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solidFill>
                  <a:schemeClr val="tx2"/>
                </a:solidFill>
                <a:latin typeface="Calibri" pitchFamily="34" charset="0"/>
              </a:rPr>
              <a:t>Cómo? </a:t>
            </a:r>
          </a:p>
          <a:p>
            <a:pPr marL="274320" indent="-274320" fontAlgn="auto" hangingPunct="0">
              <a:spcAft>
                <a:spcPts val="0"/>
              </a:spcAft>
              <a:buFont typeface="Wingdings 3"/>
              <a:buNone/>
              <a:defRPr/>
            </a:pPr>
            <a:r>
              <a:rPr lang="es-ES" b="1" dirty="0" smtClean="0">
                <a:latin typeface="Calibri" pitchFamily="34" charset="0"/>
              </a:rPr>
              <a:t>	</a:t>
            </a:r>
            <a:r>
              <a:rPr lang="es-ES" sz="2200" b="1" dirty="0" smtClean="0">
                <a:latin typeface="Calibri" pitchFamily="34" charset="0"/>
              </a:rPr>
              <a:t>E</a:t>
            </a:r>
            <a:r>
              <a:rPr lang="es-MX" sz="2200" b="1" dirty="0" smtClean="0">
                <a:latin typeface="Calibri" pitchFamily="34" charset="0"/>
              </a:rPr>
              <a:t>l proyecto se efectuará a través de la instalación de tecnologías móviles, capacitación y puesta en práctica con los transportistas en puntos de venta de prueba.</a:t>
            </a:r>
            <a:endParaRPr lang="es-ES" sz="2200" dirty="0" smtClean="0">
              <a:latin typeface="Calibri" pitchFamily="34" charset="0"/>
            </a:endParaRPr>
          </a:p>
          <a:p>
            <a:pPr marL="274320" indent="-274320" fontAlgn="auto" hangingPunct="0">
              <a:spcAft>
                <a:spcPts val="0"/>
              </a:spcAft>
              <a:buFont typeface="Wingdings 3"/>
              <a:buChar char=""/>
              <a:defRPr/>
            </a:pPr>
            <a:endParaRPr lang="es-MX" b="1" dirty="0" smtClean="0">
              <a:latin typeface="Calibri" pitchFamily="34" charset="0"/>
            </a:endParaRPr>
          </a:p>
          <a:p>
            <a:pPr marL="274320" indent="-274320" fontAlgn="auto" hangingPunct="0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solidFill>
                  <a:schemeClr val="tx2"/>
                </a:solidFill>
                <a:latin typeface="Calibri" pitchFamily="34" charset="0"/>
              </a:rPr>
              <a:t>Cuándo?</a:t>
            </a:r>
            <a:endParaRPr lang="es-ES" dirty="0" smtClean="0">
              <a:latin typeface="Calibri" pitchFamily="34" charset="0"/>
            </a:endParaRPr>
          </a:p>
          <a:p>
            <a:pPr marL="274320" indent="-274320" fontAlgn="auto" hangingPunct="0">
              <a:spcAft>
                <a:spcPts val="0"/>
              </a:spcAft>
              <a:buFont typeface="Wingdings 3"/>
              <a:buNone/>
              <a:defRPr/>
            </a:pPr>
            <a:r>
              <a:rPr lang="es-MX" b="1" dirty="0" smtClean="0">
                <a:latin typeface="Calibri" pitchFamily="34" charset="0"/>
              </a:rPr>
              <a:t>	</a:t>
            </a:r>
            <a:r>
              <a:rPr lang="es-MX" sz="2400" b="1" dirty="0" smtClean="0">
                <a:latin typeface="Calibri" pitchFamily="34" charset="0"/>
              </a:rPr>
              <a:t>El proyecto tendrá una duración de 6 meses. Se iniciara el día 6 de marzo de 2010 y el lanzamiento en vivo será el 6 de setiembre de 2010, en las instalaciones del operador móvil.</a:t>
            </a:r>
          </a:p>
          <a:p>
            <a:pPr marL="274320" indent="-274320" fontAlgn="auto" hangingPunct="0">
              <a:spcAft>
                <a:spcPts val="0"/>
              </a:spcAft>
              <a:buFont typeface="Wingdings 3"/>
              <a:buNone/>
              <a:defRPr/>
            </a:pPr>
            <a:endParaRPr lang="es-ES" sz="2400" dirty="0" smtClean="0">
              <a:latin typeface="Calibri" pitchFamily="34" charset="0"/>
            </a:endParaRPr>
          </a:p>
          <a:p>
            <a:pPr marL="274320" indent="-274320" fontAlgn="auto" hangingPunct="0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solidFill>
                  <a:schemeClr val="tx2"/>
                </a:solidFill>
                <a:latin typeface="Calibri" pitchFamily="34" charset="0"/>
              </a:rPr>
              <a:t>Dónde?</a:t>
            </a:r>
            <a:endParaRPr lang="es-ES" dirty="0" smtClean="0">
              <a:latin typeface="Calibri" pitchFamily="34" charset="0"/>
            </a:endParaRPr>
          </a:p>
          <a:p>
            <a:pPr marL="274320" indent="-274320" fontAlgn="auto" hangingPunct="0">
              <a:spcAft>
                <a:spcPts val="0"/>
              </a:spcAft>
              <a:buFont typeface="Wingdings 3"/>
              <a:buNone/>
              <a:defRPr/>
            </a:pPr>
            <a:r>
              <a:rPr lang="es-MX" b="1" dirty="0" smtClean="0">
                <a:latin typeface="Calibri" pitchFamily="34" charset="0"/>
              </a:rPr>
              <a:t>	La gestión del proyecto se realizara en las oficinas de sistemas en La Empresa.</a:t>
            </a:r>
            <a:endParaRPr lang="es-ES" dirty="0" smtClean="0">
              <a:latin typeface="Calibri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s-E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latin typeface="Calibri" pitchFamily="34" charset="0"/>
              </a:rPr>
              <a:t>DEFINICION DEL PRODUCTO DEL PROYECTO</a:t>
            </a:r>
            <a:endParaRPr lang="es-ES" b="1" dirty="0" smtClean="0">
              <a:latin typeface="Calibri" pitchFamily="34" charset="0"/>
            </a:endParaRPr>
          </a:p>
        </p:txBody>
      </p:sp>
      <p:sp>
        <p:nvSpPr>
          <p:cNvPr id="16386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hangingPunct="0"/>
            <a:endParaRPr lang="en-US" b="1" dirty="0" smtClean="0"/>
          </a:p>
          <a:p>
            <a:pPr hangingPunct="0"/>
            <a:r>
              <a:rPr lang="es-MX" b="1" dirty="0" smtClean="0"/>
              <a:t>El</a:t>
            </a:r>
            <a:r>
              <a:rPr lang="en-US" b="1" dirty="0" smtClean="0"/>
              <a:t> </a:t>
            </a:r>
            <a:r>
              <a:rPr lang="es-MX" b="1" dirty="0" smtClean="0"/>
              <a:t>proyecto consiste en desarrollar una aplicación móvil para la distribución y venta de productos de bebidas de consumo masivo, para lo cual se contrataran los servicios de un operador móvil</a:t>
            </a:r>
            <a:endParaRPr lang="es-MX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latin typeface="Calibri" pitchFamily="34" charset="0"/>
              </a:rPr>
              <a:t>CLASIFICACION DE LOS STAKEHOLDERS</a:t>
            </a:r>
            <a:endParaRPr lang="es-ES" b="1" dirty="0" smtClean="0">
              <a:latin typeface="Calibri" pitchFamily="34" charset="0"/>
            </a:endParaRPr>
          </a:p>
        </p:txBody>
      </p:sp>
      <p:pic>
        <p:nvPicPr>
          <p:cNvPr id="17410" name="Picture 9"/>
          <p:cNvPicPr>
            <a:picLocks noChangeAspect="1" noChangeArrowheads="1"/>
          </p:cNvPicPr>
          <p:nvPr/>
        </p:nvPicPr>
        <p:blipFill>
          <a:blip r:embed="rId2" cstate="print"/>
          <a:srcRect l="25977" t="33125" r="30078" b="10625"/>
          <a:stretch>
            <a:fillRect/>
          </a:stretch>
        </p:blipFill>
        <p:spPr bwMode="auto">
          <a:xfrm>
            <a:off x="1785938" y="1524000"/>
            <a:ext cx="5357812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latin typeface="Calibri" pitchFamily="34" charset="0"/>
              </a:rPr>
              <a:t>FINALIDAD DEL PROYECTO</a:t>
            </a:r>
            <a:endParaRPr lang="es-ES" b="1" dirty="0" smtClean="0">
              <a:latin typeface="Calibri" pitchFamily="34" charset="0"/>
            </a:endParaRPr>
          </a:p>
        </p:txBody>
      </p:sp>
      <p:sp>
        <p:nvSpPr>
          <p:cNvPr id="18434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hangingPunct="0"/>
            <a:endParaRPr lang="en-US" b="1" dirty="0" smtClean="0"/>
          </a:p>
          <a:p>
            <a:pPr hangingPunct="0"/>
            <a:r>
              <a:rPr lang="es-MX" b="1" dirty="0" smtClean="0"/>
              <a:t>S</a:t>
            </a:r>
            <a:r>
              <a:rPr lang="es-MX" b="1" dirty="0" smtClean="0"/>
              <a:t>oportar las estrategias de fidelización</a:t>
            </a:r>
            <a:endParaRPr lang="es-MX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latin typeface="Calibri" pitchFamily="34" charset="0"/>
              </a:rPr>
              <a:t>LINEA BASE DEL TIEMPO</a:t>
            </a:r>
            <a:endParaRPr lang="es-ES" b="1" dirty="0" smtClean="0">
              <a:latin typeface="Calibri" pitchFamily="34" charset="0"/>
            </a:endParaRP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500063" y="1571625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Hito o</a:t>
                      </a:r>
                      <a:r>
                        <a:rPr lang="es-PE" baseline="0" dirty="0" smtClean="0"/>
                        <a:t> Evento Significativo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Fecha Programada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1. Inicio</a:t>
                      </a:r>
                      <a:r>
                        <a:rPr lang="es-PE" baseline="0" dirty="0" smtClean="0"/>
                        <a:t> del Proyecto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6 de marzo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2. Gestión del Proyecto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6 de marzo al 6 de setiembre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3. Análisis de Necesidades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11 de marzo al 16 de marzo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4. </a:t>
                      </a:r>
                      <a:r>
                        <a:rPr lang="es-PE" dirty="0" smtClean="0"/>
                        <a:t>Licitación </a:t>
                      </a:r>
                      <a:r>
                        <a:rPr lang="es-PE" dirty="0" smtClean="0"/>
                        <a:t>y Adquisicion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17 de marzo al 22 de julio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5.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baseline="0" dirty="0" smtClean="0"/>
                        <a:t>Implementación, </a:t>
                      </a:r>
                      <a:r>
                        <a:rPr lang="es-PE" baseline="0" dirty="0" smtClean="0"/>
                        <a:t>Etapa 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22 de julio al</a:t>
                      </a:r>
                      <a:r>
                        <a:rPr lang="es-PE" baseline="0" dirty="0" smtClean="0"/>
                        <a:t> 30 de julio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6. </a:t>
                      </a:r>
                      <a:r>
                        <a:rPr lang="es-PE" dirty="0" smtClean="0"/>
                        <a:t>Implementación, </a:t>
                      </a:r>
                      <a:r>
                        <a:rPr lang="es-PE" dirty="0" smtClean="0"/>
                        <a:t>Etapa 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 de agosto al 19 de agosto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7. </a:t>
                      </a:r>
                      <a:r>
                        <a:rPr lang="es-PE" dirty="0" smtClean="0"/>
                        <a:t>Implementación, </a:t>
                      </a:r>
                      <a:r>
                        <a:rPr lang="es-PE" dirty="0" smtClean="0"/>
                        <a:t>Etapa 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30</a:t>
                      </a:r>
                      <a:r>
                        <a:rPr lang="es-PE" baseline="0" dirty="0" smtClean="0"/>
                        <a:t> de julio al 18 de agosto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8.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baseline="0" dirty="0" smtClean="0"/>
                        <a:t>Implementación, </a:t>
                      </a:r>
                      <a:r>
                        <a:rPr lang="es-PE" baseline="0" dirty="0" smtClean="0"/>
                        <a:t>Etapa 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19 de agosto al 23 de agosto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9. </a:t>
                      </a:r>
                      <a:r>
                        <a:rPr lang="es-PE" dirty="0" smtClean="0"/>
                        <a:t>Capacitación </a:t>
                      </a:r>
                      <a:r>
                        <a:rPr lang="es-PE" dirty="0" smtClean="0"/>
                        <a:t>a los distribuidores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22 de julio al 2 de agosto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10. Salida en Vivo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7 de setiembre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latin typeface="Calibri" pitchFamily="34" charset="0"/>
              </a:rPr>
              <a:t>LINEA BASE DEL COSTO</a:t>
            </a:r>
            <a:endParaRPr lang="es-ES" b="1" dirty="0" smtClean="0">
              <a:latin typeface="Calibri" pitchFamily="34" charset="0"/>
            </a:endParaRP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1071563" y="1643063"/>
          <a:ext cx="664373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25289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Concepto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Monto</a:t>
                      </a:r>
                      <a:r>
                        <a:rPr lang="es-PE" baseline="0" dirty="0" smtClean="0"/>
                        <a:t> (USD)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Personal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dirty="0" smtClean="0"/>
                        <a:t>24,587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Equipos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dirty="0" smtClean="0"/>
                        <a:t>72,000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Desarrollo de la </a:t>
                      </a:r>
                      <a:r>
                        <a:rPr lang="es-PE" dirty="0" smtClean="0"/>
                        <a:t>solución móvil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dirty="0" smtClean="0"/>
                        <a:t>15,000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Otros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dirty="0" smtClean="0"/>
                        <a:t>180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PE" b="1" dirty="0" smtClean="0"/>
                        <a:t>Total </a:t>
                      </a:r>
                      <a:r>
                        <a:rPr lang="es-PE" b="1" dirty="0" smtClean="0"/>
                        <a:t>Línea</a:t>
                      </a:r>
                      <a:r>
                        <a:rPr lang="es-PE" b="1" baseline="0" dirty="0" smtClean="0"/>
                        <a:t> </a:t>
                      </a:r>
                      <a:r>
                        <a:rPr lang="es-PE" b="1" baseline="0" dirty="0" smtClean="0"/>
                        <a:t>Base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b="1" dirty="0" smtClean="0"/>
                        <a:t>111,767</a:t>
                      </a:r>
                      <a:endParaRPr lang="es-E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Reserva de contingencia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dirty="0" smtClean="0"/>
                        <a:t>6,586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Reserva</a:t>
                      </a:r>
                      <a:r>
                        <a:rPr lang="es-PE" baseline="0" dirty="0" smtClean="0"/>
                        <a:t> de gestión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dirty="0" smtClean="0"/>
                        <a:t>1,647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PE" b="1" dirty="0" smtClean="0"/>
                        <a:t>Total Presupuesto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b="1" dirty="0" smtClean="0"/>
                        <a:t>120,000</a:t>
                      </a:r>
                      <a:endParaRPr lang="es-E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latin typeface="Calibri" pitchFamily="34" charset="0"/>
              </a:rPr>
              <a:t>LINEA BASE DEL COSTO</a:t>
            </a:r>
            <a:endParaRPr lang="es-ES" b="1" dirty="0" smtClean="0">
              <a:latin typeface="Calibri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357313"/>
            <a:ext cx="5967413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6 CuadroTexto"/>
          <p:cNvSpPr txBox="1">
            <a:spLocks noChangeArrowheads="1"/>
          </p:cNvSpPr>
          <p:nvPr/>
        </p:nvSpPr>
        <p:spPr bwMode="auto">
          <a:xfrm>
            <a:off x="1714500" y="3429000"/>
            <a:ext cx="9223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500" b="1" dirty="0">
                <a:latin typeface="Gill Sans MT" pitchFamily="34" charset="0"/>
              </a:rPr>
              <a:t>FacPOS</a:t>
            </a:r>
            <a:endParaRPr lang="es-ES" sz="1500" b="1" dirty="0">
              <a:latin typeface="Gill Sans MT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e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e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143</TotalTime>
  <Words>230</Words>
  <Application>Microsoft Office PowerPoint</Application>
  <PresentationFormat>Presentación en pantalla (4:3)</PresentationFormat>
  <Paragraphs>75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Origen</vt:lpstr>
      <vt:lpstr>PROYECTO INVENTA</vt:lpstr>
      <vt:lpstr>DEFINICION DEL PROYECTO</vt:lpstr>
      <vt:lpstr>DEFINICION DEL PROYECTO</vt:lpstr>
      <vt:lpstr>DEFINICION DEL PRODUCTO DEL PROYECTO</vt:lpstr>
      <vt:lpstr>CLASIFICACION DE LOS STAKEHOLDERS</vt:lpstr>
      <vt:lpstr>FINALIDAD DEL PROYECTO</vt:lpstr>
      <vt:lpstr>LINEA BASE DEL TIEMPO</vt:lpstr>
      <vt:lpstr>LINEA BASE DEL COSTO</vt:lpstr>
      <vt:lpstr>LINEA BASE DEL COSTO</vt:lpstr>
    </vt:vector>
  </TitlesOfParts>
  <Company>GSF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storero</dc:creator>
  <cp:lastModifiedBy>TOSHIBA</cp:lastModifiedBy>
  <cp:revision>5</cp:revision>
  <dcterms:created xsi:type="dcterms:W3CDTF">2010-04-07T19:08:07Z</dcterms:created>
  <dcterms:modified xsi:type="dcterms:W3CDTF">2010-04-09T20:37:34Z</dcterms:modified>
</cp:coreProperties>
</file>