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4" r:id="rId6"/>
    <p:sldId id="265" r:id="rId7"/>
    <p:sldId id="260" r:id="rId8"/>
    <p:sldId id="266" r:id="rId9"/>
    <p:sldId id="267" r:id="rId10"/>
    <p:sldId id="268" r:id="rId11"/>
    <p:sldId id="269" r:id="rId12"/>
    <p:sldId id="261" r:id="rId13"/>
    <p:sldId id="262" r:id="rId14"/>
    <p:sldId id="26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983A4-B223-4911-BD75-3592B977265A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57190-D603-4354-BF8C-59F75F77E2CF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94413-47DD-402D-8857-F86980AB5A46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29317-369C-4772-BCA2-12BCF71DF0C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B8F0E-9D28-4CD4-8DD0-AEA5AEA666B9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8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727F2-5AF8-4E9B-A75A-D3F53F2800F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285CC-CA6D-485B-B523-978CB5B51CC5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521E-F2DC-4229-BC06-AA3548DFCFD7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6827A-1824-4C01-936B-A8F04DA8AE36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3FC53-3B73-490B-B84D-E72900E8224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s-ES"/>
              <a:t>Click to edit Master title style</a:t>
            </a:r>
          </a:p>
        </p:txBody>
      </p:sp>
      <p:sp>
        <p:nvSpPr>
          <p:cNvPr id="3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8E884-3F52-4BA7-828E-3A451B41BD9C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089D8-FDD2-438D-9CBB-37BC3203DBE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s-E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lvl="0"/>
            <a:endParaRPr lang="es-ES" noProof="0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F5A45-3C08-4B82-8139-E9AAB2FF9D95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25E0A-E51E-473D-957C-88C80DF24AA3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2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1B7BD8-8E0D-46B0-9694-C351EB837418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121972B-1657-479D-8F32-13BCA027C7B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es-ES">
              <a:cs typeface="+mn-cs"/>
            </a:endParaRPr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77" r:id="rId3"/>
    <p:sldLayoutId id="2147483676" r:id="rId4"/>
    <p:sldLayoutId id="2147483675" r:id="rId5"/>
    <p:sldLayoutId id="2147483674" r:id="rId6"/>
    <p:sldLayoutId id="2147483673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../Sesion%204/POS_Matriz%20actividades%20calidad_v1_0.doc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../Sesion%206/POS_Plan%20de%20respuesta%20a%20los%20Riesgos.doc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../Sesion%205/POS_Matriz%20de%20Adquisiciones%20del%20Proyecto.doc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1 Título"/>
          <p:cNvSpPr>
            <a:spLocks noGrp="1"/>
          </p:cNvSpPr>
          <p:nvPr>
            <p:ph type="ctrTitle" idx="4294967295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/>
          <a:p>
            <a:pPr algn="r" eaLnBrk="1" hangingPunct="1"/>
            <a:r>
              <a:rPr lang="es-PE" b="0" smtClean="0">
                <a:solidFill>
                  <a:schemeClr val="tx1"/>
                </a:solidFill>
              </a:rPr>
              <a:t>PROYECTO INVENTA</a:t>
            </a:r>
            <a:endParaRPr lang="es-ES" b="0" smtClean="0">
              <a:solidFill>
                <a:schemeClr val="tx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/>
          <a:p>
            <a:pPr marL="0" indent="0" algn="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s-PE" sz="20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FacPOS</a:t>
            </a:r>
            <a:endParaRPr lang="es-ES" sz="2000" b="1" dirty="0">
              <a:solidFill>
                <a:schemeClr val="tx2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PE" smtClean="0"/>
              <a:t>PRINCIPALES RESTRICCIONES DEL PROYECTO</a:t>
            </a:r>
            <a:endParaRPr lang="es-ES" smtClean="0"/>
          </a:p>
        </p:txBody>
      </p:sp>
      <p:graphicFrame>
        <p:nvGraphicFramePr>
          <p:cNvPr id="30786" name="Group 66"/>
          <p:cNvGraphicFramePr>
            <a:graphicFrameLocks noGrp="1"/>
          </p:cNvGraphicFramePr>
          <p:nvPr/>
        </p:nvGraphicFramePr>
        <p:xfrm>
          <a:off x="1187450" y="1773238"/>
          <a:ext cx="6872288" cy="4032250"/>
        </p:xfrm>
        <a:graphic>
          <a:graphicData uri="http://schemas.openxmlformats.org/drawingml/2006/table">
            <a:tbl>
              <a:tblPr/>
              <a:tblGrid>
                <a:gridCol w="3295650"/>
                <a:gridCol w="3576638"/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Internos a la Organizaci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Ambientales o Externos a la Organizaci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La implementaci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de la soluci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 no deber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exceder el tiempo de duraci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del proyecto.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La soluci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 deber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ser implementada por el proveedor seleccionado.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58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El valor de compra de equipos, suministros y soluci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 no deber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modificarse una vez terminada la licitaci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El tiempo de entrega de los equipos deber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cumplir con las especificaciones t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é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cnicas, as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como con las fechas establecidas en el contrato de compra/venta.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Los pagos a los proveedores se efectuaran en cumplimiento de las pol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ticas de pago a proveedores de la Empresa.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Los pagos a los proveedores se har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de acuerdo a lo estipulado en el contrato de compra/venta.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Las capacitaciones al trainer del distribuidor se realizaran en sesiones privadas de 16 horas.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LINEA BASE DEL ALCANCE (WBS – 2do NIVEL)</a:t>
            </a:r>
            <a:endParaRPr lang="es-ES" smtClean="0"/>
          </a:p>
        </p:txBody>
      </p:sp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916113"/>
            <a:ext cx="8064500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LINEA BASE DEL TIEMPO</a:t>
            </a:r>
            <a:endParaRPr lang="es-ES" smtClean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500063" y="1571625"/>
          <a:ext cx="8229600" cy="4079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Hito o</a:t>
                      </a:r>
                      <a:r>
                        <a:rPr lang="es-PE" baseline="0" dirty="0" smtClean="0"/>
                        <a:t> Evento Significativo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Fecha Programada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1. Inicio</a:t>
                      </a:r>
                      <a:r>
                        <a:rPr lang="es-PE" baseline="0" dirty="0" smtClean="0"/>
                        <a:t> del Proyecto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6 de marzo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2. Gestión del Proyecto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6 de marzo al 6 de setiembre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3. Análisis de Necesidades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11 de marzo al 16 de marzo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4. Licitación y Adquisicion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17 de marzo al 22 de julio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5.</a:t>
                      </a:r>
                      <a:r>
                        <a:rPr lang="es-PE" baseline="0" dirty="0" smtClean="0"/>
                        <a:t> Implementación, Etapa 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22 de julio al</a:t>
                      </a:r>
                      <a:r>
                        <a:rPr lang="es-PE" baseline="0" dirty="0" smtClean="0"/>
                        <a:t> 30 de julio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6. Implementación, Etapa 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 de agosto al 19 de agosto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7. Implementación, Etapa 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30</a:t>
                      </a:r>
                      <a:r>
                        <a:rPr lang="es-PE" baseline="0" dirty="0" smtClean="0"/>
                        <a:t> de julio al 18 de agosto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8.</a:t>
                      </a:r>
                      <a:r>
                        <a:rPr lang="es-PE" baseline="0" dirty="0" smtClean="0"/>
                        <a:t> Implementación, Etapa 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19 de agosto al 23 de agosto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9. Capacitación a los distribuidores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22 de julio al 2 de agosto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10. Salida en Vivo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7 de setiembre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LINEA BASE DEL COSTO</a:t>
            </a:r>
            <a:endParaRPr lang="es-ES" smtClean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1312863" y="1643063"/>
          <a:ext cx="6643687" cy="3606800"/>
        </p:xfrm>
        <a:graphic>
          <a:graphicData uri="http://schemas.openxmlformats.org/drawingml/2006/table">
            <a:tbl>
              <a:tblPr/>
              <a:tblGrid>
                <a:gridCol w="4114800"/>
                <a:gridCol w="252888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</a:rPr>
                        <a:t>Concepto 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</a:rPr>
                        <a:t>Monto (USD)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Personal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24,587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Equipos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72,000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Desarrollo de la solución móvil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15,000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Otros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180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Total Línea Base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111,767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Reserva de contingencia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6,586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Reserva de gestión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1,647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Total Presupuesto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120,000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LINEA BASE DEL COSTO</a:t>
            </a:r>
            <a:endParaRPr lang="es-ES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1357313"/>
            <a:ext cx="5449887" cy="482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6 CuadroTexto"/>
          <p:cNvSpPr txBox="1">
            <a:spLocks noChangeArrowheads="1"/>
          </p:cNvSpPr>
          <p:nvPr/>
        </p:nvSpPr>
        <p:spPr bwMode="auto">
          <a:xfrm>
            <a:off x="2019300" y="3429000"/>
            <a:ext cx="768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200" b="1">
                <a:latin typeface="Gill Sans MT" pitchFamily="34" charset="0"/>
              </a:rPr>
              <a:t>FacPOS</a:t>
            </a:r>
            <a:endParaRPr lang="es-ES" sz="1200" b="1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LINEA BASE DE CALIDAD</a:t>
            </a:r>
            <a:endParaRPr lang="en-US" smtClean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827088" y="1433513"/>
          <a:ext cx="7570787" cy="4516437"/>
        </p:xfrm>
        <a:graphic>
          <a:graphicData uri="http://schemas.openxmlformats.org/drawingml/2006/table">
            <a:tbl>
              <a:tblPr/>
              <a:tblGrid>
                <a:gridCol w="1327150"/>
                <a:gridCol w="1195387"/>
                <a:gridCol w="1349375"/>
                <a:gridCol w="1752600"/>
                <a:gridCol w="1946275"/>
              </a:tblGrid>
              <a:tr h="25400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LÍNEA BASE DE CALIDAD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81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FACTOR DE CALIDAD RELEVANTE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OBJETIVO DE CALIDAD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MÉTRICA A USAR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FRECUENCIA Y MOMENTO DE MEDICIÓN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FRECUENCIA Y MOMENTO DE REPORTE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052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Perfomance del Proyecto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CPI&gt;= 0.95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CPI= Cost Perfomance Index Acumulado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6987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Frecuencia, semanal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6987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Medición, viernes en la mañana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2542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Frecuencia semanal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2542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Reporte, viernes en la tarde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Perfomance del Proyecto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SPI &gt;= 0.95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n-GB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SPI= Schedule Perfomance Index Acumulado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6987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Frecuencia, semanal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6987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Medición, viernes en la mañana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2542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Frecuencia semanal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2542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Reporte, viernes en la tarde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Satisfacción de los distribuidores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Nivel de Satisfacción &gt;= 4.0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Nivel de Satisfacción= Promedio entre 5 de 14 factores sobre manual y Capacitación.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6987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Frecuencia, una encuesta semanal.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6987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Medición, al día siguiente de la encuesta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2542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Frecuencia, una vez por semana.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2542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Reporte, al día siguiente de la medición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ORGANIGRAMA DEL PROYECTO</a:t>
            </a:r>
            <a:endParaRPr lang="en-US" smtClean="0"/>
          </a:p>
        </p:txBody>
      </p:sp>
      <p:grpSp>
        <p:nvGrpSpPr>
          <p:cNvPr id="24578" name="Group 41"/>
          <p:cNvGrpSpPr>
            <a:grpSpLocks/>
          </p:cNvGrpSpPr>
          <p:nvPr/>
        </p:nvGrpSpPr>
        <p:grpSpPr bwMode="auto">
          <a:xfrm>
            <a:off x="1476375" y="1341438"/>
            <a:ext cx="6518275" cy="4757737"/>
            <a:chOff x="90" y="270"/>
            <a:chExt cx="5535" cy="4039"/>
          </a:xfrm>
        </p:grpSpPr>
        <p:sp>
          <p:nvSpPr>
            <p:cNvPr id="4" name="3 Rectángulo"/>
            <p:cNvSpPr/>
            <p:nvPr/>
          </p:nvSpPr>
          <p:spPr>
            <a:xfrm>
              <a:off x="810" y="270"/>
              <a:ext cx="1170" cy="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SPONSOR</a:t>
              </a:r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10" y="1124"/>
              <a:ext cx="1035" cy="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PROJECT MANAGER</a:t>
              </a:r>
            </a:p>
          </p:txBody>
        </p:sp>
        <p:sp>
          <p:nvSpPr>
            <p:cNvPr id="6" name="5 Rectángulo"/>
            <p:cNvSpPr/>
            <p:nvPr/>
          </p:nvSpPr>
          <p:spPr>
            <a:xfrm>
              <a:off x="2790" y="630"/>
              <a:ext cx="855" cy="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COMITÉ DE CONTROL DE CAMBIOS</a:t>
              </a: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3870" y="1080"/>
              <a:ext cx="1080" cy="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LIDER DE USUARIOS</a:t>
              </a:r>
            </a:p>
          </p:txBody>
        </p:sp>
        <p:cxnSp>
          <p:nvCxnSpPr>
            <p:cNvPr id="16" name="15 Conector recto"/>
            <p:cNvCxnSpPr>
              <a:stCxn id="6" idx="1"/>
            </p:cNvCxnSpPr>
            <p:nvPr/>
          </p:nvCxnSpPr>
          <p:spPr>
            <a:xfrm rot="10800000">
              <a:off x="1395" y="810"/>
              <a:ext cx="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>
              <a:off x="405" y="1620"/>
              <a:ext cx="4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/>
            <p:nvPr/>
          </p:nvCxnSpPr>
          <p:spPr>
            <a:xfrm rot="5400000" flipH="1" flipV="1">
              <a:off x="4950" y="1215"/>
              <a:ext cx="8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"/>
            <p:cNvCxnSpPr/>
            <p:nvPr/>
          </p:nvCxnSpPr>
          <p:spPr>
            <a:xfrm rot="5400000" flipH="1" flipV="1">
              <a:off x="23" y="1238"/>
              <a:ext cx="7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 de flecha"/>
            <p:cNvCxnSpPr/>
            <p:nvPr/>
          </p:nvCxnSpPr>
          <p:spPr>
            <a:xfrm>
              <a:off x="405" y="810"/>
              <a:ext cx="6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/>
            <p:nvPr/>
          </p:nvCxnSpPr>
          <p:spPr>
            <a:xfrm rot="10800000">
              <a:off x="4590" y="810"/>
              <a:ext cx="76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"/>
            <p:cNvCxnSpPr>
              <a:stCxn id="5" idx="0"/>
            </p:cNvCxnSpPr>
            <p:nvPr/>
          </p:nvCxnSpPr>
          <p:spPr>
            <a:xfrm rot="16200000" flipV="1">
              <a:off x="1001" y="798"/>
              <a:ext cx="629" cy="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49 Rectángulo redondeado"/>
            <p:cNvSpPr/>
            <p:nvPr/>
          </p:nvSpPr>
          <p:spPr>
            <a:xfrm>
              <a:off x="3960" y="3150"/>
              <a:ext cx="900" cy="3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TRAINER DEL DISTRIBUIDOR</a:t>
              </a:r>
            </a:p>
          </p:txBody>
        </p:sp>
        <p:sp>
          <p:nvSpPr>
            <p:cNvPr id="51" name="50 Rectángulo redondeado"/>
            <p:cNvSpPr/>
            <p:nvPr/>
          </p:nvSpPr>
          <p:spPr>
            <a:xfrm>
              <a:off x="225" y="3150"/>
              <a:ext cx="766" cy="3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PROVEEDOR DE SOLUCION MOVIL</a:t>
              </a:r>
            </a:p>
          </p:txBody>
        </p:sp>
        <p:sp>
          <p:nvSpPr>
            <p:cNvPr id="52" name="51 Rectángulo redondeado"/>
            <p:cNvSpPr/>
            <p:nvPr/>
          </p:nvSpPr>
          <p:spPr>
            <a:xfrm>
              <a:off x="1079" y="3150"/>
              <a:ext cx="721" cy="3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PROVEEDOR DE EQUIPOS CELULARES</a:t>
              </a:r>
            </a:p>
          </p:txBody>
        </p:sp>
        <p:sp>
          <p:nvSpPr>
            <p:cNvPr id="53" name="52 Rectángulo redondeado"/>
            <p:cNvSpPr/>
            <p:nvPr/>
          </p:nvSpPr>
          <p:spPr>
            <a:xfrm>
              <a:off x="1890" y="3150"/>
              <a:ext cx="720" cy="3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PROVEEDOR DE SUMINISTROS</a:t>
              </a:r>
            </a:p>
          </p:txBody>
        </p:sp>
        <p:sp>
          <p:nvSpPr>
            <p:cNvPr id="54" name="53 Rectángulo redondeado"/>
            <p:cNvSpPr/>
            <p:nvPr/>
          </p:nvSpPr>
          <p:spPr>
            <a:xfrm>
              <a:off x="2205" y="1980"/>
              <a:ext cx="1126" cy="6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GERENTES FUNCIONALES:</a:t>
              </a:r>
            </a:p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-G.DISTRIB. Y VENTAS</a:t>
              </a:r>
            </a:p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-GERENTE TI</a:t>
              </a:r>
            </a:p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-G. LOGISTICA</a:t>
              </a:r>
            </a:p>
          </p:txBody>
        </p:sp>
        <p:cxnSp>
          <p:nvCxnSpPr>
            <p:cNvPr id="56" name="55 Conector recto"/>
            <p:cNvCxnSpPr>
              <a:stCxn id="5" idx="2"/>
            </p:cNvCxnSpPr>
            <p:nvPr/>
          </p:nvCxnSpPr>
          <p:spPr>
            <a:xfrm rot="16200000" flipH="1">
              <a:off x="664" y="2106"/>
              <a:ext cx="1349" cy="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405" y="2790"/>
              <a:ext cx="1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 de flecha"/>
            <p:cNvCxnSpPr/>
            <p:nvPr/>
          </p:nvCxnSpPr>
          <p:spPr>
            <a:xfrm rot="5400000">
              <a:off x="248" y="2948"/>
              <a:ext cx="3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 de flecha"/>
            <p:cNvCxnSpPr/>
            <p:nvPr/>
          </p:nvCxnSpPr>
          <p:spPr>
            <a:xfrm rot="5400000">
              <a:off x="2048" y="2947"/>
              <a:ext cx="31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 de flecha"/>
            <p:cNvCxnSpPr/>
            <p:nvPr/>
          </p:nvCxnSpPr>
          <p:spPr>
            <a:xfrm rot="5400000">
              <a:off x="1193" y="2948"/>
              <a:ext cx="31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70 Conector recto"/>
            <p:cNvCxnSpPr>
              <a:stCxn id="54" idx="1"/>
            </p:cNvCxnSpPr>
            <p:nvPr/>
          </p:nvCxnSpPr>
          <p:spPr>
            <a:xfrm rot="10800000">
              <a:off x="1350" y="2296"/>
              <a:ext cx="8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72 Conector recto"/>
            <p:cNvCxnSpPr>
              <a:stCxn id="7" idx="2"/>
              <a:endCxn id="50" idx="0"/>
            </p:cNvCxnSpPr>
            <p:nvPr/>
          </p:nvCxnSpPr>
          <p:spPr>
            <a:xfrm rot="5400000">
              <a:off x="3533" y="2273"/>
              <a:ext cx="17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"/>
            <p:cNvCxnSpPr/>
            <p:nvPr/>
          </p:nvCxnSpPr>
          <p:spPr>
            <a:xfrm>
              <a:off x="134" y="3779"/>
              <a:ext cx="53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"/>
            <p:cNvCxnSpPr/>
            <p:nvPr/>
          </p:nvCxnSpPr>
          <p:spPr>
            <a:xfrm rot="5400000" flipH="1" flipV="1">
              <a:off x="-495" y="3150"/>
              <a:ext cx="12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 rot="5400000" flipH="1" flipV="1">
              <a:off x="4905" y="3194"/>
              <a:ext cx="11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88 Conector recto de flecha"/>
            <p:cNvCxnSpPr/>
            <p:nvPr/>
          </p:nvCxnSpPr>
          <p:spPr>
            <a:xfrm>
              <a:off x="134" y="2521"/>
              <a:ext cx="63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0 Conector recto de flecha"/>
            <p:cNvCxnSpPr/>
            <p:nvPr/>
          </p:nvCxnSpPr>
          <p:spPr>
            <a:xfrm rot="10800000">
              <a:off x="4770" y="2610"/>
              <a:ext cx="72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92 Conector recto"/>
            <p:cNvCxnSpPr/>
            <p:nvPr/>
          </p:nvCxnSpPr>
          <p:spPr>
            <a:xfrm>
              <a:off x="90" y="4095"/>
              <a:ext cx="55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5 Conector recto"/>
            <p:cNvCxnSpPr/>
            <p:nvPr/>
          </p:nvCxnSpPr>
          <p:spPr>
            <a:xfrm rot="5400000" flipH="1" flipV="1">
              <a:off x="3848" y="2316"/>
              <a:ext cx="3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107 Conector recto"/>
            <p:cNvCxnSpPr/>
            <p:nvPr/>
          </p:nvCxnSpPr>
          <p:spPr>
            <a:xfrm rot="5400000" flipH="1" flipV="1">
              <a:off x="-1641" y="2361"/>
              <a:ext cx="34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09 Conector recto de flecha"/>
            <p:cNvCxnSpPr/>
            <p:nvPr/>
          </p:nvCxnSpPr>
          <p:spPr>
            <a:xfrm>
              <a:off x="90" y="630"/>
              <a:ext cx="4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11 Conector recto de flecha"/>
            <p:cNvCxnSpPr/>
            <p:nvPr/>
          </p:nvCxnSpPr>
          <p:spPr>
            <a:xfrm rot="10800000">
              <a:off x="4950" y="540"/>
              <a:ext cx="67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12" name="112 CuadroTexto"/>
            <p:cNvSpPr txBox="1">
              <a:spLocks noChangeArrowheads="1"/>
            </p:cNvSpPr>
            <p:nvPr/>
          </p:nvSpPr>
          <p:spPr bwMode="auto">
            <a:xfrm>
              <a:off x="1441" y="1664"/>
              <a:ext cx="287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MX" sz="800">
                  <a:latin typeface="Calibri" pitchFamily="34" charset="0"/>
                </a:rPr>
                <a:t>EQUIPO DE GESTION DE PROYECTO</a:t>
              </a:r>
            </a:p>
          </p:txBody>
        </p:sp>
        <p:sp>
          <p:nvSpPr>
            <p:cNvPr id="24613" name="113 CuadroTexto"/>
            <p:cNvSpPr txBox="1">
              <a:spLocks noChangeArrowheads="1"/>
            </p:cNvSpPr>
            <p:nvPr/>
          </p:nvSpPr>
          <p:spPr bwMode="auto">
            <a:xfrm>
              <a:off x="1395" y="3826"/>
              <a:ext cx="287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MX" sz="800">
                  <a:latin typeface="Calibri" pitchFamily="34" charset="0"/>
                </a:rPr>
                <a:t>EQUIPO DE EJECUCION DE PROYECTO</a:t>
              </a:r>
            </a:p>
          </p:txBody>
        </p:sp>
        <p:sp>
          <p:nvSpPr>
            <p:cNvPr id="24614" name="114 CuadroTexto"/>
            <p:cNvSpPr txBox="1">
              <a:spLocks noChangeArrowheads="1"/>
            </p:cNvSpPr>
            <p:nvPr/>
          </p:nvSpPr>
          <p:spPr bwMode="auto">
            <a:xfrm>
              <a:off x="1395" y="4127"/>
              <a:ext cx="287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MX" sz="800">
                  <a:latin typeface="Calibri" pitchFamily="34" charset="0"/>
                </a:rPr>
                <a:t>EQUIPO INTEGRADO DE PROYECTO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MATRIZ RAM RESUMIDA</a:t>
            </a:r>
            <a:endParaRPr lang="en-US" smtClean="0"/>
          </a:p>
        </p:txBody>
      </p:sp>
      <p:sp>
        <p:nvSpPr>
          <p:cNvPr id="25602" name="4 Subtítulo"/>
          <p:cNvSpPr>
            <a:spLocks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s-MX" sz="2600">
                <a:solidFill>
                  <a:srgbClr val="898989"/>
                </a:solidFill>
                <a:latin typeface="Gill Sans MT" pitchFamily="34" charset="0"/>
              </a:rPr>
              <a:t>..\Sesion 4\POS_Matriz asignacion responsabilidades_v1_0.xls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MATRIZ DE CALIDAD DEL PROYECTO</a:t>
            </a:r>
            <a:endParaRPr lang="en-US" smtClean="0"/>
          </a:p>
        </p:txBody>
      </p:sp>
      <p:sp>
        <p:nvSpPr>
          <p:cNvPr id="26626" name="4 Subtítulo"/>
          <p:cNvSpPr>
            <a:spLocks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s-MX" sz="2600">
                <a:solidFill>
                  <a:srgbClr val="898989"/>
                </a:solidFill>
                <a:latin typeface="Gill Sans MT" pitchFamily="34" charset="0"/>
                <a:hlinkClick r:id="rId2" action="ppaction://hlinkfile"/>
              </a:rPr>
              <a:t>..\Sesion 4\POS_Matriz actividades calidad_v1_0.doc</a:t>
            </a:r>
            <a:endParaRPr lang="es-MX" sz="2600">
              <a:solidFill>
                <a:srgbClr val="898989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MATRIZ DE COMUNICACIONES DEL PROYECTO</a:t>
            </a:r>
            <a:endParaRPr lang="es-ES" smtClean="0"/>
          </a:p>
        </p:txBody>
      </p:sp>
      <p:graphicFrame>
        <p:nvGraphicFramePr>
          <p:cNvPr id="50262" name="Group 86"/>
          <p:cNvGraphicFramePr>
            <a:graphicFrameLocks noGrp="1"/>
          </p:cNvGraphicFramePr>
          <p:nvPr/>
        </p:nvGraphicFramePr>
        <p:xfrm>
          <a:off x="323850" y="1268413"/>
          <a:ext cx="8497888" cy="4784725"/>
        </p:xfrm>
        <a:graphic>
          <a:graphicData uri="http://schemas.openxmlformats.org/drawingml/2006/table">
            <a:tbl>
              <a:tblPr/>
              <a:tblGrid>
                <a:gridCol w="846138"/>
                <a:gridCol w="1352550"/>
                <a:gridCol w="723900"/>
                <a:gridCol w="636587"/>
                <a:gridCol w="830263"/>
                <a:gridCol w="996950"/>
                <a:gridCol w="987425"/>
                <a:gridCol w="922337"/>
                <a:gridCol w="1201738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Informaci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Contenido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Formato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Nivel de Detalle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Responsable de Comunicar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Grupo Receptor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Metodolog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í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 o Tecnolog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í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Frecuencia de Comunicaci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digo de elemento WBS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Iniciación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Datos y comunicación sobre la iniciación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Charter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Medio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Manager, Empresas de transporte,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Área de distribución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digital (PDF) vía correo electrónico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Una sola vez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1.1.1 Project Charter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Iniciación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Datos preliminares sobre el alcance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Scope Statement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Manager, Empresas de transporte, Área de distribución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digital (PDF) vía correo electrónico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Una sola vez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1.1.2 Scope Statement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Planificación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Planificación detallada del Proyecto: Alcance, Tiempo, Costo, Calidad, RRHH, Comunicaciones, Riesgos, y Adquisiciones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Plan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Muy alto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Manager, 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digital (PDF) vía correo electrónico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Una sola vez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1.2 Plan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Estado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Estado Actual (EVM), Progreso (EVM), Pronóstico de Tiempo y Costo, Problemas y -pendientes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Informe de Performance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impreso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Semanal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1.3 Informe de Estado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Coordinación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Información detallada de las reuniones de coordinación semanal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Acta de Reunión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digital (PDF) vía correo electrónico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Semanal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1.4 Reunión de Coordinación Semanal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Cierre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Datos y comunicación sobre el cierre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Cierre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Medio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Manager, Empresas de transporte, Área de distribución 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digital (PDF) vía correo electrónico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Una sola vez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1.5 Cierre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32" name="Rectangle 420"/>
          <p:cNvSpPr>
            <a:spLocks noChangeArrowheads="1"/>
          </p:cNvSpPr>
          <p:nvPr/>
        </p:nvSpPr>
        <p:spPr bwMode="auto">
          <a:xfrm>
            <a:off x="-368300" y="575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DEFINICION DEL PROYECTO</a:t>
            </a:r>
            <a:endParaRPr lang="es-ES" smtClean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10138"/>
          </a:xfrm>
        </p:spPr>
        <p:txBody>
          <a:bodyPr>
            <a:normAutofit fontScale="77500" lnSpcReduction="20000"/>
          </a:bodyPr>
          <a:lstStyle/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sz="31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Qué? </a:t>
            </a: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endParaRPr lang="es-MX" sz="2400" b="1" dirty="0" smtClean="0">
              <a:solidFill>
                <a:schemeClr val="tx2"/>
              </a:solidFill>
              <a:latin typeface="Calibri" pitchFamily="34" charset="0"/>
              <a:ea typeface="+mj-ea"/>
              <a:cs typeface="+mj-cs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r>
              <a:rPr lang="es-MX" b="1" i="1" dirty="0" smtClean="0">
                <a:latin typeface="Calibri" pitchFamily="34" charset="0"/>
              </a:rPr>
              <a:t>	El proyecto FacPOS consiste en el diseño y construcción de una solución móvil para punto de venta lo que permitirá reducir los tiempos en el proceso de liquidación de las ventas diarias realizadas por los transportistas.</a:t>
            </a: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endParaRPr lang="es-ES" i="1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sz="3400" b="1" dirty="0" smtClean="0">
                <a:solidFill>
                  <a:schemeClr val="tx2"/>
                </a:solidFill>
                <a:latin typeface="Calibri" pitchFamily="34" charset="0"/>
              </a:rPr>
              <a:t>Quien? </a:t>
            </a: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r>
              <a:rPr lang="es-MX" b="1" dirty="0" smtClean="0">
                <a:latin typeface="Calibri" pitchFamily="34" charset="0"/>
              </a:rPr>
              <a:t>	El desarrollo del proyecto está a cargo de siguiente: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Enrique Madrid → Project Manager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Lissette  Dávila → Miembro del Equipo del Proyecto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Silvia Torero → Miembro del Equipo del Proyecto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Marco Soto → Miembro del Equipo del Proyecto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Gerardo Buhytron → Miembro del Equipo del Proyecto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s-E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2800" smtClean="0"/>
              <a:t>PRINCIPALES RIESGOS Y RESPUESTAS PLANIFICADAS</a:t>
            </a:r>
            <a:endParaRPr lang="en-US" sz="2800" smtClean="0"/>
          </a:p>
        </p:txBody>
      </p:sp>
      <p:sp>
        <p:nvSpPr>
          <p:cNvPr id="28674" name="4 Subtítulo"/>
          <p:cNvSpPr>
            <a:spLocks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s-MX" sz="2600">
                <a:solidFill>
                  <a:srgbClr val="898989"/>
                </a:solidFill>
                <a:latin typeface="Gill Sans MT" pitchFamily="34" charset="0"/>
                <a:hlinkClick r:id="rId2" action="ppaction://hlinkfile"/>
              </a:rPr>
              <a:t>..\Sesion 6\POS_Plan de respuesta a los Riesgos.doc</a:t>
            </a:r>
            <a:endParaRPr lang="es-MX" sz="2600">
              <a:solidFill>
                <a:srgbClr val="898989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MATRIZ DE AQUISICIONES DEL PROYECTO</a:t>
            </a:r>
            <a:endParaRPr lang="en-US" smtClean="0"/>
          </a:p>
        </p:txBody>
      </p:sp>
      <p:sp>
        <p:nvSpPr>
          <p:cNvPr id="29698" name="2 Subtítulo"/>
          <p:cNvSpPr>
            <a:spLocks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s-MX" sz="2600">
                <a:solidFill>
                  <a:srgbClr val="898989"/>
                </a:solidFill>
                <a:latin typeface="Gill Sans MT" pitchFamily="34" charset="0"/>
                <a:hlinkClick r:id="rId2" action="ppaction://hlinkfile"/>
              </a:rPr>
              <a:t>..\Sesión 5\POS_Matriz de Adquisiciones del Proyecto.doc</a:t>
            </a:r>
            <a:endParaRPr lang="es-MX" sz="2600">
              <a:solidFill>
                <a:srgbClr val="898989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SISTEMA DE CONTROL DE CAMBIOS</a:t>
            </a:r>
            <a:endParaRPr lang="en-US" smtClean="0"/>
          </a:p>
        </p:txBody>
      </p:sp>
      <p:grpSp>
        <p:nvGrpSpPr>
          <p:cNvPr id="30722" name="Group 3"/>
          <p:cNvGrpSpPr>
            <a:grpSpLocks/>
          </p:cNvGrpSpPr>
          <p:nvPr/>
        </p:nvGrpSpPr>
        <p:grpSpPr bwMode="auto">
          <a:xfrm>
            <a:off x="611188" y="1268413"/>
            <a:ext cx="2852737" cy="1387475"/>
            <a:chOff x="4481" y="5378"/>
            <a:chExt cx="4635" cy="2850"/>
          </a:xfrm>
        </p:grpSpPr>
        <p:sp>
          <p:nvSpPr>
            <p:cNvPr id="30755" name="Text Box 4"/>
            <p:cNvSpPr txBox="1">
              <a:spLocks noChangeArrowheads="1"/>
            </p:cNvSpPr>
            <p:nvPr/>
          </p:nvSpPr>
          <p:spPr bwMode="auto">
            <a:xfrm>
              <a:off x="4566" y="5378"/>
              <a:ext cx="2340" cy="4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ES" sz="800" b="1">
                  <a:latin typeface="Times New Roman" pitchFamily="18" charset="0"/>
                </a:rPr>
                <a:t>SPONSOR</a:t>
              </a:r>
              <a:endParaRPr lang="es-PE" sz="800"/>
            </a:p>
          </p:txBody>
        </p:sp>
        <p:sp>
          <p:nvSpPr>
            <p:cNvPr id="30756" name="Text Box 5"/>
            <p:cNvSpPr txBox="1">
              <a:spLocks noChangeArrowheads="1"/>
            </p:cNvSpPr>
            <p:nvPr/>
          </p:nvSpPr>
          <p:spPr bwMode="auto">
            <a:xfrm>
              <a:off x="4631" y="6857"/>
              <a:ext cx="2340" cy="4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ES" sz="800" b="1">
                  <a:latin typeface="Times New Roman" pitchFamily="18" charset="0"/>
                </a:rPr>
                <a:t>PROJECT MANAGER</a:t>
              </a:r>
              <a:endParaRPr lang="es-PE" sz="800"/>
            </a:p>
          </p:txBody>
        </p:sp>
        <p:sp>
          <p:nvSpPr>
            <p:cNvPr id="30757" name="Text Box 6"/>
            <p:cNvSpPr txBox="1">
              <a:spLocks noChangeArrowheads="1"/>
            </p:cNvSpPr>
            <p:nvPr/>
          </p:nvSpPr>
          <p:spPr bwMode="auto">
            <a:xfrm>
              <a:off x="4481" y="7816"/>
              <a:ext cx="2685" cy="4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ES" sz="800" b="1">
                  <a:latin typeface="Times New Roman" pitchFamily="18" charset="0"/>
                </a:rPr>
                <a:t>EQUIPO DE PROYECTO</a:t>
              </a:r>
              <a:endParaRPr lang="es-PE" sz="800"/>
            </a:p>
          </p:txBody>
        </p:sp>
        <p:sp>
          <p:nvSpPr>
            <p:cNvPr id="30758" name="Text Box 7"/>
            <p:cNvSpPr txBox="1">
              <a:spLocks noChangeArrowheads="1"/>
            </p:cNvSpPr>
            <p:nvPr/>
          </p:nvSpPr>
          <p:spPr bwMode="auto">
            <a:xfrm>
              <a:off x="6950" y="5995"/>
              <a:ext cx="2166" cy="5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ES" sz="800" b="1">
                  <a:latin typeface="Times New Roman" pitchFamily="18" charset="0"/>
                </a:rPr>
                <a:t>Comité de Control de Cambios</a:t>
              </a:r>
              <a:endParaRPr lang="es-PE" sz="800"/>
            </a:p>
          </p:txBody>
        </p:sp>
        <p:sp>
          <p:nvSpPr>
            <p:cNvPr id="30759" name="Line 8"/>
            <p:cNvSpPr>
              <a:spLocks noChangeShapeType="1"/>
            </p:cNvSpPr>
            <p:nvPr/>
          </p:nvSpPr>
          <p:spPr bwMode="auto">
            <a:xfrm>
              <a:off x="5696" y="5788"/>
              <a:ext cx="0" cy="10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0" name="Line 9"/>
            <p:cNvSpPr>
              <a:spLocks noChangeShapeType="1"/>
            </p:cNvSpPr>
            <p:nvPr/>
          </p:nvSpPr>
          <p:spPr bwMode="auto">
            <a:xfrm>
              <a:off x="5711" y="7254"/>
              <a:ext cx="0" cy="56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Line 10"/>
            <p:cNvSpPr>
              <a:spLocks noChangeShapeType="1"/>
            </p:cNvSpPr>
            <p:nvPr/>
          </p:nvSpPr>
          <p:spPr bwMode="auto">
            <a:xfrm>
              <a:off x="5691" y="6281"/>
              <a:ext cx="12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3" name="Rectangle 11"/>
          <p:cNvSpPr>
            <a:spLocks noChangeArrowheads="1"/>
          </p:cNvSpPr>
          <p:nvPr/>
        </p:nvSpPr>
        <p:spPr bwMode="auto">
          <a:xfrm>
            <a:off x="3819525" y="3933825"/>
            <a:ext cx="935038" cy="50482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800" b="1"/>
              <a:t>Controlar la Calidad</a:t>
            </a:r>
          </a:p>
        </p:txBody>
      </p:sp>
      <p:sp>
        <p:nvSpPr>
          <p:cNvPr id="30724" name="Rectangle 13"/>
          <p:cNvSpPr>
            <a:spLocks noChangeArrowheads="1"/>
          </p:cNvSpPr>
          <p:nvPr/>
        </p:nvSpPr>
        <p:spPr bwMode="auto">
          <a:xfrm>
            <a:off x="3851275" y="5229225"/>
            <a:ext cx="720725" cy="504825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800" b="1"/>
              <a:t>Entregable</a:t>
            </a:r>
          </a:p>
        </p:txBody>
      </p:sp>
      <p:sp>
        <p:nvSpPr>
          <p:cNvPr id="30725" name="Rectangle 14"/>
          <p:cNvSpPr>
            <a:spLocks noChangeArrowheads="1"/>
          </p:cNvSpPr>
          <p:nvPr/>
        </p:nvSpPr>
        <p:spPr bwMode="auto">
          <a:xfrm>
            <a:off x="3563938" y="4941888"/>
            <a:ext cx="1439862" cy="122396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Text Box 15"/>
          <p:cNvSpPr txBox="1">
            <a:spLocks noChangeArrowheads="1"/>
          </p:cNvSpPr>
          <p:nvPr/>
        </p:nvSpPr>
        <p:spPr bwMode="auto">
          <a:xfrm>
            <a:off x="3875088" y="5818188"/>
            <a:ext cx="841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200"/>
              <a:t>Ejecución</a:t>
            </a:r>
          </a:p>
        </p:txBody>
      </p:sp>
      <p:sp>
        <p:nvSpPr>
          <p:cNvPr id="30727" name="Rectangle 16"/>
          <p:cNvSpPr>
            <a:spLocks noChangeArrowheads="1"/>
          </p:cNvSpPr>
          <p:nvPr/>
        </p:nvSpPr>
        <p:spPr bwMode="auto">
          <a:xfrm>
            <a:off x="3811588" y="2203450"/>
            <a:ext cx="935037" cy="5048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800" b="1"/>
              <a:t>Asegurar la Calidad</a:t>
            </a:r>
          </a:p>
        </p:txBody>
      </p:sp>
      <p:grpSp>
        <p:nvGrpSpPr>
          <p:cNvPr id="30728" name="Group 26"/>
          <p:cNvGrpSpPr>
            <a:grpSpLocks/>
          </p:cNvGrpSpPr>
          <p:nvPr/>
        </p:nvGrpSpPr>
        <p:grpSpPr bwMode="auto">
          <a:xfrm>
            <a:off x="7451725" y="4941888"/>
            <a:ext cx="1439863" cy="1223962"/>
            <a:chOff x="4740" y="3158"/>
            <a:chExt cx="907" cy="771"/>
          </a:xfrm>
        </p:grpSpPr>
        <p:sp>
          <p:nvSpPr>
            <p:cNvPr id="30753" name="Rectangle 17"/>
            <p:cNvSpPr>
              <a:spLocks noChangeArrowheads="1"/>
            </p:cNvSpPr>
            <p:nvPr/>
          </p:nvSpPr>
          <p:spPr bwMode="auto">
            <a:xfrm>
              <a:off x="4740" y="3158"/>
              <a:ext cx="907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Text Box 18"/>
            <p:cNvSpPr txBox="1">
              <a:spLocks noChangeArrowheads="1"/>
            </p:cNvSpPr>
            <p:nvPr/>
          </p:nvSpPr>
          <p:spPr bwMode="auto">
            <a:xfrm>
              <a:off x="4768" y="3710"/>
              <a:ext cx="83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200"/>
                <a:t>Verificar Alcance</a:t>
              </a:r>
            </a:p>
          </p:txBody>
        </p:sp>
      </p:grpSp>
      <p:sp>
        <p:nvSpPr>
          <p:cNvPr id="30729" name="Rectangle 19"/>
          <p:cNvSpPr>
            <a:spLocks noChangeArrowheads="1"/>
          </p:cNvSpPr>
          <p:nvPr/>
        </p:nvSpPr>
        <p:spPr bwMode="auto">
          <a:xfrm>
            <a:off x="5724525" y="5300663"/>
            <a:ext cx="720725" cy="504825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800" b="1"/>
              <a:t>Entregable validado</a:t>
            </a:r>
          </a:p>
        </p:txBody>
      </p:sp>
      <p:grpSp>
        <p:nvGrpSpPr>
          <p:cNvPr id="30730" name="Group 25"/>
          <p:cNvGrpSpPr>
            <a:grpSpLocks/>
          </p:cNvGrpSpPr>
          <p:nvPr/>
        </p:nvGrpSpPr>
        <p:grpSpPr bwMode="auto">
          <a:xfrm>
            <a:off x="6443663" y="2997200"/>
            <a:ext cx="1439862" cy="1223963"/>
            <a:chOff x="385" y="3113"/>
            <a:chExt cx="907" cy="771"/>
          </a:xfrm>
        </p:grpSpPr>
        <p:sp>
          <p:nvSpPr>
            <p:cNvPr id="30751" name="Rectangle 20"/>
            <p:cNvSpPr>
              <a:spLocks noChangeArrowheads="1"/>
            </p:cNvSpPr>
            <p:nvPr/>
          </p:nvSpPr>
          <p:spPr bwMode="auto">
            <a:xfrm>
              <a:off x="385" y="3113"/>
              <a:ext cx="907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2" name="Text Box 21"/>
            <p:cNvSpPr txBox="1">
              <a:spLocks noChangeArrowheads="1"/>
            </p:cNvSpPr>
            <p:nvPr/>
          </p:nvSpPr>
          <p:spPr bwMode="auto">
            <a:xfrm>
              <a:off x="642" y="3665"/>
              <a:ext cx="4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200"/>
                <a:t>Control</a:t>
              </a:r>
            </a:p>
          </p:txBody>
        </p:sp>
      </p:grpSp>
      <p:grpSp>
        <p:nvGrpSpPr>
          <p:cNvPr id="30731" name="Group 24"/>
          <p:cNvGrpSpPr>
            <a:grpSpLocks/>
          </p:cNvGrpSpPr>
          <p:nvPr/>
        </p:nvGrpSpPr>
        <p:grpSpPr bwMode="auto">
          <a:xfrm>
            <a:off x="684213" y="3284538"/>
            <a:ext cx="1466850" cy="1223962"/>
            <a:chOff x="4604" y="1797"/>
            <a:chExt cx="924" cy="771"/>
          </a:xfrm>
        </p:grpSpPr>
        <p:sp>
          <p:nvSpPr>
            <p:cNvPr id="30749" name="Rectangle 22"/>
            <p:cNvSpPr>
              <a:spLocks noChangeArrowheads="1"/>
            </p:cNvSpPr>
            <p:nvPr/>
          </p:nvSpPr>
          <p:spPr bwMode="auto">
            <a:xfrm>
              <a:off x="4604" y="1797"/>
              <a:ext cx="907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Text Box 23"/>
            <p:cNvSpPr txBox="1">
              <a:spLocks noChangeArrowheads="1"/>
            </p:cNvSpPr>
            <p:nvPr/>
          </p:nvSpPr>
          <p:spPr bwMode="auto">
            <a:xfrm>
              <a:off x="4604" y="2251"/>
              <a:ext cx="9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200"/>
                <a:t>Control Integrado </a:t>
              </a:r>
            </a:p>
            <a:p>
              <a:pPr algn="ctr"/>
              <a:r>
                <a:rPr lang="es-PE" sz="1200"/>
                <a:t>de Cambios</a:t>
              </a:r>
            </a:p>
          </p:txBody>
        </p:sp>
      </p:grpSp>
      <p:cxnSp>
        <p:nvCxnSpPr>
          <p:cNvPr id="30732" name="AutoShape 27"/>
          <p:cNvCxnSpPr>
            <a:cxnSpLocks noChangeShapeType="1"/>
            <a:stCxn id="30725" idx="3"/>
            <a:endCxn id="30729" idx="1"/>
          </p:cNvCxnSpPr>
          <p:nvPr/>
        </p:nvCxnSpPr>
        <p:spPr bwMode="auto">
          <a:xfrm flipV="1">
            <a:off x="5018088" y="5553075"/>
            <a:ext cx="70643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3" name="AutoShape 28"/>
          <p:cNvCxnSpPr>
            <a:cxnSpLocks noChangeShapeType="1"/>
            <a:stCxn id="30729" idx="3"/>
            <a:endCxn id="30753" idx="1"/>
          </p:cNvCxnSpPr>
          <p:nvPr/>
        </p:nvCxnSpPr>
        <p:spPr bwMode="auto">
          <a:xfrm>
            <a:off x="6445250" y="5553075"/>
            <a:ext cx="9921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734" name="AutoShape 29"/>
          <p:cNvSpPr>
            <a:spLocks noChangeArrowheads="1"/>
          </p:cNvSpPr>
          <p:nvPr/>
        </p:nvSpPr>
        <p:spPr bwMode="auto">
          <a:xfrm>
            <a:off x="2555875" y="3068638"/>
            <a:ext cx="720725" cy="503237"/>
          </a:xfrm>
          <a:prstGeom prst="flowChartDocumen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800"/>
              <a:t>Solicitud de  Cambio</a:t>
            </a:r>
          </a:p>
        </p:txBody>
      </p:sp>
      <p:sp>
        <p:nvSpPr>
          <p:cNvPr id="30735" name="AutoShape 30"/>
          <p:cNvSpPr>
            <a:spLocks noChangeArrowheads="1"/>
          </p:cNvSpPr>
          <p:nvPr/>
        </p:nvSpPr>
        <p:spPr bwMode="auto">
          <a:xfrm>
            <a:off x="2555875" y="3933825"/>
            <a:ext cx="720725" cy="503238"/>
          </a:xfrm>
          <a:prstGeom prst="flowChartDocumen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800"/>
              <a:t>Solicitud de  Cambio</a:t>
            </a:r>
          </a:p>
        </p:txBody>
      </p:sp>
      <p:sp>
        <p:nvSpPr>
          <p:cNvPr id="30736" name="AutoShape 31"/>
          <p:cNvSpPr>
            <a:spLocks noChangeArrowheads="1"/>
          </p:cNvSpPr>
          <p:nvPr/>
        </p:nvSpPr>
        <p:spPr bwMode="auto">
          <a:xfrm>
            <a:off x="1763713" y="5302250"/>
            <a:ext cx="720725" cy="503238"/>
          </a:xfrm>
          <a:prstGeom prst="flowChartDocumen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800"/>
              <a:t>Solicitud de  Cambio</a:t>
            </a:r>
          </a:p>
          <a:p>
            <a:pPr algn="ctr"/>
            <a:r>
              <a:rPr lang="es-PE" sz="800"/>
              <a:t>aprobada</a:t>
            </a:r>
          </a:p>
        </p:txBody>
      </p:sp>
      <p:cxnSp>
        <p:nvCxnSpPr>
          <p:cNvPr id="30737" name="AutoShape 32"/>
          <p:cNvCxnSpPr>
            <a:cxnSpLocks noChangeShapeType="1"/>
            <a:stCxn id="30736" idx="3"/>
            <a:endCxn id="30725" idx="1"/>
          </p:cNvCxnSpPr>
          <p:nvPr/>
        </p:nvCxnSpPr>
        <p:spPr bwMode="auto">
          <a:xfrm>
            <a:off x="2484438" y="5554663"/>
            <a:ext cx="1065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8" name="AutoShape 33"/>
          <p:cNvCxnSpPr>
            <a:cxnSpLocks noChangeShapeType="1"/>
            <a:stCxn id="30749" idx="2"/>
            <a:endCxn id="30736" idx="1"/>
          </p:cNvCxnSpPr>
          <p:nvPr/>
        </p:nvCxnSpPr>
        <p:spPr bwMode="auto">
          <a:xfrm rot="16200000" flipH="1">
            <a:off x="1068388" y="4859338"/>
            <a:ext cx="1031875" cy="3587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0739" name="AutoShape 34"/>
          <p:cNvCxnSpPr>
            <a:cxnSpLocks noChangeShapeType="1"/>
            <a:stCxn id="30734" idx="1"/>
            <a:endCxn id="30749" idx="3"/>
          </p:cNvCxnSpPr>
          <p:nvPr/>
        </p:nvCxnSpPr>
        <p:spPr bwMode="auto">
          <a:xfrm flipH="1">
            <a:off x="2138363" y="3321050"/>
            <a:ext cx="417512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0" name="AutoShape 35"/>
          <p:cNvCxnSpPr>
            <a:cxnSpLocks noChangeShapeType="1"/>
            <a:stCxn id="30735" idx="1"/>
            <a:endCxn id="30749" idx="3"/>
          </p:cNvCxnSpPr>
          <p:nvPr/>
        </p:nvCxnSpPr>
        <p:spPr bwMode="auto">
          <a:xfrm flipH="1" flipV="1">
            <a:off x="2138363" y="3897313"/>
            <a:ext cx="417512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1" name="AutoShape 36"/>
          <p:cNvCxnSpPr>
            <a:cxnSpLocks noChangeShapeType="1"/>
            <a:stCxn id="30725" idx="0"/>
            <a:endCxn id="30723" idx="2"/>
          </p:cNvCxnSpPr>
          <p:nvPr/>
        </p:nvCxnSpPr>
        <p:spPr bwMode="auto">
          <a:xfrm flipV="1">
            <a:off x="4284663" y="4438650"/>
            <a:ext cx="3175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742" name="AutoShape 37"/>
          <p:cNvSpPr>
            <a:spLocks noChangeArrowheads="1"/>
          </p:cNvSpPr>
          <p:nvPr/>
        </p:nvSpPr>
        <p:spPr bwMode="auto">
          <a:xfrm>
            <a:off x="3924300" y="3068638"/>
            <a:ext cx="720725" cy="503237"/>
          </a:xfrm>
          <a:prstGeom prst="flowChartDocumen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800"/>
              <a:t>Mediciones</a:t>
            </a:r>
          </a:p>
          <a:p>
            <a:pPr algn="ctr"/>
            <a:r>
              <a:rPr lang="es-PE" sz="800"/>
              <a:t>de Calidad</a:t>
            </a:r>
          </a:p>
        </p:txBody>
      </p:sp>
      <p:cxnSp>
        <p:nvCxnSpPr>
          <p:cNvPr id="30743" name="AutoShape 38"/>
          <p:cNvCxnSpPr>
            <a:cxnSpLocks noChangeShapeType="1"/>
            <a:stCxn id="30723" idx="0"/>
            <a:endCxn id="30742" idx="2"/>
          </p:cNvCxnSpPr>
          <p:nvPr/>
        </p:nvCxnSpPr>
        <p:spPr bwMode="auto">
          <a:xfrm flipH="1" flipV="1">
            <a:off x="4284663" y="3543300"/>
            <a:ext cx="3175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4" name="AutoShape 39"/>
          <p:cNvCxnSpPr>
            <a:cxnSpLocks noChangeShapeType="1"/>
            <a:stCxn id="30742" idx="0"/>
            <a:endCxn id="30727" idx="2"/>
          </p:cNvCxnSpPr>
          <p:nvPr/>
        </p:nvCxnSpPr>
        <p:spPr bwMode="auto">
          <a:xfrm flipH="1" flipV="1">
            <a:off x="4279900" y="2708275"/>
            <a:ext cx="4763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5" name="AutoShape 40"/>
          <p:cNvCxnSpPr>
            <a:cxnSpLocks noChangeShapeType="1"/>
            <a:stCxn id="30723" idx="1"/>
            <a:endCxn id="30735" idx="3"/>
          </p:cNvCxnSpPr>
          <p:nvPr/>
        </p:nvCxnSpPr>
        <p:spPr bwMode="auto">
          <a:xfrm flipH="1">
            <a:off x="3276600" y="4186238"/>
            <a:ext cx="542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6" name="AutoShape 41"/>
          <p:cNvCxnSpPr>
            <a:cxnSpLocks noChangeShapeType="1"/>
            <a:stCxn id="30727" idx="1"/>
            <a:endCxn id="30734" idx="3"/>
          </p:cNvCxnSpPr>
          <p:nvPr/>
        </p:nvCxnSpPr>
        <p:spPr bwMode="auto">
          <a:xfrm flipH="1">
            <a:off x="3276600" y="2455863"/>
            <a:ext cx="534988" cy="865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7" name="AutoShape 42"/>
          <p:cNvCxnSpPr>
            <a:cxnSpLocks noChangeShapeType="1"/>
            <a:stCxn id="30751" idx="1"/>
            <a:endCxn id="30723" idx="3"/>
          </p:cNvCxnSpPr>
          <p:nvPr/>
        </p:nvCxnSpPr>
        <p:spPr bwMode="auto">
          <a:xfrm flipH="1">
            <a:off x="4754563" y="3609975"/>
            <a:ext cx="1674812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748" name="AutoShape 43"/>
          <p:cNvSpPr>
            <a:spLocks noChangeArrowheads="1"/>
          </p:cNvSpPr>
          <p:nvPr/>
        </p:nvSpPr>
        <p:spPr bwMode="auto">
          <a:xfrm>
            <a:off x="6732588" y="3213100"/>
            <a:ext cx="865187" cy="503238"/>
          </a:xfrm>
          <a:prstGeom prst="flowChartDocumen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800"/>
              <a:t>Mediciones de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Gracias, por su atencion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DEFINICION DEL PROYECTO</a:t>
            </a:r>
            <a:endParaRPr lang="es-ES" smtClean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10138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solidFill>
                  <a:schemeClr val="tx2"/>
                </a:solidFill>
                <a:latin typeface="Calibri" pitchFamily="34" charset="0"/>
              </a:rPr>
              <a:t>Cómo? </a:t>
            </a: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r>
              <a:rPr lang="es-ES" b="1" dirty="0" smtClean="0">
                <a:latin typeface="Calibri" pitchFamily="34" charset="0"/>
              </a:rPr>
              <a:t>	</a:t>
            </a:r>
            <a:r>
              <a:rPr lang="es-ES" sz="2200" b="1" dirty="0" smtClean="0">
                <a:latin typeface="Calibri" pitchFamily="34" charset="0"/>
              </a:rPr>
              <a:t>E</a:t>
            </a:r>
            <a:r>
              <a:rPr lang="es-MX" sz="2200" b="1" dirty="0" smtClean="0">
                <a:latin typeface="Calibri" pitchFamily="34" charset="0"/>
              </a:rPr>
              <a:t>l proyecto se efectuará a través de la instalación de tecnologías móviles, capacitación y puesta en práctica con los transportistas en puntos de venta de prueba.</a:t>
            </a:r>
            <a:endParaRPr lang="es-ES" sz="2200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endParaRPr lang="es-MX" b="1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solidFill>
                  <a:schemeClr val="tx2"/>
                </a:solidFill>
                <a:latin typeface="Calibri" pitchFamily="34" charset="0"/>
              </a:rPr>
              <a:t>Cuándo?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r>
              <a:rPr lang="es-MX" b="1" dirty="0" smtClean="0">
                <a:latin typeface="Calibri" pitchFamily="34" charset="0"/>
              </a:rPr>
              <a:t>	</a:t>
            </a:r>
            <a:r>
              <a:rPr lang="es-MX" sz="2400" b="1" dirty="0" smtClean="0">
                <a:latin typeface="Calibri" pitchFamily="34" charset="0"/>
              </a:rPr>
              <a:t>El proyecto tendrá una duración de 6 meses. Se iniciara el día 6 de marzo de 2010 y el lanzamiento en vivo será el 6 de setiembre de 2010, en las instalaciones del operador móvil.</a:t>
            </a: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endParaRPr lang="es-ES" sz="2400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solidFill>
                  <a:schemeClr val="tx2"/>
                </a:solidFill>
                <a:latin typeface="Calibri" pitchFamily="34" charset="0"/>
              </a:rPr>
              <a:t>Dónde?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r>
              <a:rPr lang="es-MX" b="1" dirty="0" smtClean="0">
                <a:latin typeface="Calibri" pitchFamily="34" charset="0"/>
              </a:rPr>
              <a:t>	La gestión del proyecto se realizara en las oficinas de sistemas en La Empresa.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s-E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DEFINICION DEL PRODUCTO DEL PROYECTO</a:t>
            </a:r>
            <a:endParaRPr lang="es-ES" smtClean="0"/>
          </a:p>
        </p:txBody>
      </p:sp>
      <p:sp>
        <p:nvSpPr>
          <p:cNvPr id="12290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/>
            <a:endParaRPr lang="en-US" b="1" smtClean="0"/>
          </a:p>
          <a:p>
            <a:pPr eaLnBrk="1"/>
            <a:r>
              <a:rPr lang="es-MX" b="1" smtClean="0"/>
              <a:t>El</a:t>
            </a:r>
            <a:r>
              <a:rPr lang="en-US" b="1" smtClean="0"/>
              <a:t> </a:t>
            </a:r>
            <a:r>
              <a:rPr lang="es-MX" b="1" smtClean="0"/>
              <a:t>proyecto consiste en desarrollar una aplicación móvil para la distribución y venta de productos de bebidas de consumo masivo, para lo cual se contrataran los servicios de un operador móvil</a:t>
            </a:r>
            <a:endParaRPr lang="es-MX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CLASIFICACION DE LOS STAKEHOLDERS</a:t>
            </a:r>
            <a:endParaRPr lang="es-ES" smtClean="0"/>
          </a:p>
        </p:txBody>
      </p:sp>
      <p:pic>
        <p:nvPicPr>
          <p:cNvPr id="13314" name="Picture 9"/>
          <p:cNvPicPr>
            <a:picLocks noChangeAspect="1" noChangeArrowheads="1"/>
          </p:cNvPicPr>
          <p:nvPr/>
        </p:nvPicPr>
        <p:blipFill>
          <a:blip r:embed="rId2"/>
          <a:srcRect l="25977" t="33125" r="30078" b="10625"/>
          <a:stretch>
            <a:fillRect/>
          </a:stretch>
        </p:blipFill>
        <p:spPr bwMode="auto">
          <a:xfrm>
            <a:off x="1785938" y="1524000"/>
            <a:ext cx="5357812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PE" smtClean="0"/>
              <a:t>NECESIDAD DEL NEGOCIO U OPORTUNIDAD</a:t>
            </a:r>
            <a:endParaRPr lang="es-ES" smtClean="0"/>
          </a:p>
        </p:txBody>
      </p:sp>
      <p:sp>
        <p:nvSpPr>
          <p:cNvPr id="14338" name="2 Marcador de contenido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/>
            <a:endParaRPr lang="en-US" b="1" smtClean="0"/>
          </a:p>
          <a:p>
            <a:pPr eaLnBrk="1"/>
            <a:r>
              <a:rPr lang="en-US" b="1" smtClean="0"/>
              <a:t>Incrementar las ventas </a:t>
            </a:r>
          </a:p>
          <a:p>
            <a:pPr eaLnBrk="1"/>
            <a:r>
              <a:rPr lang="en-US" b="1" smtClean="0"/>
              <a:t>Soportar las estrategias de fidelización (Distribuidor – Cliente).</a:t>
            </a:r>
          </a:p>
          <a:p>
            <a:pPr eaLnBrk="1"/>
            <a:r>
              <a:rPr lang="en-US" b="1" smtClean="0"/>
              <a:t>Incrementar la atensión de puntos de ventas.</a:t>
            </a:r>
          </a:p>
          <a:p>
            <a:pPr eaLnBrk="1"/>
            <a:endParaRPr lang="es-E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FINALIDAD DEL PROYECTO</a:t>
            </a:r>
            <a:endParaRPr lang="es-ES" smtClean="0"/>
          </a:p>
        </p:txBody>
      </p:sp>
      <p:sp>
        <p:nvSpPr>
          <p:cNvPr id="15362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/>
            <a:endParaRPr lang="en-US" b="1" smtClean="0"/>
          </a:p>
          <a:p>
            <a:pPr eaLnBrk="1"/>
            <a:r>
              <a:rPr lang="es-MX" b="1" smtClean="0"/>
              <a:t>Incrementar las ventas y soportar las estrategias de fidelización</a:t>
            </a:r>
            <a:endParaRPr lang="es-MX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PE" smtClean="0"/>
              <a:t>EXCLUSIONES CONOCIDAS DEL PROYECTO</a:t>
            </a:r>
            <a:endParaRPr lang="es-ES" smtClean="0"/>
          </a:p>
        </p:txBody>
      </p:sp>
      <p:sp>
        <p:nvSpPr>
          <p:cNvPr id="16386" name="2 Marcador de contenido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/>
            <a:endParaRPr lang="en-US" b="1" smtClean="0"/>
          </a:p>
          <a:p>
            <a:pPr eaLnBrk="1"/>
            <a:r>
              <a:rPr lang="en-US" b="1" smtClean="0"/>
              <a:t>El Diseño de la solución debe adecuarse a los procesos de la Empresa. </a:t>
            </a:r>
          </a:p>
          <a:p>
            <a:pPr eaLnBrk="1"/>
            <a:r>
              <a:rPr lang="en-US" b="1" smtClean="0"/>
              <a:t>La Solución Móvil debe cumplir con los requisitos establecidos.</a:t>
            </a:r>
          </a:p>
          <a:p>
            <a:pPr eaLnBrk="1"/>
            <a:r>
              <a:rPr lang="en-US" b="1" smtClean="0"/>
              <a:t>Los equipos adquiridos deberán ser nuevos. </a:t>
            </a:r>
          </a:p>
          <a:p>
            <a:pPr eaLnBrk="1"/>
            <a:r>
              <a:rPr lang="en-US" b="1" smtClean="0"/>
              <a:t>Los suministros usados deben ser compatibles con los equipos.</a:t>
            </a:r>
          </a:p>
          <a:p>
            <a:pPr eaLnBrk="1"/>
            <a:endParaRPr lang="es-E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PE" smtClean="0"/>
              <a:t>PRINCIPALES SUPUESTOS DEL PROYECTO</a:t>
            </a:r>
            <a:endParaRPr lang="es-ES" smtClean="0"/>
          </a:p>
        </p:txBody>
      </p:sp>
      <p:graphicFrame>
        <p:nvGraphicFramePr>
          <p:cNvPr id="31798" name="Group 54"/>
          <p:cNvGraphicFramePr>
            <a:graphicFrameLocks noGrp="1"/>
          </p:cNvGraphicFramePr>
          <p:nvPr/>
        </p:nvGraphicFramePr>
        <p:xfrm>
          <a:off x="1042988" y="1628775"/>
          <a:ext cx="6902450" cy="3887788"/>
        </p:xfrm>
        <a:graphic>
          <a:graphicData uri="http://schemas.openxmlformats.org/drawingml/2006/table">
            <a:tbl>
              <a:tblPr/>
              <a:tblGrid>
                <a:gridCol w="3309937"/>
                <a:gridCol w="3592513"/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Internos a la Organizaci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Ambientales o Externos a la Organizaci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0429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Los equipos deben ser comprados antes de que se inicie la implementaci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de la soluci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Los proveedores de los equipos deber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entregar los mismos, seg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los plazos establecidos en el contrato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Solo el trainer del distribuidor involucrado en el proyecto podr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ser capacitado en el uso del aplicativo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El proveedor de la soluci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 debe ser el mismo durante todo el tiempo en que se ha programado la implementaci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del mismo.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71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No se realizaran modificaciones en los tiempos del proyecto una vez que el cronograma ha sido aprobado por el GG y al Sponsor por el LP.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281</TotalTime>
  <Words>1185</Words>
  <Application>Microsoft Office PowerPoint</Application>
  <PresentationFormat>On-screen Show (4:3)</PresentationFormat>
  <Paragraphs>244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Gill Sans MT</vt:lpstr>
      <vt:lpstr>Wingdings 3</vt:lpstr>
      <vt:lpstr>Wingdings</vt:lpstr>
      <vt:lpstr>Verdana</vt:lpstr>
      <vt:lpstr>Times New Roman</vt:lpstr>
      <vt:lpstr>Symbol</vt:lpstr>
      <vt:lpstr>Origen</vt:lpstr>
      <vt:lpstr>PROYECTO INVENTA</vt:lpstr>
      <vt:lpstr>DEFINICION DEL PROYECTO</vt:lpstr>
      <vt:lpstr>DEFINICION DEL PROYECTO</vt:lpstr>
      <vt:lpstr>DEFINICION DEL PRODUCTO DEL PROYECTO</vt:lpstr>
      <vt:lpstr>CLASIFICACION DE LOS STAKEHOLDERS</vt:lpstr>
      <vt:lpstr>NECESIDAD DEL NEGOCIO U OPORTUNIDAD</vt:lpstr>
      <vt:lpstr>FINALIDAD DEL PROYECTO</vt:lpstr>
      <vt:lpstr>EXCLUSIONES CONOCIDAS DEL PROYECTO</vt:lpstr>
      <vt:lpstr>PRINCIPALES SUPUESTOS DEL PROYECTO</vt:lpstr>
      <vt:lpstr>PRINCIPALES RESTRICCIONES DEL PROYECTO</vt:lpstr>
      <vt:lpstr>LINEA BASE DEL ALCANCE (WBS – 2do NIVEL)</vt:lpstr>
      <vt:lpstr>LINEA BASE DEL TIEMPO</vt:lpstr>
      <vt:lpstr>LINEA BASE DEL COSTO</vt:lpstr>
      <vt:lpstr>LINEA BASE DEL COSTO</vt:lpstr>
      <vt:lpstr>LINEA BASE DE CALIDAD</vt:lpstr>
      <vt:lpstr>ORGANIGRAMA DEL PROYECTO</vt:lpstr>
      <vt:lpstr>MATRIZ RAM RESUMIDA</vt:lpstr>
      <vt:lpstr>MATRIZ DE CALIDAD DEL PROYECTO</vt:lpstr>
      <vt:lpstr>MATRIZ DE COMUNICACIONES DEL PROYECTO</vt:lpstr>
      <vt:lpstr>PRINCIPALES RIESGOS Y RESPUESTAS PLANIFICADAS</vt:lpstr>
      <vt:lpstr>MATRIZ DE AQUISICIONES DEL PROYECTO</vt:lpstr>
      <vt:lpstr>SISTEMA DE CONTROL DE CAMBIOS</vt:lpstr>
      <vt:lpstr>Gracias, por su atencion</vt:lpstr>
    </vt:vector>
  </TitlesOfParts>
  <Company>GSF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storero</dc:creator>
  <cp:lastModifiedBy>GBB</cp:lastModifiedBy>
  <cp:revision>19</cp:revision>
  <dcterms:created xsi:type="dcterms:W3CDTF">2010-04-07T19:08:07Z</dcterms:created>
  <dcterms:modified xsi:type="dcterms:W3CDTF">2010-04-10T18:03:41Z</dcterms:modified>
</cp:coreProperties>
</file>