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0" r:id="rId8"/>
    <p:sldId id="266" r:id="rId9"/>
    <p:sldId id="267" r:id="rId10"/>
    <p:sldId id="268" r:id="rId11"/>
    <p:sldId id="269" r:id="rId12"/>
    <p:sldId id="261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D6330-E956-4AED-8EA2-B3B36539794A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0CD76-103C-47BC-A4EF-220966218BA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721F-A012-46E7-8E19-6D0BFC2AB918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905CC-7199-485B-BB2E-87D48D8C068B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ADFB6-1005-41CD-845E-B1D937584500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1D012-1226-4E88-A484-5E6B475F2C7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23F60-54C0-4791-8538-784BE308B730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14258-21FA-4D9C-A9DB-33D8955D7B3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B9123-CC31-42C0-BC2B-45D9ABD0E380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9328F-D99B-4E6B-8BE0-E9E59423503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"/>
              <a:t>Click to edit Master title style</a:t>
            </a:r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6E301-B597-4AD9-8068-4778E324BA04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74C40-CB61-4BE7-B163-E3F7C7AA92E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25152-7ADB-41D8-AA95-6E19B908A5C4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1749-C112-4E5A-9C3D-3AFEAB0B3C5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0CBA32C-BAB8-4675-9602-48555689F025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CCC62E4-5927-4A22-B2C0-94094EEA34DB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es-E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77" r:id="rId3"/>
    <p:sldLayoutId id="2147483676" r:id="rId4"/>
    <p:sldLayoutId id="2147483675" r:id="rId5"/>
    <p:sldLayoutId id="2147483674" r:id="rId6"/>
    <p:sldLayoutId id="2147483673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Sesion%204/POS_Matriz%20actividades%20calidad_v1_0.doc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Sesion%206/POS_Plan%20de%20respuesta%20a%20los%20Riesgos.doc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Sesion%205/POS_Matriz%20de%20Adquisiciones%20del%20Proyecto.doc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1 Título"/>
          <p:cNvSpPr>
            <a:spLocks noGrp="1"/>
          </p:cNvSpPr>
          <p:nvPr>
            <p:ph type="ctrTitle" idx="4294967295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/>
          <a:p>
            <a:pPr algn="r" eaLnBrk="1" hangingPunct="1"/>
            <a:r>
              <a:rPr lang="es-PE" b="0" smtClean="0">
                <a:solidFill>
                  <a:schemeClr val="tx1"/>
                </a:solidFill>
              </a:rPr>
              <a:t>PROYECTO INVENTA</a:t>
            </a:r>
            <a:endParaRPr lang="es-ES" b="0" smtClean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/>
          <a:p>
            <a:pPr marL="0" indent="0" algn="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s-PE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FacPOS</a:t>
            </a:r>
            <a:endParaRPr lang="es-ES" sz="2000" b="1" dirty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PRINCIPALES RESTRICCIONES DEL PROYECTO</a:t>
            </a:r>
            <a:endParaRPr lang="es-ES" smtClean="0"/>
          </a:p>
        </p:txBody>
      </p:sp>
      <p:graphicFrame>
        <p:nvGraphicFramePr>
          <p:cNvPr id="30786" name="Group 66"/>
          <p:cNvGraphicFramePr>
            <a:graphicFrameLocks noGrp="1"/>
          </p:cNvGraphicFramePr>
          <p:nvPr/>
        </p:nvGraphicFramePr>
        <p:xfrm>
          <a:off x="1187450" y="1773238"/>
          <a:ext cx="6872288" cy="4032250"/>
        </p:xfrm>
        <a:graphic>
          <a:graphicData uri="http://schemas.openxmlformats.org/drawingml/2006/table">
            <a:tbl>
              <a:tblPr/>
              <a:tblGrid>
                <a:gridCol w="3295650"/>
                <a:gridCol w="3576638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Ambientales o Externos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no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exceder el tiempo de duraci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del proyecto.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ser implementada por el proveedor seleccionado.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5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valor de compra de equipos, suministros y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no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modificarse una vez terminada la licitaci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tiempo de entrega de los equipos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cumplir con las especificaciones t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é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cnicas, as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como con las fechas establecidas en el contrato de compra/venta.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pagos a los proveedores se efectuaran en cumplimiento de las pol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ticas de pago a proveedores de la Empresa.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pagos a los proveedores se har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acuerdo a lo estipulado en el contrato de compra/venta.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Las capacitaciones al trainer del distribuidor se realizaran en sesiones privadas de 16 horas.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ALCANCE (WBS – 2do NIVEL)</a:t>
            </a:r>
            <a:endParaRPr lang="es-ES" smtClean="0"/>
          </a:p>
        </p:txBody>
      </p:sp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916113"/>
            <a:ext cx="80645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TIEMPO</a:t>
            </a:r>
            <a:endParaRPr lang="es-ES" smtClean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500063" y="1571625"/>
          <a:ext cx="8229600" cy="407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Hito o</a:t>
                      </a:r>
                      <a:r>
                        <a:rPr lang="es-PE" baseline="0" dirty="0" smtClean="0"/>
                        <a:t> Evento Significativo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Fecha Programada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1. Inicio</a:t>
                      </a:r>
                      <a:r>
                        <a:rPr lang="es-PE" baseline="0" dirty="0" smtClean="0"/>
                        <a:t>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 de marzo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2. Gestión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 de marzo al 6 de setiembre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3. Análisis de Necesidades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11 de marzo al 16 de marzo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4. Licitación y Adquisicion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17 de marzo al 22 de julio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5.</a:t>
                      </a:r>
                      <a:r>
                        <a:rPr lang="es-PE" baseline="0" dirty="0" smtClean="0"/>
                        <a:t> Implementación, Etapa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22 de julio al</a:t>
                      </a:r>
                      <a:r>
                        <a:rPr lang="es-PE" baseline="0" dirty="0" smtClean="0"/>
                        <a:t> 30 de julio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6. Implementación, Etapa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 de agosto al 19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7. Implementación, Etapa 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r>
                        <a:rPr lang="es-PE" baseline="0" dirty="0" smtClean="0"/>
                        <a:t> de julio al 18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8.</a:t>
                      </a:r>
                      <a:r>
                        <a:rPr lang="es-PE" baseline="0" dirty="0" smtClean="0"/>
                        <a:t> Implementación, Etapa 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19 de agosto al 23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9. Capacitación a los distribuidores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22 de julio al 2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10. Salida en Vivo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7 de setiembre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COSTO</a:t>
            </a:r>
            <a:endParaRPr lang="es-ES" smtClean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1312863" y="1643063"/>
          <a:ext cx="6643687" cy="3606800"/>
        </p:xfrm>
        <a:graphic>
          <a:graphicData uri="http://schemas.openxmlformats.org/drawingml/2006/table">
            <a:tbl>
              <a:tblPr/>
              <a:tblGrid>
                <a:gridCol w="4114800"/>
                <a:gridCol w="25288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</a:rPr>
                        <a:t>Concepto 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</a:rPr>
                        <a:t>Monto (USD)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Personal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24,587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Equipos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72,000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Desarrollo de la solución móvil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15,000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Otros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180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Total Línea Base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111,767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Reserva de contingencia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6,586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Reserva de gestión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1,647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Total Presupuesto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120,000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COSTO</a:t>
            </a:r>
            <a:endParaRPr lang="es-ES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357313"/>
            <a:ext cx="5449887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6 CuadroTexto"/>
          <p:cNvSpPr txBox="1">
            <a:spLocks noChangeArrowheads="1"/>
          </p:cNvSpPr>
          <p:nvPr/>
        </p:nvSpPr>
        <p:spPr bwMode="auto">
          <a:xfrm>
            <a:off x="2019300" y="3429000"/>
            <a:ext cx="768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200" b="1">
                <a:latin typeface="Gill Sans MT"/>
              </a:rPr>
              <a:t>FacPOS</a:t>
            </a:r>
            <a:endParaRPr lang="es-ES" sz="1200" b="1"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LINEA BASE DE CALIDAD</a:t>
            </a:r>
            <a:endParaRPr lang="en-US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ph idx="1"/>
          </p:nvPr>
        </p:nvGraphicFramePr>
        <p:xfrm>
          <a:off x="827088" y="1433513"/>
          <a:ext cx="7570787" cy="4516437"/>
        </p:xfrm>
        <a:graphic>
          <a:graphicData uri="http://schemas.openxmlformats.org/drawingml/2006/table">
            <a:tbl>
              <a:tblPr/>
              <a:tblGrid>
                <a:gridCol w="1327150"/>
                <a:gridCol w="1195387"/>
                <a:gridCol w="1349375"/>
                <a:gridCol w="1752600"/>
                <a:gridCol w="1946275"/>
              </a:tblGrid>
              <a:tr h="254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LÍNEA BASE DE CALIDAD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FACTOR DE CALIDAD RELEVANTE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OBJETIVO DE CALIDAD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MÉTRICA A USAR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Y MOMENTO DE MEDICIÓN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Y MOMENTO DE REPORTE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052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Perfomance del Proyecto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CPI&gt;= 0.95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CPI= Cost Perfomance Index Acumulado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Medición, viernes en la mañana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Reporte, viernes en la tarde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Perfomance del Proyecto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SPI &gt;= 0.95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SPI= Schedule Perfomance Index Acumulado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Medición, viernes en la mañana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Reporte, viernes en la tarde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Satisfacción de los distribuidores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Nivel de Satisfacción &gt;= 4.0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Nivel de Satisfacción= Promedio entre 5 de 14 factores sobre manual y Capacitación.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una encuesta semanal.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Medición, al día siguiente de la encuesta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una vez por semana.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Reporte, al día siguiente de la medición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ORGANIGRAMA DEL PROYECTO</a:t>
            </a:r>
            <a:endParaRPr lang="en-US" smtClean="0"/>
          </a:p>
        </p:txBody>
      </p:sp>
      <p:grpSp>
        <p:nvGrpSpPr>
          <p:cNvPr id="24578" name="Group 41"/>
          <p:cNvGrpSpPr>
            <a:grpSpLocks/>
          </p:cNvGrpSpPr>
          <p:nvPr/>
        </p:nvGrpSpPr>
        <p:grpSpPr bwMode="auto">
          <a:xfrm>
            <a:off x="1476375" y="1341438"/>
            <a:ext cx="6518275" cy="4757737"/>
            <a:chOff x="90" y="270"/>
            <a:chExt cx="5535" cy="4039"/>
          </a:xfrm>
        </p:grpSpPr>
        <p:sp>
          <p:nvSpPr>
            <p:cNvPr id="4" name="3 Rectángulo"/>
            <p:cNvSpPr/>
            <p:nvPr/>
          </p:nvSpPr>
          <p:spPr>
            <a:xfrm>
              <a:off x="810" y="270"/>
              <a:ext cx="1170" cy="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SPONSOR</a:t>
              </a: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10" y="1124"/>
              <a:ext cx="1035" cy="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PROJECT MANAGER</a:t>
              </a: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790" y="630"/>
              <a:ext cx="855" cy="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COMITÉ DE CONTROL DE CAMBIOS</a:t>
              </a: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3870" y="1080"/>
              <a:ext cx="1080" cy="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LIDER DE USUARIOS</a:t>
              </a:r>
            </a:p>
          </p:txBody>
        </p:sp>
        <p:cxnSp>
          <p:nvCxnSpPr>
            <p:cNvPr id="16" name="15 Conector recto"/>
            <p:cNvCxnSpPr>
              <a:stCxn id="6" idx="1"/>
            </p:cNvCxnSpPr>
            <p:nvPr/>
          </p:nvCxnSpPr>
          <p:spPr>
            <a:xfrm rot="10800000">
              <a:off x="1395" y="810"/>
              <a:ext cx="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405" y="1620"/>
              <a:ext cx="4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rot="5400000" flipH="1" flipV="1">
              <a:off x="4950" y="1215"/>
              <a:ext cx="8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 rot="5400000" flipH="1" flipV="1">
              <a:off x="23" y="1238"/>
              <a:ext cx="7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/>
            <p:nvPr/>
          </p:nvCxnSpPr>
          <p:spPr>
            <a:xfrm>
              <a:off x="405" y="810"/>
              <a:ext cx="6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 rot="10800000">
              <a:off x="4590" y="810"/>
              <a:ext cx="7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>
              <a:stCxn id="5" idx="0"/>
            </p:cNvCxnSpPr>
            <p:nvPr/>
          </p:nvCxnSpPr>
          <p:spPr>
            <a:xfrm rot="16200000" flipV="1">
              <a:off x="1001" y="798"/>
              <a:ext cx="629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Rectángulo redondeado"/>
            <p:cNvSpPr/>
            <p:nvPr/>
          </p:nvSpPr>
          <p:spPr>
            <a:xfrm>
              <a:off x="3960" y="3150"/>
              <a:ext cx="900" cy="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TRAINER DEL DISTRIBUIDOR</a:t>
              </a:r>
            </a:p>
          </p:txBody>
        </p:sp>
        <p:sp>
          <p:nvSpPr>
            <p:cNvPr id="51" name="50 Rectángulo redondeado"/>
            <p:cNvSpPr/>
            <p:nvPr/>
          </p:nvSpPr>
          <p:spPr>
            <a:xfrm>
              <a:off x="225" y="3150"/>
              <a:ext cx="766" cy="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PROVEEDOR DE SOLUCION MOVIL</a:t>
              </a:r>
            </a:p>
          </p:txBody>
        </p:sp>
        <p:sp>
          <p:nvSpPr>
            <p:cNvPr id="52" name="51 Rectángulo redondeado"/>
            <p:cNvSpPr/>
            <p:nvPr/>
          </p:nvSpPr>
          <p:spPr>
            <a:xfrm>
              <a:off x="1079" y="3150"/>
              <a:ext cx="721" cy="3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PROVEEDOR DE EQUIPOS CELULARES</a:t>
              </a:r>
            </a:p>
          </p:txBody>
        </p:sp>
        <p:sp>
          <p:nvSpPr>
            <p:cNvPr id="53" name="52 Rectángulo redondeado"/>
            <p:cNvSpPr/>
            <p:nvPr/>
          </p:nvSpPr>
          <p:spPr>
            <a:xfrm>
              <a:off x="1890" y="3150"/>
              <a:ext cx="720" cy="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PROVEEDOR DE SUMINISTROS</a:t>
              </a:r>
            </a:p>
          </p:txBody>
        </p:sp>
        <p:sp>
          <p:nvSpPr>
            <p:cNvPr id="54" name="53 Rectángulo redondeado"/>
            <p:cNvSpPr/>
            <p:nvPr/>
          </p:nvSpPr>
          <p:spPr>
            <a:xfrm>
              <a:off x="2205" y="1980"/>
              <a:ext cx="1126" cy="6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GERENTES FUNCIONALES:</a:t>
              </a:r>
            </a:p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-G.DISTRIB. Y VENTAS</a:t>
              </a:r>
            </a:p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-GERENTE TI</a:t>
              </a:r>
            </a:p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-G. LOGISTICA</a:t>
              </a:r>
            </a:p>
          </p:txBody>
        </p:sp>
        <p:cxnSp>
          <p:nvCxnSpPr>
            <p:cNvPr id="56" name="55 Conector recto"/>
            <p:cNvCxnSpPr>
              <a:stCxn id="5" idx="2"/>
            </p:cNvCxnSpPr>
            <p:nvPr/>
          </p:nvCxnSpPr>
          <p:spPr>
            <a:xfrm rot="16200000" flipH="1">
              <a:off x="664" y="2105"/>
              <a:ext cx="1350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405" y="2790"/>
              <a:ext cx="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/>
            <p:nvPr/>
          </p:nvCxnSpPr>
          <p:spPr>
            <a:xfrm rot="5400000">
              <a:off x="248" y="2948"/>
              <a:ext cx="3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 rot="5400000">
              <a:off x="2048" y="2947"/>
              <a:ext cx="3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/>
            <p:nvPr/>
          </p:nvCxnSpPr>
          <p:spPr>
            <a:xfrm rot="5400000">
              <a:off x="1193" y="2948"/>
              <a:ext cx="31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>
              <a:stCxn id="54" idx="1"/>
            </p:cNvCxnSpPr>
            <p:nvPr/>
          </p:nvCxnSpPr>
          <p:spPr>
            <a:xfrm rot="10800000">
              <a:off x="1350" y="2296"/>
              <a:ext cx="8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Conector recto"/>
            <p:cNvCxnSpPr>
              <a:stCxn id="7" idx="2"/>
              <a:endCxn id="50" idx="0"/>
            </p:cNvCxnSpPr>
            <p:nvPr/>
          </p:nvCxnSpPr>
          <p:spPr>
            <a:xfrm rot="5400000">
              <a:off x="3533" y="2273"/>
              <a:ext cx="1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134" y="3779"/>
              <a:ext cx="53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 flipH="1" flipV="1">
              <a:off x="-495" y="3150"/>
              <a:ext cx="12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5400000" flipH="1" flipV="1">
              <a:off x="4905" y="3194"/>
              <a:ext cx="11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 de flecha"/>
            <p:cNvCxnSpPr/>
            <p:nvPr/>
          </p:nvCxnSpPr>
          <p:spPr>
            <a:xfrm>
              <a:off x="134" y="2521"/>
              <a:ext cx="6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 de flecha"/>
            <p:cNvCxnSpPr/>
            <p:nvPr/>
          </p:nvCxnSpPr>
          <p:spPr>
            <a:xfrm rot="10800000">
              <a:off x="4770" y="2610"/>
              <a:ext cx="72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"/>
            <p:cNvCxnSpPr/>
            <p:nvPr/>
          </p:nvCxnSpPr>
          <p:spPr>
            <a:xfrm>
              <a:off x="90" y="4095"/>
              <a:ext cx="5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"/>
            <p:cNvCxnSpPr/>
            <p:nvPr/>
          </p:nvCxnSpPr>
          <p:spPr>
            <a:xfrm rot="5400000" flipH="1" flipV="1">
              <a:off x="3848" y="2316"/>
              <a:ext cx="3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"/>
            <p:cNvCxnSpPr/>
            <p:nvPr/>
          </p:nvCxnSpPr>
          <p:spPr>
            <a:xfrm rot="5400000" flipH="1" flipV="1">
              <a:off x="-1641" y="2361"/>
              <a:ext cx="34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>
              <a:off x="90" y="630"/>
              <a:ext cx="4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10800000">
              <a:off x="4950" y="540"/>
              <a:ext cx="67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12" name="112 CuadroTexto"/>
            <p:cNvSpPr txBox="1">
              <a:spLocks noChangeArrowheads="1"/>
            </p:cNvSpPr>
            <p:nvPr/>
          </p:nvSpPr>
          <p:spPr bwMode="auto">
            <a:xfrm>
              <a:off x="1441" y="1664"/>
              <a:ext cx="287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800">
                  <a:latin typeface="Calibri" pitchFamily="34" charset="0"/>
                  <a:cs typeface="Arial" charset="0"/>
                </a:rPr>
                <a:t>EQUIPO DE GESTION DE PROYECTO</a:t>
              </a:r>
            </a:p>
          </p:txBody>
        </p:sp>
        <p:sp>
          <p:nvSpPr>
            <p:cNvPr id="24613" name="113 CuadroTexto"/>
            <p:cNvSpPr txBox="1">
              <a:spLocks noChangeArrowheads="1"/>
            </p:cNvSpPr>
            <p:nvPr/>
          </p:nvSpPr>
          <p:spPr bwMode="auto">
            <a:xfrm>
              <a:off x="1395" y="3826"/>
              <a:ext cx="28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800">
                  <a:latin typeface="Calibri" pitchFamily="34" charset="0"/>
                  <a:cs typeface="Arial" charset="0"/>
                </a:rPr>
                <a:t>EQUIPO DE EJECUCION DE PROYECTO</a:t>
              </a:r>
            </a:p>
          </p:txBody>
        </p:sp>
        <p:sp>
          <p:nvSpPr>
            <p:cNvPr id="24614" name="114 CuadroTexto"/>
            <p:cNvSpPr txBox="1">
              <a:spLocks noChangeArrowheads="1"/>
            </p:cNvSpPr>
            <p:nvPr/>
          </p:nvSpPr>
          <p:spPr bwMode="auto">
            <a:xfrm>
              <a:off x="1395" y="4127"/>
              <a:ext cx="287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800">
                  <a:latin typeface="Calibri" pitchFamily="34" charset="0"/>
                  <a:cs typeface="Arial" charset="0"/>
                </a:rPr>
                <a:t>EQUIPO INTEGRADO DE PROYECTO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MATRIZ RAM RESUMIDA</a:t>
            </a:r>
            <a:endParaRPr lang="en-US" smtClean="0"/>
          </a:p>
        </p:txBody>
      </p:sp>
      <p:sp>
        <p:nvSpPr>
          <p:cNvPr id="25602" name="4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/>
              </a:rPr>
              <a:t>..\Sesion 4\POS_Matriz asignacion responsabilidades_v1_0.xls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MATRIZ DE CALIDAD DEL PROYECTO</a:t>
            </a:r>
            <a:endParaRPr lang="en-US" smtClean="0"/>
          </a:p>
        </p:txBody>
      </p:sp>
      <p:sp>
        <p:nvSpPr>
          <p:cNvPr id="26626" name="4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/>
                <a:hlinkClick r:id="rId2" action="ppaction://hlinkfile"/>
              </a:rPr>
              <a:t>..\Sesion 4\POS_Matriz actividades calidad_v1_0.doc</a:t>
            </a:r>
            <a:endParaRPr lang="es-MX" sz="2600">
              <a:solidFill>
                <a:srgbClr val="898989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MATRIZ DE COMUNICACIONES DEL PROYECTO</a:t>
            </a:r>
            <a:endParaRPr lang="es-ES" smtClean="0"/>
          </a:p>
        </p:txBody>
      </p:sp>
      <p:graphicFrame>
        <p:nvGraphicFramePr>
          <p:cNvPr id="50262" name="Group 86"/>
          <p:cNvGraphicFramePr>
            <a:graphicFrameLocks noGrp="1"/>
          </p:cNvGraphicFramePr>
          <p:nvPr/>
        </p:nvGraphicFramePr>
        <p:xfrm>
          <a:off x="323850" y="1268413"/>
          <a:ext cx="8497888" cy="4784725"/>
        </p:xfrm>
        <a:graphic>
          <a:graphicData uri="http://schemas.openxmlformats.org/drawingml/2006/table">
            <a:tbl>
              <a:tblPr/>
              <a:tblGrid>
                <a:gridCol w="846138"/>
                <a:gridCol w="1352550"/>
                <a:gridCol w="723900"/>
                <a:gridCol w="636587"/>
                <a:gridCol w="830263"/>
                <a:gridCol w="996950"/>
                <a:gridCol w="987425"/>
                <a:gridCol w="922337"/>
                <a:gridCol w="120173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Informaci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Contenido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Formato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Nivel de Detalle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Responsable de Comunicar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Grupo Receptor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Metodolog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 o Tecnolog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de Comunicaci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digo de elemento WBS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y comunicación sobre la 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Charter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Área de distribución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1.1.1 Project Charter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preliminares sobre el alcance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Scope Statement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 Área de distribución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1.1.2 Scope Statement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Planificación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Planificación detallada del Proyecto: Alcance, Tiempo, Costo, Calidad, RRHH, Comunicaciones, Riesgos, y Adquisiciones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Muy 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1.2 Plan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Estado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Estado Actual (EVM), Progreso (EVM), Pronóstico de Tiempo y Costo, Problemas y -pendientes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Informe de Performance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impreso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1.3 Informe de Estado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Coordinación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Información detallada de las reuniones de coordinación 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Acta de Reunión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1.4 Reunión de Coordinación 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y comunicación sobre el 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 Área de distribución 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1.5 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32" name="Rectangle 420"/>
          <p:cNvSpPr>
            <a:spLocks noChangeArrowheads="1"/>
          </p:cNvSpPr>
          <p:nvPr/>
        </p:nvSpPr>
        <p:spPr bwMode="auto">
          <a:xfrm>
            <a:off x="-368300" y="575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DEFINICION DEL PROYECTO</a:t>
            </a:r>
            <a:endParaRPr lang="es-ES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10138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sz="31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Qué? 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MX" sz="2400" b="1" dirty="0" smtClean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i="1" dirty="0" smtClean="0">
                <a:latin typeface="Calibri" pitchFamily="34" charset="0"/>
              </a:rPr>
              <a:t>	El proyecto FacPOS consiste en el diseño y construcción de una solución móvil para punto de venta lo que permitirá reducir los tiempos en el proceso de liquidación de las ventas diarias realizadas por los transportistas.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ES" i="1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sz="3400" b="1" dirty="0" smtClean="0">
                <a:solidFill>
                  <a:schemeClr val="tx2"/>
                </a:solidFill>
                <a:latin typeface="Calibri" pitchFamily="34" charset="0"/>
              </a:rPr>
              <a:t>Quien? 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El desarrollo del proyecto está a cargo de siguiente: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Enrique Madrid → Project Manager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Lissette  Dávila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Silvia Torero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Marco Soto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Gerardo Buhytron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smtClean="0"/>
              <a:t>PRINCIPALES RIESGOS Y RESPUESTAS PLANIFICADAS</a:t>
            </a:r>
            <a:endParaRPr lang="en-US" sz="2800" smtClean="0"/>
          </a:p>
        </p:txBody>
      </p:sp>
      <p:sp>
        <p:nvSpPr>
          <p:cNvPr id="28674" name="4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/>
                <a:hlinkClick r:id="rId2" action="ppaction://hlinkfile"/>
              </a:rPr>
              <a:t>..\Sesion 6\POS_Plan de respuesta a los Riesgos.doc</a:t>
            </a:r>
            <a:endParaRPr lang="es-MX" sz="2600">
              <a:solidFill>
                <a:srgbClr val="898989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MATRIZ DE AQUISICIONES DEL PROYECTO</a:t>
            </a:r>
            <a:endParaRPr lang="en-US" smtClean="0"/>
          </a:p>
        </p:txBody>
      </p:sp>
      <p:sp>
        <p:nvSpPr>
          <p:cNvPr id="29698" name="2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/>
                <a:hlinkClick r:id="rId2" action="ppaction://hlinkfile"/>
              </a:rPr>
              <a:t>..\Sesión 5\POS_Matriz de Adquisiciones del Proyecto.doc</a:t>
            </a:r>
            <a:endParaRPr lang="es-MX" sz="2600">
              <a:solidFill>
                <a:srgbClr val="898989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SISTEMA DE CONTROL DE CAMBIOS</a:t>
            </a:r>
            <a:endParaRPr lang="en-US" smtClean="0"/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611188" y="1268413"/>
            <a:ext cx="2852737" cy="1387475"/>
            <a:chOff x="4481" y="5378"/>
            <a:chExt cx="4635" cy="2850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4566" y="5378"/>
              <a:ext cx="2340" cy="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SPONSOR</a:t>
              </a:r>
              <a:endParaRPr lang="es-PE" sz="800"/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4631" y="6857"/>
              <a:ext cx="2340" cy="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PROJECT MANAGER</a:t>
              </a:r>
              <a:endParaRPr lang="es-PE" sz="800"/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4481" y="7816"/>
              <a:ext cx="2685" cy="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EQUIPO DE PROYECTO</a:t>
              </a:r>
              <a:endParaRPr lang="es-PE" sz="800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6950" y="5995"/>
              <a:ext cx="2166" cy="5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Comité de Control de Cambios</a:t>
              </a:r>
              <a:endParaRPr lang="es-PE" sz="800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5696" y="5788"/>
              <a:ext cx="0" cy="10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5711" y="7254"/>
              <a:ext cx="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5691" y="6281"/>
              <a:ext cx="12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19525" y="3933825"/>
            <a:ext cx="935038" cy="50482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800" b="1"/>
              <a:t>Controlar la Calidad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3851275" y="5229225"/>
            <a:ext cx="720725" cy="504825"/>
          </a:xfrm>
          <a:prstGeom prst="rect">
            <a:avLst/>
          </a:prstGeom>
          <a:solidFill>
            <a:schemeClr val="accent2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800" b="1"/>
              <a:t>Entregable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3563938" y="4941888"/>
            <a:ext cx="1439862" cy="122396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875088" y="5818188"/>
            <a:ext cx="841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PE" sz="1200"/>
              <a:t>Ejecución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811588" y="2203450"/>
            <a:ext cx="935037" cy="5048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800" b="1"/>
              <a:t>Asegurar la Calidad</a:t>
            </a:r>
          </a:p>
        </p:txBody>
      </p:sp>
      <p:grpSp>
        <p:nvGrpSpPr>
          <p:cNvPr id="30746" name="Group 26"/>
          <p:cNvGrpSpPr>
            <a:grpSpLocks/>
          </p:cNvGrpSpPr>
          <p:nvPr/>
        </p:nvGrpSpPr>
        <p:grpSpPr bwMode="auto">
          <a:xfrm>
            <a:off x="7451725" y="4941888"/>
            <a:ext cx="1439863" cy="1223962"/>
            <a:chOff x="4740" y="3158"/>
            <a:chExt cx="907" cy="771"/>
          </a:xfrm>
        </p:grpSpPr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4740" y="3158"/>
              <a:ext cx="90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4768" y="3710"/>
              <a:ext cx="83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PE" sz="1200"/>
                <a:t>Verificar Alcance</a:t>
              </a:r>
            </a:p>
          </p:txBody>
        </p:sp>
      </p:grp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5724525" y="5300663"/>
            <a:ext cx="720725" cy="504825"/>
          </a:xfrm>
          <a:prstGeom prst="rect">
            <a:avLst/>
          </a:prstGeom>
          <a:solidFill>
            <a:schemeClr val="accent2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800" b="1"/>
              <a:t>Entregable validado</a:t>
            </a:r>
          </a:p>
        </p:txBody>
      </p: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6443663" y="2997200"/>
            <a:ext cx="1439862" cy="1223963"/>
            <a:chOff x="385" y="3113"/>
            <a:chExt cx="907" cy="771"/>
          </a:xfrm>
        </p:grpSpPr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385" y="3113"/>
              <a:ext cx="90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642" y="3665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PE" sz="1200"/>
                <a:t>Control</a:t>
              </a:r>
            </a:p>
          </p:txBody>
        </p:sp>
      </p:grpSp>
      <p:grpSp>
        <p:nvGrpSpPr>
          <p:cNvPr id="30744" name="Group 24"/>
          <p:cNvGrpSpPr>
            <a:grpSpLocks/>
          </p:cNvGrpSpPr>
          <p:nvPr/>
        </p:nvGrpSpPr>
        <p:grpSpPr bwMode="auto">
          <a:xfrm>
            <a:off x="684213" y="3284538"/>
            <a:ext cx="1466850" cy="1223962"/>
            <a:chOff x="4604" y="1797"/>
            <a:chExt cx="924" cy="771"/>
          </a:xfrm>
        </p:grpSpPr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4604" y="1797"/>
              <a:ext cx="90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3" name="Text Box 23"/>
            <p:cNvSpPr txBox="1">
              <a:spLocks noChangeArrowheads="1"/>
            </p:cNvSpPr>
            <p:nvPr/>
          </p:nvSpPr>
          <p:spPr bwMode="auto">
            <a:xfrm>
              <a:off x="4604" y="2251"/>
              <a:ext cx="9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s-PE" sz="1200"/>
                <a:t>Control Integrado </a:t>
              </a:r>
            </a:p>
            <a:p>
              <a:pPr algn="ctr"/>
              <a:r>
                <a:rPr lang="es-PE" sz="1200"/>
                <a:t>de Cambios</a:t>
              </a:r>
            </a:p>
          </p:txBody>
        </p:sp>
      </p:grpSp>
      <p:cxnSp>
        <p:nvCxnSpPr>
          <p:cNvPr id="30747" name="AutoShape 27"/>
          <p:cNvCxnSpPr>
            <a:cxnSpLocks noChangeShapeType="1"/>
            <a:stCxn id="30734" idx="3"/>
            <a:endCxn id="30739" idx="1"/>
          </p:cNvCxnSpPr>
          <p:nvPr/>
        </p:nvCxnSpPr>
        <p:spPr bwMode="auto">
          <a:xfrm flipV="1">
            <a:off x="5018088" y="5553075"/>
            <a:ext cx="70643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48" name="AutoShape 28"/>
          <p:cNvCxnSpPr>
            <a:cxnSpLocks noChangeShapeType="1"/>
            <a:stCxn id="30739" idx="3"/>
            <a:endCxn id="30737" idx="1"/>
          </p:cNvCxnSpPr>
          <p:nvPr/>
        </p:nvCxnSpPr>
        <p:spPr bwMode="auto">
          <a:xfrm>
            <a:off x="6445250" y="5553075"/>
            <a:ext cx="9921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749" name="AutoShape 29"/>
          <p:cNvSpPr>
            <a:spLocks noChangeArrowheads="1"/>
          </p:cNvSpPr>
          <p:nvPr/>
        </p:nvSpPr>
        <p:spPr bwMode="auto">
          <a:xfrm>
            <a:off x="2555875" y="3068638"/>
            <a:ext cx="720725" cy="503237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800"/>
              <a:t>Solicitud de  Cambio</a:t>
            </a:r>
          </a:p>
        </p:txBody>
      </p:sp>
      <p:sp>
        <p:nvSpPr>
          <p:cNvPr id="30750" name="AutoShape 30"/>
          <p:cNvSpPr>
            <a:spLocks noChangeArrowheads="1"/>
          </p:cNvSpPr>
          <p:nvPr/>
        </p:nvSpPr>
        <p:spPr bwMode="auto">
          <a:xfrm>
            <a:off x="2555875" y="3933825"/>
            <a:ext cx="720725" cy="503238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800"/>
              <a:t>Solicitud de  Cambio</a:t>
            </a:r>
          </a:p>
        </p:txBody>
      </p:sp>
      <p:sp>
        <p:nvSpPr>
          <p:cNvPr id="30751" name="AutoShape 31"/>
          <p:cNvSpPr>
            <a:spLocks noChangeArrowheads="1"/>
          </p:cNvSpPr>
          <p:nvPr/>
        </p:nvSpPr>
        <p:spPr bwMode="auto">
          <a:xfrm>
            <a:off x="1763713" y="5302250"/>
            <a:ext cx="720725" cy="503238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800"/>
              <a:t>Solicitud de  Cambio</a:t>
            </a:r>
          </a:p>
          <a:p>
            <a:pPr algn="ctr"/>
            <a:r>
              <a:rPr lang="es-PE" sz="800"/>
              <a:t>aprobada</a:t>
            </a:r>
          </a:p>
        </p:txBody>
      </p:sp>
      <p:cxnSp>
        <p:nvCxnSpPr>
          <p:cNvPr id="30752" name="AutoShape 32"/>
          <p:cNvCxnSpPr>
            <a:cxnSpLocks noChangeShapeType="1"/>
            <a:stCxn id="30751" idx="3"/>
            <a:endCxn id="30734" idx="1"/>
          </p:cNvCxnSpPr>
          <p:nvPr/>
        </p:nvCxnSpPr>
        <p:spPr bwMode="auto">
          <a:xfrm>
            <a:off x="2484438" y="5554663"/>
            <a:ext cx="1065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53" name="AutoShape 33"/>
          <p:cNvCxnSpPr>
            <a:cxnSpLocks noChangeShapeType="1"/>
            <a:stCxn id="30742" idx="2"/>
            <a:endCxn id="30751" idx="1"/>
          </p:cNvCxnSpPr>
          <p:nvPr/>
        </p:nvCxnSpPr>
        <p:spPr bwMode="auto">
          <a:xfrm rot="16200000" flipH="1">
            <a:off x="1068388" y="4859338"/>
            <a:ext cx="1031875" cy="358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0754" name="AutoShape 34"/>
          <p:cNvCxnSpPr>
            <a:cxnSpLocks noChangeShapeType="1"/>
            <a:stCxn id="30749" idx="1"/>
            <a:endCxn id="30742" idx="3"/>
          </p:cNvCxnSpPr>
          <p:nvPr/>
        </p:nvCxnSpPr>
        <p:spPr bwMode="auto">
          <a:xfrm flipH="1">
            <a:off x="2138363" y="3321050"/>
            <a:ext cx="417512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55" name="AutoShape 35"/>
          <p:cNvCxnSpPr>
            <a:cxnSpLocks noChangeShapeType="1"/>
            <a:stCxn id="30750" idx="1"/>
            <a:endCxn id="30742" idx="3"/>
          </p:cNvCxnSpPr>
          <p:nvPr/>
        </p:nvCxnSpPr>
        <p:spPr bwMode="auto">
          <a:xfrm flipH="1" flipV="1">
            <a:off x="2138363" y="3897313"/>
            <a:ext cx="41751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56" name="AutoShape 36"/>
          <p:cNvCxnSpPr>
            <a:cxnSpLocks noChangeShapeType="1"/>
            <a:stCxn id="30734" idx="0"/>
            <a:endCxn id="30731" idx="2"/>
          </p:cNvCxnSpPr>
          <p:nvPr/>
        </p:nvCxnSpPr>
        <p:spPr bwMode="auto">
          <a:xfrm flipV="1">
            <a:off x="4284663" y="4438650"/>
            <a:ext cx="3175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757" name="AutoShape 37"/>
          <p:cNvSpPr>
            <a:spLocks noChangeArrowheads="1"/>
          </p:cNvSpPr>
          <p:nvPr/>
        </p:nvSpPr>
        <p:spPr bwMode="auto">
          <a:xfrm>
            <a:off x="3924300" y="3068638"/>
            <a:ext cx="720725" cy="503237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800"/>
              <a:t>Mediciones</a:t>
            </a:r>
          </a:p>
          <a:p>
            <a:pPr algn="ctr"/>
            <a:r>
              <a:rPr lang="es-PE" sz="800"/>
              <a:t>de Calidad</a:t>
            </a:r>
          </a:p>
        </p:txBody>
      </p:sp>
      <p:cxnSp>
        <p:nvCxnSpPr>
          <p:cNvPr id="30758" name="AutoShape 38"/>
          <p:cNvCxnSpPr>
            <a:cxnSpLocks noChangeShapeType="1"/>
            <a:stCxn id="30731" idx="0"/>
            <a:endCxn id="30757" idx="2"/>
          </p:cNvCxnSpPr>
          <p:nvPr/>
        </p:nvCxnSpPr>
        <p:spPr bwMode="auto">
          <a:xfrm flipH="1" flipV="1">
            <a:off x="4284663" y="3543300"/>
            <a:ext cx="317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59" name="AutoShape 39"/>
          <p:cNvCxnSpPr>
            <a:cxnSpLocks noChangeShapeType="1"/>
            <a:stCxn id="30757" idx="0"/>
            <a:endCxn id="30736" idx="2"/>
          </p:cNvCxnSpPr>
          <p:nvPr/>
        </p:nvCxnSpPr>
        <p:spPr bwMode="auto">
          <a:xfrm flipH="1" flipV="1">
            <a:off x="4279900" y="2708275"/>
            <a:ext cx="47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60" name="AutoShape 40"/>
          <p:cNvCxnSpPr>
            <a:cxnSpLocks noChangeShapeType="1"/>
            <a:stCxn id="30731" idx="1"/>
            <a:endCxn id="30750" idx="3"/>
          </p:cNvCxnSpPr>
          <p:nvPr/>
        </p:nvCxnSpPr>
        <p:spPr bwMode="auto">
          <a:xfrm flipH="1">
            <a:off x="3276600" y="4186238"/>
            <a:ext cx="542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61" name="AutoShape 41"/>
          <p:cNvCxnSpPr>
            <a:cxnSpLocks noChangeShapeType="1"/>
            <a:stCxn id="30736" idx="1"/>
            <a:endCxn id="30749" idx="3"/>
          </p:cNvCxnSpPr>
          <p:nvPr/>
        </p:nvCxnSpPr>
        <p:spPr bwMode="auto">
          <a:xfrm flipH="1">
            <a:off x="3276600" y="2455863"/>
            <a:ext cx="534988" cy="865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62" name="AutoShape 42"/>
          <p:cNvCxnSpPr>
            <a:cxnSpLocks noChangeShapeType="1"/>
            <a:stCxn id="30740" idx="1"/>
            <a:endCxn id="30731" idx="3"/>
          </p:cNvCxnSpPr>
          <p:nvPr/>
        </p:nvCxnSpPr>
        <p:spPr bwMode="auto">
          <a:xfrm flipH="1">
            <a:off x="4754563" y="3609975"/>
            <a:ext cx="1674812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763" name="AutoShape 43"/>
          <p:cNvSpPr>
            <a:spLocks noChangeArrowheads="1"/>
          </p:cNvSpPr>
          <p:nvPr/>
        </p:nvSpPr>
        <p:spPr bwMode="auto">
          <a:xfrm>
            <a:off x="6732588" y="3213100"/>
            <a:ext cx="865187" cy="503238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800"/>
              <a:t>Mediciones de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DEFINICION DEL PROYECTO</a:t>
            </a:r>
            <a:endParaRPr lang="es-ES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1013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Cómo? 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ES" b="1" dirty="0" smtClean="0">
                <a:latin typeface="Calibri" pitchFamily="34" charset="0"/>
              </a:rPr>
              <a:t>	</a:t>
            </a:r>
            <a:r>
              <a:rPr lang="es-ES" sz="2200" b="1" dirty="0" smtClean="0">
                <a:latin typeface="Calibri" pitchFamily="34" charset="0"/>
              </a:rPr>
              <a:t>E</a:t>
            </a:r>
            <a:r>
              <a:rPr lang="es-MX" sz="2200" b="1" dirty="0" smtClean="0">
                <a:latin typeface="Calibri" pitchFamily="34" charset="0"/>
              </a:rPr>
              <a:t>l proyecto se efectuará a través de la instalación de tecnologías móviles, capacitación y puesta en práctica con los transportistas en puntos de venta de prueba.</a:t>
            </a:r>
            <a:endParaRPr lang="es-ES" sz="2200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endParaRPr lang="es-MX" b="1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Cuándo?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</a:t>
            </a:r>
            <a:r>
              <a:rPr lang="es-MX" sz="2400" b="1" dirty="0" smtClean="0">
                <a:latin typeface="Calibri" pitchFamily="34" charset="0"/>
              </a:rPr>
              <a:t>El proyecto tendrá una duración de 6 meses. Se iniciara el día 6 de marzo de 2010 y el lanzamiento en vivo será el 6 de setiembre de 2010, en las instalaciones del operador móvil.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ES" sz="2400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Dónde?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La gestión del proyecto se realizara en las oficinas de sistemas en La Empresa.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DEFINICION DEL PRODUCTO DEL PROYECTO</a:t>
            </a:r>
            <a:endParaRPr lang="es-ES" smtClean="0"/>
          </a:p>
        </p:txBody>
      </p:sp>
      <p:sp>
        <p:nvSpPr>
          <p:cNvPr id="12290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s-MX" b="1" smtClean="0"/>
              <a:t>El</a:t>
            </a:r>
            <a:r>
              <a:rPr lang="en-US" b="1" smtClean="0"/>
              <a:t> </a:t>
            </a:r>
            <a:r>
              <a:rPr lang="es-MX" b="1" smtClean="0"/>
              <a:t>proyecto consiste en desarrollar una aplicación móvil para la distribución y venta de productos de bebidas de consumo masivo, para lo cual se contrataran los servicios de un operador móvil</a:t>
            </a:r>
            <a:endParaRPr lang="es-MX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CLASIFICACION DE LOS STAKEHOLDERS</a:t>
            </a:r>
            <a:endParaRPr lang="es-ES" smtClean="0"/>
          </a:p>
        </p:txBody>
      </p:sp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2"/>
          <a:srcRect l="25977" t="33125" r="30078" b="10625"/>
          <a:stretch>
            <a:fillRect/>
          </a:stretch>
        </p:blipFill>
        <p:spPr bwMode="auto">
          <a:xfrm>
            <a:off x="1785938" y="1524000"/>
            <a:ext cx="5357812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NECESIDAD DEL NEGOCIO U OPORTUNIDAD</a:t>
            </a:r>
            <a:endParaRPr lang="es-ES" smtClean="0"/>
          </a:p>
        </p:txBody>
      </p:sp>
      <p:sp>
        <p:nvSpPr>
          <p:cNvPr id="14338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n-US" b="1" smtClean="0"/>
              <a:t>Incrementar las ventas </a:t>
            </a:r>
          </a:p>
          <a:p>
            <a:pPr eaLnBrk="1"/>
            <a:r>
              <a:rPr lang="en-US" b="1" smtClean="0"/>
              <a:t>Soportar las estrategias de fidelización (Distribuidor – Cliente).</a:t>
            </a:r>
          </a:p>
          <a:p>
            <a:pPr eaLnBrk="1"/>
            <a:r>
              <a:rPr lang="en-US" b="1" smtClean="0"/>
              <a:t>Incrementar la atensión de puntos de ventas.</a:t>
            </a:r>
          </a:p>
          <a:p>
            <a:pPr eaLnBrk="1"/>
            <a:endParaRPr lang="es-E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FINALIDAD DEL PROYECTO</a:t>
            </a:r>
            <a:endParaRPr lang="es-ES" smtClean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s-MX" b="1" smtClean="0"/>
              <a:t>Soportar las estrategias de fidelización</a:t>
            </a:r>
            <a:endParaRPr lang="es-MX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EXCLUSIONES CONOCIDAS DEL PROYECTO</a:t>
            </a:r>
            <a:endParaRPr lang="es-ES" smtClean="0"/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n-US" b="1" smtClean="0"/>
              <a:t>El Diseño de la solución debe adecuarse a los procesos de la Empresa. </a:t>
            </a:r>
          </a:p>
          <a:p>
            <a:pPr eaLnBrk="1"/>
            <a:r>
              <a:rPr lang="en-US" b="1" smtClean="0"/>
              <a:t>La Solución Móvil debe cumplir con los requisitos establecidos.</a:t>
            </a:r>
          </a:p>
          <a:p>
            <a:pPr eaLnBrk="1"/>
            <a:r>
              <a:rPr lang="en-US" b="1" smtClean="0"/>
              <a:t>Los equipos adquiridos deberán ser nuevos. </a:t>
            </a:r>
          </a:p>
          <a:p>
            <a:pPr eaLnBrk="1"/>
            <a:r>
              <a:rPr lang="en-US" b="1" smtClean="0"/>
              <a:t>Los suministros usados deben ser compatibles con los equipos.</a:t>
            </a:r>
          </a:p>
          <a:p>
            <a:pPr eaLnBrk="1"/>
            <a:endParaRPr lang="es-E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PRINCIPALES SUPUESTOS DEL PROYECTO</a:t>
            </a:r>
            <a:endParaRPr lang="es-ES" smtClean="0"/>
          </a:p>
        </p:txBody>
      </p:sp>
      <p:graphicFrame>
        <p:nvGraphicFramePr>
          <p:cNvPr id="31798" name="Group 54"/>
          <p:cNvGraphicFramePr>
            <a:graphicFrameLocks noGrp="1"/>
          </p:cNvGraphicFramePr>
          <p:nvPr/>
        </p:nvGraphicFramePr>
        <p:xfrm>
          <a:off x="1042988" y="1628775"/>
          <a:ext cx="6902450" cy="3887788"/>
        </p:xfrm>
        <a:graphic>
          <a:graphicData uri="http://schemas.openxmlformats.org/drawingml/2006/table">
            <a:tbl>
              <a:tblPr/>
              <a:tblGrid>
                <a:gridCol w="3309937"/>
                <a:gridCol w="3592513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Ambientales o Externos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equipos deben ser comprados antes de que se inicie 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proveedores de los equipos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entregar los mismos, seg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los plazos establecidos en el contrato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Solo el trainer del distribuidor involucrado en el proyecto podr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ser capacitado en el uso del aplicativo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proveedor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debe ser el mismo durante todo el tiempo en que se ha programado 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del mismo.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7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No se realizaran modificaciones en los tiempos del proyecto una vez que el cronograma ha sido aprobado por el GG y al Sponsor por el LP.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277</TotalTime>
  <Words>1177</Words>
  <Application>Microsoft Office PowerPoint</Application>
  <PresentationFormat>On-screen Show (4:3)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Gill Sans MT</vt:lpstr>
      <vt:lpstr>Wingdings 3</vt:lpstr>
      <vt:lpstr>Wingdings</vt:lpstr>
      <vt:lpstr>Verdana</vt:lpstr>
      <vt:lpstr>Times New Roman</vt:lpstr>
      <vt:lpstr>Symbol</vt:lpstr>
      <vt:lpstr>Origen</vt:lpstr>
      <vt:lpstr>PROYECTO INVENTA</vt:lpstr>
      <vt:lpstr>DEFINICION DEL PROYECTO</vt:lpstr>
      <vt:lpstr>DEFINICION DEL PROYECTO</vt:lpstr>
      <vt:lpstr>DEFINICION DEL PRODUCTO DEL PROYECTO</vt:lpstr>
      <vt:lpstr>CLASIFICACION DE LOS STAKEHOLDERS</vt:lpstr>
      <vt:lpstr>NECESIDAD DEL NEGOCIO U OPORTUNIDAD</vt:lpstr>
      <vt:lpstr>FINALIDAD DEL PROYECTO</vt:lpstr>
      <vt:lpstr>EXCLUSIONES CONOCIDAS DEL PROYECTO</vt:lpstr>
      <vt:lpstr>PRINCIPALES SUPUESTOS DEL PROYECTO</vt:lpstr>
      <vt:lpstr>PRINCIPALES RESTRICCIONES DEL PROYECTO</vt:lpstr>
      <vt:lpstr>LINEA BASE DEL ALCANCE (WBS – 2do NIVEL)</vt:lpstr>
      <vt:lpstr>LINEA BASE DEL TIEMPO</vt:lpstr>
      <vt:lpstr>LINEA BASE DEL COSTO</vt:lpstr>
      <vt:lpstr>LINEA BASE DEL COSTO</vt:lpstr>
      <vt:lpstr>LINEA BASE DE CALIDAD</vt:lpstr>
      <vt:lpstr>ORGANIGRAMA DEL PROYECTO</vt:lpstr>
      <vt:lpstr>MATRIZ RAM RESUMIDA</vt:lpstr>
      <vt:lpstr>MATRIZ DE CALIDAD DEL PROYECTO</vt:lpstr>
      <vt:lpstr>MATRIZ DE COMUNICACIONES DEL PROYECTO</vt:lpstr>
      <vt:lpstr>PRINCIPALES RIESGOS Y RESPUESTAS PLANIFICADAS</vt:lpstr>
      <vt:lpstr>MATRIZ DE AQUISICIONES DEL PROYECTO</vt:lpstr>
      <vt:lpstr>SISTEMA DE CONTROL DE CAMBIOS</vt:lpstr>
    </vt:vector>
  </TitlesOfParts>
  <Company>GSF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storero</dc:creator>
  <cp:lastModifiedBy>kiko</cp:lastModifiedBy>
  <cp:revision>16</cp:revision>
  <dcterms:created xsi:type="dcterms:W3CDTF">2010-04-07T19:08:07Z</dcterms:created>
  <dcterms:modified xsi:type="dcterms:W3CDTF">2010-04-10T11:20:13Z</dcterms:modified>
</cp:coreProperties>
</file>