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57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1C5"/>
    <a:srgbClr val="FFCF06"/>
    <a:srgbClr val="002D62"/>
    <a:srgbClr val="FFCB05"/>
    <a:srgbClr val="002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9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9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1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7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9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3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7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9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6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8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1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5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509963"/>
          </a:xfrm>
          <a:prstGeom prst="rect">
            <a:avLst/>
          </a:prstGeom>
          <a:solidFill>
            <a:srgbClr val="002D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002D62"/>
          </a:solidFill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rgbClr val="FFCF06"/>
                </a:solidFill>
              </a:rPr>
              <a:t>Rapid Indexing and Searching of Genomes</a:t>
            </a:r>
            <a:endParaRPr lang="en-US" dirty="0">
              <a:solidFill>
                <a:srgbClr val="FFCF0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320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Cynthia Chen, Brown </a:t>
            </a:r>
            <a:r>
              <a:rPr lang="en-US" dirty="0" smtClean="0"/>
              <a:t>University</a:t>
            </a:r>
            <a:endParaRPr lang="en-US" dirty="0" smtClean="0"/>
          </a:p>
          <a:p>
            <a:r>
              <a:rPr lang="en-US" dirty="0" smtClean="0"/>
              <a:t>Eli Ben-Michael, Columbia University</a:t>
            </a:r>
            <a:endParaRPr lang="en-US" dirty="0" smtClean="0"/>
          </a:p>
          <a:p>
            <a:r>
              <a:rPr lang="en-US" dirty="0" smtClean="0"/>
              <a:t>Biostatistics </a:t>
            </a:r>
            <a:r>
              <a:rPr lang="en-US" dirty="0" smtClean="0"/>
              <a:t>Big Data Summer Institute</a:t>
            </a:r>
          </a:p>
          <a:p>
            <a:r>
              <a:rPr lang="en-US" dirty="0" smtClean="0"/>
              <a:t>Symposium on Big Data, Human Health, and Statistics</a:t>
            </a:r>
          </a:p>
          <a:p>
            <a:r>
              <a:rPr lang="en-US" dirty="0" smtClean="0"/>
              <a:t>Department of Biostatistics, University of Michigan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630" y="0"/>
            <a:ext cx="1455370" cy="153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9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536699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F06"/>
                </a:solidFill>
              </a:rPr>
              <a:t>FM Indexes </a:t>
            </a:r>
            <a:endParaRPr lang="en-US" dirty="0">
              <a:solidFill>
                <a:srgbClr val="FFCF0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Genome is long</a:t>
            </a:r>
          </a:p>
          <a:p>
            <a:pPr lvl="1"/>
            <a:r>
              <a:rPr lang="en-US" dirty="0" smtClean="0"/>
              <a:t>~ 3 billion base pairs</a:t>
            </a:r>
          </a:p>
          <a:p>
            <a:pPr lvl="1"/>
            <a:r>
              <a:rPr lang="en-US" dirty="0" smtClean="0"/>
              <a:t>How can we do efficient search on the genome?</a:t>
            </a:r>
          </a:p>
          <a:p>
            <a:pPr lvl="1"/>
            <a:r>
              <a:rPr lang="en-US" dirty="0" smtClean="0"/>
              <a:t>How can we compress the genome?</a:t>
            </a:r>
          </a:p>
          <a:p>
            <a:r>
              <a:rPr lang="en-US" dirty="0" smtClean="0"/>
              <a:t>FM Indexing</a:t>
            </a:r>
          </a:p>
          <a:p>
            <a:pPr lvl="1"/>
            <a:r>
              <a:rPr lang="en-US" dirty="0" smtClean="0"/>
              <a:t>Places characters with similar right contexts together</a:t>
            </a:r>
          </a:p>
          <a:p>
            <a:pPr lvl="1"/>
            <a:r>
              <a:rPr lang="en-US" dirty="0" smtClean="0"/>
              <a:t>Efficient O(1) search</a:t>
            </a:r>
          </a:p>
          <a:p>
            <a:pPr lvl="1"/>
            <a:r>
              <a:rPr lang="en-US" dirty="0" smtClean="0"/>
              <a:t>Good for compression (Huffman Coding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Good reference: http://www.cs.jhu.edu/~langmea/resources/bwt_fm.pdf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630" y="0"/>
            <a:ext cx="1455370" cy="153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3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36699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F06"/>
                </a:solidFill>
              </a:rPr>
              <a:t>Results (1)</a:t>
            </a:r>
            <a:endParaRPr lang="en-US" dirty="0">
              <a:solidFill>
                <a:srgbClr val="FFCF0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630" y="0"/>
            <a:ext cx="1455370" cy="15366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24" y="1428261"/>
            <a:ext cx="7293952" cy="542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2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536699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F06"/>
                </a:solidFill>
              </a:rPr>
              <a:t>Applications</a:t>
            </a:r>
            <a:endParaRPr lang="en-US" dirty="0">
              <a:solidFill>
                <a:srgbClr val="FFCF0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STRs</a:t>
            </a:r>
          </a:p>
          <a:p>
            <a:pPr lvl="1"/>
            <a:r>
              <a:rPr lang="en-US" dirty="0" smtClean="0"/>
              <a:t>E.g. </a:t>
            </a:r>
          </a:p>
          <a:p>
            <a:pPr lvl="2"/>
            <a:r>
              <a:rPr lang="en-US" dirty="0" smtClean="0"/>
              <a:t>“AC”: Association with breast cancer</a:t>
            </a:r>
          </a:p>
          <a:p>
            <a:pPr lvl="2"/>
            <a:r>
              <a:rPr lang="en-US" dirty="0" smtClean="0"/>
              <a:t>“CGG”:  Repeat varies based on gender</a:t>
            </a:r>
          </a:p>
          <a:p>
            <a:pPr lvl="2"/>
            <a:r>
              <a:rPr lang="en-US" dirty="0" smtClean="0"/>
              <a:t>“TTAGGG”: Telomere sequence</a:t>
            </a:r>
          </a:p>
          <a:p>
            <a:pPr lvl="1"/>
            <a:r>
              <a:rPr lang="en-US" dirty="0" smtClean="0"/>
              <a:t>2-13 nucleotides repeated consecutively on a strand of DNA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mportant to understanding genetic variation in humans</a:t>
            </a:r>
          </a:p>
          <a:p>
            <a:pPr lvl="1"/>
            <a:r>
              <a:rPr lang="en-US" dirty="0" smtClean="0"/>
              <a:t>Variation is hard to see when comparing to reference genome</a:t>
            </a:r>
          </a:p>
          <a:p>
            <a:pPr lvl="1"/>
            <a:r>
              <a:rPr lang="en-US" dirty="0" smtClean="0"/>
              <a:t>Easy to count with FM Index</a:t>
            </a:r>
          </a:p>
          <a:p>
            <a:pPr lvl="1"/>
            <a:r>
              <a:rPr lang="en-US" dirty="0" smtClean="0"/>
              <a:t>Example: Distribution of dinucleotides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630" y="0"/>
            <a:ext cx="1455370" cy="153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5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1999" cy="1536699"/>
          </a:xfrm>
          <a:prstGeom prst="rect">
            <a:avLst/>
          </a:prstGeom>
          <a:solidFill>
            <a:srgbClr val="002D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F06"/>
                </a:solidFill>
              </a:rPr>
              <a:t>Results (2)</a:t>
            </a:r>
            <a:endParaRPr lang="en-US" dirty="0">
              <a:solidFill>
                <a:srgbClr val="FFCF0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630" y="0"/>
            <a:ext cx="1455370" cy="15366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528" y="1536698"/>
            <a:ext cx="9975272" cy="532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5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"/>
            <a:ext cx="12192000" cy="1536698"/>
          </a:xfrm>
          <a:prstGeom prst="rect">
            <a:avLst/>
          </a:prstGeom>
          <a:solidFill>
            <a:srgbClr val="002D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F06"/>
                </a:solidFill>
              </a:rPr>
              <a:t>Acknowledgments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Prof. Goncalo </a:t>
            </a:r>
            <a:r>
              <a:rPr lang="en-US" dirty="0" err="1" smtClean="0"/>
              <a:t>Abecasis</a:t>
            </a:r>
            <a:endParaRPr lang="en-US" dirty="0" smtClean="0"/>
          </a:p>
          <a:p>
            <a:r>
              <a:rPr lang="en-US" dirty="0" smtClean="0"/>
              <a:t>Prof. Hyun Min Kang</a:t>
            </a:r>
          </a:p>
          <a:p>
            <a:r>
              <a:rPr lang="en-US" dirty="0" smtClean="0"/>
              <a:t>Sayantan Das</a:t>
            </a:r>
          </a:p>
          <a:p>
            <a:r>
              <a:rPr lang="en-US" dirty="0" smtClean="0"/>
              <a:t>Prof. </a:t>
            </a:r>
            <a:r>
              <a:rPr lang="en-US" dirty="0" err="1" smtClean="0"/>
              <a:t>Bhramar</a:t>
            </a:r>
            <a:r>
              <a:rPr lang="en-US" dirty="0" smtClean="0"/>
              <a:t> Mukherjee</a:t>
            </a:r>
          </a:p>
          <a:p>
            <a:r>
              <a:rPr lang="en-US" dirty="0" smtClean="0"/>
              <a:t>University of Michigan School of Public Health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630" y="0"/>
            <a:ext cx="1455370" cy="153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30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185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Rapid Indexing and Searching of Genomes</vt:lpstr>
      <vt:lpstr>FM Indexes </vt:lpstr>
      <vt:lpstr>Results (1)</vt:lpstr>
      <vt:lpstr>Applications</vt:lpstr>
      <vt:lpstr>Results (2)</vt:lpstr>
      <vt:lpstr>Acknowledgments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Indexing and Searching of Genomes</dc:title>
  <dc:creator>Eli Ben-Michael</dc:creator>
  <cp:lastModifiedBy>Eli Ben-Michael</cp:lastModifiedBy>
  <cp:revision>23</cp:revision>
  <dcterms:created xsi:type="dcterms:W3CDTF">2015-06-23T18:42:29Z</dcterms:created>
  <dcterms:modified xsi:type="dcterms:W3CDTF">2015-06-24T20:33:46Z</dcterms:modified>
</cp:coreProperties>
</file>