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8" r:id="rId3"/>
    <p:sldId id="277" r:id="rId4"/>
    <p:sldId id="259" r:id="rId5"/>
    <p:sldId id="269" r:id="rId6"/>
    <p:sldId id="270" r:id="rId7"/>
    <p:sldId id="271" r:id="rId8"/>
    <p:sldId id="276" r:id="rId9"/>
    <p:sldId id="272" r:id="rId10"/>
    <p:sldId id="273" r:id="rId11"/>
    <p:sldId id="275" r:id="rId12"/>
    <p:sldId id="274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CB4136-A09F-49DF-BF12-851803F65B7B}" v="31" dt="2025-03-18T14:28:08.390"/>
    <p1510:client id="{F83354C5-0BE4-4B0D-BA79-A1808D7ACB5B}" v="3" dt="2025-03-18T21:56:07.1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670A8B-F901-4C7D-9B55-CEF5A5673D1D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4AA0EE-5A17-4A5F-BF59-5B4AFF2107D3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/>
            <a:t>Introduction</a:t>
          </a:r>
        </a:p>
      </dgm:t>
    </dgm:pt>
    <dgm:pt modelId="{625DB113-71C6-416D-8CEC-A004E8F57EF5}" type="parTrans" cxnId="{8DAC9781-55AB-4FA0-A576-4DA34E6B5598}">
      <dgm:prSet/>
      <dgm:spPr/>
      <dgm:t>
        <a:bodyPr/>
        <a:lstStyle/>
        <a:p>
          <a:endParaRPr lang="en-US"/>
        </a:p>
      </dgm:t>
    </dgm:pt>
    <dgm:pt modelId="{0CED76F6-5839-41F4-AAD6-B07A1DBD8BDF}" type="sibTrans" cxnId="{8DAC9781-55AB-4FA0-A576-4DA34E6B5598}">
      <dgm:prSet/>
      <dgm:spPr/>
      <dgm:t>
        <a:bodyPr/>
        <a:lstStyle/>
        <a:p>
          <a:endParaRPr lang="en-US"/>
        </a:p>
      </dgm:t>
    </dgm:pt>
    <dgm:pt modelId="{2C1D278F-4053-45AA-BDA3-760751484022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/>
            <a:t>SQL Insights</a:t>
          </a:r>
        </a:p>
      </dgm:t>
    </dgm:pt>
    <dgm:pt modelId="{33C01F86-77BA-4C68-96F4-9CCB69B6EBE6}" type="parTrans" cxnId="{60F3EE56-B0B9-47B7-89D4-8C2C99D2F51D}">
      <dgm:prSet/>
      <dgm:spPr/>
      <dgm:t>
        <a:bodyPr/>
        <a:lstStyle/>
        <a:p>
          <a:endParaRPr lang="en-US"/>
        </a:p>
      </dgm:t>
    </dgm:pt>
    <dgm:pt modelId="{0FF25083-E163-4DF1-BE4F-DD82E4D225ED}" type="sibTrans" cxnId="{60F3EE56-B0B9-47B7-89D4-8C2C99D2F51D}">
      <dgm:prSet/>
      <dgm:spPr/>
      <dgm:t>
        <a:bodyPr/>
        <a:lstStyle/>
        <a:p>
          <a:endParaRPr lang="en-US"/>
        </a:p>
      </dgm:t>
    </dgm:pt>
    <dgm:pt modelId="{F952EB4C-4633-4EA5-8207-79F7D0E5F4E0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/>
            <a:t>Recommendation</a:t>
          </a:r>
        </a:p>
      </dgm:t>
    </dgm:pt>
    <dgm:pt modelId="{ECB88D2C-1581-44BB-9F80-F64964AB78E1}" type="parTrans" cxnId="{0D724F7A-197C-49F9-A906-191A817104A8}">
      <dgm:prSet/>
      <dgm:spPr/>
      <dgm:t>
        <a:bodyPr/>
        <a:lstStyle/>
        <a:p>
          <a:endParaRPr lang="en-US"/>
        </a:p>
      </dgm:t>
    </dgm:pt>
    <dgm:pt modelId="{3695BE40-5076-45AC-A660-F76129F7E9CB}" type="sibTrans" cxnId="{0D724F7A-197C-49F9-A906-191A817104A8}">
      <dgm:prSet/>
      <dgm:spPr/>
      <dgm:t>
        <a:bodyPr/>
        <a:lstStyle/>
        <a:p>
          <a:endParaRPr lang="en-US"/>
        </a:p>
      </dgm:t>
    </dgm:pt>
    <dgm:pt modelId="{3F121413-6458-40CF-A565-2D2060A08B8E}" type="pres">
      <dgm:prSet presAssocID="{55670A8B-F901-4C7D-9B55-CEF5A5673D1D}" presName="linear" presStyleCnt="0">
        <dgm:presLayoutVars>
          <dgm:dir/>
          <dgm:animLvl val="lvl"/>
          <dgm:resizeHandles val="exact"/>
        </dgm:presLayoutVars>
      </dgm:prSet>
      <dgm:spPr/>
    </dgm:pt>
    <dgm:pt modelId="{8F709422-3B55-4CD8-BEB4-B3A126CD51C5}" type="pres">
      <dgm:prSet presAssocID="{474AA0EE-5A17-4A5F-BF59-5B4AFF2107D3}" presName="parentLin" presStyleCnt="0"/>
      <dgm:spPr/>
    </dgm:pt>
    <dgm:pt modelId="{CE8E92FA-45DC-407B-8A02-7F57C9617282}" type="pres">
      <dgm:prSet presAssocID="{474AA0EE-5A17-4A5F-BF59-5B4AFF2107D3}" presName="parentLeftMargin" presStyleLbl="node1" presStyleIdx="0" presStyleCnt="3"/>
      <dgm:spPr/>
    </dgm:pt>
    <dgm:pt modelId="{5A7E9AA4-C41A-49AD-94B3-DBE00B053636}" type="pres">
      <dgm:prSet presAssocID="{474AA0EE-5A17-4A5F-BF59-5B4AFF2107D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02A9639-163C-41DE-9C83-FDBB4E8A0432}" type="pres">
      <dgm:prSet presAssocID="{474AA0EE-5A17-4A5F-BF59-5B4AFF2107D3}" presName="negativeSpace" presStyleCnt="0"/>
      <dgm:spPr/>
    </dgm:pt>
    <dgm:pt modelId="{DC3A109F-C42E-49C5-9EB3-FE9536EDF698}" type="pres">
      <dgm:prSet presAssocID="{474AA0EE-5A17-4A5F-BF59-5B4AFF2107D3}" presName="childText" presStyleLbl="conFgAcc1" presStyleIdx="0" presStyleCnt="3">
        <dgm:presLayoutVars>
          <dgm:bulletEnabled val="1"/>
        </dgm:presLayoutVars>
      </dgm:prSet>
      <dgm:spPr>
        <a:ln>
          <a:solidFill>
            <a:schemeClr val="accent6">
              <a:lumMod val="75000"/>
            </a:schemeClr>
          </a:solidFill>
        </a:ln>
      </dgm:spPr>
    </dgm:pt>
    <dgm:pt modelId="{3C3280C7-C5F9-4B3E-98FC-E900ED2FFF2D}" type="pres">
      <dgm:prSet presAssocID="{0CED76F6-5839-41F4-AAD6-B07A1DBD8BDF}" presName="spaceBetweenRectangles" presStyleCnt="0"/>
      <dgm:spPr/>
    </dgm:pt>
    <dgm:pt modelId="{CF5C148C-7D60-49EB-ADD3-3BD7FEA6021F}" type="pres">
      <dgm:prSet presAssocID="{2C1D278F-4053-45AA-BDA3-760751484022}" presName="parentLin" presStyleCnt="0"/>
      <dgm:spPr/>
    </dgm:pt>
    <dgm:pt modelId="{9B70EE38-F6B3-4D0D-9C57-0D6350972F73}" type="pres">
      <dgm:prSet presAssocID="{2C1D278F-4053-45AA-BDA3-760751484022}" presName="parentLeftMargin" presStyleLbl="node1" presStyleIdx="0" presStyleCnt="3"/>
      <dgm:spPr/>
    </dgm:pt>
    <dgm:pt modelId="{04ACAA39-D310-47D8-A7E9-51C4F4BAC026}" type="pres">
      <dgm:prSet presAssocID="{2C1D278F-4053-45AA-BDA3-76075148402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A016008-1EC7-41A9-A62E-76F091A515A7}" type="pres">
      <dgm:prSet presAssocID="{2C1D278F-4053-45AA-BDA3-760751484022}" presName="negativeSpace" presStyleCnt="0"/>
      <dgm:spPr/>
    </dgm:pt>
    <dgm:pt modelId="{A9CEA9ED-34D1-47FE-9A15-1506CE9273C4}" type="pres">
      <dgm:prSet presAssocID="{2C1D278F-4053-45AA-BDA3-760751484022}" presName="childText" presStyleLbl="conFgAcc1" presStyleIdx="1" presStyleCnt="3">
        <dgm:presLayoutVars>
          <dgm:bulletEnabled val="1"/>
        </dgm:presLayoutVars>
      </dgm:prSet>
      <dgm:spPr>
        <a:ln>
          <a:solidFill>
            <a:schemeClr val="accent6">
              <a:lumMod val="75000"/>
            </a:schemeClr>
          </a:solidFill>
        </a:ln>
      </dgm:spPr>
    </dgm:pt>
    <dgm:pt modelId="{50C488F7-99DB-4022-BAA6-2F9B217E428C}" type="pres">
      <dgm:prSet presAssocID="{0FF25083-E163-4DF1-BE4F-DD82E4D225ED}" presName="spaceBetweenRectangles" presStyleCnt="0"/>
      <dgm:spPr/>
    </dgm:pt>
    <dgm:pt modelId="{6775222C-5F8B-44F1-A40C-8D779EC93E96}" type="pres">
      <dgm:prSet presAssocID="{F952EB4C-4633-4EA5-8207-79F7D0E5F4E0}" presName="parentLin" presStyleCnt="0"/>
      <dgm:spPr/>
    </dgm:pt>
    <dgm:pt modelId="{A992742D-601A-4B4E-B7F3-3947C9B758DB}" type="pres">
      <dgm:prSet presAssocID="{F952EB4C-4633-4EA5-8207-79F7D0E5F4E0}" presName="parentLeftMargin" presStyleLbl="node1" presStyleIdx="1" presStyleCnt="3"/>
      <dgm:spPr/>
    </dgm:pt>
    <dgm:pt modelId="{E70910BC-76E1-4876-96C9-55382D737DB8}" type="pres">
      <dgm:prSet presAssocID="{F952EB4C-4633-4EA5-8207-79F7D0E5F4E0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734FF8D9-A897-4D08-B3C2-394A5FB1C071}" type="pres">
      <dgm:prSet presAssocID="{F952EB4C-4633-4EA5-8207-79F7D0E5F4E0}" presName="negativeSpace" presStyleCnt="0"/>
      <dgm:spPr/>
    </dgm:pt>
    <dgm:pt modelId="{0B1EB701-2F13-4069-827A-79947F7DC054}" type="pres">
      <dgm:prSet presAssocID="{F952EB4C-4633-4EA5-8207-79F7D0E5F4E0}" presName="childText" presStyleLbl="conFgAcc1" presStyleIdx="2" presStyleCnt="3">
        <dgm:presLayoutVars>
          <dgm:bulletEnabled val="1"/>
        </dgm:presLayoutVars>
      </dgm:prSet>
      <dgm:spPr>
        <a:ln>
          <a:solidFill>
            <a:schemeClr val="accent6">
              <a:lumMod val="75000"/>
            </a:schemeClr>
          </a:solidFill>
        </a:ln>
      </dgm:spPr>
    </dgm:pt>
  </dgm:ptLst>
  <dgm:cxnLst>
    <dgm:cxn modelId="{170F7A0E-484C-4983-B39F-866ABB46B931}" type="presOf" srcId="{55670A8B-F901-4C7D-9B55-CEF5A5673D1D}" destId="{3F121413-6458-40CF-A565-2D2060A08B8E}" srcOrd="0" destOrd="0" presId="urn:microsoft.com/office/officeart/2005/8/layout/list1"/>
    <dgm:cxn modelId="{83E03826-3E47-4258-BDC8-AEA14222435E}" type="presOf" srcId="{474AA0EE-5A17-4A5F-BF59-5B4AFF2107D3}" destId="{5A7E9AA4-C41A-49AD-94B3-DBE00B053636}" srcOrd="1" destOrd="0" presId="urn:microsoft.com/office/officeart/2005/8/layout/list1"/>
    <dgm:cxn modelId="{C9C86D32-55D9-475F-8080-E9F7E813D699}" type="presOf" srcId="{F952EB4C-4633-4EA5-8207-79F7D0E5F4E0}" destId="{E70910BC-76E1-4876-96C9-55382D737DB8}" srcOrd="1" destOrd="0" presId="urn:microsoft.com/office/officeart/2005/8/layout/list1"/>
    <dgm:cxn modelId="{60F3EE56-B0B9-47B7-89D4-8C2C99D2F51D}" srcId="{55670A8B-F901-4C7D-9B55-CEF5A5673D1D}" destId="{2C1D278F-4053-45AA-BDA3-760751484022}" srcOrd="1" destOrd="0" parTransId="{33C01F86-77BA-4C68-96F4-9CCB69B6EBE6}" sibTransId="{0FF25083-E163-4DF1-BE4F-DD82E4D225ED}"/>
    <dgm:cxn modelId="{0D724F7A-197C-49F9-A906-191A817104A8}" srcId="{55670A8B-F901-4C7D-9B55-CEF5A5673D1D}" destId="{F952EB4C-4633-4EA5-8207-79F7D0E5F4E0}" srcOrd="2" destOrd="0" parTransId="{ECB88D2C-1581-44BB-9F80-F64964AB78E1}" sibTransId="{3695BE40-5076-45AC-A660-F76129F7E9CB}"/>
    <dgm:cxn modelId="{7DF12781-20AA-4EEB-937D-4C8A49F000F4}" type="presOf" srcId="{F952EB4C-4633-4EA5-8207-79F7D0E5F4E0}" destId="{A992742D-601A-4B4E-B7F3-3947C9B758DB}" srcOrd="0" destOrd="0" presId="urn:microsoft.com/office/officeart/2005/8/layout/list1"/>
    <dgm:cxn modelId="{8DAC9781-55AB-4FA0-A576-4DA34E6B5598}" srcId="{55670A8B-F901-4C7D-9B55-CEF5A5673D1D}" destId="{474AA0EE-5A17-4A5F-BF59-5B4AFF2107D3}" srcOrd="0" destOrd="0" parTransId="{625DB113-71C6-416D-8CEC-A004E8F57EF5}" sibTransId="{0CED76F6-5839-41F4-AAD6-B07A1DBD8BDF}"/>
    <dgm:cxn modelId="{BC0D709D-CF4F-475C-8E29-A04001FCC313}" type="presOf" srcId="{2C1D278F-4053-45AA-BDA3-760751484022}" destId="{9B70EE38-F6B3-4D0D-9C57-0D6350972F73}" srcOrd="0" destOrd="0" presId="urn:microsoft.com/office/officeart/2005/8/layout/list1"/>
    <dgm:cxn modelId="{8B131ECB-EB73-4A6A-9640-FF9C0FDD8465}" type="presOf" srcId="{474AA0EE-5A17-4A5F-BF59-5B4AFF2107D3}" destId="{CE8E92FA-45DC-407B-8A02-7F57C9617282}" srcOrd="0" destOrd="0" presId="urn:microsoft.com/office/officeart/2005/8/layout/list1"/>
    <dgm:cxn modelId="{5E7DCACF-413C-4BD2-8191-1F870B3D737F}" type="presOf" srcId="{2C1D278F-4053-45AA-BDA3-760751484022}" destId="{04ACAA39-D310-47D8-A7E9-51C4F4BAC026}" srcOrd="1" destOrd="0" presId="urn:microsoft.com/office/officeart/2005/8/layout/list1"/>
    <dgm:cxn modelId="{46BB050A-CA13-4523-8268-08835B3467CC}" type="presParOf" srcId="{3F121413-6458-40CF-A565-2D2060A08B8E}" destId="{8F709422-3B55-4CD8-BEB4-B3A126CD51C5}" srcOrd="0" destOrd="0" presId="urn:microsoft.com/office/officeart/2005/8/layout/list1"/>
    <dgm:cxn modelId="{82E5F4FF-6268-4269-9520-D74510AD0C5C}" type="presParOf" srcId="{8F709422-3B55-4CD8-BEB4-B3A126CD51C5}" destId="{CE8E92FA-45DC-407B-8A02-7F57C9617282}" srcOrd="0" destOrd="0" presId="urn:microsoft.com/office/officeart/2005/8/layout/list1"/>
    <dgm:cxn modelId="{4F21091E-01B9-4E81-95E8-023FF046B2B2}" type="presParOf" srcId="{8F709422-3B55-4CD8-BEB4-B3A126CD51C5}" destId="{5A7E9AA4-C41A-49AD-94B3-DBE00B053636}" srcOrd="1" destOrd="0" presId="urn:microsoft.com/office/officeart/2005/8/layout/list1"/>
    <dgm:cxn modelId="{EE24C76E-3C32-4EAD-816F-5BBEE56336B6}" type="presParOf" srcId="{3F121413-6458-40CF-A565-2D2060A08B8E}" destId="{902A9639-163C-41DE-9C83-FDBB4E8A0432}" srcOrd="1" destOrd="0" presId="urn:microsoft.com/office/officeart/2005/8/layout/list1"/>
    <dgm:cxn modelId="{473E93E4-0B7C-459D-B593-EF1F488B75B6}" type="presParOf" srcId="{3F121413-6458-40CF-A565-2D2060A08B8E}" destId="{DC3A109F-C42E-49C5-9EB3-FE9536EDF698}" srcOrd="2" destOrd="0" presId="urn:microsoft.com/office/officeart/2005/8/layout/list1"/>
    <dgm:cxn modelId="{79ED4BDC-D06D-497E-B6FA-B64E9D58614D}" type="presParOf" srcId="{3F121413-6458-40CF-A565-2D2060A08B8E}" destId="{3C3280C7-C5F9-4B3E-98FC-E900ED2FFF2D}" srcOrd="3" destOrd="0" presId="urn:microsoft.com/office/officeart/2005/8/layout/list1"/>
    <dgm:cxn modelId="{1DF819B7-6D2A-41DD-98A4-EBF35ACD2DF5}" type="presParOf" srcId="{3F121413-6458-40CF-A565-2D2060A08B8E}" destId="{CF5C148C-7D60-49EB-ADD3-3BD7FEA6021F}" srcOrd="4" destOrd="0" presId="urn:microsoft.com/office/officeart/2005/8/layout/list1"/>
    <dgm:cxn modelId="{EFAD9781-43AC-4105-AD0F-6CAE47FCCB59}" type="presParOf" srcId="{CF5C148C-7D60-49EB-ADD3-3BD7FEA6021F}" destId="{9B70EE38-F6B3-4D0D-9C57-0D6350972F73}" srcOrd="0" destOrd="0" presId="urn:microsoft.com/office/officeart/2005/8/layout/list1"/>
    <dgm:cxn modelId="{179C4766-680D-4064-AA6D-FB7C23D52C0C}" type="presParOf" srcId="{CF5C148C-7D60-49EB-ADD3-3BD7FEA6021F}" destId="{04ACAA39-D310-47D8-A7E9-51C4F4BAC026}" srcOrd="1" destOrd="0" presId="urn:microsoft.com/office/officeart/2005/8/layout/list1"/>
    <dgm:cxn modelId="{68232B6A-5836-488D-8C49-A64551CE3F4F}" type="presParOf" srcId="{3F121413-6458-40CF-A565-2D2060A08B8E}" destId="{1A016008-1EC7-41A9-A62E-76F091A515A7}" srcOrd="5" destOrd="0" presId="urn:microsoft.com/office/officeart/2005/8/layout/list1"/>
    <dgm:cxn modelId="{472D40C8-96C2-4ABC-92BB-C960CAB757B4}" type="presParOf" srcId="{3F121413-6458-40CF-A565-2D2060A08B8E}" destId="{A9CEA9ED-34D1-47FE-9A15-1506CE9273C4}" srcOrd="6" destOrd="0" presId="urn:microsoft.com/office/officeart/2005/8/layout/list1"/>
    <dgm:cxn modelId="{34E319F5-D80F-4C14-B2DC-57BE0AD58C56}" type="presParOf" srcId="{3F121413-6458-40CF-A565-2D2060A08B8E}" destId="{50C488F7-99DB-4022-BAA6-2F9B217E428C}" srcOrd="7" destOrd="0" presId="urn:microsoft.com/office/officeart/2005/8/layout/list1"/>
    <dgm:cxn modelId="{EE3942F8-0EEB-458F-9FCF-C617380E1BDC}" type="presParOf" srcId="{3F121413-6458-40CF-A565-2D2060A08B8E}" destId="{6775222C-5F8B-44F1-A40C-8D779EC93E96}" srcOrd="8" destOrd="0" presId="urn:microsoft.com/office/officeart/2005/8/layout/list1"/>
    <dgm:cxn modelId="{077D1663-E903-424B-9533-B591F6B03E76}" type="presParOf" srcId="{6775222C-5F8B-44F1-A40C-8D779EC93E96}" destId="{A992742D-601A-4B4E-B7F3-3947C9B758DB}" srcOrd="0" destOrd="0" presId="urn:microsoft.com/office/officeart/2005/8/layout/list1"/>
    <dgm:cxn modelId="{605B315D-0B59-4EC7-9215-A5A902A91CA4}" type="presParOf" srcId="{6775222C-5F8B-44F1-A40C-8D779EC93E96}" destId="{E70910BC-76E1-4876-96C9-55382D737DB8}" srcOrd="1" destOrd="0" presId="urn:microsoft.com/office/officeart/2005/8/layout/list1"/>
    <dgm:cxn modelId="{02054EEF-5C42-429C-91EF-93667E7B63B9}" type="presParOf" srcId="{3F121413-6458-40CF-A565-2D2060A08B8E}" destId="{734FF8D9-A897-4D08-B3C2-394A5FB1C071}" srcOrd="9" destOrd="0" presId="urn:microsoft.com/office/officeart/2005/8/layout/list1"/>
    <dgm:cxn modelId="{B1281AE8-2F84-4800-A722-034F71496C55}" type="presParOf" srcId="{3F121413-6458-40CF-A565-2D2060A08B8E}" destId="{0B1EB701-2F13-4069-827A-79947F7DC054}" srcOrd="10" destOrd="0" presId="urn:microsoft.com/office/officeart/2005/8/layout/list1"/>
  </dgm:cxnLst>
  <dgm:bg/>
  <dgm:whole>
    <a:ln>
      <a:solidFill>
        <a:schemeClr val="bg1"/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3A109F-C42E-49C5-9EB3-FE9536EDF698}">
      <dsp:nvSpPr>
        <dsp:cNvPr id="0" name=""/>
        <dsp:cNvSpPr/>
      </dsp:nvSpPr>
      <dsp:spPr>
        <a:xfrm>
          <a:off x="0" y="571167"/>
          <a:ext cx="8128000" cy="90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7E9AA4-C41A-49AD-94B3-DBE00B053636}">
      <dsp:nvSpPr>
        <dsp:cNvPr id="0" name=""/>
        <dsp:cNvSpPr/>
      </dsp:nvSpPr>
      <dsp:spPr>
        <a:xfrm>
          <a:off x="406400" y="39807"/>
          <a:ext cx="5689600" cy="1062720"/>
        </a:xfrm>
        <a:prstGeom prst="roundRect">
          <a:avLst/>
        </a:prstGeom>
        <a:solidFill>
          <a:schemeClr val="accent6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Introduction</a:t>
          </a:r>
        </a:p>
      </dsp:txBody>
      <dsp:txXfrm>
        <a:off x="458278" y="91685"/>
        <a:ext cx="5585844" cy="958964"/>
      </dsp:txXfrm>
    </dsp:sp>
    <dsp:sp modelId="{A9CEA9ED-34D1-47FE-9A15-1506CE9273C4}">
      <dsp:nvSpPr>
        <dsp:cNvPr id="0" name=""/>
        <dsp:cNvSpPr/>
      </dsp:nvSpPr>
      <dsp:spPr>
        <a:xfrm>
          <a:off x="0" y="2204127"/>
          <a:ext cx="8128000" cy="90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ACAA39-D310-47D8-A7E9-51C4F4BAC026}">
      <dsp:nvSpPr>
        <dsp:cNvPr id="0" name=""/>
        <dsp:cNvSpPr/>
      </dsp:nvSpPr>
      <dsp:spPr>
        <a:xfrm>
          <a:off x="406400" y="1672767"/>
          <a:ext cx="5689600" cy="1062720"/>
        </a:xfrm>
        <a:prstGeom prst="roundRect">
          <a:avLst/>
        </a:prstGeom>
        <a:solidFill>
          <a:schemeClr val="accent6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SQL Insights</a:t>
          </a:r>
        </a:p>
      </dsp:txBody>
      <dsp:txXfrm>
        <a:off x="458278" y="1724645"/>
        <a:ext cx="5585844" cy="958964"/>
      </dsp:txXfrm>
    </dsp:sp>
    <dsp:sp modelId="{0B1EB701-2F13-4069-827A-79947F7DC054}">
      <dsp:nvSpPr>
        <dsp:cNvPr id="0" name=""/>
        <dsp:cNvSpPr/>
      </dsp:nvSpPr>
      <dsp:spPr>
        <a:xfrm>
          <a:off x="0" y="3837087"/>
          <a:ext cx="8128000" cy="90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0910BC-76E1-4876-96C9-55382D737DB8}">
      <dsp:nvSpPr>
        <dsp:cNvPr id="0" name=""/>
        <dsp:cNvSpPr/>
      </dsp:nvSpPr>
      <dsp:spPr>
        <a:xfrm>
          <a:off x="406400" y="3305727"/>
          <a:ext cx="5689600" cy="1062720"/>
        </a:xfrm>
        <a:prstGeom prst="roundRect">
          <a:avLst/>
        </a:prstGeom>
        <a:solidFill>
          <a:schemeClr val="accent6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Recommendation</a:t>
          </a:r>
        </a:p>
      </dsp:txBody>
      <dsp:txXfrm>
        <a:off x="458278" y="3357605"/>
        <a:ext cx="5585844" cy="9589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686FD-6F7D-D4BA-9F2E-783733371D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209D8D-6A55-B01D-6C22-8F0F354D1B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1FCA8-E4D7-8984-6ADF-F5A7D2A29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F0C9D-37B3-4F14-92C3-391530FF27E3}" type="datetimeFigureOut">
              <a:rPr lang="en-US" smtClean="0"/>
              <a:t>2025-04-29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C7479-0A4E-6EC8-A230-C40840E1C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B403F0-8E83-91EC-8F86-4117F4597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27D4B-3C2A-458A-95BC-1D266C693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563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4742C-9ADC-DC9D-DD17-0147264BF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F80B34-2C1A-0104-F622-3E51954E96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3BB4D-C464-3D51-75BA-ED953A326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F0C9D-37B3-4F14-92C3-391530FF27E3}" type="datetimeFigureOut">
              <a:rPr lang="en-US" smtClean="0"/>
              <a:t>2025-04-29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68094-7C00-1E45-CC18-6A6BC3E13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62ADE-4999-64D2-324F-6D7BAA0AA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27D4B-3C2A-458A-95BC-1D266C693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109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567473-816C-E053-C5E8-CD1D9DBB19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CF8381-AFF8-E531-7DBF-7B7F1D5D70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DF4EE-A29A-33C4-C53E-D634BB8CF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F0C9D-37B3-4F14-92C3-391530FF27E3}" type="datetimeFigureOut">
              <a:rPr lang="en-US" smtClean="0"/>
              <a:t>2025-04-29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A1175-842D-2E0B-E1D3-C70826FCF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F7A23-10F0-4C2E-575D-63CE87CD9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27D4B-3C2A-458A-95BC-1D266C693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732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CB4C6-5802-0B12-03C2-81A9B70BF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CDE77-7559-4EF2-B280-3D2C7BDD9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8B508-9199-0424-C8D7-D9C848EFC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F0C9D-37B3-4F14-92C3-391530FF27E3}" type="datetimeFigureOut">
              <a:rPr lang="en-US" smtClean="0"/>
              <a:t>2025-04-29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E7B196-1D0B-DF71-28B8-A341690CF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85274-9DC8-7907-8A6A-8288F09F9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27D4B-3C2A-458A-95BC-1D266C693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312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A00C3-88FA-320B-10F2-104392B95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5D3DD9-EBE5-D8F1-6A10-82720AED1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F49E9-15A3-E145-979C-6E5C562ED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F0C9D-37B3-4F14-92C3-391530FF27E3}" type="datetimeFigureOut">
              <a:rPr lang="en-US" smtClean="0"/>
              <a:t>2025-04-29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8F4C2B-A6A2-E347-5F45-74C07D9B6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3D80E-8510-1A88-89B9-F2262254C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27D4B-3C2A-458A-95BC-1D266C693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860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CC0C0-A140-5980-982E-A51E266F1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637F3-6DB3-315D-AB17-6D0F15AB15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E1908E-6AC6-DD3A-CEC1-D65DD3F328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9FE6D1-D9C3-D1DE-96A3-64C1E89FD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F0C9D-37B3-4F14-92C3-391530FF27E3}" type="datetimeFigureOut">
              <a:rPr lang="en-US" smtClean="0"/>
              <a:t>2025-04-29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F0D999-29BA-A4A1-8A6C-DACF9A3EF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E02188-4AE8-2694-47F9-7ABA15572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27D4B-3C2A-458A-95BC-1D266C693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105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70E48-7613-07D6-A167-199E515D7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86476C-AE25-4013-09C3-CB3861C162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26E644-CC44-8AB9-DB2E-9FCE447719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4153A1-12B1-D264-D8EB-A3871BB90D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13EC1-A105-A8F9-4230-1B920930E1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C1C1E3-BE3C-06DF-BA97-CEE400400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F0C9D-37B3-4F14-92C3-391530FF27E3}" type="datetimeFigureOut">
              <a:rPr lang="en-US" smtClean="0"/>
              <a:t>2025-04-29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9D87FF-D0E9-8193-8783-300E5AD6F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293275-607D-5033-E86A-A4CEF5E3C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27D4B-3C2A-458A-95BC-1D266C693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290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8E35C-6523-C829-CB02-79C04A602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281951-EBB7-3524-6068-F8A3244B5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F0C9D-37B3-4F14-92C3-391530FF27E3}" type="datetimeFigureOut">
              <a:rPr lang="en-US" smtClean="0"/>
              <a:t>2025-04-29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55F70D-C714-47C9-F64D-CCAA97C9F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2E51FB-2435-CFB4-BE9D-92EAEE1CA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27D4B-3C2A-458A-95BC-1D266C693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907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1BE10D-403B-7E2D-17BF-9EA844DBF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F0C9D-37B3-4F14-92C3-391530FF27E3}" type="datetimeFigureOut">
              <a:rPr lang="en-US" smtClean="0"/>
              <a:t>2025-04-29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E7FF79-6AF5-9D4F-579E-070AA42C0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FADEFB-136B-6D73-91EA-A33D41978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27D4B-3C2A-458A-95BC-1D266C693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344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CBDB0-CFC8-0019-344E-CD9BB5114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31686-0CAB-82A9-9B9B-7CC1A169C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B56FA2-2701-8D06-EBAC-838F69CD9A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C97E5C-CB3D-1A8D-1FBF-6A7E1CB3B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F0C9D-37B3-4F14-92C3-391530FF27E3}" type="datetimeFigureOut">
              <a:rPr lang="en-US" smtClean="0"/>
              <a:t>2025-04-29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7D6CC5-5CA4-3BCB-EB89-A37CE9DA8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74515A-828E-CAE3-8DF5-C0D22024B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27D4B-3C2A-458A-95BC-1D266C693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809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C4178-7950-7CB1-E1B5-685CB7E4B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5C51C8-2181-A165-D18C-4EEA87A9F1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4893CD-1C91-23EC-2E82-1A642F6BBA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6824D7-CFAD-6C62-F97E-DA29CF9AD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F0C9D-37B3-4F14-92C3-391530FF27E3}" type="datetimeFigureOut">
              <a:rPr lang="en-US" smtClean="0"/>
              <a:t>2025-04-29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C33B52-ECFF-FDFC-99A4-5B02A8FB9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FF69C9-0281-4F48-0CB3-75AB7D436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27D4B-3C2A-458A-95BC-1D266C693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27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55BE93-60B1-F99E-CE69-B2F3D1F9B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A0194B-B7A2-B4AC-F39E-0D08D239E7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C5C0E-8DC9-3432-5229-DD7C3DBAD1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EF0C9D-37B3-4F14-92C3-391530FF27E3}" type="datetimeFigureOut">
              <a:rPr lang="en-US" smtClean="0"/>
              <a:t>2025-04-29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6F3EA-3054-3889-7D5A-BE515B6861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9D2B89-835D-B610-FC82-D5C2F0C912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927D4B-3C2A-458A-95BC-1D266C693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0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house with a pool in the middle of it">
            <a:extLst>
              <a:ext uri="{FF2B5EF4-FFF2-40B4-BE49-F238E27FC236}">
                <a16:creationId xmlns:a16="http://schemas.microsoft.com/office/drawing/2014/main" id="{3682A73D-ED60-C18F-71DA-57E13BB864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954486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E5A088A-F136-11BF-23FB-74AD3E77567A}"/>
              </a:ext>
            </a:extLst>
          </p:cNvPr>
          <p:cNvSpPr txBox="1"/>
          <p:nvPr/>
        </p:nvSpPr>
        <p:spPr>
          <a:xfrm>
            <a:off x="5954486" y="1434797"/>
            <a:ext cx="59544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Real Estate Sales Analysis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44179F-1314-5A8D-EAE3-5650C8EB8213}"/>
              </a:ext>
            </a:extLst>
          </p:cNvPr>
          <p:cNvSpPr txBox="1"/>
          <p:nvPr/>
        </p:nvSpPr>
        <p:spPr>
          <a:xfrm>
            <a:off x="6096000" y="3429000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Insights from SQL Data Analysis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A8CD60A-2D03-F4AD-EF77-CAF2AF33E598}"/>
              </a:ext>
            </a:extLst>
          </p:cNvPr>
          <p:cNvSpPr txBox="1"/>
          <p:nvPr/>
        </p:nvSpPr>
        <p:spPr>
          <a:xfrm>
            <a:off x="6890657" y="5671457"/>
            <a:ext cx="61014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PRESENTATION BY: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1C28918-02DA-2F95-2696-74CDD8CD5D70}"/>
              </a:ext>
            </a:extLst>
          </p:cNvPr>
          <p:cNvSpPr txBox="1"/>
          <p:nvPr/>
        </p:nvSpPr>
        <p:spPr>
          <a:xfrm>
            <a:off x="6880318" y="6044422"/>
            <a:ext cx="485502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OKEKE EMMANUEL EBUKA</a:t>
            </a:r>
          </a:p>
          <a:p>
            <a:r>
              <a:rPr lang="en-US" sz="1800" b="1" dirty="0">
                <a:solidFill>
                  <a:schemeClr val="bg1"/>
                </a:solidFill>
              </a:rPr>
              <a:t>MUSA BALIKIS</a:t>
            </a:r>
          </a:p>
        </p:txBody>
      </p:sp>
    </p:spTree>
    <p:extLst>
      <p:ext uri="{BB962C8B-B14F-4D97-AF65-F5344CB8AC3E}">
        <p14:creationId xmlns:p14="http://schemas.microsoft.com/office/powerpoint/2010/main" val="3395328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AFDB02-1C06-0EBA-39B2-2A55262F13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BA34FF-18C4-C0D2-50B0-26DDD887F16B}"/>
              </a:ext>
            </a:extLst>
          </p:cNvPr>
          <p:cNvSpPr/>
          <p:nvPr/>
        </p:nvSpPr>
        <p:spPr>
          <a:xfrm rot="5400000">
            <a:off x="1926774" y="-1926775"/>
            <a:ext cx="598707" cy="44522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glow rad="127000">
              <a:schemeClr val="accent6">
                <a:lumMod val="20000"/>
                <a:lumOff val="8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F8603B3-2621-053C-9FE4-C39BDA07833D}"/>
              </a:ext>
            </a:extLst>
          </p:cNvPr>
          <p:cNvCxnSpPr>
            <a:cxnSpLocks/>
          </p:cNvCxnSpPr>
          <p:nvPr/>
        </p:nvCxnSpPr>
        <p:spPr>
          <a:xfrm>
            <a:off x="-1" y="2065210"/>
            <a:ext cx="12192000" cy="0"/>
          </a:xfrm>
          <a:prstGeom prst="line">
            <a:avLst/>
          </a:prstGeom>
          <a:effectLst>
            <a:glow rad="127000">
              <a:schemeClr val="accent3">
                <a:lumMod val="20000"/>
                <a:lumOff val="80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DFD0B55-810B-2913-34B9-D2E3F4717C4A}"/>
              </a:ext>
            </a:extLst>
          </p:cNvPr>
          <p:cNvSpPr txBox="1"/>
          <p:nvPr/>
        </p:nvSpPr>
        <p:spPr>
          <a:xfrm>
            <a:off x="195942" y="110408"/>
            <a:ext cx="3995059" cy="3685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Agent Performance Analysis</a:t>
            </a:r>
            <a:endParaRPr lang="en-US" sz="1800" b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0E637E-98BD-506F-4C67-C02BFAD66D9D}"/>
              </a:ext>
            </a:extLst>
          </p:cNvPr>
          <p:cNvSpPr txBox="1"/>
          <p:nvPr/>
        </p:nvSpPr>
        <p:spPr>
          <a:xfrm>
            <a:off x="54429" y="861526"/>
            <a:ext cx="11190515" cy="9335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The Table below shows the top 5 agents which brought in most revenue.</a:t>
            </a: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Agent Jeffrey Nelson brought in the most revenue by an agent totaling $6,050,830.</a:t>
            </a:r>
          </a:p>
        </p:txBody>
      </p:sp>
      <p:pic>
        <p:nvPicPr>
          <p:cNvPr id="5" name="Picture 4" descr="A screenshot of a computer">
            <a:extLst>
              <a:ext uri="{FF2B5EF4-FFF2-40B4-BE49-F238E27FC236}">
                <a16:creationId xmlns:a16="http://schemas.microsoft.com/office/drawing/2014/main" id="{94F737C3-89FC-0FEC-AC6D-8014B9C87C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2205826"/>
            <a:ext cx="12192001" cy="4652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66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B68774-7099-21DF-033F-BA34201AE1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8A49737-0F83-B86B-F0F4-CD5EFE684318}"/>
              </a:ext>
            </a:extLst>
          </p:cNvPr>
          <p:cNvSpPr/>
          <p:nvPr/>
        </p:nvSpPr>
        <p:spPr>
          <a:xfrm rot="5400000">
            <a:off x="1926774" y="-1926775"/>
            <a:ext cx="598707" cy="44522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glow rad="127000">
              <a:schemeClr val="accent6">
                <a:lumMod val="20000"/>
                <a:lumOff val="8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66A01F1-F493-B4EA-FC39-6E0EEBA8BC9A}"/>
              </a:ext>
            </a:extLst>
          </p:cNvPr>
          <p:cNvCxnSpPr>
            <a:cxnSpLocks/>
          </p:cNvCxnSpPr>
          <p:nvPr/>
        </p:nvCxnSpPr>
        <p:spPr>
          <a:xfrm>
            <a:off x="-1" y="2065210"/>
            <a:ext cx="12192000" cy="0"/>
          </a:xfrm>
          <a:prstGeom prst="line">
            <a:avLst/>
          </a:prstGeom>
          <a:effectLst>
            <a:glow rad="127000">
              <a:schemeClr val="accent3">
                <a:lumMod val="20000"/>
                <a:lumOff val="80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03A4897-B6A8-AFE5-680A-77F2CB62FCD0}"/>
              </a:ext>
            </a:extLst>
          </p:cNvPr>
          <p:cNvSpPr txBox="1"/>
          <p:nvPr/>
        </p:nvSpPr>
        <p:spPr>
          <a:xfrm>
            <a:off x="195942" y="110408"/>
            <a:ext cx="3995059" cy="3685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Agent Performance Analysis</a:t>
            </a:r>
            <a:endParaRPr lang="en-US" sz="1800" b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E85683-3DB7-3095-3488-D1681EED7A3C}"/>
              </a:ext>
            </a:extLst>
          </p:cNvPr>
          <p:cNvSpPr txBox="1"/>
          <p:nvPr/>
        </p:nvSpPr>
        <p:spPr>
          <a:xfrm>
            <a:off x="54429" y="861526"/>
            <a:ext cx="11190515" cy="9335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The Table below shows the least 5 agents which brought in revenue.</a:t>
            </a: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Stephen Young with Agent ID recorded the least revenue totaling $546,253.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914A4B-76D8-F179-6095-12AC2540C3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268642"/>
            <a:ext cx="12191999" cy="4589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451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E5DFB7-7914-82E1-770E-0D38359497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19B1218-BF86-8DC7-EAAA-675A416695E5}"/>
              </a:ext>
            </a:extLst>
          </p:cNvPr>
          <p:cNvSpPr/>
          <p:nvPr/>
        </p:nvSpPr>
        <p:spPr>
          <a:xfrm rot="5400000">
            <a:off x="2220688" y="-2220690"/>
            <a:ext cx="598707" cy="504008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glow rad="127000">
              <a:schemeClr val="accent6">
                <a:lumMod val="20000"/>
                <a:lumOff val="8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4D3062C-9639-562D-6F03-CB8428EC7118}"/>
              </a:ext>
            </a:extLst>
          </p:cNvPr>
          <p:cNvCxnSpPr>
            <a:cxnSpLocks/>
          </p:cNvCxnSpPr>
          <p:nvPr/>
        </p:nvCxnSpPr>
        <p:spPr>
          <a:xfrm>
            <a:off x="-1" y="2065210"/>
            <a:ext cx="12192000" cy="0"/>
          </a:xfrm>
          <a:prstGeom prst="line">
            <a:avLst/>
          </a:prstGeom>
          <a:effectLst>
            <a:glow rad="127000">
              <a:schemeClr val="accent3">
                <a:lumMod val="20000"/>
                <a:lumOff val="80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6D430DD-1182-0974-F2A5-B8CE0764DA00}"/>
              </a:ext>
            </a:extLst>
          </p:cNvPr>
          <p:cNvSpPr txBox="1"/>
          <p:nvPr/>
        </p:nvSpPr>
        <p:spPr>
          <a:xfrm>
            <a:off x="195942" y="110408"/>
            <a:ext cx="45828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Buyer Behavior and Repeated </a:t>
            </a:r>
            <a:r>
              <a:rPr lang="en-US" b="1" dirty="0">
                <a:solidFill>
                  <a:schemeClr val="bg1"/>
                </a:solidFill>
              </a:rPr>
              <a:t>P</a:t>
            </a:r>
            <a:r>
              <a:rPr lang="en-US" sz="1800" b="1" dirty="0">
                <a:solidFill>
                  <a:schemeClr val="bg1"/>
                </a:solidFill>
              </a:rPr>
              <a:t>urchase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B446C8-7D70-CF0C-D20B-55BF821D8512}"/>
              </a:ext>
            </a:extLst>
          </p:cNvPr>
          <p:cNvSpPr txBox="1"/>
          <p:nvPr/>
        </p:nvSpPr>
        <p:spPr>
          <a:xfrm>
            <a:off x="54429" y="861526"/>
            <a:ext cx="11190515" cy="9335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There was a total of 17 buyers who purchased more than one property.</a:t>
            </a: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Micheal Ochoa bought the most properties </a:t>
            </a:r>
          </a:p>
        </p:txBody>
      </p:sp>
      <p:pic>
        <p:nvPicPr>
          <p:cNvPr id="2" name="Picture 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646D42D-AC42-574D-BF64-639673E8F6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9" y="2155373"/>
            <a:ext cx="12039600" cy="4702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679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8666D0B-AF82-FCC8-2109-9CEFB69E75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044966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30A8E2D-B2C3-B96B-2574-43087ADD1BC9}"/>
              </a:ext>
            </a:extLst>
          </p:cNvPr>
          <p:cNvSpPr txBox="1"/>
          <p:nvPr/>
        </p:nvSpPr>
        <p:spPr>
          <a:xfrm>
            <a:off x="5132052" y="-7476"/>
            <a:ext cx="708171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1" dirty="0"/>
              <a:t>RECOMMENDATION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6B59B5-53DF-7CE5-6F25-1A851A051F4B}"/>
              </a:ext>
            </a:extLst>
          </p:cNvPr>
          <p:cNvSpPr txBox="1"/>
          <p:nvPr/>
        </p:nvSpPr>
        <p:spPr>
          <a:xfrm>
            <a:off x="5099393" y="847637"/>
            <a:ext cx="6926703" cy="57349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500" dirty="0"/>
              <a:t>Some buyers are likely investors acquiring multiple properties, so targeted marketing efforts could increase repeated purchases.</a:t>
            </a:r>
          </a:p>
          <a:p>
            <a:pPr marL="342900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500" dirty="0"/>
              <a:t>Top Agents can mentor or train new sales personnel.</a:t>
            </a:r>
          </a:p>
          <a:p>
            <a:pPr marL="342900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500" dirty="0"/>
              <a:t>Expansion of sales strategies in underperforming cities could increase revenue.</a:t>
            </a:r>
          </a:p>
          <a:p>
            <a:pPr marL="342900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500" dirty="0"/>
              <a:t>Targeted marketing efforts on lower-priced properties could potentially attract first time homebuyers and investors.</a:t>
            </a:r>
          </a:p>
          <a:p>
            <a:pPr marL="342900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500" dirty="0"/>
              <a:t>Expansion into emerging high-demand cities.</a:t>
            </a:r>
          </a:p>
          <a:p>
            <a:pPr marL="342900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500" dirty="0"/>
              <a:t>Build long-term relationships with frequent buyers.</a:t>
            </a:r>
          </a:p>
        </p:txBody>
      </p:sp>
    </p:spTree>
    <p:extLst>
      <p:ext uri="{BB962C8B-B14F-4D97-AF65-F5344CB8AC3E}">
        <p14:creationId xmlns:p14="http://schemas.microsoft.com/office/powerpoint/2010/main" val="22967037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handshake of people shaking hands&#10;&#10;AI-generated content may be incorrect.">
            <a:extLst>
              <a:ext uri="{FF2B5EF4-FFF2-40B4-BE49-F238E27FC236}">
                <a16:creationId xmlns:a16="http://schemas.microsoft.com/office/drawing/2014/main" id="{1CE5F149-D156-2DD4-3DD8-81258874A8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6096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DC8BC53-997E-F07B-1658-C45E7DBB45BC}"/>
              </a:ext>
            </a:extLst>
          </p:cNvPr>
          <p:cNvSpPr txBox="1"/>
          <p:nvPr/>
        </p:nvSpPr>
        <p:spPr>
          <a:xfrm>
            <a:off x="7503290" y="2564320"/>
            <a:ext cx="6094070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500" b="1" dirty="0"/>
              <a:t>THANK </a:t>
            </a:r>
          </a:p>
          <a:p>
            <a:r>
              <a:rPr lang="en-US" sz="7500" b="1" dirty="0"/>
              <a:t>   YOU</a:t>
            </a:r>
          </a:p>
        </p:txBody>
      </p:sp>
    </p:spTree>
    <p:extLst>
      <p:ext uri="{BB962C8B-B14F-4D97-AF65-F5344CB8AC3E}">
        <p14:creationId xmlns:p14="http://schemas.microsoft.com/office/powerpoint/2010/main" val="2245908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691F3BC-B984-D588-E4A7-FD604E07A489}"/>
              </a:ext>
            </a:extLst>
          </p:cNvPr>
          <p:cNvSpPr txBox="1"/>
          <p:nvPr/>
        </p:nvSpPr>
        <p:spPr>
          <a:xfrm>
            <a:off x="1210197" y="152783"/>
            <a:ext cx="4247909" cy="7848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4500" b="1" dirty="0">
                <a:solidFill>
                  <a:schemeClr val="accent6">
                    <a:lumMod val="75000"/>
                  </a:schemeClr>
                </a:solidFill>
              </a:rPr>
              <a:t>OUTLINE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240197C7-26CA-7583-FA4A-C15E19BFE6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69837581"/>
              </p:ext>
            </p:extLst>
          </p:nvPr>
        </p:nvGraphicFramePr>
        <p:xfrm>
          <a:off x="1210197" y="1319514"/>
          <a:ext cx="8128000" cy="47840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13036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671ACB-2EB3-A038-686C-5FFECA42AD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BAEDC581-04F1-BFF2-8734-651F50020FC1}"/>
              </a:ext>
            </a:extLst>
          </p:cNvPr>
          <p:cNvSpPr txBox="1"/>
          <p:nvPr/>
        </p:nvSpPr>
        <p:spPr>
          <a:xfrm>
            <a:off x="373283" y="141207"/>
            <a:ext cx="4939768" cy="78483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4500" b="1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C132D84-9E4F-E1D6-77AF-486B609F3C7E}"/>
              </a:ext>
            </a:extLst>
          </p:cNvPr>
          <p:cNvSpPr txBox="1"/>
          <p:nvPr/>
        </p:nvSpPr>
        <p:spPr>
          <a:xfrm>
            <a:off x="373283" y="3179332"/>
            <a:ext cx="5390909" cy="30059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Data Overview</a:t>
            </a: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Agents: 10 agents managing property sales.</a:t>
            </a: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Buyers: 50 buyers with varying budgets.</a:t>
            </a: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Properties: 100 properties listed across multiple cities.</a:t>
            </a: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Transactions: 70 completed sales.</a:t>
            </a: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06F5954-7BDE-A683-0698-19F59AB5BF7A}"/>
              </a:ext>
            </a:extLst>
          </p:cNvPr>
          <p:cNvSpPr txBox="1"/>
          <p:nvPr/>
        </p:nvSpPr>
        <p:spPr>
          <a:xfrm>
            <a:off x="6086012" y="3179332"/>
            <a:ext cx="5511821" cy="25955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Objectives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Analyze top performing agents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Identify sales trend across cities.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Determine total revenue and buyer trends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To Identify trends in property sales, agent performance and buyer behavior.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0D709D-33FD-B4F6-4A70-7A7B6D60CD01}"/>
              </a:ext>
            </a:extLst>
          </p:cNvPr>
          <p:cNvSpPr txBox="1"/>
          <p:nvPr/>
        </p:nvSpPr>
        <p:spPr>
          <a:xfrm>
            <a:off x="299356" y="1216558"/>
            <a:ext cx="11593288" cy="16722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en-US" sz="2400" dirty="0"/>
              <a:t>Real Estate is one of the largest and most dynamic industries worldwide, involving the buying, selling, and renting of properties.</a:t>
            </a:r>
          </a:p>
          <a:p>
            <a:pPr>
              <a:spcAft>
                <a:spcPts val="800"/>
              </a:spcAft>
            </a:pPr>
            <a:r>
              <a:rPr lang="en-US" sz="2400" dirty="0"/>
              <a:t>This project explores a real estate dataset containing property listing, data transactions, agent performance, and buyer information.</a:t>
            </a:r>
          </a:p>
        </p:txBody>
      </p:sp>
    </p:spTree>
    <p:extLst>
      <p:ext uri="{BB962C8B-B14F-4D97-AF65-F5344CB8AC3E}">
        <p14:creationId xmlns:p14="http://schemas.microsoft.com/office/powerpoint/2010/main" val="2906802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0D6A40E-508D-CBF7-AE2B-62DB9CCEA9FD}"/>
              </a:ext>
            </a:extLst>
          </p:cNvPr>
          <p:cNvSpPr/>
          <p:nvPr/>
        </p:nvSpPr>
        <p:spPr>
          <a:xfrm rot="5400000">
            <a:off x="1698176" y="-1698176"/>
            <a:ext cx="598707" cy="399505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glow rad="127000">
              <a:schemeClr val="accent6">
                <a:lumMod val="20000"/>
                <a:lumOff val="8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B8792A3-6A42-D5EB-4989-105B8DCDC49F}"/>
              </a:ext>
            </a:extLst>
          </p:cNvPr>
          <p:cNvCxnSpPr>
            <a:cxnSpLocks/>
          </p:cNvCxnSpPr>
          <p:nvPr/>
        </p:nvCxnSpPr>
        <p:spPr>
          <a:xfrm>
            <a:off x="-1" y="2065210"/>
            <a:ext cx="12192000" cy="0"/>
          </a:xfrm>
          <a:prstGeom prst="line">
            <a:avLst/>
          </a:prstGeom>
          <a:effectLst>
            <a:glow rad="127000">
              <a:schemeClr val="accent3">
                <a:lumMod val="20000"/>
                <a:lumOff val="80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8A3FE98-B0B4-1FE1-2F53-47B1BB1A2B37}"/>
              </a:ext>
            </a:extLst>
          </p:cNvPr>
          <p:cNvSpPr txBox="1"/>
          <p:nvPr/>
        </p:nvSpPr>
        <p:spPr>
          <a:xfrm>
            <a:off x="195943" y="110407"/>
            <a:ext cx="35922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Sales Performance By City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1DCAC0F-1776-006C-DA2A-285A015BA984}"/>
              </a:ext>
            </a:extLst>
          </p:cNvPr>
          <p:cNvSpPr txBox="1"/>
          <p:nvPr/>
        </p:nvSpPr>
        <p:spPr>
          <a:xfrm>
            <a:off x="54430" y="741772"/>
            <a:ext cx="8599714" cy="9335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The Table below shows the top 5 cities which had most sales.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 err="1"/>
              <a:t>Blackbury</a:t>
            </a:r>
            <a:r>
              <a:rPr lang="en-US" sz="2400" dirty="0"/>
              <a:t> had the highest sales with a total of 4 houses sold.</a:t>
            </a:r>
          </a:p>
        </p:txBody>
      </p:sp>
      <p:pic>
        <p:nvPicPr>
          <p:cNvPr id="42" name="Picture 4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A73FACE-B502-FA4F-E03E-36F20CEAB5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088696"/>
            <a:ext cx="12192000" cy="485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324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B82627-9815-B2C3-3DE8-CE58B70D34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4E0D870-1992-E0FF-2495-0B778206112D}"/>
              </a:ext>
            </a:extLst>
          </p:cNvPr>
          <p:cNvSpPr/>
          <p:nvPr/>
        </p:nvSpPr>
        <p:spPr>
          <a:xfrm rot="5400000">
            <a:off x="1698176" y="-1698176"/>
            <a:ext cx="598707" cy="399505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glow rad="127000">
              <a:schemeClr val="accent6">
                <a:lumMod val="20000"/>
                <a:lumOff val="8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CF2D4A-2AD9-1CD9-4083-5518D9AF4598}"/>
              </a:ext>
            </a:extLst>
          </p:cNvPr>
          <p:cNvCxnSpPr>
            <a:cxnSpLocks/>
          </p:cNvCxnSpPr>
          <p:nvPr/>
        </p:nvCxnSpPr>
        <p:spPr>
          <a:xfrm>
            <a:off x="-1" y="2065210"/>
            <a:ext cx="12192000" cy="0"/>
          </a:xfrm>
          <a:prstGeom prst="line">
            <a:avLst/>
          </a:prstGeom>
          <a:effectLst>
            <a:glow rad="127000">
              <a:schemeClr val="accent3">
                <a:lumMod val="20000"/>
                <a:lumOff val="80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FDF2AB8-00A8-632A-406D-99B7B57819A5}"/>
              </a:ext>
            </a:extLst>
          </p:cNvPr>
          <p:cNvSpPr txBox="1"/>
          <p:nvPr/>
        </p:nvSpPr>
        <p:spPr>
          <a:xfrm>
            <a:off x="195943" y="110407"/>
            <a:ext cx="35922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Sales Performance By City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30FB671-9C1A-1F88-F374-75D9E7C713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10302"/>
            <a:ext cx="12192000" cy="47150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C03B5BB-633C-92AB-4DB4-8FBB35518C7B}"/>
              </a:ext>
            </a:extLst>
          </p:cNvPr>
          <p:cNvSpPr txBox="1"/>
          <p:nvPr/>
        </p:nvSpPr>
        <p:spPr>
          <a:xfrm>
            <a:off x="54429" y="752666"/>
            <a:ext cx="1119051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Among the top 5 cities, </a:t>
            </a:r>
            <a:r>
              <a:rPr lang="en-US" sz="2400" dirty="0" err="1"/>
              <a:t>Terrellstad</a:t>
            </a:r>
            <a:r>
              <a:rPr lang="en-US" sz="2400" dirty="0"/>
              <a:t> recorded the highest average property sale price at $788,449 indicating a high-value market.</a:t>
            </a:r>
          </a:p>
        </p:txBody>
      </p:sp>
    </p:spTree>
    <p:extLst>
      <p:ext uri="{BB962C8B-B14F-4D97-AF65-F5344CB8AC3E}">
        <p14:creationId xmlns:p14="http://schemas.microsoft.com/office/powerpoint/2010/main" val="3714645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452831-1340-3761-C54C-70D04595EC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3E394A6-62F0-8B94-1F94-6BE4861437E9}"/>
              </a:ext>
            </a:extLst>
          </p:cNvPr>
          <p:cNvSpPr/>
          <p:nvPr/>
        </p:nvSpPr>
        <p:spPr>
          <a:xfrm rot="5400000">
            <a:off x="1926774" y="-1926775"/>
            <a:ext cx="598707" cy="44522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glow rad="127000">
              <a:schemeClr val="accent6">
                <a:lumMod val="20000"/>
                <a:lumOff val="8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A65F43A-29B7-F5DE-331B-F60BD2AF0EDF}"/>
              </a:ext>
            </a:extLst>
          </p:cNvPr>
          <p:cNvCxnSpPr>
            <a:cxnSpLocks/>
          </p:cNvCxnSpPr>
          <p:nvPr/>
        </p:nvCxnSpPr>
        <p:spPr>
          <a:xfrm>
            <a:off x="-1" y="2065210"/>
            <a:ext cx="12192000" cy="0"/>
          </a:xfrm>
          <a:prstGeom prst="line">
            <a:avLst/>
          </a:prstGeom>
          <a:effectLst>
            <a:glow rad="127000">
              <a:schemeClr val="accent3">
                <a:lumMod val="20000"/>
                <a:lumOff val="80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E599F78-73AB-B3B6-8E36-EF96A91715EC}"/>
              </a:ext>
            </a:extLst>
          </p:cNvPr>
          <p:cNvSpPr txBox="1"/>
          <p:nvPr/>
        </p:nvSpPr>
        <p:spPr>
          <a:xfrm>
            <a:off x="195942" y="110408"/>
            <a:ext cx="3995059" cy="3685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Total Revenue from  Property Sales</a:t>
            </a:r>
            <a:endParaRPr lang="en-US" sz="1800" b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10B757-9B6F-A43D-1BB8-69545BF55CA9}"/>
              </a:ext>
            </a:extLst>
          </p:cNvPr>
          <p:cNvSpPr txBox="1"/>
          <p:nvPr/>
        </p:nvSpPr>
        <p:spPr>
          <a:xfrm>
            <a:off x="54429" y="861526"/>
            <a:ext cx="111905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 total of $33,354,487 was made from property sales.</a:t>
            </a: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9D2F4EF-82E6-116C-DC32-01A4F70E51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44493"/>
            <a:ext cx="12192000" cy="4559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485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224921-9653-ECE9-3FD6-29566F36C5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D0A5E7C-0D6D-8547-F4D8-22155E3B5A9F}"/>
              </a:ext>
            </a:extLst>
          </p:cNvPr>
          <p:cNvSpPr/>
          <p:nvPr/>
        </p:nvSpPr>
        <p:spPr>
          <a:xfrm rot="5400000">
            <a:off x="1698176" y="-1698176"/>
            <a:ext cx="598707" cy="399505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glow rad="127000">
              <a:schemeClr val="accent6">
                <a:lumMod val="20000"/>
                <a:lumOff val="8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0CFEE4-E758-E352-0035-6A6506DE8B0D}"/>
              </a:ext>
            </a:extLst>
          </p:cNvPr>
          <p:cNvCxnSpPr>
            <a:cxnSpLocks/>
          </p:cNvCxnSpPr>
          <p:nvPr/>
        </p:nvCxnSpPr>
        <p:spPr>
          <a:xfrm>
            <a:off x="-1" y="2377734"/>
            <a:ext cx="12192000" cy="0"/>
          </a:xfrm>
          <a:prstGeom prst="line">
            <a:avLst/>
          </a:prstGeom>
          <a:effectLst>
            <a:glow rad="127000">
              <a:schemeClr val="accent3">
                <a:lumMod val="20000"/>
                <a:lumOff val="80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04E3A0D-8CC9-7FC3-BDC0-35036957A381}"/>
              </a:ext>
            </a:extLst>
          </p:cNvPr>
          <p:cNvSpPr txBox="1"/>
          <p:nvPr/>
        </p:nvSpPr>
        <p:spPr>
          <a:xfrm>
            <a:off x="195943" y="110407"/>
            <a:ext cx="35922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High-Value Property Sales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72FDF5-BF70-A2EB-12F4-6FB97E95ED24}"/>
              </a:ext>
            </a:extLst>
          </p:cNvPr>
          <p:cNvSpPr txBox="1"/>
          <p:nvPr/>
        </p:nvSpPr>
        <p:spPr>
          <a:xfrm>
            <a:off x="54429" y="752666"/>
            <a:ext cx="11190515" cy="14055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The Most Expensive Property was listed for $341,265 and sold for $788,449.</a:t>
            </a: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This property is located at </a:t>
            </a:r>
            <a:r>
              <a:rPr lang="en-US" sz="2400" dirty="0" err="1"/>
              <a:t>Terrellstad</a:t>
            </a:r>
            <a:r>
              <a:rPr lang="en-US" sz="2400" dirty="0"/>
              <a:t>.</a:t>
            </a: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Agent Thomas Lozano sold this property to Krystal Hill.</a:t>
            </a:r>
          </a:p>
        </p:txBody>
      </p:sp>
      <p:pic>
        <p:nvPicPr>
          <p:cNvPr id="4" name="Picture 3" descr="A screenshot of a computer">
            <a:extLst>
              <a:ext uri="{FF2B5EF4-FFF2-40B4-BE49-F238E27FC236}">
                <a16:creationId xmlns:a16="http://schemas.microsoft.com/office/drawing/2014/main" id="{502A10D3-8155-7D71-BF11-61DD7A116A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754"/>
          <a:stretch/>
        </p:blipFill>
        <p:spPr>
          <a:xfrm>
            <a:off x="130628" y="2523295"/>
            <a:ext cx="12061372" cy="4092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07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C3DC01-1225-C92E-BDD6-59F201907D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ECC765D-6D3C-2729-8FC8-1217962DBC87}"/>
              </a:ext>
            </a:extLst>
          </p:cNvPr>
          <p:cNvSpPr/>
          <p:nvPr/>
        </p:nvSpPr>
        <p:spPr>
          <a:xfrm rot="5400000">
            <a:off x="1698176" y="-1698176"/>
            <a:ext cx="598707" cy="399505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glow rad="127000">
              <a:schemeClr val="accent6">
                <a:lumMod val="20000"/>
                <a:lumOff val="8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ACD6A68-8C31-C28B-7352-77ACAEBE8118}"/>
              </a:ext>
            </a:extLst>
          </p:cNvPr>
          <p:cNvCxnSpPr>
            <a:cxnSpLocks/>
          </p:cNvCxnSpPr>
          <p:nvPr/>
        </p:nvCxnSpPr>
        <p:spPr>
          <a:xfrm>
            <a:off x="-1" y="2273560"/>
            <a:ext cx="12192000" cy="0"/>
          </a:xfrm>
          <a:prstGeom prst="line">
            <a:avLst/>
          </a:prstGeom>
          <a:effectLst>
            <a:glow rad="127000">
              <a:schemeClr val="accent3">
                <a:lumMod val="20000"/>
                <a:lumOff val="80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C9D13E7-3CBB-B694-DEC9-D4D9EF2F71B9}"/>
              </a:ext>
            </a:extLst>
          </p:cNvPr>
          <p:cNvSpPr txBox="1"/>
          <p:nvPr/>
        </p:nvSpPr>
        <p:spPr>
          <a:xfrm>
            <a:off x="195943" y="110407"/>
            <a:ext cx="35922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High-Value Property Sales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3C4FA8-90A1-3D13-935A-0D7E3AB5513F}"/>
              </a:ext>
            </a:extLst>
          </p:cNvPr>
          <p:cNvSpPr txBox="1"/>
          <p:nvPr/>
        </p:nvSpPr>
        <p:spPr>
          <a:xfrm>
            <a:off x="54429" y="752666"/>
            <a:ext cx="11190515" cy="14055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The Least Expensive Property sold was listed for $145,980 and sold for $129,323.</a:t>
            </a: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This property is located at Lake </a:t>
            </a:r>
            <a:r>
              <a:rPr lang="en-US" sz="2400" dirty="0" err="1"/>
              <a:t>Danielleville</a:t>
            </a:r>
            <a:r>
              <a:rPr lang="en-US" sz="2400" dirty="0"/>
              <a:t>.</a:t>
            </a:r>
          </a:p>
          <a:p>
            <a:pPr marL="34290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Agent Stephen Young sold this property to Javier Sanchez.</a:t>
            </a: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A8C3580-0624-29A1-ECB7-13FD445932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88559"/>
            <a:ext cx="12192000" cy="4369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215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ECC48A-4966-5790-966B-5A2BD15ABE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6A701BD-5077-3F6F-6FAF-CAF2A6487BB1}"/>
              </a:ext>
            </a:extLst>
          </p:cNvPr>
          <p:cNvSpPr/>
          <p:nvPr/>
        </p:nvSpPr>
        <p:spPr>
          <a:xfrm rot="5400000">
            <a:off x="1926774" y="-1926775"/>
            <a:ext cx="598707" cy="44522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glow rad="127000">
              <a:schemeClr val="accent6">
                <a:lumMod val="20000"/>
                <a:lumOff val="8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0FFF165-941E-77F8-4616-EE65051996A8}"/>
              </a:ext>
            </a:extLst>
          </p:cNvPr>
          <p:cNvCxnSpPr>
            <a:cxnSpLocks/>
          </p:cNvCxnSpPr>
          <p:nvPr/>
        </p:nvCxnSpPr>
        <p:spPr>
          <a:xfrm>
            <a:off x="-1" y="2065210"/>
            <a:ext cx="12192000" cy="0"/>
          </a:xfrm>
          <a:prstGeom prst="line">
            <a:avLst/>
          </a:prstGeom>
          <a:effectLst>
            <a:glow rad="127000">
              <a:schemeClr val="accent3">
                <a:lumMod val="20000"/>
                <a:lumOff val="80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D826552-8A5B-D48E-3439-0E6F35790ECC}"/>
              </a:ext>
            </a:extLst>
          </p:cNvPr>
          <p:cNvSpPr txBox="1"/>
          <p:nvPr/>
        </p:nvSpPr>
        <p:spPr>
          <a:xfrm>
            <a:off x="195942" y="110408"/>
            <a:ext cx="3995059" cy="3685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Agent Performance Analysis</a:t>
            </a:r>
            <a:endParaRPr lang="en-US" sz="1800" b="1" dirty="0">
              <a:solidFill>
                <a:schemeClr val="bg1"/>
              </a:solidFill>
            </a:endParaRPr>
          </a:p>
        </p:txBody>
      </p:sp>
      <p:pic>
        <p:nvPicPr>
          <p:cNvPr id="2" name="Picture 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844D642-237B-D739-041C-311003FAA8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303365"/>
            <a:ext cx="12192000" cy="43369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E9B0AF6-EF8E-2FF4-C0D5-42BB2B64F039}"/>
              </a:ext>
            </a:extLst>
          </p:cNvPr>
          <p:cNvSpPr txBox="1"/>
          <p:nvPr/>
        </p:nvSpPr>
        <p:spPr>
          <a:xfrm>
            <a:off x="-1" y="658181"/>
            <a:ext cx="1219199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Table below shows all Agents who sold properties.</a:t>
            </a:r>
          </a:p>
          <a:p>
            <a:pPr marL="342900" indent="-3429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Jeffrey Nelson with Agent </a:t>
            </a:r>
            <a:r>
              <a:rPr lang="en-US" sz="2000" dirty="0" err="1"/>
              <a:t>Agent</a:t>
            </a:r>
            <a:r>
              <a:rPr lang="en-US" sz="2000" dirty="0"/>
              <a:t> ID 6 sold a total of 10 properties. And he recorded the highest sales.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Stephen Young with Agent ID 10 sold a total of 3 properties. And that’s the least sold by an agent</a:t>
            </a:r>
          </a:p>
        </p:txBody>
      </p:sp>
    </p:spTree>
    <p:extLst>
      <p:ext uri="{BB962C8B-B14F-4D97-AF65-F5344CB8AC3E}">
        <p14:creationId xmlns:p14="http://schemas.microsoft.com/office/powerpoint/2010/main" val="4293440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2229</TotalTime>
  <Words>487</Words>
  <Application>Microsoft Office PowerPoint</Application>
  <PresentationFormat>Widescreen</PresentationFormat>
  <Paragraphs>59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Okeke Ebuka</dc:creator>
  <cp:lastModifiedBy>emmanuella anyanwu</cp:lastModifiedBy>
  <cp:revision>6</cp:revision>
  <dcterms:created xsi:type="dcterms:W3CDTF">2025-03-17T09:30:13Z</dcterms:created>
  <dcterms:modified xsi:type="dcterms:W3CDTF">2025-04-29T14:37:31Z</dcterms:modified>
</cp:coreProperties>
</file>