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0"/>
  </p:notesMasterIdLst>
  <p:sldIdLst>
    <p:sldId id="256" r:id="rId2"/>
    <p:sldId id="257" r:id="rId3"/>
    <p:sldId id="34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43" r:id="rId71"/>
    <p:sldId id="344" r:id="rId72"/>
    <p:sldId id="325" r:id="rId73"/>
    <p:sldId id="326" r:id="rId74"/>
    <p:sldId id="327" r:id="rId75"/>
    <p:sldId id="328" r:id="rId76"/>
    <p:sldId id="329" r:id="rId77"/>
    <p:sldId id="342" r:id="rId78"/>
    <p:sldId id="330" r:id="rId79"/>
  </p:sldIdLst>
  <p:sldSz cx="9144000" cy="5143500" type="screen16x9"/>
  <p:notesSz cx="6858000" cy="9144000"/>
  <p:embeddedFontLst>
    <p:embeddedFont>
      <p:font typeface="Georgia" panose="02040502050405020303" pitchFamily="18" charset="0"/>
      <p:regular r:id="rId81"/>
      <p:bold r:id="rId82"/>
      <p:italic r:id="rId83"/>
      <p:boldItalic r:id="rId84"/>
    </p:embeddedFont>
    <p:embeddedFont>
      <p:font typeface="Old Standard TT" panose="020B0604020202020204" charset="0"/>
      <p:regular r:id="rId85"/>
      <p:bold r:id="rId86"/>
      <p:italic r:id="rId87"/>
    </p:embeddedFont>
    <p:embeddedFont>
      <p:font typeface="Verdana" panose="020B0604030504040204" pitchFamily="3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86BE87-10B1-43B5-B483-28CF2A1CD401}">
  <a:tblStyle styleId="{3886BE87-10B1-43B5-B483-28CF2A1CD4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54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10.fntdata"/><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4230a7a1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4230a7a1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4230a7a1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4230a7a1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4230a7a1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4230a7a1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4230a7a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4230a7a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4230a7a1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4230a7a1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4230a7a1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4230a7a1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b4230a7a1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b4230a7a1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4230a7a1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4230a7a1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4230a7a1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4230a7a1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4230a7a1a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4230a7a1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4230a7a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4230a7a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4230a7a1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4230a7a1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4230a7a1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4230a7a1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4230a7a1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4230a7a1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4230a7a1a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4230a7a1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4230a7a1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4230a7a1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4230a7a1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4230a7a1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4230a7a1a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4230a7a1a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4230a7a1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4230a7a1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4230a7a1a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4230a7a1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230a7a1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230a7a1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b4230a7a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b4230a7a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078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4230a7a1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4230a7a1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4230a7a1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4230a7a1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4230a7a1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4230a7a1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4230a7a1a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4230a7a1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4230a7a1a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4230a7a1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4230a7a1a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4230a7a1a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9c05f36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9c05f36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9e33aa33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9e33aa33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9e33aa33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9e33aa33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b9e33aa33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b9e33aa33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9e33aa333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9e33aa333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9e33aa33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9e33aa33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9e33aa333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9e33aa333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9e33aa33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9e33aa33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b9e33aa333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b9e33aa33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c966bbd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c966bbd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c966bbd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c966bbd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37c015012c74c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37c015012c74c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37c015012c74c6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37c015012c74c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4230a7a1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4230a7a1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4230a7a1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4230a7a1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9e33aa333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9e33aa33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4230a7a1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4230a7a1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4230a7a1a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4230a7a1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4230a7a1a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4230a7a1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4230a7a1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4230a7a1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4230a7a1a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4230a7a1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4230a7a1a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4230a7a1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37c015012c74c6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37c015012c74c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4230a7a1a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4230a7a1a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b4230a7a1a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b4230a7a1a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4230a7a1a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4230a7a1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4230a7a1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4230a7a1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4230a7a1a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4230a7a1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4230a7a1a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4230a7a1a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b4230a7a1a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b4230a7a1a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4230a7a1a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4230a7a1a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4230a7a1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4230a7a1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0d54470384e9b2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0d54470384e9b2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9e33aa3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9e33aa3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70d54470384e9b2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70d54470384e9b2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70d54470384e9b2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70d54470384e9b2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9e33aa33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9e33aa33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4230a7a1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4230a7a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9e33aa3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9e33aa3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2154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9e33aa3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9e33aa3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7860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b9e33aa33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b9e33aa33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b9e33aa33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b9e33aa33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9e33aa33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9e33aa33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9e33aa33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9e33aa33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b9e33aa33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b9e33aa33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b9e33aa33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b9e33aa33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356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b9e33aa33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b9e33aa33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4230a7a1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4230a7a1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4230a7a1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4230a7a1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BACKEND WITH PYTHON (DJANGO)</a:t>
            </a:r>
            <a:endParaRPr dirty="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Univelcity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Operators</a:t>
            </a:r>
            <a:endParaRPr/>
          </a:p>
        </p:txBody>
      </p:sp>
      <p:sp>
        <p:nvSpPr>
          <p:cNvPr id="108" name="Google Shape;108;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Arithmetic Operators (on int and float)</a:t>
            </a:r>
            <a:endParaRPr/>
          </a:p>
        </p:txBody>
      </p:sp>
      <p:graphicFrame>
        <p:nvGraphicFramePr>
          <p:cNvPr id="109" name="Google Shape;109;p21"/>
          <p:cNvGraphicFramePr/>
          <p:nvPr/>
        </p:nvGraphicFramePr>
        <p:xfrm>
          <a:off x="614975" y="1681900"/>
          <a:ext cx="7239000" cy="3169680"/>
        </p:xfrm>
        <a:graphic>
          <a:graphicData uri="http://schemas.openxmlformats.org/drawingml/2006/table">
            <a:tbl>
              <a:tblPr>
                <a:noFill/>
                <a:tableStyleId>{3886BE87-10B1-43B5-B483-28CF2A1CD401}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Operator</a:t>
                      </a:r>
                      <a:endParaRPr b="1"/>
                    </a:p>
                  </a:txBody>
                  <a:tcPr marL="91425" marR="91425" marT="91425" marB="91425"/>
                </a:tc>
                <a:tc>
                  <a:txBody>
                    <a:bodyPr/>
                    <a:lstStyle/>
                    <a:p>
                      <a:pPr marL="0" lvl="0" indent="0" algn="l" rtl="0">
                        <a:spcBef>
                          <a:spcPts val="0"/>
                        </a:spcBef>
                        <a:spcAft>
                          <a:spcPts val="0"/>
                        </a:spcAft>
                        <a:buNone/>
                      </a:pPr>
                      <a:r>
                        <a:rPr lang="en" b="1"/>
                        <a:t>Name </a:t>
                      </a:r>
                      <a:endParaRPr b="1"/>
                    </a:p>
                  </a:txBody>
                  <a:tcPr marL="91425" marR="91425" marT="91425" marB="91425"/>
                </a:tc>
                <a:tc>
                  <a:txBody>
                    <a:bodyPr/>
                    <a:lstStyle/>
                    <a:p>
                      <a:pPr marL="0" lvl="0" indent="0" algn="l"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381000">
                <a:tc>
                  <a:txBody>
                    <a:bodyPr/>
                    <a:lstStyle/>
                    <a:p>
                      <a:pPr marL="457200" lvl="0" indent="0" algn="l" rtl="0">
                        <a:spcBef>
                          <a:spcPts val="0"/>
                        </a:spcBef>
                        <a:spcAft>
                          <a:spcPts val="0"/>
                        </a:spcAft>
                        <a:buNone/>
                      </a:pPr>
                      <a:r>
                        <a:rPr lang="en"/>
                        <a:t>+</a:t>
                      </a:r>
                      <a:endParaRPr/>
                    </a:p>
                  </a:txBody>
                  <a:tcPr marL="91425" marR="91425" marT="91425" marB="91425"/>
                </a:tc>
                <a:tc>
                  <a:txBody>
                    <a:bodyPr/>
                    <a:lstStyle/>
                    <a:p>
                      <a:pPr marL="0" lvl="0" indent="0" algn="l" rtl="0">
                        <a:spcBef>
                          <a:spcPts val="0"/>
                        </a:spcBef>
                        <a:spcAft>
                          <a:spcPts val="0"/>
                        </a:spcAft>
                        <a:buNone/>
                      </a:pPr>
                      <a:r>
                        <a:rPr lang="en"/>
                        <a:t>Addition</a:t>
                      </a:r>
                      <a:endParaRPr/>
                    </a:p>
                  </a:txBody>
                  <a:tcPr marL="91425" marR="91425" marT="91425" marB="91425"/>
                </a:tc>
                <a:tc>
                  <a:txBody>
                    <a:bodyPr/>
                    <a:lstStyle/>
                    <a:p>
                      <a:pPr marL="0" lvl="0" indent="0" algn="l" rtl="0">
                        <a:spcBef>
                          <a:spcPts val="0"/>
                        </a:spcBef>
                        <a:spcAft>
                          <a:spcPts val="0"/>
                        </a:spcAft>
                        <a:buNone/>
                      </a:pPr>
                      <a:r>
                        <a:rPr lang="en"/>
                        <a:t>5 + 5 = 10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Subtraction</a:t>
                      </a:r>
                      <a:endParaRPr/>
                    </a:p>
                  </a:txBody>
                  <a:tcPr marL="91425" marR="91425" marT="91425" marB="91425"/>
                </a:tc>
                <a:tc>
                  <a:txBody>
                    <a:bodyPr/>
                    <a:lstStyle/>
                    <a:p>
                      <a:pPr marL="0" lvl="0" indent="0" algn="l" rtl="0">
                        <a:spcBef>
                          <a:spcPts val="0"/>
                        </a:spcBef>
                        <a:spcAft>
                          <a:spcPts val="0"/>
                        </a:spcAft>
                        <a:buNone/>
                      </a:pPr>
                      <a:r>
                        <a:rPr lang="en"/>
                        <a:t>10 - 40 = -30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Multiplication</a:t>
                      </a:r>
                      <a:endParaRPr/>
                    </a:p>
                  </a:txBody>
                  <a:tcPr marL="91425" marR="91425" marT="91425" marB="91425"/>
                </a:tc>
                <a:tc>
                  <a:txBody>
                    <a:bodyPr/>
                    <a:lstStyle/>
                    <a:p>
                      <a:pPr marL="0" lvl="0" indent="0" algn="l" rtl="0">
                        <a:spcBef>
                          <a:spcPts val="0"/>
                        </a:spcBef>
                        <a:spcAft>
                          <a:spcPts val="0"/>
                        </a:spcAft>
                        <a:buNone/>
                      </a:pPr>
                      <a:r>
                        <a:rPr lang="en"/>
                        <a:t>2 * 9 = 18</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        / </a:t>
                      </a:r>
                      <a:endParaRPr/>
                    </a:p>
                  </a:txBody>
                  <a:tcPr marL="91425" marR="91425" marT="91425" marB="91425"/>
                </a:tc>
                <a:tc>
                  <a:txBody>
                    <a:bodyPr/>
                    <a:lstStyle/>
                    <a:p>
                      <a:pPr marL="0" lvl="0" indent="0" algn="l" rtl="0">
                        <a:spcBef>
                          <a:spcPts val="0"/>
                        </a:spcBef>
                        <a:spcAft>
                          <a:spcPts val="0"/>
                        </a:spcAft>
                        <a:buNone/>
                      </a:pPr>
                      <a:r>
                        <a:rPr lang="en"/>
                        <a:t>Division</a:t>
                      </a:r>
                      <a:endParaRPr/>
                    </a:p>
                  </a:txBody>
                  <a:tcPr marL="91425" marR="91425" marT="91425" marB="91425"/>
                </a:tc>
                <a:tc>
                  <a:txBody>
                    <a:bodyPr/>
                    <a:lstStyle/>
                    <a:p>
                      <a:pPr marL="0" lvl="0" indent="0" algn="l" rtl="0">
                        <a:spcBef>
                          <a:spcPts val="0"/>
                        </a:spcBef>
                        <a:spcAft>
                          <a:spcPts val="0"/>
                        </a:spcAft>
                        <a:buNone/>
                      </a:pPr>
                      <a:r>
                        <a:rPr lang="en"/>
                        <a:t>74 / 2 = 37</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Modulus</a:t>
                      </a:r>
                      <a:endParaRPr/>
                    </a:p>
                  </a:txBody>
                  <a:tcPr marL="91425" marR="91425" marT="91425" marB="91425"/>
                </a:tc>
                <a:tc>
                  <a:txBody>
                    <a:bodyPr/>
                    <a:lstStyle/>
                    <a:p>
                      <a:pPr marL="0" lvl="0" indent="0" algn="l" rtl="0">
                        <a:spcBef>
                          <a:spcPts val="0"/>
                        </a:spcBef>
                        <a:spcAft>
                          <a:spcPts val="0"/>
                        </a:spcAft>
                        <a:buNone/>
                      </a:pPr>
                      <a:r>
                        <a:rPr lang="en"/>
                        <a:t>34 % 5 = 4</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       // </a:t>
                      </a:r>
                      <a:endParaRPr/>
                    </a:p>
                  </a:txBody>
                  <a:tcPr marL="91425" marR="91425" marT="91425" marB="91425"/>
                </a:tc>
                <a:tc>
                  <a:txBody>
                    <a:bodyPr/>
                    <a:lstStyle/>
                    <a:p>
                      <a:pPr marL="0" lvl="0" indent="0" algn="l" rtl="0">
                        <a:spcBef>
                          <a:spcPts val="0"/>
                        </a:spcBef>
                        <a:spcAft>
                          <a:spcPts val="0"/>
                        </a:spcAft>
                        <a:buNone/>
                      </a:pPr>
                      <a:r>
                        <a:rPr lang="en"/>
                        <a:t>Floor Division</a:t>
                      </a:r>
                      <a:endParaRPr/>
                    </a:p>
                  </a:txBody>
                  <a:tcPr marL="91425" marR="91425" marT="91425" marB="91425"/>
                </a:tc>
                <a:tc>
                  <a:txBody>
                    <a:bodyPr/>
                    <a:lstStyle/>
                    <a:p>
                      <a:pPr marL="0" lvl="0" indent="0" algn="l" rtl="0">
                        <a:spcBef>
                          <a:spcPts val="0"/>
                        </a:spcBef>
                        <a:spcAft>
                          <a:spcPts val="0"/>
                        </a:spcAft>
                        <a:buNone/>
                      </a:pPr>
                      <a:r>
                        <a:rPr lang="en"/>
                        <a:t>23 // 4 = 5 </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Exponential </a:t>
                      </a:r>
                      <a:endParaRPr/>
                    </a:p>
                  </a:txBody>
                  <a:tcPr marL="91425" marR="91425" marT="91425" marB="91425"/>
                </a:tc>
                <a:tc>
                  <a:txBody>
                    <a:bodyPr/>
                    <a:lstStyle/>
                    <a:p>
                      <a:pPr marL="0" lvl="0" indent="0" algn="l" rtl="0">
                        <a:spcBef>
                          <a:spcPts val="0"/>
                        </a:spcBef>
                        <a:spcAft>
                          <a:spcPts val="0"/>
                        </a:spcAft>
                        <a:buNone/>
                      </a:pPr>
                      <a:r>
                        <a:rPr lang="en"/>
                        <a:t>6 ** 3 = 216</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Operators (contd.)</a:t>
            </a:r>
            <a:endParaRPr/>
          </a:p>
        </p:txBody>
      </p:sp>
      <p:sp>
        <p:nvSpPr>
          <p:cNvPr id="115" name="Google Shape;115;p22"/>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Assignment Operators</a:t>
            </a:r>
            <a:endParaRPr/>
          </a:p>
        </p:txBody>
      </p:sp>
      <p:graphicFrame>
        <p:nvGraphicFramePr>
          <p:cNvPr id="116" name="Google Shape;116;p22"/>
          <p:cNvGraphicFramePr/>
          <p:nvPr/>
        </p:nvGraphicFramePr>
        <p:xfrm>
          <a:off x="707025" y="1450500"/>
          <a:ext cx="7239000" cy="3565890"/>
        </p:xfrm>
        <a:graphic>
          <a:graphicData uri="http://schemas.openxmlformats.org/drawingml/2006/table">
            <a:tbl>
              <a:tblPr>
                <a:noFill/>
                <a:tableStyleId>{3886BE87-10B1-43B5-B483-28CF2A1CD401}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Operator</a:t>
                      </a:r>
                      <a:endParaRPr b="1"/>
                    </a:p>
                  </a:txBody>
                  <a:tcPr marL="91425" marR="91425" marT="91425" marB="91425"/>
                </a:tc>
                <a:tc>
                  <a:txBody>
                    <a:bodyPr/>
                    <a:lstStyle/>
                    <a:p>
                      <a:pPr marL="0" lvl="0" indent="0" algn="l" rtl="0">
                        <a:spcBef>
                          <a:spcPts val="0"/>
                        </a:spcBef>
                        <a:spcAft>
                          <a:spcPts val="0"/>
                        </a:spcAft>
                        <a:buNone/>
                      </a:pPr>
                      <a:r>
                        <a:rPr lang="en" b="1"/>
                        <a:t>Example</a:t>
                      </a:r>
                      <a:endParaRPr b="1"/>
                    </a:p>
                  </a:txBody>
                  <a:tcPr marL="91425" marR="91425" marT="91425" marB="91425"/>
                </a:tc>
                <a:tc>
                  <a:txBody>
                    <a:bodyPr/>
                    <a:lstStyle/>
                    <a:p>
                      <a:pPr marL="0" lvl="0" indent="0" algn="l" rtl="0">
                        <a:spcBef>
                          <a:spcPts val="0"/>
                        </a:spcBef>
                        <a:spcAft>
                          <a:spcPts val="0"/>
                        </a:spcAft>
                        <a:buNone/>
                      </a:pPr>
                      <a:r>
                        <a:rPr lang="en" b="1"/>
                        <a:t>Same As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            = </a:t>
                      </a:r>
                      <a:endParaRPr/>
                    </a:p>
                  </a:txBody>
                  <a:tcPr marL="91425" marR="91425" marT="91425" marB="91425"/>
                </a:tc>
                <a:tc>
                  <a:txBody>
                    <a:bodyPr/>
                    <a:lstStyle/>
                    <a:p>
                      <a:pPr marL="0" lvl="0" indent="0" algn="l" rtl="0">
                        <a:spcBef>
                          <a:spcPts val="0"/>
                        </a:spcBef>
                        <a:spcAft>
                          <a:spcPts val="0"/>
                        </a:spcAft>
                        <a:buNone/>
                      </a:pPr>
                      <a:r>
                        <a:rPr lang="en"/>
                        <a:t>a = 20</a:t>
                      </a:r>
                      <a:endParaRPr/>
                    </a:p>
                  </a:txBody>
                  <a:tcPr marL="91425" marR="91425" marT="91425" marB="91425"/>
                </a:tc>
                <a:tc>
                  <a:txBody>
                    <a:bodyPr/>
                    <a:lstStyle/>
                    <a:p>
                      <a:pPr marL="0" lvl="0" indent="0" algn="l" rtl="0">
                        <a:spcBef>
                          <a:spcPts val="0"/>
                        </a:spcBef>
                        <a:spcAft>
                          <a:spcPts val="0"/>
                        </a:spcAft>
                        <a:buNone/>
                      </a:pPr>
                      <a:r>
                        <a:rPr lang="en"/>
                        <a:t>a = 20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a += 10</a:t>
                      </a:r>
                      <a:endParaRPr/>
                    </a:p>
                  </a:txBody>
                  <a:tcPr marL="91425" marR="91425" marT="91425" marB="91425"/>
                </a:tc>
                <a:tc>
                  <a:txBody>
                    <a:bodyPr/>
                    <a:lstStyle/>
                    <a:p>
                      <a:pPr marL="0" lvl="0" indent="0" algn="l" rtl="0">
                        <a:spcBef>
                          <a:spcPts val="0"/>
                        </a:spcBef>
                        <a:spcAft>
                          <a:spcPts val="0"/>
                        </a:spcAft>
                        <a:buNone/>
                      </a:pPr>
                      <a:r>
                        <a:rPr lang="en"/>
                        <a:t>a = a + 10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a -= 10</a:t>
                      </a:r>
                      <a:endParaRPr/>
                    </a:p>
                  </a:txBody>
                  <a:tcPr marL="91425" marR="91425" marT="91425" marB="91425"/>
                </a:tc>
                <a:tc>
                  <a:txBody>
                    <a:bodyPr/>
                    <a:lstStyle/>
                    <a:p>
                      <a:pPr marL="0" lvl="0" indent="0" algn="l" rtl="0">
                        <a:spcBef>
                          <a:spcPts val="0"/>
                        </a:spcBef>
                        <a:spcAft>
                          <a:spcPts val="0"/>
                        </a:spcAft>
                        <a:buNone/>
                      </a:pPr>
                      <a:r>
                        <a:rPr lang="en"/>
                        <a:t>a = a - 10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a *= 2</a:t>
                      </a:r>
                      <a:endParaRPr/>
                    </a:p>
                  </a:txBody>
                  <a:tcPr marL="91425" marR="91425" marT="91425" marB="91425"/>
                </a:tc>
                <a:tc>
                  <a:txBody>
                    <a:bodyPr/>
                    <a:lstStyle/>
                    <a:p>
                      <a:pPr marL="0" lvl="0" indent="0" algn="l" rtl="0">
                        <a:spcBef>
                          <a:spcPts val="0"/>
                        </a:spcBef>
                        <a:spcAft>
                          <a:spcPts val="0"/>
                        </a:spcAft>
                        <a:buNone/>
                      </a:pPr>
                      <a:r>
                        <a:rPr lang="en"/>
                        <a:t>a = a * 2</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a /= 2.5</a:t>
                      </a:r>
                      <a:endParaRPr/>
                    </a:p>
                  </a:txBody>
                  <a:tcPr marL="91425" marR="91425" marT="91425" marB="91425"/>
                </a:tc>
                <a:tc>
                  <a:txBody>
                    <a:bodyPr/>
                    <a:lstStyle/>
                    <a:p>
                      <a:pPr marL="0" lvl="0" indent="0" algn="l" rtl="0">
                        <a:spcBef>
                          <a:spcPts val="0"/>
                        </a:spcBef>
                        <a:spcAft>
                          <a:spcPts val="0"/>
                        </a:spcAft>
                        <a:buNone/>
                      </a:pPr>
                      <a:r>
                        <a:rPr lang="en"/>
                        <a:t>a = a / 2.5</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a %= 3</a:t>
                      </a:r>
                      <a:endParaRPr/>
                    </a:p>
                  </a:txBody>
                  <a:tcPr marL="91425" marR="91425" marT="91425" marB="91425"/>
                </a:tc>
                <a:tc>
                  <a:txBody>
                    <a:bodyPr/>
                    <a:lstStyle/>
                    <a:p>
                      <a:pPr marL="0" lvl="0" indent="0" algn="l" rtl="0">
                        <a:spcBef>
                          <a:spcPts val="0"/>
                        </a:spcBef>
                        <a:spcAft>
                          <a:spcPts val="0"/>
                        </a:spcAft>
                        <a:buNone/>
                      </a:pPr>
                      <a:r>
                        <a:rPr lang="en"/>
                        <a:t>a = a % 3</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a //= 11</a:t>
                      </a:r>
                      <a:endParaRPr/>
                    </a:p>
                  </a:txBody>
                  <a:tcPr marL="91425" marR="91425" marT="91425" marB="91425"/>
                </a:tc>
                <a:tc>
                  <a:txBody>
                    <a:bodyPr/>
                    <a:lstStyle/>
                    <a:p>
                      <a:pPr marL="0" lvl="0" indent="0" algn="l" rtl="0">
                        <a:spcBef>
                          <a:spcPts val="0"/>
                        </a:spcBef>
                        <a:spcAft>
                          <a:spcPts val="0"/>
                        </a:spcAft>
                        <a:buNone/>
                      </a:pPr>
                      <a:r>
                        <a:rPr lang="en"/>
                        <a:t>a = a // 11</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a **= 4</a:t>
                      </a:r>
                      <a:endParaRPr/>
                    </a:p>
                  </a:txBody>
                  <a:tcPr marL="91425" marR="91425" marT="91425" marB="91425"/>
                </a:tc>
                <a:tc>
                  <a:txBody>
                    <a:bodyPr/>
                    <a:lstStyle/>
                    <a:p>
                      <a:pPr marL="0" lvl="0" indent="0" algn="l" rtl="0">
                        <a:spcBef>
                          <a:spcPts val="0"/>
                        </a:spcBef>
                        <a:spcAft>
                          <a:spcPts val="0"/>
                        </a:spcAft>
                        <a:buNone/>
                      </a:pPr>
                      <a:r>
                        <a:rPr lang="en"/>
                        <a:t>a = a ** 4</a:t>
                      </a: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Operators (contd.)</a:t>
            </a:r>
            <a:endParaRPr/>
          </a:p>
        </p:txBody>
      </p:sp>
      <p:sp>
        <p:nvSpPr>
          <p:cNvPr id="122" name="Google Shape;122;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Comparison Operators</a:t>
            </a:r>
            <a:endParaRPr/>
          </a:p>
        </p:txBody>
      </p:sp>
      <p:graphicFrame>
        <p:nvGraphicFramePr>
          <p:cNvPr id="123" name="Google Shape;123;p23"/>
          <p:cNvGraphicFramePr/>
          <p:nvPr/>
        </p:nvGraphicFramePr>
        <p:xfrm>
          <a:off x="553600" y="1729200"/>
          <a:ext cx="7239000" cy="2773470"/>
        </p:xfrm>
        <a:graphic>
          <a:graphicData uri="http://schemas.openxmlformats.org/drawingml/2006/table">
            <a:tbl>
              <a:tblPr>
                <a:noFill/>
                <a:tableStyleId>{3886BE87-10B1-43B5-B483-28CF2A1CD401}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Operator</a:t>
                      </a:r>
                      <a:endParaRPr b="1"/>
                    </a:p>
                  </a:txBody>
                  <a:tcPr marL="91425" marR="91425" marT="91425" marB="91425"/>
                </a:tc>
                <a:tc>
                  <a:txBody>
                    <a:bodyPr/>
                    <a:lstStyle/>
                    <a:p>
                      <a:pPr marL="0" lvl="0" indent="0" algn="l" rtl="0">
                        <a:spcBef>
                          <a:spcPts val="0"/>
                        </a:spcBef>
                        <a:spcAft>
                          <a:spcPts val="0"/>
                        </a:spcAft>
                        <a:buNone/>
                      </a:pPr>
                      <a:r>
                        <a:rPr lang="en" b="1"/>
                        <a:t>Name</a:t>
                      </a:r>
                      <a:endParaRPr b="1"/>
                    </a:p>
                  </a:txBody>
                  <a:tcPr marL="91425" marR="91425" marT="91425" marB="91425"/>
                </a:tc>
                <a:tc>
                  <a:txBody>
                    <a:bodyPr/>
                    <a:lstStyle/>
                    <a:p>
                      <a:pPr marL="0" lvl="0" indent="0" algn="l"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Equal (the same as)</a:t>
                      </a:r>
                      <a:endParaRPr/>
                    </a:p>
                  </a:txBody>
                  <a:tcPr marL="91425" marR="91425" marT="91425" marB="91425"/>
                </a:tc>
                <a:tc>
                  <a:txBody>
                    <a:bodyPr/>
                    <a:lstStyle/>
                    <a:p>
                      <a:pPr marL="0" lvl="0" indent="0" algn="l" rtl="0">
                        <a:spcBef>
                          <a:spcPts val="0"/>
                        </a:spcBef>
                        <a:spcAft>
                          <a:spcPts val="0"/>
                        </a:spcAft>
                        <a:buNone/>
                      </a:pPr>
                      <a:r>
                        <a:rPr lang="en"/>
                        <a:t>a == b</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Not equal (not the same as)</a:t>
                      </a:r>
                      <a:endParaRPr/>
                    </a:p>
                  </a:txBody>
                  <a:tcPr marL="91425" marR="91425" marT="91425" marB="91425"/>
                </a:tc>
                <a:tc>
                  <a:txBody>
                    <a:bodyPr/>
                    <a:lstStyle/>
                    <a:p>
                      <a:pPr marL="0" lvl="0" indent="0" algn="l" rtl="0">
                        <a:spcBef>
                          <a:spcPts val="0"/>
                        </a:spcBef>
                        <a:spcAft>
                          <a:spcPts val="0"/>
                        </a:spcAft>
                        <a:buNone/>
                      </a:pPr>
                      <a:r>
                        <a:rPr lang="en"/>
                        <a:t>a != b</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      &gt;</a:t>
                      </a:r>
                      <a:endParaRPr/>
                    </a:p>
                  </a:txBody>
                  <a:tcPr marL="91425" marR="91425" marT="91425" marB="91425"/>
                </a:tc>
                <a:tc>
                  <a:txBody>
                    <a:bodyPr/>
                    <a:lstStyle/>
                    <a:p>
                      <a:pPr marL="0" lvl="0" indent="0" algn="l" rtl="0">
                        <a:spcBef>
                          <a:spcPts val="0"/>
                        </a:spcBef>
                        <a:spcAft>
                          <a:spcPts val="0"/>
                        </a:spcAft>
                        <a:buNone/>
                      </a:pPr>
                      <a:r>
                        <a:rPr lang="en"/>
                        <a:t>Greater than</a:t>
                      </a:r>
                      <a:endParaRPr/>
                    </a:p>
                  </a:txBody>
                  <a:tcPr marL="91425" marR="91425" marT="91425" marB="91425"/>
                </a:tc>
                <a:tc>
                  <a:txBody>
                    <a:bodyPr/>
                    <a:lstStyle/>
                    <a:p>
                      <a:pPr marL="0" lvl="0" indent="0" algn="l" rtl="0">
                        <a:spcBef>
                          <a:spcPts val="0"/>
                        </a:spcBef>
                        <a:spcAft>
                          <a:spcPts val="0"/>
                        </a:spcAft>
                        <a:buNone/>
                      </a:pPr>
                      <a:r>
                        <a:rPr lang="en"/>
                        <a:t>a &gt; b</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      &lt;</a:t>
                      </a:r>
                      <a:endParaRPr/>
                    </a:p>
                  </a:txBody>
                  <a:tcPr marL="91425" marR="91425" marT="91425" marB="91425"/>
                </a:tc>
                <a:tc>
                  <a:txBody>
                    <a:bodyPr/>
                    <a:lstStyle/>
                    <a:p>
                      <a:pPr marL="0" lvl="0" indent="0" algn="l" rtl="0">
                        <a:spcBef>
                          <a:spcPts val="0"/>
                        </a:spcBef>
                        <a:spcAft>
                          <a:spcPts val="0"/>
                        </a:spcAft>
                        <a:buNone/>
                      </a:pPr>
                      <a:r>
                        <a:rPr lang="en"/>
                        <a:t>Less than</a:t>
                      </a:r>
                      <a:endParaRPr/>
                    </a:p>
                  </a:txBody>
                  <a:tcPr marL="91425" marR="91425" marT="91425" marB="91425"/>
                </a:tc>
                <a:tc>
                  <a:txBody>
                    <a:bodyPr/>
                    <a:lstStyle/>
                    <a:p>
                      <a:pPr marL="0" lvl="0" indent="0" algn="l" rtl="0">
                        <a:spcBef>
                          <a:spcPts val="0"/>
                        </a:spcBef>
                        <a:spcAft>
                          <a:spcPts val="0"/>
                        </a:spcAft>
                        <a:buNone/>
                      </a:pPr>
                      <a:r>
                        <a:rPr lang="en"/>
                        <a:t>a &lt; b</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      &gt;=</a:t>
                      </a:r>
                      <a:endParaRPr/>
                    </a:p>
                  </a:txBody>
                  <a:tcPr marL="91425" marR="91425" marT="91425" marB="91425"/>
                </a:tc>
                <a:tc>
                  <a:txBody>
                    <a:bodyPr/>
                    <a:lstStyle/>
                    <a:p>
                      <a:pPr marL="0" lvl="0" indent="0" algn="l" rtl="0">
                        <a:spcBef>
                          <a:spcPts val="0"/>
                        </a:spcBef>
                        <a:spcAft>
                          <a:spcPts val="0"/>
                        </a:spcAft>
                        <a:buNone/>
                      </a:pPr>
                      <a:r>
                        <a:rPr lang="en"/>
                        <a:t>Greater than or equal to</a:t>
                      </a:r>
                      <a:endParaRPr/>
                    </a:p>
                  </a:txBody>
                  <a:tcPr marL="91425" marR="91425" marT="91425" marB="91425"/>
                </a:tc>
                <a:tc>
                  <a:txBody>
                    <a:bodyPr/>
                    <a:lstStyle/>
                    <a:p>
                      <a:pPr marL="0" lvl="0" indent="0" algn="l" rtl="0">
                        <a:spcBef>
                          <a:spcPts val="0"/>
                        </a:spcBef>
                        <a:spcAft>
                          <a:spcPts val="0"/>
                        </a:spcAft>
                        <a:buNone/>
                      </a:pPr>
                      <a:r>
                        <a:rPr lang="en"/>
                        <a:t>a &gt;= b</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     &lt;= </a:t>
                      </a:r>
                      <a:endParaRPr/>
                    </a:p>
                  </a:txBody>
                  <a:tcPr marL="91425" marR="91425" marT="91425" marB="91425"/>
                </a:tc>
                <a:tc>
                  <a:txBody>
                    <a:bodyPr/>
                    <a:lstStyle/>
                    <a:p>
                      <a:pPr marL="0" lvl="0" indent="0" algn="l" rtl="0">
                        <a:spcBef>
                          <a:spcPts val="0"/>
                        </a:spcBef>
                        <a:spcAft>
                          <a:spcPts val="0"/>
                        </a:spcAft>
                        <a:buNone/>
                      </a:pPr>
                      <a:r>
                        <a:rPr lang="en"/>
                        <a:t>Less than or equal to</a:t>
                      </a:r>
                      <a:endParaRPr/>
                    </a:p>
                  </a:txBody>
                  <a:tcPr marL="91425" marR="91425" marT="91425" marB="91425"/>
                </a:tc>
                <a:tc>
                  <a:txBody>
                    <a:bodyPr/>
                    <a:lstStyle/>
                    <a:p>
                      <a:pPr marL="0" lvl="0" indent="0" algn="l" rtl="0">
                        <a:spcBef>
                          <a:spcPts val="0"/>
                        </a:spcBef>
                        <a:spcAft>
                          <a:spcPts val="0"/>
                        </a:spcAft>
                        <a:buNone/>
                      </a:pPr>
                      <a:r>
                        <a:rPr lang="en"/>
                        <a:t>a &lt;= b</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Operators (contd.)</a:t>
            </a:r>
            <a:endParaRPr/>
          </a:p>
        </p:txBody>
      </p:sp>
      <p:sp>
        <p:nvSpPr>
          <p:cNvPr id="129" name="Google Shape;129;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Logical operators</a:t>
            </a:r>
            <a:endParaRPr/>
          </a:p>
        </p:txBody>
      </p:sp>
      <p:graphicFrame>
        <p:nvGraphicFramePr>
          <p:cNvPr id="130" name="Google Shape;130;p24"/>
          <p:cNvGraphicFramePr/>
          <p:nvPr/>
        </p:nvGraphicFramePr>
        <p:xfrm>
          <a:off x="625200" y="2259775"/>
          <a:ext cx="7239000" cy="1996320"/>
        </p:xfrm>
        <a:graphic>
          <a:graphicData uri="http://schemas.openxmlformats.org/drawingml/2006/table">
            <a:tbl>
              <a:tblPr>
                <a:noFill/>
                <a:tableStyleId>{3886BE87-10B1-43B5-B483-28CF2A1CD401}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Operator</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        or</a:t>
                      </a:r>
                      <a:endParaRPr/>
                    </a:p>
                  </a:txBody>
                  <a:tcPr marL="91425" marR="91425" marT="91425" marB="91425"/>
                </a:tc>
                <a:tc>
                  <a:txBody>
                    <a:bodyPr/>
                    <a:lstStyle/>
                    <a:p>
                      <a:pPr marL="0" lvl="0" indent="0" algn="l" rtl="0">
                        <a:spcBef>
                          <a:spcPts val="0"/>
                        </a:spcBef>
                        <a:spcAft>
                          <a:spcPts val="0"/>
                        </a:spcAft>
                        <a:buNone/>
                      </a:pPr>
                      <a:r>
                        <a:rPr lang="en" sz="1150">
                          <a:solidFill>
                            <a:schemeClr val="dk1"/>
                          </a:solidFill>
                          <a:highlight>
                            <a:srgbClr val="FFFFFF"/>
                          </a:highlight>
                          <a:latin typeface="Verdana"/>
                          <a:ea typeface="Verdana"/>
                          <a:cs typeface="Verdana"/>
                          <a:sym typeface="Verdana"/>
                        </a:rPr>
                        <a:t>Returns True if one of the statements is true</a:t>
                      </a:r>
                      <a:endParaRPr/>
                    </a:p>
                  </a:txBody>
                  <a:tcPr marL="91425" marR="91425" marT="91425" marB="91425"/>
                </a:tc>
                <a:tc>
                  <a:txBody>
                    <a:bodyPr/>
                    <a:lstStyle/>
                    <a:p>
                      <a:pPr marL="0" lvl="0" indent="0" algn="l" rtl="0">
                        <a:spcBef>
                          <a:spcPts val="0"/>
                        </a:spcBef>
                        <a:spcAft>
                          <a:spcPts val="0"/>
                        </a:spcAft>
                        <a:buNone/>
                      </a:pPr>
                      <a:r>
                        <a:rPr lang="en"/>
                        <a:t>a &lt; 29 or a &gt; 54</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        and</a:t>
                      </a:r>
                      <a:endParaRPr/>
                    </a:p>
                  </a:txBody>
                  <a:tcPr marL="91425" marR="91425" marT="91425" marB="91425"/>
                </a:tc>
                <a:tc>
                  <a:txBody>
                    <a:bodyPr/>
                    <a:lstStyle/>
                    <a:p>
                      <a:pPr marL="0" lvl="0" indent="0" algn="l" rtl="0">
                        <a:spcBef>
                          <a:spcPts val="0"/>
                        </a:spcBef>
                        <a:spcAft>
                          <a:spcPts val="0"/>
                        </a:spcAft>
                        <a:buNone/>
                      </a:pPr>
                      <a:r>
                        <a:rPr lang="en" sz="1150">
                          <a:solidFill>
                            <a:schemeClr val="dk1"/>
                          </a:solidFill>
                          <a:highlight>
                            <a:srgbClr val="F1F1F1"/>
                          </a:highlight>
                          <a:latin typeface="Verdana"/>
                          <a:ea typeface="Verdana"/>
                          <a:cs typeface="Verdana"/>
                          <a:sym typeface="Verdana"/>
                        </a:rPr>
                        <a:t>Returns True if both statements are true</a:t>
                      </a:r>
                      <a:endParaRPr/>
                    </a:p>
                  </a:txBody>
                  <a:tcPr marL="91425" marR="91425" marT="91425" marB="91425"/>
                </a:tc>
                <a:tc>
                  <a:txBody>
                    <a:bodyPr/>
                    <a:lstStyle/>
                    <a:p>
                      <a:pPr marL="0" lvl="0" indent="0" algn="l" rtl="0">
                        <a:spcBef>
                          <a:spcPts val="0"/>
                        </a:spcBef>
                        <a:spcAft>
                          <a:spcPts val="0"/>
                        </a:spcAft>
                        <a:buNone/>
                      </a:pPr>
                      <a:r>
                        <a:rPr lang="en"/>
                        <a:t>a &gt; 5 and a &gt; 15</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       not</a:t>
                      </a:r>
                      <a:endParaRPr/>
                    </a:p>
                  </a:txBody>
                  <a:tcPr marL="91425" marR="91425" marT="91425" marB="91425"/>
                </a:tc>
                <a:tc>
                  <a:txBody>
                    <a:bodyPr/>
                    <a:lstStyle/>
                    <a:p>
                      <a:pPr marL="0" lvl="0" indent="0" algn="l" rtl="0">
                        <a:spcBef>
                          <a:spcPts val="0"/>
                        </a:spcBef>
                        <a:spcAft>
                          <a:spcPts val="0"/>
                        </a:spcAft>
                        <a:buNone/>
                      </a:pPr>
                      <a:r>
                        <a:rPr lang="en" sz="1150">
                          <a:solidFill>
                            <a:schemeClr val="dk1"/>
                          </a:solidFill>
                          <a:highlight>
                            <a:srgbClr val="F1F1F1"/>
                          </a:highlight>
                          <a:latin typeface="Verdana"/>
                          <a:ea typeface="Verdana"/>
                          <a:cs typeface="Verdana"/>
                          <a:sym typeface="Verdana"/>
                        </a:rPr>
                        <a:t>Reverse the result, returns False if the result is true</a:t>
                      </a:r>
                      <a:endParaRPr/>
                    </a:p>
                  </a:txBody>
                  <a:tcPr marL="91425" marR="91425" marT="91425" marB="91425"/>
                </a:tc>
                <a:tc>
                  <a:txBody>
                    <a:bodyPr/>
                    <a:lstStyle/>
                    <a:p>
                      <a:pPr marL="0" lvl="0" indent="0" algn="l" rtl="0">
                        <a:spcBef>
                          <a:spcPts val="0"/>
                        </a:spcBef>
                        <a:spcAft>
                          <a:spcPts val="0"/>
                        </a:spcAft>
                        <a:buNone/>
                      </a:pPr>
                      <a:r>
                        <a:rPr lang="en"/>
                        <a:t>not(a  &gt;= 19 and a &lt; 38)</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Operators (contd.)</a:t>
            </a:r>
            <a:endParaRPr/>
          </a:p>
        </p:txBody>
      </p:sp>
      <p:sp>
        <p:nvSpPr>
          <p:cNvPr id="136" name="Google Shape;136;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Identity operators</a:t>
            </a:r>
            <a:endParaRPr/>
          </a:p>
        </p:txBody>
      </p:sp>
      <p:graphicFrame>
        <p:nvGraphicFramePr>
          <p:cNvPr id="137" name="Google Shape;137;p25"/>
          <p:cNvGraphicFramePr/>
          <p:nvPr/>
        </p:nvGraphicFramePr>
        <p:xfrm>
          <a:off x="952500" y="2000250"/>
          <a:ext cx="7239000" cy="2042070"/>
        </p:xfrm>
        <a:graphic>
          <a:graphicData uri="http://schemas.openxmlformats.org/drawingml/2006/table">
            <a:tbl>
              <a:tblPr>
                <a:noFill/>
                <a:tableStyleId>{3886BE87-10B1-43B5-B483-28CF2A1CD401}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Operator</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       is</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Returns True if both variables are the same object</a:t>
                      </a:r>
                      <a:endParaRPr sz="1150">
                        <a:solidFill>
                          <a:schemeClr val="dk1"/>
                        </a:solidFill>
                        <a:highlight>
                          <a:srgbClr val="F1F1F1"/>
                        </a:highlight>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
                        <a:t>p is q</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       is not</a:t>
                      </a:r>
                      <a:endParaRPr/>
                    </a:p>
                  </a:txBody>
                  <a:tcPr marL="91425" marR="91425" marT="91425" marB="91425"/>
                </a:tc>
                <a:tc>
                  <a:txBody>
                    <a:bodyPr/>
                    <a:lstStyle/>
                    <a:p>
                      <a:pPr marL="0" lvl="0" indent="0" algn="l" rtl="0">
                        <a:spcBef>
                          <a:spcPts val="0"/>
                        </a:spcBef>
                        <a:spcAft>
                          <a:spcPts val="0"/>
                        </a:spcAft>
                        <a:buNone/>
                      </a:pPr>
                      <a:r>
                        <a:rPr lang="en"/>
                        <a:t>Returns False if both variables are not the same object</a:t>
                      </a:r>
                      <a:endParaRPr/>
                    </a:p>
                  </a:txBody>
                  <a:tcPr marL="91425" marR="91425" marT="91425" marB="91425"/>
                </a:tc>
                <a:tc>
                  <a:txBody>
                    <a:bodyPr/>
                    <a:lstStyle/>
                    <a:p>
                      <a:pPr marL="0" lvl="0" indent="0" algn="l" rtl="0">
                        <a:spcBef>
                          <a:spcPts val="0"/>
                        </a:spcBef>
                        <a:spcAft>
                          <a:spcPts val="0"/>
                        </a:spcAft>
                        <a:buNone/>
                      </a:pPr>
                      <a:r>
                        <a:rPr lang="en"/>
                        <a:t>p is not q</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Operators (contd.)</a:t>
            </a:r>
            <a:endParaRPr/>
          </a:p>
        </p:txBody>
      </p:sp>
      <p:sp>
        <p:nvSpPr>
          <p:cNvPr id="143" name="Google Shape;143;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Membership operators</a:t>
            </a:r>
            <a:endParaRPr/>
          </a:p>
        </p:txBody>
      </p:sp>
      <p:graphicFrame>
        <p:nvGraphicFramePr>
          <p:cNvPr id="144" name="Google Shape;144;p26"/>
          <p:cNvGraphicFramePr/>
          <p:nvPr/>
        </p:nvGraphicFramePr>
        <p:xfrm>
          <a:off x="952500" y="2000250"/>
          <a:ext cx="7239000" cy="2042070"/>
        </p:xfrm>
        <a:graphic>
          <a:graphicData uri="http://schemas.openxmlformats.org/drawingml/2006/table">
            <a:tbl>
              <a:tblPr>
                <a:noFill/>
                <a:tableStyleId>{3886BE87-10B1-43B5-B483-28CF2A1CD401}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Operator</a:t>
                      </a:r>
                      <a:r>
                        <a:rPr lang="en"/>
                        <a:t> </a:t>
                      </a:r>
                      <a:endParaRPr/>
                    </a:p>
                  </a:txBody>
                  <a:tcPr marL="91425" marR="91425" marT="91425" marB="91425"/>
                </a:tc>
                <a:tc>
                  <a:txBody>
                    <a:bodyPr/>
                    <a:lstStyle/>
                    <a:p>
                      <a:pPr marL="0" lvl="0" indent="0" algn="l" rtl="0">
                        <a:spcBef>
                          <a:spcPts val="0"/>
                        </a:spcBef>
                        <a:spcAft>
                          <a:spcPts val="0"/>
                        </a:spcAft>
                        <a:buNone/>
                      </a:pPr>
                      <a:r>
                        <a:rPr lang="en" b="1"/>
                        <a:t>Description</a:t>
                      </a:r>
                      <a:r>
                        <a:rPr lang="en"/>
                        <a:t> </a:t>
                      </a:r>
                      <a:endParaRPr/>
                    </a:p>
                  </a:txBody>
                  <a:tcPr marL="91425" marR="91425" marT="91425" marB="91425"/>
                </a:tc>
                <a:tc>
                  <a:txBody>
                    <a:bodyPr/>
                    <a:lstStyle/>
                    <a:p>
                      <a:pPr marL="0" lvl="0" indent="0" algn="l"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         in</a:t>
                      </a:r>
                      <a:endParaRPr/>
                    </a:p>
                  </a:txBody>
                  <a:tcPr marL="91425" marR="91425" marT="91425" marB="91425"/>
                </a:tc>
                <a:tc>
                  <a:txBody>
                    <a:bodyPr/>
                    <a:lstStyle/>
                    <a:p>
                      <a:pPr marL="0" lvl="0" indent="0" algn="l" rtl="0">
                        <a:spcBef>
                          <a:spcPts val="0"/>
                        </a:spcBef>
                        <a:spcAft>
                          <a:spcPts val="0"/>
                        </a:spcAft>
                        <a:buNone/>
                      </a:pPr>
                      <a:r>
                        <a:rPr lang="en"/>
                        <a:t>Returns True if the specified value is present in the object</a:t>
                      </a:r>
                      <a:endParaRPr/>
                    </a:p>
                  </a:txBody>
                  <a:tcPr marL="91425" marR="91425" marT="91425" marB="91425"/>
                </a:tc>
                <a:tc>
                  <a:txBody>
                    <a:bodyPr/>
                    <a:lstStyle/>
                    <a:p>
                      <a:pPr marL="0" lvl="0" indent="0" algn="l" rtl="0">
                        <a:spcBef>
                          <a:spcPts val="0"/>
                        </a:spcBef>
                        <a:spcAft>
                          <a:spcPts val="0"/>
                        </a:spcAft>
                        <a:buNone/>
                      </a:pPr>
                      <a:r>
                        <a:rPr lang="en"/>
                        <a:t>a in b</a:t>
                      </a:r>
                      <a:endParaRPr/>
                    </a:p>
                  </a:txBody>
                  <a:tcPr marL="91425" marR="91425" marT="91425" marB="91425"/>
                </a:tc>
                <a:extLst>
                  <a:ext uri="{0D108BD9-81ED-4DB2-BD59-A6C34878D82A}">
                    <a16:rowId xmlns:a16="http://schemas.microsoft.com/office/drawing/2014/main" val="10001"/>
                  </a:ext>
                </a:extLst>
              </a:tr>
              <a:tr h="334850">
                <a:tc>
                  <a:txBody>
                    <a:bodyPr/>
                    <a:lstStyle/>
                    <a:p>
                      <a:pPr marL="0" lvl="0" indent="0" algn="l" rtl="0">
                        <a:spcBef>
                          <a:spcPts val="0"/>
                        </a:spcBef>
                        <a:spcAft>
                          <a:spcPts val="0"/>
                        </a:spcAft>
                        <a:buNone/>
                      </a:pPr>
                      <a:r>
                        <a:rPr lang="en"/>
                        <a:t>        not in</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Returns False if the specified value is present in the object</a:t>
                      </a:r>
                      <a:endParaRPr/>
                    </a:p>
                  </a:txBody>
                  <a:tcPr marL="91425" marR="91425" marT="91425" marB="91425"/>
                </a:tc>
                <a:tc>
                  <a:txBody>
                    <a:bodyPr/>
                    <a:lstStyle/>
                    <a:p>
                      <a:pPr marL="0" lvl="0" indent="0" algn="l" rtl="0">
                        <a:spcBef>
                          <a:spcPts val="0"/>
                        </a:spcBef>
                        <a:spcAft>
                          <a:spcPts val="0"/>
                        </a:spcAft>
                        <a:buNone/>
                      </a:pPr>
                      <a:r>
                        <a:rPr lang="en"/>
                        <a:t>a not in b</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Strings</a:t>
            </a:r>
            <a:endParaRPr/>
          </a:p>
        </p:txBody>
      </p:sp>
      <p:sp>
        <p:nvSpPr>
          <p:cNvPr id="150" name="Google Shape;150;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a:t>Concatenation</a:t>
            </a:r>
            <a:br>
              <a:rPr lang="en"/>
            </a:br>
            <a:r>
              <a:rPr lang="en"/>
              <a:t>Strings can be concatenated using the + operator. E.g “beautiful” + “city”</a:t>
            </a:r>
            <a:endParaRPr/>
          </a:p>
          <a:p>
            <a:pPr marL="0" lvl="0" indent="0" algn="l" rtl="0">
              <a:spcBef>
                <a:spcPts val="1200"/>
              </a:spcBef>
              <a:spcAft>
                <a:spcPts val="0"/>
              </a:spcAft>
              <a:buNone/>
            </a:pPr>
            <a:r>
              <a:rPr lang="en" b="1"/>
              <a:t>Indexing</a:t>
            </a:r>
            <a:br>
              <a:rPr lang="en"/>
            </a:br>
            <a:r>
              <a:rPr lang="en"/>
              <a:t>String characters can be indexed (specifying the position). The position is enclosed in square brackets [ ].</a:t>
            </a:r>
            <a:br>
              <a:rPr lang="en"/>
            </a:br>
            <a:r>
              <a:rPr lang="en"/>
              <a:t>E.g new_word = “Strength”</a:t>
            </a:r>
            <a:br>
              <a:rPr lang="en"/>
            </a:br>
            <a:r>
              <a:rPr lang="en"/>
              <a:t>      print(new_word[3])</a:t>
            </a:r>
            <a:endParaRPr/>
          </a:p>
          <a:p>
            <a:pPr marL="0" lvl="0" indent="0" algn="l" rtl="0">
              <a:spcBef>
                <a:spcPts val="1200"/>
              </a:spcBef>
              <a:spcAft>
                <a:spcPts val="0"/>
              </a:spcAft>
              <a:buNone/>
            </a:pPr>
            <a:r>
              <a:rPr lang="en" b="1"/>
              <a:t>Negative Indexing</a:t>
            </a:r>
            <a:br>
              <a:rPr lang="en" b="1"/>
            </a:br>
            <a:r>
              <a:rPr lang="en"/>
              <a:t>A string can be indexed using a negative number. The last character in the string is indexed -1, second to the last is indexed -2 and so on.</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Strings (contd.)</a:t>
            </a:r>
            <a:endParaRPr/>
          </a:p>
        </p:txBody>
      </p:sp>
      <p:sp>
        <p:nvSpPr>
          <p:cNvPr id="156" name="Google Shape;156;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Slicing</a:t>
            </a:r>
            <a:br>
              <a:rPr lang="en" b="1"/>
            </a:br>
            <a:r>
              <a:rPr lang="en"/>
              <a:t>String characters can be sliced (cutting out a portion).  The general syntax for slicing is [start : end :  step]. </a:t>
            </a:r>
            <a:br>
              <a:rPr lang="en"/>
            </a:br>
            <a:r>
              <a:rPr lang="en"/>
              <a:t>E.g new_string = “blue sky”</a:t>
            </a:r>
            <a:br>
              <a:rPr lang="en"/>
            </a:br>
            <a:r>
              <a:rPr lang="en"/>
              <a:t>      print(new_string[2: 5])</a:t>
            </a:r>
            <a:br>
              <a:rPr lang="en"/>
            </a:br>
            <a:r>
              <a:rPr lang="en"/>
              <a:t>      print(new_string[: 5])</a:t>
            </a:r>
            <a:br>
              <a:rPr lang="en"/>
            </a:br>
            <a:r>
              <a:rPr lang="en"/>
              <a:t>      print(new_string[2: ])</a:t>
            </a:r>
            <a:br>
              <a:rPr lang="en"/>
            </a:br>
            <a:r>
              <a:rPr lang="en"/>
              <a:t>      print(new_string[2: 8: 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Strings (contd.)</a:t>
            </a:r>
            <a:endParaRPr/>
          </a:p>
        </p:txBody>
      </p:sp>
      <p:sp>
        <p:nvSpPr>
          <p:cNvPr id="162" name="Google Shape;162;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Formatting</a:t>
            </a:r>
            <a:br>
              <a:rPr lang="en" b="1"/>
            </a:br>
            <a:r>
              <a:rPr lang="en"/>
              <a:t>This is used to include; </a:t>
            </a:r>
            <a:endParaRPr/>
          </a:p>
          <a:p>
            <a:pPr marL="457200" lvl="0" indent="-342900" algn="l" rtl="0">
              <a:spcBef>
                <a:spcPts val="1200"/>
              </a:spcBef>
              <a:spcAft>
                <a:spcPts val="0"/>
              </a:spcAft>
              <a:buSzPts val="1800"/>
              <a:buChar char="●"/>
            </a:pPr>
            <a:r>
              <a:rPr lang="en"/>
              <a:t>A string in another string sequence</a:t>
            </a:r>
            <a:endParaRPr/>
          </a:p>
          <a:p>
            <a:pPr marL="457200" lvl="0" indent="-342900" algn="l" rtl="0">
              <a:spcBef>
                <a:spcPts val="0"/>
              </a:spcBef>
              <a:spcAft>
                <a:spcPts val="0"/>
              </a:spcAft>
              <a:buSzPts val="1800"/>
              <a:buChar char="●"/>
            </a:pPr>
            <a:r>
              <a:rPr lang="en"/>
              <a:t>An integer in a string sequence</a:t>
            </a:r>
            <a:endParaRPr/>
          </a:p>
          <a:p>
            <a:pPr marL="457200" lvl="0" indent="-342900" algn="l" rtl="0">
              <a:spcBef>
                <a:spcPts val="0"/>
              </a:spcBef>
              <a:spcAft>
                <a:spcPts val="0"/>
              </a:spcAft>
              <a:buSzPts val="1800"/>
              <a:buChar char="●"/>
            </a:pPr>
            <a:r>
              <a:rPr lang="en"/>
              <a:t>A float in a string sequence</a:t>
            </a:r>
            <a:endParaRPr/>
          </a:p>
          <a:p>
            <a:pPr marL="457200" lvl="0" indent="-342900" algn="l" rtl="0">
              <a:spcBef>
                <a:spcPts val="0"/>
              </a:spcBef>
              <a:spcAft>
                <a:spcPts val="0"/>
              </a:spcAft>
              <a:buSzPts val="1800"/>
              <a:buChar char="●"/>
            </a:pPr>
            <a:r>
              <a:rPr lang="en"/>
              <a:t>A boolean in a string sequence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Strings (contd.)</a:t>
            </a:r>
            <a:endParaRPr/>
          </a:p>
        </p:txBody>
      </p:sp>
      <p:sp>
        <p:nvSpPr>
          <p:cNvPr id="168" name="Google Shape;168;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Formatting contd.</a:t>
            </a:r>
            <a:endParaRPr/>
          </a:p>
          <a:p>
            <a:pPr marL="0" lvl="0" indent="0" algn="l" rtl="0">
              <a:spcBef>
                <a:spcPts val="1200"/>
              </a:spcBef>
              <a:spcAft>
                <a:spcPts val="0"/>
              </a:spcAft>
              <a:buNone/>
            </a:pPr>
            <a:r>
              <a:rPr lang="en"/>
              <a:t>There are two ways of formatting strings</a:t>
            </a:r>
            <a:endParaRPr/>
          </a:p>
          <a:p>
            <a:pPr marL="457200" lvl="0" indent="-342900" algn="l" rtl="0">
              <a:spcBef>
                <a:spcPts val="1200"/>
              </a:spcBef>
              <a:spcAft>
                <a:spcPts val="0"/>
              </a:spcAft>
              <a:buSzPts val="1800"/>
              <a:buChar char="●"/>
            </a:pPr>
            <a:r>
              <a:rPr lang="en"/>
              <a:t>mini_string = “blacklist”</a:t>
            </a:r>
            <a:br>
              <a:rPr lang="en"/>
            </a:br>
            <a:r>
              <a:rPr lang="en"/>
              <a:t>max_string = “The {} is getting tiresome”.format(mini_string)</a:t>
            </a:r>
            <a:br>
              <a:rPr lang="en"/>
            </a:br>
            <a:r>
              <a:rPr lang="en"/>
              <a:t>print(max_string)</a:t>
            </a:r>
            <a:br>
              <a:rPr lang="en"/>
            </a:br>
            <a:br>
              <a:rPr lang="en"/>
            </a:br>
            <a:endParaRPr/>
          </a:p>
          <a:p>
            <a:pPr marL="457200" lvl="0" indent="-342900" algn="l" rtl="0">
              <a:spcBef>
                <a:spcPts val="0"/>
              </a:spcBef>
              <a:spcAft>
                <a:spcPts val="0"/>
              </a:spcAft>
              <a:buSzPts val="1800"/>
              <a:buChar char="●"/>
            </a:pPr>
            <a:r>
              <a:rPr lang="en"/>
              <a:t>mini_string = “blacklist”</a:t>
            </a:r>
            <a:br>
              <a:rPr lang="en"/>
            </a:br>
            <a:r>
              <a:rPr lang="en"/>
              <a:t>max_string = f“The {mini_string} is getting tiresome”</a:t>
            </a:r>
            <a:br>
              <a:rPr lang="en"/>
            </a:br>
            <a:r>
              <a:rPr lang="en"/>
              <a:t>print(max_string)</a:t>
            </a: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058226"/>
            <a:ext cx="8520600" cy="3956226"/>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 sz="1600" dirty="0">
                <a:latin typeface="Old Standard TT" panose="020B0604020202020204" charset="0"/>
              </a:rPr>
              <a:t>Programming is the art of solving computable problems.</a:t>
            </a:r>
          </a:p>
          <a:p>
            <a:pPr marL="0" lvl="0" indent="0" algn="l" rtl="0">
              <a:spcBef>
                <a:spcPts val="1200"/>
              </a:spcBef>
              <a:spcAft>
                <a:spcPts val="1200"/>
              </a:spcAft>
              <a:buNone/>
            </a:pPr>
            <a:r>
              <a:rPr lang="en-US" sz="1600" b="0" i="0" dirty="0">
                <a:solidFill>
                  <a:srgbClr val="343A40"/>
                </a:solidFill>
                <a:effectLst/>
                <a:latin typeface="Old Standard TT" panose="020B0604020202020204" charset="0"/>
              </a:rPr>
              <a:t>Algorithms </a:t>
            </a:r>
            <a:r>
              <a:rPr lang="en-US" sz="1600" dirty="0">
                <a:solidFill>
                  <a:srgbClr val="202124"/>
                </a:solidFill>
                <a:latin typeface="Old Standard TT" panose="020B0604020202020204" charset="0"/>
              </a:rPr>
              <a:t>are </a:t>
            </a:r>
            <a:r>
              <a:rPr lang="en-US" sz="1600" b="0" i="0" dirty="0">
                <a:solidFill>
                  <a:srgbClr val="202124"/>
                </a:solidFill>
                <a:effectLst/>
                <a:latin typeface="Old Standard TT" panose="020B0604020202020204" charset="0"/>
              </a:rPr>
              <a:t>processes or set of rules to be followed in calculations or other problem-solving operations, especially by a computer.</a:t>
            </a:r>
            <a:r>
              <a:rPr lang="en-US" sz="1600" b="0" i="0" dirty="0">
                <a:solidFill>
                  <a:srgbClr val="343A40"/>
                </a:solidFill>
                <a:effectLst/>
                <a:latin typeface="Old Standard TT" panose="020B0604020202020204" charset="0"/>
              </a:rPr>
              <a:t> </a:t>
            </a:r>
          </a:p>
          <a:p>
            <a:pPr marL="0" lvl="0" indent="0" algn="l" rtl="0">
              <a:spcBef>
                <a:spcPts val="1200"/>
              </a:spcBef>
              <a:spcAft>
                <a:spcPts val="1200"/>
              </a:spcAft>
              <a:buNone/>
            </a:pPr>
            <a:r>
              <a:rPr lang="en-US" sz="1600" b="0" i="0" dirty="0">
                <a:solidFill>
                  <a:srgbClr val="343A40"/>
                </a:solidFill>
                <a:effectLst/>
                <a:latin typeface="Old Standard TT" panose="020B0604020202020204" charset="0"/>
              </a:rPr>
              <a:t>Web development is mainly divided into two parts </a:t>
            </a:r>
            <a:r>
              <a:rPr lang="en-US" sz="1600" b="0" i="0" dirty="0" err="1">
                <a:solidFill>
                  <a:srgbClr val="343A40"/>
                </a:solidFill>
                <a:effectLst/>
                <a:latin typeface="Old Standard TT" panose="020B0604020202020204" charset="0"/>
              </a:rPr>
              <a:t>i.e</a:t>
            </a:r>
            <a:r>
              <a:rPr lang="en-US" sz="1600" b="0" i="0" dirty="0">
                <a:solidFill>
                  <a:srgbClr val="343A40"/>
                </a:solidFill>
                <a:effectLst/>
                <a:latin typeface="Old Standard TT" panose="020B0604020202020204" charset="0"/>
              </a:rPr>
              <a:t> frontend and backend. The frontend is all that the user sees i.e. the visuals and the designs. And the backend is all logic that makes things happen. In web development, all the functions you do like adding data and pressing the button are done on the frontend side, while whatever happened behind the scenes like collecting the data, processing it, encrypting it, adding that form data to the database would be done on the backend side.</a:t>
            </a:r>
            <a:br>
              <a:rPr lang="en" sz="1600" dirty="0">
                <a:latin typeface="Old Standard TT" panose="020B0604020202020204" charset="0"/>
              </a:rPr>
            </a:br>
            <a:endParaRPr sz="1600" dirty="0">
              <a:latin typeface="Old Standard TT"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Strings (contd.)</a:t>
            </a:r>
            <a:endParaRPr/>
          </a:p>
        </p:txBody>
      </p:sp>
      <p:sp>
        <p:nvSpPr>
          <p:cNvPr id="174" name="Google Shape;174;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Escape characters</a:t>
            </a:r>
            <a:endParaRPr/>
          </a:p>
          <a:p>
            <a:pPr marL="0" lvl="0" indent="0" algn="l" rtl="0">
              <a:spcBef>
                <a:spcPts val="1200"/>
              </a:spcBef>
              <a:spcAft>
                <a:spcPts val="0"/>
              </a:spcAft>
              <a:buNone/>
            </a:pPr>
            <a:r>
              <a:rPr lang="en"/>
              <a:t>An escape character is used to treat the succeeding character as normal.</a:t>
            </a:r>
            <a:endParaRPr/>
          </a:p>
          <a:p>
            <a:pPr marL="0" lvl="0" indent="0" algn="l" rtl="0">
              <a:spcBef>
                <a:spcPts val="1200"/>
              </a:spcBef>
              <a:spcAft>
                <a:spcPts val="1200"/>
              </a:spcAft>
              <a:buNone/>
            </a:pPr>
            <a:r>
              <a:rPr lang="en"/>
              <a:t>E.g  mod_string  = ‘The Nation\’s crude oil’</a:t>
            </a:r>
            <a:br>
              <a:rPr lang="en"/>
            </a:br>
            <a:r>
              <a:rPr lang="en"/>
              <a:t>       print(mod_string)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Strings (contd.)</a:t>
            </a:r>
            <a:endParaRPr/>
          </a:p>
        </p:txBody>
      </p:sp>
      <p:sp>
        <p:nvSpPr>
          <p:cNvPr id="180" name="Google Shape;180;p32"/>
          <p:cNvSpPr txBox="1">
            <a:spLocks noGrp="1"/>
          </p:cNvSpPr>
          <p:nvPr>
            <p:ph type="body" idx="1"/>
          </p:nvPr>
        </p:nvSpPr>
        <p:spPr>
          <a:xfrm>
            <a:off x="311700" y="78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String methods</a:t>
            </a:r>
            <a:endParaRPr b="1"/>
          </a:p>
        </p:txBody>
      </p:sp>
      <p:graphicFrame>
        <p:nvGraphicFramePr>
          <p:cNvPr id="181" name="Google Shape;181;p32"/>
          <p:cNvGraphicFramePr/>
          <p:nvPr/>
        </p:nvGraphicFramePr>
        <p:xfrm>
          <a:off x="413975" y="1248550"/>
          <a:ext cx="7239000" cy="3596400"/>
        </p:xfrm>
        <a:graphic>
          <a:graphicData uri="http://schemas.openxmlformats.org/drawingml/2006/table">
            <a:tbl>
              <a:tblPr>
                <a:noFill/>
                <a:tableStyleId>{3886BE87-10B1-43B5-B483-28CF2A1CD401}</a:tableStyleId>
              </a:tblPr>
              <a:tblGrid>
                <a:gridCol w="1481825">
                  <a:extLst>
                    <a:ext uri="{9D8B030D-6E8A-4147-A177-3AD203B41FA5}">
                      <a16:colId xmlns:a16="http://schemas.microsoft.com/office/drawing/2014/main" val="20000"/>
                    </a:ext>
                  </a:extLst>
                </a:gridCol>
                <a:gridCol w="5757175">
                  <a:extLst>
                    <a:ext uri="{9D8B030D-6E8A-4147-A177-3AD203B41FA5}">
                      <a16:colId xmlns:a16="http://schemas.microsoft.com/office/drawing/2014/main" val="20001"/>
                    </a:ext>
                  </a:extLst>
                </a:gridCol>
              </a:tblGrid>
              <a:tr h="385375">
                <a:tc>
                  <a:txBody>
                    <a:bodyPr/>
                    <a:lstStyle/>
                    <a:p>
                      <a:pPr marL="0" lvl="0" indent="0" algn="l" rtl="0">
                        <a:spcBef>
                          <a:spcPts val="0"/>
                        </a:spcBef>
                        <a:spcAft>
                          <a:spcPts val="0"/>
                        </a:spcAft>
                        <a:buNone/>
                      </a:pPr>
                      <a:r>
                        <a:rPr lang="en" b="1"/>
                        <a:t>Method</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5375">
                <a:tc>
                  <a:txBody>
                    <a:bodyPr/>
                    <a:lstStyle/>
                    <a:p>
                      <a:pPr marL="0" lvl="0" indent="0" algn="l" rtl="0">
                        <a:spcBef>
                          <a:spcPts val="0"/>
                        </a:spcBef>
                        <a:spcAft>
                          <a:spcPts val="0"/>
                        </a:spcAft>
                        <a:buNone/>
                      </a:pPr>
                      <a:r>
                        <a:rPr lang="en"/>
                        <a:t>title()</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Converts the first character of each word to upper case</a:t>
                      </a:r>
                      <a:endParaRPr/>
                    </a:p>
                  </a:txBody>
                  <a:tcPr marL="91425" marR="91425" marT="91425" marB="91425"/>
                </a:tc>
                <a:extLst>
                  <a:ext uri="{0D108BD9-81ED-4DB2-BD59-A6C34878D82A}">
                    <a16:rowId xmlns:a16="http://schemas.microsoft.com/office/drawing/2014/main" val="10001"/>
                  </a:ext>
                </a:extLst>
              </a:tr>
              <a:tr h="385375">
                <a:tc>
                  <a:txBody>
                    <a:bodyPr/>
                    <a:lstStyle/>
                    <a:p>
                      <a:pPr marL="0" lvl="0" indent="0" algn="l" rtl="0">
                        <a:spcBef>
                          <a:spcPts val="0"/>
                        </a:spcBef>
                        <a:spcAft>
                          <a:spcPts val="0"/>
                        </a:spcAft>
                        <a:buNone/>
                      </a:pPr>
                      <a:r>
                        <a:rPr lang="en"/>
                        <a:t>upper()</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Converts a string into upper case</a:t>
                      </a:r>
                      <a:endParaRPr/>
                    </a:p>
                  </a:txBody>
                  <a:tcPr marL="91425" marR="91425" marT="91425" marB="91425"/>
                </a:tc>
                <a:extLst>
                  <a:ext uri="{0D108BD9-81ED-4DB2-BD59-A6C34878D82A}">
                    <a16:rowId xmlns:a16="http://schemas.microsoft.com/office/drawing/2014/main" val="10002"/>
                  </a:ext>
                </a:extLst>
              </a:tr>
              <a:tr h="385375">
                <a:tc>
                  <a:txBody>
                    <a:bodyPr/>
                    <a:lstStyle/>
                    <a:p>
                      <a:pPr marL="0" lvl="0" indent="0" algn="l" rtl="0">
                        <a:spcBef>
                          <a:spcPts val="0"/>
                        </a:spcBef>
                        <a:spcAft>
                          <a:spcPts val="0"/>
                        </a:spcAft>
                        <a:buNone/>
                      </a:pPr>
                      <a:r>
                        <a:rPr lang="en"/>
                        <a:t>startswith()</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true if the string starts with the specified value</a:t>
                      </a:r>
                      <a:endParaRPr/>
                    </a:p>
                  </a:txBody>
                  <a:tcPr marL="91425" marR="91425" marT="91425" marB="91425"/>
                </a:tc>
                <a:extLst>
                  <a:ext uri="{0D108BD9-81ED-4DB2-BD59-A6C34878D82A}">
                    <a16:rowId xmlns:a16="http://schemas.microsoft.com/office/drawing/2014/main" val="10003"/>
                  </a:ext>
                </a:extLst>
              </a:tr>
              <a:tr h="385375">
                <a:tc>
                  <a:txBody>
                    <a:bodyPr/>
                    <a:lstStyle/>
                    <a:p>
                      <a:pPr marL="0" lvl="0" indent="0" algn="l" rtl="0">
                        <a:spcBef>
                          <a:spcPts val="0"/>
                        </a:spcBef>
                        <a:spcAft>
                          <a:spcPts val="0"/>
                        </a:spcAft>
                        <a:buNone/>
                      </a:pPr>
                      <a:r>
                        <a:rPr lang="en"/>
                        <a:t>endswith()</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true if the string ends with the specified value</a:t>
                      </a:r>
                      <a:endParaRPr/>
                    </a:p>
                  </a:txBody>
                  <a:tcPr marL="91425" marR="91425" marT="91425" marB="91425"/>
                </a:tc>
                <a:extLst>
                  <a:ext uri="{0D108BD9-81ED-4DB2-BD59-A6C34878D82A}">
                    <a16:rowId xmlns:a16="http://schemas.microsoft.com/office/drawing/2014/main" val="10004"/>
                  </a:ext>
                </a:extLst>
              </a:tr>
              <a:tr h="385375">
                <a:tc>
                  <a:txBody>
                    <a:bodyPr/>
                    <a:lstStyle/>
                    <a:p>
                      <a:pPr marL="0" lvl="0" indent="0" algn="l" rtl="0">
                        <a:spcBef>
                          <a:spcPts val="0"/>
                        </a:spcBef>
                        <a:spcAft>
                          <a:spcPts val="0"/>
                        </a:spcAft>
                        <a:buNone/>
                      </a:pPr>
                      <a:r>
                        <a:rPr lang="en"/>
                        <a:t>index()</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Searches the string for a specified value and returns the position of where it was found</a:t>
                      </a:r>
                      <a:endParaRPr/>
                    </a:p>
                  </a:txBody>
                  <a:tcPr marL="91425" marR="91425" marT="91425" marB="91425"/>
                </a:tc>
                <a:extLst>
                  <a:ext uri="{0D108BD9-81ED-4DB2-BD59-A6C34878D82A}">
                    <a16:rowId xmlns:a16="http://schemas.microsoft.com/office/drawing/2014/main" val="10005"/>
                  </a:ext>
                </a:extLst>
              </a:tr>
              <a:tr h="385375">
                <a:tc>
                  <a:txBody>
                    <a:bodyPr/>
                    <a:lstStyle/>
                    <a:p>
                      <a:pPr marL="0" lvl="0" indent="0" algn="l" rtl="0">
                        <a:spcBef>
                          <a:spcPts val="0"/>
                        </a:spcBef>
                        <a:spcAft>
                          <a:spcPts val="0"/>
                        </a:spcAft>
                        <a:buNone/>
                      </a:pPr>
                      <a:r>
                        <a:rPr lang="en"/>
                        <a:t>find()</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Searches the string for a specified value and returns the position of where it was found</a:t>
                      </a:r>
                      <a:endParaRPr/>
                    </a:p>
                  </a:txBody>
                  <a:tcPr marL="91425" marR="91425" marT="91425" marB="91425"/>
                </a:tc>
                <a:extLst>
                  <a:ext uri="{0D108BD9-81ED-4DB2-BD59-A6C34878D82A}">
                    <a16:rowId xmlns:a16="http://schemas.microsoft.com/office/drawing/2014/main" val="10006"/>
                  </a:ext>
                </a:extLst>
              </a:tr>
              <a:tr h="385375">
                <a:tc>
                  <a:txBody>
                    <a:bodyPr/>
                    <a:lstStyle/>
                    <a:p>
                      <a:pPr marL="0" lvl="0" indent="0" algn="l" rtl="0">
                        <a:spcBef>
                          <a:spcPts val="0"/>
                        </a:spcBef>
                        <a:spcAft>
                          <a:spcPts val="0"/>
                        </a:spcAft>
                        <a:buNone/>
                      </a:pPr>
                      <a:r>
                        <a:rPr lang="en"/>
                        <a:t>isspace()</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True if all characters in the string are whitespaces</a:t>
                      </a:r>
                      <a:endParaRPr>
                        <a:solidFill>
                          <a:schemeClr val="dk1"/>
                        </a:solidFill>
                        <a:highlight>
                          <a:srgbClr val="FFFFFF"/>
                        </a:highlight>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Strings (contd.)	</a:t>
            </a:r>
            <a:endParaRPr/>
          </a:p>
        </p:txBody>
      </p:sp>
      <p:sp>
        <p:nvSpPr>
          <p:cNvPr id="187" name="Google Shape;187;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String methods contd.</a:t>
            </a:r>
            <a:endParaRPr/>
          </a:p>
        </p:txBody>
      </p:sp>
      <p:graphicFrame>
        <p:nvGraphicFramePr>
          <p:cNvPr id="188" name="Google Shape;188;p33"/>
          <p:cNvGraphicFramePr/>
          <p:nvPr/>
        </p:nvGraphicFramePr>
        <p:xfrm>
          <a:off x="430850" y="1664025"/>
          <a:ext cx="7239000" cy="3169680"/>
        </p:xfrm>
        <a:graphic>
          <a:graphicData uri="http://schemas.openxmlformats.org/drawingml/2006/table">
            <a:tbl>
              <a:tblPr>
                <a:noFill/>
                <a:tableStyleId>{3886BE87-10B1-43B5-B483-28CF2A1CD401}</a:tableStyleId>
              </a:tblPr>
              <a:tblGrid>
                <a:gridCol w="1215875">
                  <a:extLst>
                    <a:ext uri="{9D8B030D-6E8A-4147-A177-3AD203B41FA5}">
                      <a16:colId xmlns:a16="http://schemas.microsoft.com/office/drawing/2014/main" val="20000"/>
                    </a:ext>
                  </a:extLst>
                </a:gridCol>
                <a:gridCol w="60231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Method</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islower()</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True if all characters in the string are lower case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isupper()</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True if all characters in the string are upper case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split()</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Splits the string at the specified separator, and returns a list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join()</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Joins the items of an iterable to the end of the string</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count()</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the number of times a specified value occurs in a string</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replace()</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a string where a specified value is replaced with a specified value</a:t>
                      </a:r>
                      <a:endParaRPr>
                        <a:solidFill>
                          <a:schemeClr val="dk1"/>
                        </a:solidFill>
                        <a:highlight>
                          <a:srgbClr val="FFFFFF"/>
                        </a:highlight>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strip()</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a trimmed version of the string</a:t>
                      </a:r>
                      <a:endParaRPr b="1">
                        <a:solidFill>
                          <a:schemeClr val="dk1"/>
                        </a:solidFill>
                        <a:highlight>
                          <a:srgbClr val="F1F1F1"/>
                        </a:highlight>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a:t>
            </a:r>
            <a:endParaRPr/>
          </a:p>
        </p:txBody>
      </p:sp>
      <p:sp>
        <p:nvSpPr>
          <p:cNvPr id="194" name="Google Shape;194;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t>Indexing/Slicing</a:t>
            </a:r>
            <a:br>
              <a:rPr lang="en" b="1"/>
            </a:br>
            <a:r>
              <a:rPr lang="en"/>
              <a:t>This is used to access items in a list. It has the same syntax as discussed in the strings.</a:t>
            </a:r>
            <a:endParaRPr/>
          </a:p>
          <a:p>
            <a:pPr marL="0" lvl="0" indent="0" algn="l" rtl="0">
              <a:spcBef>
                <a:spcPts val="1200"/>
              </a:spcBef>
              <a:spcAft>
                <a:spcPts val="0"/>
              </a:spcAft>
              <a:buNone/>
            </a:pPr>
            <a:r>
              <a:rPr lang="en" b="1"/>
              <a:t>Changing data</a:t>
            </a:r>
            <a:br>
              <a:rPr lang="en" b="1"/>
            </a:br>
            <a:r>
              <a:rPr lang="en"/>
              <a:t>Any desired entry in a list can be changed.</a:t>
            </a:r>
            <a:br>
              <a:rPr lang="en"/>
            </a:br>
            <a:r>
              <a:rPr lang="en"/>
              <a:t>E.g my_list = [“football”, 150, True, “false”]</a:t>
            </a:r>
            <a:br>
              <a:rPr lang="en"/>
            </a:br>
            <a:r>
              <a:rPr lang="en"/>
              <a:t>      my_list[2] = “True”</a:t>
            </a:r>
            <a:br>
              <a:rPr lang="en"/>
            </a:br>
            <a:r>
              <a:rPr lang="en"/>
              <a:t>      print(my_list)</a:t>
            </a:r>
            <a:br>
              <a:rPr lang="en"/>
            </a:br>
            <a:endParaRPr b="1"/>
          </a:p>
          <a:p>
            <a:pPr marL="0" lvl="0" indent="0" algn="l" rtl="0">
              <a:spcBef>
                <a:spcPts val="1200"/>
              </a:spcBef>
              <a:spcAft>
                <a:spcPts val="1200"/>
              </a:spcAft>
              <a:buNone/>
            </a:pPr>
            <a:r>
              <a:rPr lang="en" b="1"/>
              <a:t>Join Lists</a:t>
            </a:r>
            <a:br>
              <a:rPr lang="en" b="1"/>
            </a:br>
            <a:r>
              <a:rPr lang="en"/>
              <a:t>Two or more lists can be joined using the + operator.</a:t>
            </a:r>
            <a:br>
              <a:rPr lang="en"/>
            </a:br>
            <a:r>
              <a:rPr lang="en"/>
              <a:t>E.g first_list = [3, 6, 7] and second_list = [8, 9, 10]</a:t>
            </a:r>
            <a:br>
              <a:rPr lang="en"/>
            </a:br>
            <a:r>
              <a:rPr lang="en"/>
              <a:t>      full_list = first_list + second_list</a:t>
            </a:r>
            <a:br>
              <a:rPr lang="en"/>
            </a:br>
            <a:r>
              <a:rPr lang="en"/>
              <a:t>      print(full_list)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78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 (contd.)</a:t>
            </a:r>
            <a:endParaRPr/>
          </a:p>
        </p:txBody>
      </p:sp>
      <p:sp>
        <p:nvSpPr>
          <p:cNvPr id="200" name="Google Shape;200;p35"/>
          <p:cNvSpPr txBox="1">
            <a:spLocks noGrp="1"/>
          </p:cNvSpPr>
          <p:nvPr>
            <p:ph type="body" idx="1"/>
          </p:nvPr>
        </p:nvSpPr>
        <p:spPr>
          <a:xfrm>
            <a:off x="311700" y="5081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List methods</a:t>
            </a:r>
            <a:endParaRPr/>
          </a:p>
        </p:txBody>
      </p:sp>
      <p:graphicFrame>
        <p:nvGraphicFramePr>
          <p:cNvPr id="201" name="Google Shape;201;p35"/>
          <p:cNvGraphicFramePr/>
          <p:nvPr>
            <p:extLst>
              <p:ext uri="{D42A27DB-BD31-4B8C-83A1-F6EECF244321}">
                <p14:modId xmlns:p14="http://schemas.microsoft.com/office/powerpoint/2010/main" val="1375549038"/>
              </p:ext>
            </p:extLst>
          </p:nvPr>
        </p:nvGraphicFramePr>
        <p:xfrm>
          <a:off x="410400" y="919900"/>
          <a:ext cx="7239000" cy="3962100"/>
        </p:xfrm>
        <a:graphic>
          <a:graphicData uri="http://schemas.openxmlformats.org/drawingml/2006/table">
            <a:tbl>
              <a:tblPr>
                <a:noFill/>
                <a:tableStyleId>{3886BE87-10B1-43B5-B483-28CF2A1CD401}</a:tableStyleId>
              </a:tblPr>
              <a:tblGrid>
                <a:gridCol w="1123825">
                  <a:extLst>
                    <a:ext uri="{9D8B030D-6E8A-4147-A177-3AD203B41FA5}">
                      <a16:colId xmlns:a16="http://schemas.microsoft.com/office/drawing/2014/main" val="20000"/>
                    </a:ext>
                  </a:extLst>
                </a:gridCol>
                <a:gridCol w="61151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Method</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clear()</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Removes all the items from the list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count()</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the number of items with the specified value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extend()</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Add the items of a list (or any iterable), to the end of the current list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index()</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the index of the first item with the specified value</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remove()</a:t>
                      </a:r>
                      <a:endParaRPr/>
                    </a:p>
                  </a:txBody>
                  <a:tcPr marL="91425" marR="91425" marT="91425" marB="91425"/>
                </a:tc>
                <a:tc>
                  <a:txBody>
                    <a:bodyPr/>
                    <a:lstStyle/>
                    <a:p>
                      <a:pPr marL="0" lvl="0" indent="0" algn="l" rtl="0">
                        <a:spcBef>
                          <a:spcPts val="0"/>
                        </a:spcBef>
                        <a:spcAft>
                          <a:spcPts val="0"/>
                        </a:spcAft>
                        <a:buNone/>
                      </a:pPr>
                      <a:r>
                        <a:rPr lang="en" dirty="0">
                          <a:solidFill>
                            <a:schemeClr val="dk1"/>
                          </a:solidFill>
                          <a:highlight>
                            <a:srgbClr val="F1F1F1"/>
                          </a:highlight>
                        </a:rPr>
                        <a:t>Removes the item with the specified value.</a:t>
                      </a:r>
                      <a:endParaRPr dirty="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append()</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Adds an item at the end of the list</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copy()</a:t>
                      </a:r>
                      <a:endParaRPr/>
                    </a:p>
                  </a:txBody>
                  <a:tcPr marL="91425" marR="91425" marT="91425" marB="91425"/>
                </a:tc>
                <a:tc>
                  <a:txBody>
                    <a:bodyPr/>
                    <a:lstStyle/>
                    <a:p>
                      <a:pPr marL="0" lvl="0" indent="0" algn="l" rtl="0">
                        <a:spcBef>
                          <a:spcPts val="0"/>
                        </a:spcBef>
                        <a:spcAft>
                          <a:spcPts val="0"/>
                        </a:spcAft>
                        <a:buNone/>
                      </a:pPr>
                      <a:r>
                        <a:rPr lang="en" dirty="0">
                          <a:solidFill>
                            <a:schemeClr val="dk1"/>
                          </a:solidFill>
                          <a:highlight>
                            <a:srgbClr val="F1F1F1"/>
                          </a:highlight>
                        </a:rPr>
                        <a:t>Returns a copy of the list</a:t>
                      </a:r>
                      <a:endParaRPr dirty="0"/>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t>insert()</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Adds an item at the specified position</a:t>
                      </a:r>
                      <a:endParaRPr/>
                    </a:p>
                  </a:txBody>
                  <a:tcPr marL="91425" marR="91425" marT="91425" marB="91425"/>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en"/>
                        <a:t>sort()</a:t>
                      </a:r>
                      <a:endParaRPr/>
                    </a:p>
                  </a:txBody>
                  <a:tcPr marL="91425" marR="91425" marT="91425" marB="91425"/>
                </a:tc>
                <a:tc>
                  <a:txBody>
                    <a:bodyPr/>
                    <a:lstStyle/>
                    <a:p>
                      <a:pPr marL="0" lvl="0" indent="0" algn="l" rtl="0">
                        <a:spcBef>
                          <a:spcPts val="0"/>
                        </a:spcBef>
                        <a:spcAft>
                          <a:spcPts val="0"/>
                        </a:spcAft>
                        <a:buNone/>
                      </a:pPr>
                      <a:r>
                        <a:rPr lang="en" dirty="0">
                          <a:solidFill>
                            <a:schemeClr val="dk1"/>
                          </a:solidFill>
                          <a:highlight>
                            <a:srgbClr val="F1F1F1"/>
                          </a:highlight>
                        </a:rPr>
                        <a:t>Sorts the list</a:t>
                      </a:r>
                      <a:endParaRPr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 (contd.)</a:t>
            </a:r>
            <a:endParaRPr/>
          </a:p>
        </p:txBody>
      </p:sp>
      <p:sp>
        <p:nvSpPr>
          <p:cNvPr id="207" name="Google Shape;207;p36"/>
          <p:cNvSpPr txBox="1">
            <a:spLocks noGrp="1"/>
          </p:cNvSpPr>
          <p:nvPr>
            <p:ph type="body" idx="1"/>
          </p:nvPr>
        </p:nvSpPr>
        <p:spPr>
          <a:xfrm>
            <a:off x="311700" y="129895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List methods</a:t>
            </a:r>
            <a:endParaRPr/>
          </a:p>
        </p:txBody>
      </p:sp>
      <p:graphicFrame>
        <p:nvGraphicFramePr>
          <p:cNvPr id="208" name="Google Shape;208;p36"/>
          <p:cNvGraphicFramePr/>
          <p:nvPr/>
        </p:nvGraphicFramePr>
        <p:xfrm>
          <a:off x="383300" y="1765000"/>
          <a:ext cx="7239000" cy="1188630"/>
        </p:xfrm>
        <a:graphic>
          <a:graphicData uri="http://schemas.openxmlformats.org/drawingml/2006/table">
            <a:tbl>
              <a:tblPr>
                <a:noFill/>
                <a:tableStyleId>{3886BE87-10B1-43B5-B483-28CF2A1CD401}</a:tableStyleId>
              </a:tblPr>
              <a:tblGrid>
                <a:gridCol w="1021525">
                  <a:extLst>
                    <a:ext uri="{9D8B030D-6E8A-4147-A177-3AD203B41FA5}">
                      <a16:colId xmlns:a16="http://schemas.microsoft.com/office/drawing/2014/main" val="20000"/>
                    </a:ext>
                  </a:extLst>
                </a:gridCol>
                <a:gridCol w="62174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Method</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pop()</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Removes the item at the specified position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reverse()</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Reverses the order of the list</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Tuple (contd.)	</a:t>
            </a:r>
            <a:endParaRPr/>
          </a:p>
        </p:txBody>
      </p:sp>
      <p:sp>
        <p:nvSpPr>
          <p:cNvPr id="214" name="Google Shape;214;p3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items in a tuple can be accessed by either indexing or slicing. Recall, the items in tuple are not changeable.</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Two tuples can be combined using the + operator.</a:t>
            </a:r>
            <a:br>
              <a:rPr lang="en"/>
            </a:br>
            <a:r>
              <a:rPr lang="en"/>
              <a:t>E.g first_tuple = (False, “True”, 100)</a:t>
            </a:r>
            <a:br>
              <a:rPr lang="en"/>
            </a:br>
            <a:r>
              <a:rPr lang="en"/>
              <a:t>	second_tuple = (1, 4, 9)</a:t>
            </a:r>
            <a:br>
              <a:rPr lang="en"/>
            </a:br>
            <a:r>
              <a:rPr lang="en"/>
              <a:t>	full_tuple = first_tuple + second_tuple</a:t>
            </a:r>
            <a:br>
              <a:rPr lang="en"/>
            </a:br>
            <a:r>
              <a:rPr lang="en"/>
              <a:t>       print(full_tuple)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Tuple (contd.)</a:t>
            </a:r>
            <a:endParaRPr/>
          </a:p>
        </p:txBody>
      </p:sp>
      <p:sp>
        <p:nvSpPr>
          <p:cNvPr id="220" name="Google Shape;220;p3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Tuple methods</a:t>
            </a:r>
            <a:endParaRPr/>
          </a:p>
        </p:txBody>
      </p:sp>
      <p:graphicFrame>
        <p:nvGraphicFramePr>
          <p:cNvPr id="221" name="Google Shape;221;p38"/>
          <p:cNvGraphicFramePr/>
          <p:nvPr/>
        </p:nvGraphicFramePr>
        <p:xfrm>
          <a:off x="393525" y="1870750"/>
          <a:ext cx="7239000" cy="1401990"/>
        </p:xfrm>
        <a:graphic>
          <a:graphicData uri="http://schemas.openxmlformats.org/drawingml/2006/table">
            <a:tbl>
              <a:tblPr>
                <a:noFill/>
                <a:tableStyleId>{3886BE87-10B1-43B5-B483-28CF2A1CD401}</a:tableStyleId>
              </a:tblPr>
              <a:tblGrid>
                <a:gridCol w="939700">
                  <a:extLst>
                    <a:ext uri="{9D8B030D-6E8A-4147-A177-3AD203B41FA5}">
                      <a16:colId xmlns:a16="http://schemas.microsoft.com/office/drawing/2014/main" val="20000"/>
                    </a:ext>
                  </a:extLst>
                </a:gridCol>
                <a:gridCol w="6299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Method</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index()</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Searches the tuple for a specified value and returns the position of where it was found</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count()</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the number of times a specified value occurs in a tuple</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a:t>
            </a:r>
            <a:endParaRPr/>
          </a:p>
        </p:txBody>
      </p:sp>
      <p:sp>
        <p:nvSpPr>
          <p:cNvPr id="227" name="Google Shape;227;p39"/>
          <p:cNvSpPr txBox="1">
            <a:spLocks noGrp="1"/>
          </p:cNvSpPr>
          <p:nvPr>
            <p:ph type="body" idx="1"/>
          </p:nvPr>
        </p:nvSpPr>
        <p:spPr>
          <a:xfrm>
            <a:off x="311688" y="4425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Set methods</a:t>
            </a:r>
            <a:endParaRPr/>
          </a:p>
        </p:txBody>
      </p:sp>
      <p:graphicFrame>
        <p:nvGraphicFramePr>
          <p:cNvPr id="228" name="Google Shape;228;p39"/>
          <p:cNvGraphicFramePr/>
          <p:nvPr>
            <p:extLst>
              <p:ext uri="{D42A27DB-BD31-4B8C-83A1-F6EECF244321}">
                <p14:modId xmlns:p14="http://schemas.microsoft.com/office/powerpoint/2010/main" val="4202718091"/>
              </p:ext>
            </p:extLst>
          </p:nvPr>
        </p:nvGraphicFramePr>
        <p:xfrm>
          <a:off x="387850" y="847675"/>
          <a:ext cx="8368275" cy="4602180"/>
        </p:xfrm>
        <a:graphic>
          <a:graphicData uri="http://schemas.openxmlformats.org/drawingml/2006/table">
            <a:tbl>
              <a:tblPr>
                <a:noFill/>
                <a:tableStyleId>{3886BE87-10B1-43B5-B483-28CF2A1CD401}</a:tableStyleId>
              </a:tblPr>
              <a:tblGrid>
                <a:gridCol w="2332875">
                  <a:extLst>
                    <a:ext uri="{9D8B030D-6E8A-4147-A177-3AD203B41FA5}">
                      <a16:colId xmlns:a16="http://schemas.microsoft.com/office/drawing/2014/main" val="20000"/>
                    </a:ext>
                  </a:extLst>
                </a:gridCol>
                <a:gridCol w="603540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b="1"/>
                        <a:t>Method</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discard()</a:t>
                      </a:r>
                      <a:endParaRPr/>
                    </a:p>
                  </a:txBody>
                  <a:tcPr marL="91425" marR="91425" marT="91425" marB="91425"/>
                </a:tc>
                <a:tc>
                  <a:txBody>
                    <a:bodyPr/>
                    <a:lstStyle/>
                    <a:p>
                      <a:pPr marL="0" lvl="0" indent="0" algn="l" rtl="0">
                        <a:spcBef>
                          <a:spcPts val="0"/>
                        </a:spcBef>
                        <a:spcAft>
                          <a:spcPts val="0"/>
                        </a:spcAft>
                        <a:buNone/>
                      </a:pPr>
                      <a:r>
                        <a:rPr lang="en" dirty="0">
                          <a:solidFill>
                            <a:schemeClr val="dk1"/>
                          </a:solidFill>
                          <a:highlight>
                            <a:srgbClr val="FFFFFF"/>
                          </a:highlight>
                        </a:rPr>
                        <a:t>Removes the specified item but does not raise an error if the item does not exist in the set.</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add()</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Adds an item to the set</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clear()</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Removes all the items from the set</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union()</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 a set containing the union of sets</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update()</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Update the set with the union of this set and others</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en"/>
                        <a:t>copy()</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a copy of the set</a:t>
                      </a:r>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l" rtl="0">
                        <a:spcBef>
                          <a:spcPts val="0"/>
                        </a:spcBef>
                        <a:spcAft>
                          <a:spcPts val="0"/>
                        </a:spcAft>
                        <a:buNone/>
                      </a:pPr>
                      <a:r>
                        <a:rPr lang="en"/>
                        <a:t>remove()</a:t>
                      </a:r>
                      <a:endParaRPr/>
                    </a:p>
                  </a:txBody>
                  <a:tcPr marL="91425" marR="91425" marT="91425" marB="91425"/>
                </a:tc>
                <a:tc>
                  <a:txBody>
                    <a:bodyPr/>
                    <a:lstStyle/>
                    <a:p>
                      <a:pPr marL="0" lvl="0" indent="0" algn="l" rtl="0">
                        <a:spcBef>
                          <a:spcPts val="0"/>
                        </a:spcBef>
                        <a:spcAft>
                          <a:spcPts val="0"/>
                        </a:spcAft>
                        <a:buNone/>
                      </a:pPr>
                      <a:r>
                        <a:rPr lang="en" dirty="0">
                          <a:solidFill>
                            <a:schemeClr val="dk1"/>
                          </a:solidFill>
                          <a:highlight>
                            <a:srgbClr val="F1F1F1"/>
                          </a:highlight>
                        </a:rPr>
                        <a:t>Removes the specified item but raises an error if the item does not exist in the set.</a:t>
                      </a:r>
                      <a:endParaRPr dirty="0"/>
                    </a:p>
                  </a:txBody>
                  <a:tcPr marL="91425" marR="91425" marT="91425" marB="91425"/>
                </a:tc>
                <a:extLst>
                  <a:ext uri="{0D108BD9-81ED-4DB2-BD59-A6C34878D82A}">
                    <a16:rowId xmlns:a16="http://schemas.microsoft.com/office/drawing/2014/main" val="10007"/>
                  </a:ext>
                </a:extLst>
              </a:tr>
              <a:tr h="396200">
                <a:tc>
                  <a:txBody>
                    <a:bodyPr/>
                    <a:lstStyle/>
                    <a:p>
                      <a:pPr marL="0" lvl="0" indent="0" algn="l" rtl="0">
                        <a:spcBef>
                          <a:spcPts val="0"/>
                        </a:spcBef>
                        <a:spcAft>
                          <a:spcPts val="0"/>
                        </a:spcAft>
                        <a:buNone/>
                      </a:pPr>
                      <a:r>
                        <a:rPr lang="en"/>
                        <a:t>difference()</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a set containing the difference between two or more sets</a:t>
                      </a:r>
                      <a:endParaRPr/>
                    </a:p>
                  </a:txBody>
                  <a:tcPr marL="91425" marR="91425" marT="91425" marB="91425"/>
                </a:tc>
                <a:extLst>
                  <a:ext uri="{0D108BD9-81ED-4DB2-BD59-A6C34878D82A}">
                    <a16:rowId xmlns:a16="http://schemas.microsoft.com/office/drawing/2014/main" val="10008"/>
                  </a:ext>
                </a:extLst>
              </a:tr>
              <a:tr h="533375">
                <a:tc>
                  <a:txBody>
                    <a:bodyPr/>
                    <a:lstStyle/>
                    <a:p>
                      <a:pPr marL="0" lvl="0" indent="0" algn="l" rtl="0">
                        <a:spcBef>
                          <a:spcPts val="0"/>
                        </a:spcBef>
                        <a:spcAft>
                          <a:spcPts val="0"/>
                        </a:spcAft>
                        <a:buNone/>
                      </a:pPr>
                      <a:r>
                        <a:rPr lang="en"/>
                        <a:t>difference_update()</a:t>
                      </a:r>
                      <a:endParaRPr/>
                    </a:p>
                  </a:txBody>
                  <a:tcPr marL="91425" marR="91425" marT="91425" marB="91425"/>
                </a:tc>
                <a:tc>
                  <a:txBody>
                    <a:bodyPr/>
                    <a:lstStyle/>
                    <a:p>
                      <a:pPr marL="0" lvl="0" indent="0" algn="l" rtl="0">
                        <a:spcBef>
                          <a:spcPts val="0"/>
                        </a:spcBef>
                        <a:spcAft>
                          <a:spcPts val="0"/>
                        </a:spcAft>
                        <a:buNone/>
                      </a:pPr>
                      <a:r>
                        <a:rPr lang="en" dirty="0">
                          <a:solidFill>
                            <a:schemeClr val="dk1"/>
                          </a:solidFill>
                          <a:highlight>
                            <a:srgbClr val="F1F1F1"/>
                          </a:highlight>
                        </a:rPr>
                        <a:t>Removes the items in this set that are also included in another, specified set</a:t>
                      </a:r>
                      <a:endParaRPr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231650" y="1177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 (contd.)</a:t>
            </a:r>
            <a:endParaRPr/>
          </a:p>
        </p:txBody>
      </p:sp>
      <p:sp>
        <p:nvSpPr>
          <p:cNvPr id="234" name="Google Shape;234;p40"/>
          <p:cNvSpPr txBox="1">
            <a:spLocks noGrp="1"/>
          </p:cNvSpPr>
          <p:nvPr>
            <p:ph type="body" idx="1"/>
          </p:nvPr>
        </p:nvSpPr>
        <p:spPr>
          <a:xfrm>
            <a:off x="231650" y="6385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Set methods</a:t>
            </a:r>
            <a:endParaRPr/>
          </a:p>
        </p:txBody>
      </p:sp>
      <p:graphicFrame>
        <p:nvGraphicFramePr>
          <p:cNvPr id="235" name="Google Shape;235;p40"/>
          <p:cNvGraphicFramePr/>
          <p:nvPr/>
        </p:nvGraphicFramePr>
        <p:xfrm>
          <a:off x="270775" y="1019625"/>
          <a:ext cx="8442350" cy="3779250"/>
        </p:xfrm>
        <a:graphic>
          <a:graphicData uri="http://schemas.openxmlformats.org/drawingml/2006/table">
            <a:tbl>
              <a:tblPr>
                <a:noFill/>
                <a:tableStyleId>{3886BE87-10B1-43B5-B483-28CF2A1CD401}</a:tableStyleId>
              </a:tblPr>
              <a:tblGrid>
                <a:gridCol w="2637575">
                  <a:extLst>
                    <a:ext uri="{9D8B030D-6E8A-4147-A177-3AD203B41FA5}">
                      <a16:colId xmlns:a16="http://schemas.microsoft.com/office/drawing/2014/main" val="20000"/>
                    </a:ext>
                  </a:extLst>
                </a:gridCol>
                <a:gridCol w="58047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Method</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intersection()</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a set, that is the intersection of two other sets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intersection_update()</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Removes the items in this set that are not present in other, specified set(s)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isdisjoint()</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whether two sets have a intersection or not</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issubset()</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whether another set contains this set or not</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issuperset()</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whether this set contains another set or not</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dirty="0"/>
                        <a:t>symmetric_difference()</a:t>
                      </a:r>
                      <a:endParaRPr dirty="0"/>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a set with the symmetric differences of two sets</a:t>
                      </a:r>
                      <a:endParaRPr>
                        <a:solidFill>
                          <a:schemeClr val="dk1"/>
                        </a:solidFill>
                        <a:highlight>
                          <a:srgbClr val="F1F1F1"/>
                        </a:highlight>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symmetric_difference_update()</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Inserts the symmetric differences from this set and another</a:t>
                      </a:r>
                      <a:endParaRPr>
                        <a:solidFill>
                          <a:schemeClr val="dk1"/>
                        </a:solidFill>
                        <a:highlight>
                          <a:srgbClr val="F1F1F1"/>
                        </a:highlight>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t>pop()</a:t>
                      </a:r>
                      <a:endParaRPr/>
                    </a:p>
                  </a:txBody>
                  <a:tcPr marL="91425" marR="91425" marT="91425" marB="91425"/>
                </a:tc>
                <a:tc>
                  <a:txBody>
                    <a:bodyPr/>
                    <a:lstStyle/>
                    <a:p>
                      <a:pPr marL="0" lvl="0" indent="0" algn="l" rtl="0">
                        <a:spcBef>
                          <a:spcPts val="0"/>
                        </a:spcBef>
                        <a:spcAft>
                          <a:spcPts val="0"/>
                        </a:spcAft>
                        <a:buNone/>
                      </a:pPr>
                      <a:r>
                        <a:rPr lang="en" dirty="0">
                          <a:solidFill>
                            <a:schemeClr val="dk1"/>
                          </a:solidFill>
                          <a:highlight>
                            <a:srgbClr val="FFFFFF"/>
                          </a:highlight>
                        </a:rPr>
                        <a:t>Removes an item from the set</a:t>
                      </a:r>
                      <a:endParaRPr dirty="0">
                        <a:solidFill>
                          <a:schemeClr val="dk1"/>
                        </a:solidFill>
                        <a:highlight>
                          <a:srgbClr val="F1F1F1"/>
                        </a:highlight>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Introduction(Cont’d)</a:t>
            </a:r>
            <a:endParaRPr dirty="0"/>
          </a:p>
        </p:txBody>
      </p:sp>
      <p:sp>
        <p:nvSpPr>
          <p:cNvPr id="66" name="Google Shape;66;p14"/>
          <p:cNvSpPr txBox="1">
            <a:spLocks noGrp="1"/>
          </p:cNvSpPr>
          <p:nvPr>
            <p:ph type="body" idx="1"/>
          </p:nvPr>
        </p:nvSpPr>
        <p:spPr>
          <a:xfrm>
            <a:off x="311700" y="1171599"/>
            <a:ext cx="8520600" cy="3597045"/>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1200"/>
              </a:spcAft>
              <a:buNone/>
            </a:pPr>
            <a:r>
              <a:rPr lang="en-US" b="1" i="0" dirty="0">
                <a:solidFill>
                  <a:srgbClr val="343A40"/>
                </a:solidFill>
                <a:effectLst/>
                <a:latin typeface="Old Standard TT" panose="020B0604020202020204" charset="0"/>
              </a:rPr>
              <a:t>Backend Development</a:t>
            </a:r>
            <a:r>
              <a:rPr lang="en-US" b="0" i="0" dirty="0">
                <a:solidFill>
                  <a:srgbClr val="343A40"/>
                </a:solidFill>
                <a:effectLst/>
                <a:latin typeface="Old Standard TT" panose="020B0604020202020204" charset="0"/>
              </a:rPr>
              <a:t> is also known as </a:t>
            </a:r>
            <a:r>
              <a:rPr lang="en-US" b="1" i="0" dirty="0">
                <a:solidFill>
                  <a:srgbClr val="343A40"/>
                </a:solidFill>
                <a:effectLst/>
                <a:latin typeface="Old Standard TT" panose="020B0604020202020204" charset="0"/>
              </a:rPr>
              <a:t>server-side development</a:t>
            </a:r>
            <a:r>
              <a:rPr lang="en-US" b="0" i="0" dirty="0">
                <a:solidFill>
                  <a:srgbClr val="343A40"/>
                </a:solidFill>
                <a:effectLst/>
                <a:latin typeface="Old Standard TT" panose="020B0604020202020204" charset="0"/>
              </a:rPr>
              <a:t>. It is everything that the users don’t see and contains behind-the-scenes activities that occur when performing any action on a website. It focuses primarily on databases, backend logic, APIs, and Servers.</a:t>
            </a:r>
          </a:p>
          <a:p>
            <a:pPr marL="0" lvl="0" indent="0" algn="l" rtl="0">
              <a:spcBef>
                <a:spcPts val="1200"/>
              </a:spcBef>
              <a:spcAft>
                <a:spcPts val="1200"/>
              </a:spcAft>
              <a:buNone/>
            </a:pPr>
            <a:r>
              <a:rPr lang="en-US" b="0" i="0" dirty="0">
                <a:solidFill>
                  <a:srgbClr val="343A40"/>
                </a:solidFill>
                <a:effectLst/>
                <a:latin typeface="Old Standard TT" panose="020B0604020202020204" charset="0"/>
              </a:rPr>
              <a:t>The backend of a website is a combination of servers, applications, and databases. Code written by backend developers helps browsers in communicating with the databases and store data into the database, read data from the database, update the data and delete the data or information from the database.</a:t>
            </a:r>
            <a:br>
              <a:rPr lang="en" dirty="0">
                <a:latin typeface="Old Standard TT" panose="020B0604020202020204" charset="0"/>
              </a:rPr>
            </a:br>
            <a:endParaRPr dirty="0">
              <a:latin typeface="Old Standard TT" panose="020B0604020202020204" charset="0"/>
            </a:endParaRPr>
          </a:p>
        </p:txBody>
      </p:sp>
    </p:spTree>
    <p:extLst>
      <p:ext uri="{BB962C8B-B14F-4D97-AF65-F5344CB8AC3E}">
        <p14:creationId xmlns:p14="http://schemas.microsoft.com/office/powerpoint/2010/main" val="3764184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Dictionary</a:t>
            </a:r>
            <a:endParaRPr/>
          </a:p>
        </p:txBody>
      </p:sp>
      <p:sp>
        <p:nvSpPr>
          <p:cNvPr id="241" name="Google Shape;241;p4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Changing values of a specified key.</a:t>
            </a:r>
            <a:br>
              <a:rPr lang="en"/>
            </a:br>
            <a:r>
              <a:rPr lang="en"/>
              <a:t>E.g my_diction = {“Pet”: “Dog”, “Colour”: “Brown”}</a:t>
            </a:r>
            <a:br>
              <a:rPr lang="en"/>
            </a:br>
            <a:r>
              <a:rPr lang="en"/>
              <a:t>      my_diction[“Colour”] = “Black”</a:t>
            </a:r>
            <a:br>
              <a:rPr lang="en"/>
            </a:br>
            <a:r>
              <a:rPr lang="en"/>
              <a:t>      print(my_diction)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2"/>
          <p:cNvSpPr txBox="1">
            <a:spLocks noGrp="1"/>
          </p:cNvSpPr>
          <p:nvPr>
            <p:ph type="title"/>
          </p:nvPr>
        </p:nvSpPr>
        <p:spPr>
          <a:xfrm>
            <a:off x="311700" y="189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Dictionary (contd.)</a:t>
            </a:r>
            <a:endParaRPr/>
          </a:p>
        </p:txBody>
      </p:sp>
      <p:sp>
        <p:nvSpPr>
          <p:cNvPr id="247" name="Google Shape;247;p42"/>
          <p:cNvSpPr txBox="1">
            <a:spLocks noGrp="1"/>
          </p:cNvSpPr>
          <p:nvPr>
            <p:ph type="body" idx="1"/>
          </p:nvPr>
        </p:nvSpPr>
        <p:spPr>
          <a:xfrm>
            <a:off x="311700" y="6410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Dictionary methods</a:t>
            </a:r>
            <a:endParaRPr/>
          </a:p>
        </p:txBody>
      </p:sp>
      <p:graphicFrame>
        <p:nvGraphicFramePr>
          <p:cNvPr id="248" name="Google Shape;248;p42"/>
          <p:cNvGraphicFramePr/>
          <p:nvPr/>
        </p:nvGraphicFramePr>
        <p:xfrm>
          <a:off x="400200" y="1170475"/>
          <a:ext cx="7239000" cy="3565890"/>
        </p:xfrm>
        <a:graphic>
          <a:graphicData uri="http://schemas.openxmlformats.org/drawingml/2006/table">
            <a:tbl>
              <a:tblPr>
                <a:noFill/>
                <a:tableStyleId>{3886BE87-10B1-43B5-B483-28CF2A1CD401}</a:tableStyleId>
              </a:tblPr>
              <a:tblGrid>
                <a:gridCol w="1164725">
                  <a:extLst>
                    <a:ext uri="{9D8B030D-6E8A-4147-A177-3AD203B41FA5}">
                      <a16:colId xmlns:a16="http://schemas.microsoft.com/office/drawing/2014/main" val="20000"/>
                    </a:ext>
                  </a:extLst>
                </a:gridCol>
                <a:gridCol w="60742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Method</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copy()</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a copy of the dictionary</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get()</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the value of the specified key</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keys()</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Returns a list containing the dictionary's keys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values()</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a list of all the values in the dictionary</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items()</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Returns a list containing a tuple for each key value pair</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update()</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FFFFF"/>
                          </a:highlight>
                        </a:rPr>
                        <a:t>Updates the dictionary with the specified key-value pairs</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pop()</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Removes the element with the specified key</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t>clear()</a:t>
                      </a:r>
                      <a:endParaRPr/>
                    </a:p>
                  </a:txBody>
                  <a:tcPr marL="91425" marR="91425" marT="91425" marB="91425"/>
                </a:tc>
                <a:tc>
                  <a:txBody>
                    <a:bodyPr/>
                    <a:lstStyle/>
                    <a:p>
                      <a:pPr marL="0" lvl="0" indent="0" algn="l" rtl="0">
                        <a:spcBef>
                          <a:spcPts val="0"/>
                        </a:spcBef>
                        <a:spcAft>
                          <a:spcPts val="0"/>
                        </a:spcAft>
                        <a:buNone/>
                      </a:pPr>
                      <a:r>
                        <a:rPr lang="en">
                          <a:solidFill>
                            <a:schemeClr val="dk1"/>
                          </a:solidFill>
                          <a:highlight>
                            <a:srgbClr val="F1F1F1"/>
                          </a:highlight>
                        </a:rPr>
                        <a:t>Removes all the elements from the dictionary</a:t>
                      </a:r>
                      <a:endParaRPr>
                        <a:solidFill>
                          <a:schemeClr val="dk1"/>
                        </a:solidFill>
                        <a:highlight>
                          <a:srgbClr val="F1F1F1"/>
                        </a:highlight>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Conversion</a:t>
            </a:r>
            <a:endParaRPr/>
          </a:p>
        </p:txBody>
      </p:sp>
      <p:sp>
        <p:nvSpPr>
          <p:cNvPr id="254" name="Google Shape;254;p4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string to integer</a:t>
            </a:r>
            <a:br>
              <a:rPr lang="en"/>
            </a:br>
            <a:r>
              <a:rPr lang="en"/>
              <a:t>E.g int(“100”) </a:t>
            </a:r>
            <a:endParaRPr/>
          </a:p>
          <a:p>
            <a:pPr marL="457200" lvl="0" indent="-334327" algn="l" rtl="0">
              <a:spcBef>
                <a:spcPts val="0"/>
              </a:spcBef>
              <a:spcAft>
                <a:spcPts val="0"/>
              </a:spcAft>
              <a:buSzPct val="100000"/>
              <a:buChar char="●"/>
            </a:pPr>
            <a:r>
              <a:rPr lang="en"/>
              <a:t>integer to string</a:t>
            </a:r>
            <a:br>
              <a:rPr lang="en"/>
            </a:br>
            <a:r>
              <a:rPr lang="en"/>
              <a:t>E.g str(900)</a:t>
            </a:r>
            <a:endParaRPr/>
          </a:p>
          <a:p>
            <a:pPr marL="457200" lvl="0" indent="-334327" algn="l" rtl="0">
              <a:spcBef>
                <a:spcPts val="0"/>
              </a:spcBef>
              <a:spcAft>
                <a:spcPts val="0"/>
              </a:spcAft>
              <a:buSzPct val="100000"/>
              <a:buChar char="●"/>
            </a:pPr>
            <a:r>
              <a:rPr lang="en"/>
              <a:t>string to bool</a:t>
            </a:r>
            <a:br>
              <a:rPr lang="en"/>
            </a:br>
            <a:r>
              <a:rPr lang="en"/>
              <a:t>E.g bool(“True”)</a:t>
            </a:r>
            <a:endParaRPr/>
          </a:p>
          <a:p>
            <a:pPr marL="457200" lvl="0" indent="-334327" algn="l" rtl="0">
              <a:spcBef>
                <a:spcPts val="0"/>
              </a:spcBef>
              <a:spcAft>
                <a:spcPts val="0"/>
              </a:spcAft>
              <a:buSzPct val="100000"/>
              <a:buChar char="●"/>
            </a:pPr>
            <a:r>
              <a:rPr lang="en"/>
              <a:t>bool to string</a:t>
            </a:r>
            <a:br>
              <a:rPr lang="en"/>
            </a:br>
            <a:r>
              <a:rPr lang="en"/>
              <a:t>E.g str(“False”)</a:t>
            </a:r>
            <a:endParaRPr/>
          </a:p>
          <a:p>
            <a:pPr marL="457200" lvl="0" indent="-334327" algn="l" rtl="0">
              <a:spcBef>
                <a:spcPts val="0"/>
              </a:spcBef>
              <a:spcAft>
                <a:spcPts val="0"/>
              </a:spcAft>
              <a:buSzPct val="100000"/>
              <a:buChar char="●"/>
            </a:pPr>
            <a:r>
              <a:rPr lang="en"/>
              <a:t>int to float</a:t>
            </a:r>
            <a:br>
              <a:rPr lang="en"/>
            </a:br>
            <a:r>
              <a:rPr lang="en"/>
              <a:t>E.g float(45)</a:t>
            </a:r>
            <a:endParaRPr/>
          </a:p>
          <a:p>
            <a:pPr marL="457200" lvl="0" indent="-334327" algn="l" rtl="0">
              <a:spcBef>
                <a:spcPts val="0"/>
              </a:spcBef>
              <a:spcAft>
                <a:spcPts val="0"/>
              </a:spcAft>
              <a:buSzPct val="100000"/>
              <a:buChar char="●"/>
            </a:pPr>
            <a:r>
              <a:rPr lang="en"/>
              <a:t>float to int</a:t>
            </a:r>
            <a:br>
              <a:rPr lang="en"/>
            </a:br>
            <a:r>
              <a:rPr lang="en"/>
              <a:t>E.g int(99.9)</a:t>
            </a:r>
            <a:br>
              <a:rPr lang="en"/>
            </a:b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Conversion (contd.)	</a:t>
            </a:r>
            <a:endParaRPr/>
          </a:p>
        </p:txBody>
      </p:sp>
      <p:sp>
        <p:nvSpPr>
          <p:cNvPr id="260" name="Google Shape;260;p4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en"/>
              <a:t>list to string</a:t>
            </a:r>
            <a:br>
              <a:rPr lang="en"/>
            </a:br>
            <a:r>
              <a:rPr lang="en"/>
              <a:t>E.g str([“high”, “low”])</a:t>
            </a:r>
            <a:endParaRPr/>
          </a:p>
          <a:p>
            <a:pPr marL="457200" lvl="0" indent="-325755" algn="l" rtl="0">
              <a:spcBef>
                <a:spcPts val="0"/>
              </a:spcBef>
              <a:spcAft>
                <a:spcPts val="0"/>
              </a:spcAft>
              <a:buSzPct val="100000"/>
              <a:buChar char="●"/>
            </a:pPr>
            <a:r>
              <a:rPr lang="en"/>
              <a:t>string to list</a:t>
            </a:r>
            <a:br>
              <a:rPr lang="en"/>
            </a:br>
            <a:r>
              <a:rPr lang="en"/>
              <a:t>E.g list(“yeah”)</a:t>
            </a:r>
            <a:endParaRPr/>
          </a:p>
          <a:p>
            <a:pPr marL="457200" lvl="0" indent="-325755" algn="l" rtl="0">
              <a:spcBef>
                <a:spcPts val="0"/>
              </a:spcBef>
              <a:spcAft>
                <a:spcPts val="0"/>
              </a:spcAft>
              <a:buSzPct val="100000"/>
              <a:buChar char="●"/>
            </a:pPr>
            <a:r>
              <a:rPr lang="en"/>
              <a:t>list to tuple</a:t>
            </a:r>
            <a:br>
              <a:rPr lang="en"/>
            </a:br>
            <a:r>
              <a:rPr lang="en"/>
              <a:t>E.g tuple([1, 2, 3, 4])</a:t>
            </a:r>
            <a:endParaRPr/>
          </a:p>
          <a:p>
            <a:pPr marL="457200" lvl="0" indent="-325755" algn="l" rtl="0">
              <a:spcBef>
                <a:spcPts val="0"/>
              </a:spcBef>
              <a:spcAft>
                <a:spcPts val="0"/>
              </a:spcAft>
              <a:buSzPct val="100000"/>
              <a:buChar char="●"/>
            </a:pPr>
            <a:r>
              <a:rPr lang="en"/>
              <a:t>tuple to list</a:t>
            </a:r>
            <a:br>
              <a:rPr lang="en"/>
            </a:br>
            <a:r>
              <a:rPr lang="en"/>
              <a:t>E.g list((“Cool”, 9.9, True))</a:t>
            </a:r>
            <a:endParaRPr/>
          </a:p>
          <a:p>
            <a:pPr marL="457200" lvl="0" indent="-325755" algn="l" rtl="0">
              <a:spcBef>
                <a:spcPts val="0"/>
              </a:spcBef>
              <a:spcAft>
                <a:spcPts val="0"/>
              </a:spcAft>
              <a:buSzPct val="100000"/>
              <a:buChar char="●"/>
            </a:pPr>
            <a:r>
              <a:rPr lang="en"/>
              <a:t>list to set</a:t>
            </a:r>
            <a:br>
              <a:rPr lang="en"/>
            </a:br>
            <a:r>
              <a:rPr lang="en"/>
              <a:t>E.g set([30, 50, 30, “justice”])</a:t>
            </a:r>
            <a:endParaRPr/>
          </a:p>
          <a:p>
            <a:pPr marL="457200" lvl="0" indent="-325755" algn="l" rtl="0">
              <a:spcBef>
                <a:spcPts val="0"/>
              </a:spcBef>
              <a:spcAft>
                <a:spcPts val="0"/>
              </a:spcAft>
              <a:buSzPct val="100000"/>
              <a:buChar char="●"/>
            </a:pPr>
            <a:r>
              <a:rPr lang="en"/>
              <a:t>set to list</a:t>
            </a:r>
            <a:br>
              <a:rPr lang="en"/>
            </a:br>
            <a:r>
              <a:rPr lang="en"/>
              <a:t>E.g list({“low”, “medium”, 101.3})</a:t>
            </a:r>
            <a:endParaRPr/>
          </a:p>
          <a:p>
            <a:pPr marL="914400" lvl="0" indent="0" algn="l" rtl="0">
              <a:spcBef>
                <a:spcPts val="120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Conversion (contd.)</a:t>
            </a:r>
            <a:endParaRPr/>
          </a:p>
        </p:txBody>
      </p:sp>
      <p:sp>
        <p:nvSpPr>
          <p:cNvPr id="266" name="Google Shape;266;p4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set to tuple</a:t>
            </a:r>
            <a:br>
              <a:rPr lang="en"/>
            </a:br>
            <a:r>
              <a:rPr lang="en"/>
              <a:t>E.g tuple({12, 90, 12})</a:t>
            </a:r>
            <a:endParaRPr/>
          </a:p>
          <a:p>
            <a:pPr marL="457200" lvl="0" indent="-342900" algn="l" rtl="0">
              <a:spcBef>
                <a:spcPts val="0"/>
              </a:spcBef>
              <a:spcAft>
                <a:spcPts val="0"/>
              </a:spcAft>
              <a:buSzPts val="1800"/>
              <a:buChar char="●"/>
            </a:pPr>
            <a:r>
              <a:rPr lang="en"/>
              <a:t>tuple to set</a:t>
            </a:r>
            <a:br>
              <a:rPr lang="en"/>
            </a:br>
            <a:r>
              <a:rPr lang="en"/>
              <a:t>E.g set((True, “True”, 0.9))</a:t>
            </a:r>
            <a:endParaRPr/>
          </a:p>
          <a:p>
            <a:pPr marL="457200" lvl="0" indent="-342900" algn="l" rtl="0">
              <a:spcBef>
                <a:spcPts val="0"/>
              </a:spcBef>
              <a:spcAft>
                <a:spcPts val="0"/>
              </a:spcAft>
              <a:buSzPts val="1800"/>
              <a:buChar char="●"/>
            </a:pPr>
            <a:r>
              <a:rPr lang="en"/>
              <a:t>Only a paired tuple in a list can be converted to a dictionary</a:t>
            </a:r>
            <a:br>
              <a:rPr lang="en"/>
            </a:br>
            <a:r>
              <a:rPr lang="en"/>
              <a:t>E.g dict([(“Name”, “John”), (“Age”, 10)])</a:t>
            </a:r>
            <a:endParaRPr/>
          </a:p>
          <a:p>
            <a:pPr marL="457200" lvl="0" indent="-342900" algn="l" rtl="0">
              <a:spcBef>
                <a:spcPts val="0"/>
              </a:spcBef>
              <a:spcAft>
                <a:spcPts val="0"/>
              </a:spcAft>
              <a:buSzPts val="1800"/>
              <a:buChar char="●"/>
            </a:pPr>
            <a:r>
              <a:rPr lang="en"/>
              <a:t>A dictionary method .items() as discussed earlier, returns dict_items. This output can then be converted to a list.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functions</a:t>
            </a:r>
            <a:endParaRPr/>
          </a:p>
        </p:txBody>
      </p:sp>
      <p:sp>
        <p:nvSpPr>
          <p:cNvPr id="272" name="Google Shape;272;p4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input()</a:t>
            </a:r>
            <a:br>
              <a:rPr lang="en"/>
            </a:br>
            <a:r>
              <a:rPr lang="en"/>
              <a:t>This function allows interaction between the user and the python code.</a:t>
            </a:r>
            <a:br>
              <a:rPr lang="en"/>
            </a:br>
            <a:r>
              <a:rPr lang="en"/>
              <a:t>It creates room in the VS Code terminal to receive inputs from the user.</a:t>
            </a:r>
            <a:br>
              <a:rPr lang="en"/>
            </a:br>
            <a:br>
              <a:rPr lang="en"/>
            </a:br>
            <a:r>
              <a:rPr lang="en"/>
              <a:t>E.g get_data = input(“Enter data here: ”)</a:t>
            </a:r>
            <a:br>
              <a:rPr lang="en"/>
            </a:br>
            <a:r>
              <a:rPr lang="en"/>
              <a:t>      print(get_data)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functions (contd.)</a:t>
            </a:r>
            <a:endParaRPr/>
          </a:p>
        </p:txBody>
      </p:sp>
      <p:sp>
        <p:nvSpPr>
          <p:cNvPr id="278" name="Google Shape;278;p4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len()</a:t>
            </a:r>
            <a:br>
              <a:rPr lang="en"/>
            </a:br>
            <a:r>
              <a:rPr lang="en"/>
              <a:t>This returns the length of any iterable i.e string, list, tuple, set etc</a:t>
            </a:r>
            <a:br>
              <a:rPr lang="en"/>
            </a:br>
            <a:r>
              <a:rPr lang="en"/>
              <a:t>E.g sports = {“swimming”, “boxing”, “cricket”}</a:t>
            </a:r>
            <a:br>
              <a:rPr lang="en"/>
            </a:br>
            <a:r>
              <a:rPr lang="en"/>
              <a:t>      sports_count = len(sports)</a:t>
            </a:r>
            <a:br>
              <a:rPr lang="en"/>
            </a:br>
            <a:r>
              <a:rPr lang="en"/>
              <a:t>      print(sports_count)</a:t>
            </a:r>
            <a:endParaRPr/>
          </a:p>
          <a:p>
            <a:pPr marL="914400" lvl="0" indent="0" algn="l" rtl="0">
              <a:spcBef>
                <a:spcPts val="1200"/>
              </a:spcBef>
              <a:spcAft>
                <a:spcPts val="0"/>
              </a:spcAft>
              <a:buNone/>
            </a:pPr>
            <a:endParaRPr/>
          </a:p>
          <a:p>
            <a:pPr marL="457200" lvl="0" indent="-342900" algn="l" rtl="0">
              <a:spcBef>
                <a:spcPts val="1200"/>
              </a:spcBef>
              <a:spcAft>
                <a:spcPts val="0"/>
              </a:spcAft>
              <a:buSzPts val="1800"/>
              <a:buChar char="●"/>
            </a:pPr>
            <a:r>
              <a:rPr lang="en"/>
              <a:t>sum()</a:t>
            </a:r>
            <a:br>
              <a:rPr lang="en"/>
            </a:br>
            <a:r>
              <a:rPr lang="en"/>
              <a:t>This adds up all the items in an iterable(usually numbers) and returns the total.</a:t>
            </a:r>
            <a:br>
              <a:rPr lang="en"/>
            </a:br>
            <a:r>
              <a:rPr lang="en"/>
              <a:t>E.g  scores = [50, 60, 70, 80]</a:t>
            </a:r>
            <a:br>
              <a:rPr lang="en"/>
            </a:br>
            <a:r>
              <a:rPr lang="en"/>
              <a:t>       print(sum(scores))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functions (contd.)</a:t>
            </a:r>
            <a:endParaRPr/>
          </a:p>
        </p:txBody>
      </p:sp>
      <p:sp>
        <p:nvSpPr>
          <p:cNvPr id="284" name="Google Shape;284;p4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min()</a:t>
            </a:r>
            <a:br>
              <a:rPr lang="en"/>
            </a:br>
            <a:r>
              <a:rPr lang="en"/>
              <a:t>This returns the minimum number in an iterable.</a:t>
            </a:r>
            <a:br>
              <a:rPr lang="en"/>
            </a:br>
            <a:r>
              <a:rPr lang="en"/>
              <a:t>E.g   scores = [45, 78, 66, 98]</a:t>
            </a:r>
            <a:br>
              <a:rPr lang="en"/>
            </a:br>
            <a:r>
              <a:rPr lang="en"/>
              <a:t>        print(min(scores))</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max()</a:t>
            </a:r>
            <a:br>
              <a:rPr lang="en"/>
            </a:br>
            <a:r>
              <a:rPr lang="en"/>
              <a:t>This returns the maximum number in an iterable. </a:t>
            </a:r>
            <a:br>
              <a:rPr lang="en"/>
            </a:br>
            <a:r>
              <a:rPr lang="en"/>
              <a:t>E.g scores = (65, 76, 35, 89)</a:t>
            </a:r>
            <a:br>
              <a:rPr lang="en"/>
            </a:br>
            <a:r>
              <a:rPr lang="en"/>
              <a:t>      print(max(scores))</a:t>
            </a:r>
            <a:br>
              <a:rPr lang="en"/>
            </a:b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functions (contd.)</a:t>
            </a:r>
            <a:endParaRPr/>
          </a:p>
        </p:txBody>
      </p:sp>
      <p:sp>
        <p:nvSpPr>
          <p:cNvPr id="290" name="Google Shape;290;p4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85000" lnSpcReduction="20000"/>
          </a:bodyPr>
          <a:lstStyle/>
          <a:p>
            <a:pPr marL="457200" lvl="0" indent="-334327" algn="l" rtl="0">
              <a:spcBef>
                <a:spcPts val="0"/>
              </a:spcBef>
              <a:spcAft>
                <a:spcPts val="0"/>
              </a:spcAft>
              <a:buSzPct val="100000"/>
              <a:buChar char="●"/>
            </a:pPr>
            <a:r>
              <a:rPr lang="en" dirty="0"/>
              <a:t>zip()</a:t>
            </a:r>
            <a:br>
              <a:rPr lang="en" dirty="0"/>
            </a:br>
            <a:r>
              <a:rPr lang="en" dirty="0"/>
              <a:t>This takes in two iterables and pairs the items in the iterable together.</a:t>
            </a:r>
            <a:br>
              <a:rPr lang="en" dirty="0"/>
            </a:br>
            <a:r>
              <a:rPr lang="en" dirty="0"/>
              <a:t>E.g  first_iterble = [2, 4, 6, 8]</a:t>
            </a:r>
            <a:br>
              <a:rPr lang="en" dirty="0"/>
            </a:br>
            <a:r>
              <a:rPr lang="en" dirty="0"/>
              <a:t>       second_iterable = [“a”, “b”, “c”, “d”]</a:t>
            </a:r>
            <a:br>
              <a:rPr lang="en" dirty="0"/>
            </a:br>
            <a:r>
              <a:rPr lang="en" dirty="0"/>
              <a:t>       pre_output = zip(first_iterable, second_iterable)</a:t>
            </a:r>
            <a:br>
              <a:rPr lang="en" dirty="0"/>
            </a:br>
            <a:r>
              <a:rPr lang="en" dirty="0"/>
              <a:t>       output = list(pre_output)</a:t>
            </a:r>
            <a:br>
              <a:rPr lang="en" dirty="0"/>
            </a:br>
            <a:r>
              <a:rPr lang="en" dirty="0"/>
              <a:t>       print(output)</a:t>
            </a:r>
            <a:endParaRPr dirty="0"/>
          </a:p>
          <a:p>
            <a:pPr marL="0" lvl="0" indent="0" algn="l" rtl="0">
              <a:spcBef>
                <a:spcPts val="1200"/>
              </a:spcBef>
              <a:spcAft>
                <a:spcPts val="0"/>
              </a:spcAft>
              <a:buNone/>
            </a:pPr>
            <a:endParaRPr dirty="0"/>
          </a:p>
          <a:p>
            <a:pPr marL="457200" lvl="0" indent="0" algn="l" rtl="0">
              <a:spcBef>
                <a:spcPts val="1200"/>
              </a:spcBef>
              <a:spcAft>
                <a:spcPts val="0"/>
              </a:spcAft>
              <a:buNone/>
            </a:pPr>
            <a:r>
              <a:rPr lang="en" dirty="0"/>
              <a:t>If both iterables are of different length, it will return as many zipped items as there are items in the smaller iterable.</a:t>
            </a:r>
            <a:endParaRPr dirty="0"/>
          </a:p>
          <a:p>
            <a:pPr marL="457200" lvl="0" indent="0" algn="l" rtl="0">
              <a:spcBef>
                <a:spcPts val="1200"/>
              </a:spcBef>
              <a:spcAft>
                <a:spcPts val="1200"/>
              </a:spcAft>
              <a:buNone/>
            </a:pPr>
            <a:r>
              <a:rPr lang="en" dirty="0"/>
              <a:t>To see the zipped object, convert the variable to a list.</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functions (contd.)</a:t>
            </a:r>
            <a:endParaRPr/>
          </a:p>
        </p:txBody>
      </p:sp>
      <p:sp>
        <p:nvSpPr>
          <p:cNvPr id="296" name="Google Shape;296;p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enumerate()</a:t>
            </a:r>
            <a:br>
              <a:rPr lang="en" dirty="0"/>
            </a:br>
            <a:r>
              <a:rPr lang="en" dirty="0"/>
              <a:t>This functions zips a counter with the items in an iterable.</a:t>
            </a:r>
            <a:br>
              <a:rPr lang="en" dirty="0"/>
            </a:br>
            <a:r>
              <a:rPr lang="en" dirty="0"/>
              <a:t>E.g    artists = [“Ed Sheeran”, “Usher”, “Oxlade”]</a:t>
            </a:r>
            <a:br>
              <a:rPr lang="en" dirty="0"/>
            </a:br>
            <a:r>
              <a:rPr lang="en" dirty="0"/>
              <a:t>         output = enumerate(artists)</a:t>
            </a:r>
            <a:br>
              <a:rPr lang="en" dirty="0"/>
            </a:br>
            <a:r>
              <a:rPr lang="en" dirty="0"/>
              <a:t>         print(list(output))</a:t>
            </a:r>
            <a:endParaRPr dirty="0"/>
          </a:p>
          <a:p>
            <a:pPr marL="0" lvl="0" indent="0" algn="l" rtl="0">
              <a:spcBef>
                <a:spcPts val="1200"/>
              </a:spcBef>
              <a:spcAft>
                <a:spcPts val="0"/>
              </a:spcAft>
              <a:buNone/>
            </a:pPr>
            <a:endParaRPr dirty="0"/>
          </a:p>
          <a:p>
            <a:pPr marL="457200" lvl="0" indent="0" algn="l" rtl="0">
              <a:spcBef>
                <a:spcPts val="1200"/>
              </a:spcBef>
              <a:spcAft>
                <a:spcPts val="1200"/>
              </a:spcAft>
              <a:buNone/>
            </a:pPr>
            <a:r>
              <a:rPr lang="en" dirty="0"/>
              <a:t>Also, to see the enumerate object, convert the variable to a list.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72" name="Google Shape;72;p15"/>
          <p:cNvSpPr txBox="1">
            <a:spLocks noGrp="1"/>
          </p:cNvSpPr>
          <p:nvPr>
            <p:ph type="body" idx="1"/>
          </p:nvPr>
        </p:nvSpPr>
        <p:spPr>
          <a:xfrm>
            <a:off x="311700" y="1012625"/>
            <a:ext cx="8520600" cy="3397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Variables</a:t>
            </a:r>
            <a:endParaRPr dirty="0"/>
          </a:p>
          <a:p>
            <a:pPr marL="457200" lvl="0" indent="-342900" algn="l" rtl="0">
              <a:spcBef>
                <a:spcPts val="0"/>
              </a:spcBef>
              <a:spcAft>
                <a:spcPts val="0"/>
              </a:spcAft>
              <a:buSzPts val="1800"/>
              <a:buChar char="●"/>
            </a:pPr>
            <a:r>
              <a:rPr lang="en" dirty="0"/>
              <a:t>Data Types</a:t>
            </a:r>
            <a:endParaRPr dirty="0"/>
          </a:p>
          <a:p>
            <a:pPr marL="457200" lvl="0" indent="-342900" algn="l" rtl="0">
              <a:spcBef>
                <a:spcPts val="0"/>
              </a:spcBef>
              <a:spcAft>
                <a:spcPts val="0"/>
              </a:spcAft>
              <a:buSzPts val="1800"/>
              <a:buChar char="●"/>
            </a:pPr>
            <a:r>
              <a:rPr lang="en" dirty="0"/>
              <a:t>Data Structures</a:t>
            </a:r>
            <a:endParaRPr dirty="0"/>
          </a:p>
          <a:p>
            <a:pPr marL="457200" lvl="0" indent="-342900" algn="l" rtl="0">
              <a:spcBef>
                <a:spcPts val="0"/>
              </a:spcBef>
              <a:spcAft>
                <a:spcPts val="0"/>
              </a:spcAft>
              <a:buSzPts val="1800"/>
              <a:buChar char="●"/>
            </a:pPr>
            <a:r>
              <a:rPr lang="en" dirty="0"/>
              <a:t>Data Conversion</a:t>
            </a:r>
            <a:endParaRPr dirty="0"/>
          </a:p>
          <a:p>
            <a:pPr marL="457200" lvl="0" indent="-342900" algn="l" rtl="0">
              <a:spcBef>
                <a:spcPts val="0"/>
              </a:spcBef>
              <a:spcAft>
                <a:spcPts val="0"/>
              </a:spcAft>
              <a:buSzPts val="1800"/>
              <a:buChar char="●"/>
            </a:pPr>
            <a:r>
              <a:rPr lang="en" dirty="0"/>
              <a:t>Built-in functions (len, map, input, random etc)</a:t>
            </a:r>
            <a:endParaRPr dirty="0"/>
          </a:p>
          <a:p>
            <a:pPr marL="457200" lvl="0" indent="-342900" algn="l" rtl="0">
              <a:spcBef>
                <a:spcPts val="0"/>
              </a:spcBef>
              <a:spcAft>
                <a:spcPts val="0"/>
              </a:spcAft>
              <a:buSzPts val="1800"/>
              <a:buChar char="●"/>
            </a:pPr>
            <a:r>
              <a:rPr lang="en" dirty="0"/>
              <a:t>Built-in modules (time, datetime and random)</a:t>
            </a:r>
            <a:endParaRPr dirty="0"/>
          </a:p>
          <a:p>
            <a:pPr marL="457200" lvl="0" indent="-342900" algn="l" rtl="0">
              <a:spcBef>
                <a:spcPts val="0"/>
              </a:spcBef>
              <a:spcAft>
                <a:spcPts val="0"/>
              </a:spcAft>
              <a:buSzPts val="1800"/>
              <a:buChar char="●"/>
            </a:pPr>
            <a:r>
              <a:rPr lang="en" dirty="0"/>
              <a:t>If/elif/else Statement</a:t>
            </a:r>
            <a:endParaRPr dirty="0"/>
          </a:p>
          <a:p>
            <a:pPr marL="457200" lvl="0" indent="-342900" algn="l" rtl="0">
              <a:spcBef>
                <a:spcPts val="0"/>
              </a:spcBef>
              <a:spcAft>
                <a:spcPts val="0"/>
              </a:spcAft>
              <a:buSzPts val="1800"/>
              <a:buChar char="●"/>
            </a:pPr>
            <a:r>
              <a:rPr lang="en" dirty="0"/>
              <a:t>Loops</a:t>
            </a:r>
            <a:endParaRPr dirty="0"/>
          </a:p>
          <a:p>
            <a:pPr marL="457200" lvl="0" indent="-342900" algn="l" rtl="0">
              <a:spcBef>
                <a:spcPts val="0"/>
              </a:spcBef>
              <a:spcAft>
                <a:spcPts val="0"/>
              </a:spcAft>
              <a:buSzPts val="1800"/>
              <a:buChar char="●"/>
            </a:pPr>
            <a:r>
              <a:rPr lang="en" dirty="0"/>
              <a:t>File I/0</a:t>
            </a:r>
            <a:endParaRPr dirty="0"/>
          </a:p>
          <a:p>
            <a:pPr marL="457200" lvl="0" indent="-342900" algn="l" rtl="0">
              <a:spcBef>
                <a:spcPts val="0"/>
              </a:spcBef>
              <a:spcAft>
                <a:spcPts val="0"/>
              </a:spcAft>
              <a:buSzPts val="1800"/>
              <a:buChar char="●"/>
            </a:pPr>
            <a:r>
              <a:rPr lang="en" dirty="0"/>
              <a:t>Functions</a:t>
            </a:r>
            <a:endParaRPr dirty="0"/>
          </a:p>
          <a:p>
            <a:pPr marL="457200" lvl="0" indent="-342900" algn="l" rtl="0">
              <a:spcBef>
                <a:spcPts val="0"/>
              </a:spcBef>
              <a:spcAft>
                <a:spcPts val="0"/>
              </a:spcAft>
              <a:buSzPts val="1800"/>
              <a:buChar char="●"/>
            </a:pPr>
            <a:r>
              <a:rPr lang="en" dirty="0"/>
              <a:t>OOP</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functions (contd.)</a:t>
            </a:r>
            <a:endParaRPr/>
          </a:p>
        </p:txBody>
      </p:sp>
      <p:sp>
        <p:nvSpPr>
          <p:cNvPr id="302" name="Google Shape;302;p5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lambda</a:t>
            </a:r>
            <a:br>
              <a:rPr lang="en"/>
            </a:br>
            <a:r>
              <a:rPr lang="en"/>
              <a:t>A lambda function is an anonymous function which can have as many arguments as desired but only one expression.</a:t>
            </a:r>
            <a:br>
              <a:rPr lang="en"/>
            </a:br>
            <a:r>
              <a:rPr lang="en"/>
              <a:t>Its syntax is;    lambda </a:t>
            </a:r>
            <a:r>
              <a:rPr lang="en" i="1"/>
              <a:t>argument</a:t>
            </a:r>
            <a:r>
              <a:rPr lang="en"/>
              <a:t>: </a:t>
            </a:r>
            <a:r>
              <a:rPr lang="en" i="1"/>
              <a:t>expression</a:t>
            </a:r>
            <a:br>
              <a:rPr lang="en" i="1"/>
            </a:br>
            <a:r>
              <a:rPr lang="en"/>
              <a:t>E.g    my_adder = lambda x : x + 100</a:t>
            </a:r>
            <a:br>
              <a:rPr lang="en"/>
            </a:br>
            <a:r>
              <a:rPr lang="en"/>
              <a:t>         prnt(my_adder(1))</a:t>
            </a:r>
            <a:br>
              <a:rPr lang="en"/>
            </a:br>
            <a:br>
              <a:rPr lang="en"/>
            </a:br>
            <a:r>
              <a:rPr lang="en"/>
              <a:t>E.g    my_math = lambda x, y, z : x **2 + y + z</a:t>
            </a:r>
            <a:br>
              <a:rPr lang="en"/>
            </a:br>
            <a:r>
              <a:rPr lang="en"/>
              <a:t>         print(my_math(5, 6, 7))</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functions (contd.)</a:t>
            </a:r>
            <a:endParaRPr/>
          </a:p>
        </p:txBody>
      </p:sp>
      <p:sp>
        <p:nvSpPr>
          <p:cNvPr id="308" name="Google Shape;308;p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map()</a:t>
            </a:r>
            <a:br>
              <a:rPr lang="en" dirty="0"/>
            </a:br>
            <a:r>
              <a:rPr lang="en" dirty="0"/>
              <a:t>This executes a specified function for each item in an iterable.</a:t>
            </a:r>
            <a:br>
              <a:rPr lang="en" dirty="0"/>
            </a:br>
            <a:r>
              <a:rPr lang="en" dirty="0"/>
              <a:t>Its syntax is; map(</a:t>
            </a:r>
            <a:r>
              <a:rPr lang="en" i="1" dirty="0"/>
              <a:t>function</a:t>
            </a:r>
            <a:r>
              <a:rPr lang="en" dirty="0"/>
              <a:t>,</a:t>
            </a:r>
            <a:r>
              <a:rPr lang="en" i="1" dirty="0"/>
              <a:t> iterable</a:t>
            </a:r>
            <a:r>
              <a:rPr lang="en" dirty="0"/>
              <a:t>)</a:t>
            </a:r>
            <a:br>
              <a:rPr lang="en" dirty="0"/>
            </a:br>
            <a:r>
              <a:rPr lang="en" dirty="0"/>
              <a:t>E.g      mapped_obj = map(lambda x : x + 70, [20, 40, 60])</a:t>
            </a:r>
            <a:br>
              <a:rPr lang="en" dirty="0"/>
            </a:br>
            <a:r>
              <a:rPr lang="en" dirty="0"/>
              <a:t>           print(list(mapped_obj))</a:t>
            </a:r>
            <a:endParaRPr dirty="0"/>
          </a:p>
          <a:p>
            <a:pPr marL="0" lvl="0" indent="0" algn="l" rtl="0">
              <a:spcBef>
                <a:spcPts val="1200"/>
              </a:spcBef>
              <a:spcAft>
                <a:spcPts val="0"/>
              </a:spcAft>
              <a:buNone/>
            </a:pPr>
            <a:endParaRPr dirty="0"/>
          </a:p>
          <a:p>
            <a:pPr marL="457200" lvl="0" indent="0" algn="l" rtl="0">
              <a:spcBef>
                <a:spcPts val="1200"/>
              </a:spcBef>
              <a:spcAft>
                <a:spcPts val="1200"/>
              </a:spcAft>
              <a:buNone/>
            </a:pPr>
            <a:r>
              <a:rPr lang="en" dirty="0"/>
              <a:t>Similarly, to view the mapped object, convert it to a list.</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functions (contd.)</a:t>
            </a:r>
            <a:endParaRPr/>
          </a:p>
        </p:txBody>
      </p:sp>
      <p:sp>
        <p:nvSpPr>
          <p:cNvPr id="314" name="Google Shape;314;p5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filter()</a:t>
            </a:r>
            <a:br>
              <a:rPr lang="en" dirty="0"/>
            </a:br>
            <a:r>
              <a:rPr lang="en" dirty="0"/>
              <a:t>This filters an iterable in accordance with a specified function. It returns a list of the items that returned True in that function.</a:t>
            </a:r>
            <a:br>
              <a:rPr lang="en" dirty="0"/>
            </a:br>
            <a:br>
              <a:rPr lang="en" dirty="0"/>
            </a:br>
            <a:r>
              <a:rPr lang="en" dirty="0"/>
              <a:t>E.g      num = [20, 31, 45, 60 10, 77]</a:t>
            </a:r>
            <a:br>
              <a:rPr lang="en" dirty="0"/>
            </a:br>
            <a:r>
              <a:rPr lang="en" dirty="0"/>
              <a:t>           my_filter = filter(lambda x : x % 2, num)</a:t>
            </a:r>
            <a:br>
              <a:rPr lang="en" dirty="0"/>
            </a:br>
            <a:r>
              <a:rPr lang="en" dirty="0"/>
              <a:t>           print(list(my_filter))</a:t>
            </a:r>
            <a:endParaRPr dirty="0"/>
          </a:p>
          <a:p>
            <a:pPr marL="0" lvl="0" indent="0" algn="l" rtl="0">
              <a:spcBef>
                <a:spcPts val="1200"/>
              </a:spcBef>
              <a:spcAft>
                <a:spcPts val="0"/>
              </a:spcAft>
              <a:buNone/>
            </a:pPr>
            <a:endParaRPr dirty="0"/>
          </a:p>
          <a:p>
            <a:pPr marL="457200" lvl="0" indent="0" algn="l" rtl="0">
              <a:spcBef>
                <a:spcPts val="1200"/>
              </a:spcBef>
              <a:spcAft>
                <a:spcPts val="1200"/>
              </a:spcAft>
              <a:buNone/>
            </a:pPr>
            <a:r>
              <a:rPr lang="en" dirty="0"/>
              <a:t>Similarly, it returns a filter object which can be viewed by converting to a list.</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functions (contd.)</a:t>
            </a:r>
            <a:endParaRPr/>
          </a:p>
        </p:txBody>
      </p:sp>
      <p:sp>
        <p:nvSpPr>
          <p:cNvPr id="320" name="Google Shape;320;p5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 dirty="0"/>
              <a:t>range()</a:t>
            </a:r>
            <a:br>
              <a:rPr lang="en" dirty="0"/>
            </a:br>
            <a:r>
              <a:rPr lang="en" dirty="0"/>
              <a:t>This function returns a sequence of numbers.</a:t>
            </a:r>
            <a:br>
              <a:rPr lang="en" dirty="0"/>
            </a:br>
            <a:r>
              <a:rPr lang="en" dirty="0"/>
              <a:t>Its general sequence is range(</a:t>
            </a:r>
            <a:r>
              <a:rPr lang="en" i="1" dirty="0"/>
              <a:t>start</a:t>
            </a:r>
            <a:r>
              <a:rPr lang="en" dirty="0"/>
              <a:t>, </a:t>
            </a:r>
            <a:r>
              <a:rPr lang="en" i="1" dirty="0"/>
              <a:t>stop</a:t>
            </a:r>
            <a:r>
              <a:rPr lang="en" dirty="0"/>
              <a:t>, </a:t>
            </a:r>
            <a:r>
              <a:rPr lang="en" i="1" dirty="0"/>
              <a:t>step</a:t>
            </a:r>
            <a:r>
              <a:rPr lang="en" dirty="0"/>
              <a:t>).</a:t>
            </a:r>
            <a:br>
              <a:rPr lang="en" dirty="0"/>
            </a:br>
            <a:br>
              <a:rPr lang="en" dirty="0"/>
            </a:br>
            <a:r>
              <a:rPr lang="en" dirty="0"/>
              <a:t>E.g      my_num = range(1, 8)</a:t>
            </a:r>
            <a:br>
              <a:rPr lang="en" dirty="0"/>
            </a:br>
            <a:r>
              <a:rPr lang="en" dirty="0"/>
              <a:t>           print(list(my_num))</a:t>
            </a:r>
            <a:endParaRPr dirty="0"/>
          </a:p>
          <a:p>
            <a:pPr marL="0" lvl="0" indent="0" algn="l" rtl="0">
              <a:spcBef>
                <a:spcPts val="1200"/>
              </a:spcBef>
              <a:spcAft>
                <a:spcPts val="0"/>
              </a:spcAft>
              <a:buNone/>
            </a:pPr>
            <a:endParaRPr dirty="0"/>
          </a:p>
          <a:p>
            <a:pPr marL="457200" lvl="0" indent="0" algn="l" rtl="0">
              <a:spcBef>
                <a:spcPts val="1200"/>
              </a:spcBef>
              <a:spcAft>
                <a:spcPts val="0"/>
              </a:spcAft>
              <a:buNone/>
            </a:pPr>
            <a:r>
              <a:rPr lang="en" i="1" dirty="0"/>
              <a:t>Start </a:t>
            </a:r>
            <a:r>
              <a:rPr lang="en" dirty="0"/>
              <a:t>is optional. It starts at 0 by default</a:t>
            </a:r>
            <a:endParaRPr dirty="0"/>
          </a:p>
          <a:p>
            <a:pPr marL="457200" lvl="0" indent="0" algn="l" rtl="0">
              <a:spcBef>
                <a:spcPts val="1200"/>
              </a:spcBef>
              <a:spcAft>
                <a:spcPts val="0"/>
              </a:spcAft>
              <a:buNone/>
            </a:pPr>
            <a:r>
              <a:rPr lang="en" i="1" dirty="0"/>
              <a:t>Stop </a:t>
            </a:r>
            <a:r>
              <a:rPr lang="en" dirty="0"/>
              <a:t>is required.</a:t>
            </a:r>
            <a:endParaRPr dirty="0"/>
          </a:p>
          <a:p>
            <a:pPr marL="457200" lvl="0" indent="0" algn="l" rtl="0">
              <a:spcBef>
                <a:spcPts val="1200"/>
              </a:spcBef>
              <a:spcAft>
                <a:spcPts val="1200"/>
              </a:spcAft>
              <a:buNone/>
            </a:pPr>
            <a:r>
              <a:rPr lang="en" i="1" dirty="0"/>
              <a:t>Step </a:t>
            </a:r>
            <a:r>
              <a:rPr lang="en" dirty="0"/>
              <a:t>is optional. It is 1 by default.</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modules</a:t>
            </a:r>
            <a:endParaRPr/>
          </a:p>
        </p:txBody>
      </p:sp>
      <p:sp>
        <p:nvSpPr>
          <p:cNvPr id="326" name="Google Shape;326;p5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time</a:t>
            </a:r>
            <a:br>
              <a:rPr lang="en" b="1"/>
            </a:br>
            <a:r>
              <a:rPr lang="en"/>
              <a:t>time.sleep() - This halts the code for the specified number of seconds.</a:t>
            </a:r>
            <a:endParaRPr/>
          </a:p>
          <a:p>
            <a:pPr marL="0" lvl="0" indent="0" algn="l" rtl="0">
              <a:spcBef>
                <a:spcPts val="1200"/>
              </a:spcBef>
              <a:spcAft>
                <a:spcPts val="1200"/>
              </a:spcAft>
              <a:buNone/>
            </a:pPr>
            <a:r>
              <a:rPr lang="en"/>
              <a:t>E.g import time</a:t>
            </a:r>
            <a:br>
              <a:rPr lang="en"/>
            </a:br>
            <a:r>
              <a:rPr lang="en"/>
              <a:t>      print(“Hello there!”)</a:t>
            </a:r>
            <a:br>
              <a:rPr lang="en"/>
            </a:br>
            <a:r>
              <a:rPr lang="en"/>
              <a:t>      time.sleep(5)</a:t>
            </a:r>
            <a:br>
              <a:rPr lang="en"/>
            </a:br>
            <a:r>
              <a:rPr lang="en"/>
              <a:t>      print(“Done!”)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Built-in modules(contd.)</a:t>
            </a:r>
            <a:endParaRPr/>
          </a:p>
        </p:txBody>
      </p:sp>
      <p:sp>
        <p:nvSpPr>
          <p:cNvPr id="332" name="Google Shape;332;p5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dirty="0"/>
              <a:t>random</a:t>
            </a:r>
            <a:br>
              <a:rPr lang="en" b="1" dirty="0"/>
            </a:br>
            <a:r>
              <a:rPr lang="en" dirty="0"/>
              <a:t>To use the random module, it needs to be imported.</a:t>
            </a:r>
            <a:br>
              <a:rPr lang="en" dirty="0"/>
            </a:br>
            <a:r>
              <a:rPr lang="en" dirty="0"/>
              <a:t>E.g import random</a:t>
            </a:r>
            <a:endParaRPr dirty="0"/>
          </a:p>
          <a:p>
            <a:pPr marL="457200" lvl="0" indent="-325755" algn="l" rtl="0">
              <a:spcBef>
                <a:spcPts val="1200"/>
              </a:spcBef>
              <a:spcAft>
                <a:spcPts val="0"/>
              </a:spcAft>
              <a:buSzPct val="100000"/>
              <a:buChar char="●"/>
            </a:pPr>
            <a:r>
              <a:rPr lang="en" dirty="0"/>
              <a:t>random.shuffle(</a:t>
            </a:r>
            <a:r>
              <a:rPr lang="en" i="1" dirty="0"/>
              <a:t>iterable</a:t>
            </a:r>
            <a:r>
              <a:rPr lang="en" dirty="0"/>
              <a:t>): This shuffles the items in an iterable.</a:t>
            </a:r>
            <a:endParaRPr dirty="0"/>
          </a:p>
          <a:p>
            <a:pPr marL="457200" lvl="0" indent="-325755" algn="l" rtl="0">
              <a:spcBef>
                <a:spcPts val="0"/>
              </a:spcBef>
              <a:spcAft>
                <a:spcPts val="0"/>
              </a:spcAft>
              <a:buSzPct val="100000"/>
              <a:buChar char="●"/>
            </a:pPr>
            <a:r>
              <a:rPr lang="en" dirty="0"/>
              <a:t>random.choice(</a:t>
            </a:r>
            <a:r>
              <a:rPr lang="en" i="1" dirty="0"/>
              <a:t>iterable</a:t>
            </a:r>
            <a:r>
              <a:rPr lang="en" dirty="0"/>
              <a:t>): This randomly selects an item in an iterable.</a:t>
            </a:r>
            <a:endParaRPr dirty="0"/>
          </a:p>
          <a:p>
            <a:pPr marL="457200" lvl="0" indent="-325755" algn="l" rtl="0">
              <a:spcBef>
                <a:spcPts val="0"/>
              </a:spcBef>
              <a:spcAft>
                <a:spcPts val="0"/>
              </a:spcAft>
              <a:buSzPct val="100000"/>
              <a:buChar char="●"/>
            </a:pPr>
            <a:r>
              <a:rPr lang="en" dirty="0"/>
              <a:t>random.sample(</a:t>
            </a:r>
            <a:r>
              <a:rPr lang="en" i="1" dirty="0"/>
              <a:t>iterable, k</a:t>
            </a:r>
            <a:r>
              <a:rPr lang="en" dirty="0"/>
              <a:t>): This returns a list of  </a:t>
            </a:r>
            <a:r>
              <a:rPr lang="en" i="1" dirty="0"/>
              <a:t>k</a:t>
            </a:r>
            <a:r>
              <a:rPr lang="en" dirty="0"/>
              <a:t> randomly selected items from an iterable. </a:t>
            </a:r>
            <a:r>
              <a:rPr lang="en" i="1" dirty="0"/>
              <a:t>k, </a:t>
            </a:r>
            <a:r>
              <a:rPr lang="en" dirty="0"/>
              <a:t>which is an integer, specifies the number of items that will be randomly selected.</a:t>
            </a:r>
            <a:endParaRPr dirty="0"/>
          </a:p>
          <a:p>
            <a:pPr marL="457200" lvl="0" indent="-325755" algn="l" rtl="0">
              <a:spcBef>
                <a:spcPts val="0"/>
              </a:spcBef>
              <a:spcAft>
                <a:spcPts val="0"/>
              </a:spcAft>
              <a:buSzPct val="100000"/>
              <a:buChar char="●"/>
            </a:pPr>
            <a:r>
              <a:rPr lang="en" dirty="0"/>
              <a:t>random.randrange(</a:t>
            </a:r>
            <a:r>
              <a:rPr lang="en" i="1" dirty="0"/>
              <a:t>start, stop, step</a:t>
            </a:r>
            <a:r>
              <a:rPr lang="en" dirty="0"/>
              <a:t>): This returns a list of randomly selected integers with the start and stop range.</a:t>
            </a:r>
            <a:endParaRPr dirty="0"/>
          </a:p>
          <a:p>
            <a:pPr marL="457200" lvl="0" indent="-325755" algn="l" rtl="0">
              <a:spcBef>
                <a:spcPts val="0"/>
              </a:spcBef>
              <a:spcAft>
                <a:spcPts val="0"/>
              </a:spcAft>
              <a:buSzPct val="100000"/>
              <a:buChar char="●"/>
            </a:pPr>
            <a:r>
              <a:rPr lang="en" dirty="0"/>
              <a:t>random.seed(</a:t>
            </a:r>
            <a:r>
              <a:rPr lang="en" i="1" dirty="0"/>
              <a:t>integer</a:t>
            </a:r>
            <a:r>
              <a:rPr lang="en" dirty="0"/>
              <a:t>): When defined, this seeds the random selection process to the particular integer passed as the argument. This means that if the program runs again, the random selection will be the same as the previous run.</a:t>
            </a:r>
            <a:br>
              <a:rPr lang="en" dirty="0"/>
            </a:b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Built-in modules(contd.)</a:t>
            </a:r>
            <a:endParaRPr/>
          </a:p>
          <a:p>
            <a:pPr marL="0" lvl="0" indent="0" algn="l" rtl="0">
              <a:spcBef>
                <a:spcPts val="0"/>
              </a:spcBef>
              <a:spcAft>
                <a:spcPts val="0"/>
              </a:spcAft>
              <a:buNone/>
            </a:pPr>
            <a:endParaRPr/>
          </a:p>
        </p:txBody>
      </p:sp>
      <p:sp>
        <p:nvSpPr>
          <p:cNvPr id="338" name="Google Shape;338;p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datetime</a:t>
            </a:r>
            <a:br>
              <a:rPr lang="en" b="1" dirty="0"/>
            </a:br>
            <a:r>
              <a:rPr lang="en" dirty="0"/>
              <a:t>Similarly, to use the module, it needs to be imported.</a:t>
            </a:r>
            <a:br>
              <a:rPr lang="en" dirty="0"/>
            </a:br>
            <a:r>
              <a:rPr lang="en" dirty="0"/>
              <a:t>E.g from datetime import datetime</a:t>
            </a:r>
            <a:endParaRPr dirty="0"/>
          </a:p>
          <a:p>
            <a:pPr marL="457200" lvl="0" indent="-342900" algn="l" rtl="0">
              <a:spcBef>
                <a:spcPts val="1200"/>
              </a:spcBef>
              <a:spcAft>
                <a:spcPts val="0"/>
              </a:spcAft>
              <a:buSzPts val="1800"/>
              <a:buChar char="●"/>
            </a:pPr>
            <a:r>
              <a:rPr lang="en" dirty="0"/>
              <a:t>datetime.now(): This returns the current date and time.</a:t>
            </a:r>
            <a:endParaRPr dirty="0"/>
          </a:p>
          <a:p>
            <a:pPr marL="457200" lvl="0" indent="-342900" algn="l" rtl="0">
              <a:spcBef>
                <a:spcPts val="0"/>
              </a:spcBef>
              <a:spcAft>
                <a:spcPts val="0"/>
              </a:spcAft>
              <a:buSzPts val="1800"/>
              <a:buChar char="●"/>
            </a:pPr>
            <a:r>
              <a:rPr lang="en" dirty="0"/>
              <a:t>datetime.now().hour: This returns the current hour. Similarly, minutes, month, year and seconds can be accessed.</a:t>
            </a:r>
            <a:endParaRPr dirty="0"/>
          </a:p>
          <a:p>
            <a:pPr marL="457200" lvl="0" indent="0" algn="l" rtl="0">
              <a:spcBef>
                <a:spcPts val="1200"/>
              </a:spcBef>
              <a:spcAft>
                <a:spcPts val="1200"/>
              </a:spcAft>
              <a:buNone/>
            </a:pP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Built-in modules(contd.)</a:t>
            </a:r>
            <a:endParaRPr/>
          </a:p>
          <a:p>
            <a:pPr marL="0" lvl="0" indent="0" algn="l" rtl="0">
              <a:spcBef>
                <a:spcPts val="0"/>
              </a:spcBef>
              <a:spcAft>
                <a:spcPts val="0"/>
              </a:spcAft>
              <a:buNone/>
            </a:pPr>
            <a:endParaRPr/>
          </a:p>
        </p:txBody>
      </p:sp>
      <p:sp>
        <p:nvSpPr>
          <p:cNvPr id="344" name="Google Shape;344;p58"/>
          <p:cNvSpPr txBox="1">
            <a:spLocks noGrp="1"/>
          </p:cNvSpPr>
          <p:nvPr>
            <p:ph type="body" idx="1"/>
          </p:nvPr>
        </p:nvSpPr>
        <p:spPr>
          <a:xfrm>
            <a:off x="311700" y="92425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datetime.strftime(): This can take a number of arguments as summarized below.</a:t>
            </a:r>
            <a:endParaRPr dirty="0"/>
          </a:p>
        </p:txBody>
      </p:sp>
      <p:graphicFrame>
        <p:nvGraphicFramePr>
          <p:cNvPr id="345" name="Google Shape;345;p58"/>
          <p:cNvGraphicFramePr/>
          <p:nvPr>
            <p:extLst>
              <p:ext uri="{D42A27DB-BD31-4B8C-83A1-F6EECF244321}">
                <p14:modId xmlns:p14="http://schemas.microsoft.com/office/powerpoint/2010/main" val="620298838"/>
              </p:ext>
            </p:extLst>
          </p:nvPr>
        </p:nvGraphicFramePr>
        <p:xfrm>
          <a:off x="412800" y="1429975"/>
          <a:ext cx="7239000" cy="3565890"/>
        </p:xfrm>
        <a:graphic>
          <a:graphicData uri="http://schemas.openxmlformats.org/drawingml/2006/table">
            <a:tbl>
              <a:tblPr>
                <a:noFill/>
                <a:tableStyleId>{3886BE87-10B1-43B5-B483-28CF2A1CD401}</a:tableStyleId>
              </a:tblPr>
              <a:tblGrid>
                <a:gridCol w="1245525">
                  <a:extLst>
                    <a:ext uri="{9D8B030D-6E8A-4147-A177-3AD203B41FA5}">
                      <a16:colId xmlns:a16="http://schemas.microsoft.com/office/drawing/2014/main" val="20000"/>
                    </a:ext>
                  </a:extLst>
                </a:gridCol>
                <a:gridCol w="3580475">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Argument</a:t>
                      </a:r>
                      <a:endParaRPr b="1"/>
                    </a:p>
                  </a:txBody>
                  <a:tcPr marL="91425" marR="91425" marT="91425" marB="91425"/>
                </a:tc>
                <a:tc>
                  <a:txBody>
                    <a:bodyPr/>
                    <a:lstStyle/>
                    <a:p>
                      <a:pPr marL="0" lvl="0" indent="0" algn="l" rtl="0">
                        <a:spcBef>
                          <a:spcPts val="0"/>
                        </a:spcBef>
                        <a:spcAft>
                          <a:spcPts val="0"/>
                        </a:spcAft>
                        <a:buNone/>
                      </a:pPr>
                      <a:r>
                        <a:rPr lang="en" b="1"/>
                        <a:t>Description</a:t>
                      </a:r>
                      <a:endParaRPr b="1"/>
                    </a:p>
                  </a:txBody>
                  <a:tcPr marL="91425" marR="91425" marT="91425" marB="91425"/>
                </a:tc>
                <a:tc>
                  <a:txBody>
                    <a:bodyPr/>
                    <a:lstStyle/>
                    <a:p>
                      <a:pPr marL="0" lvl="0" indent="0" algn="l"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a:t>Weekday full version</a:t>
                      </a:r>
                      <a:endParaRPr/>
                    </a:p>
                  </a:txBody>
                  <a:tcPr marL="91425" marR="91425" marT="91425" marB="91425"/>
                </a:tc>
                <a:tc>
                  <a:txBody>
                    <a:bodyPr/>
                    <a:lstStyle/>
                    <a:p>
                      <a:pPr marL="0" lvl="0" indent="0" algn="l" rtl="0">
                        <a:spcBef>
                          <a:spcPts val="0"/>
                        </a:spcBef>
                        <a:spcAft>
                          <a:spcPts val="0"/>
                        </a:spcAft>
                        <a:buNone/>
                      </a:pPr>
                      <a:r>
                        <a:rPr lang="en"/>
                        <a:t>Thursday</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a:t>
                      </a:r>
                      <a:endParaRPr/>
                    </a:p>
                  </a:txBody>
                  <a:tcPr marL="91425" marR="91425" marT="91425" marB="91425"/>
                </a:tc>
                <a:tc>
                  <a:txBody>
                    <a:bodyPr/>
                    <a:lstStyle/>
                    <a:p>
                      <a:pPr marL="0" lvl="0" indent="0" algn="l" rtl="0">
                        <a:spcBef>
                          <a:spcPts val="0"/>
                        </a:spcBef>
                        <a:spcAft>
                          <a:spcPts val="0"/>
                        </a:spcAft>
                        <a:buNone/>
                      </a:pPr>
                      <a:r>
                        <a:rPr lang="en" dirty="0"/>
                        <a:t>Weekday short version</a:t>
                      </a:r>
                      <a:endParaRPr dirty="0"/>
                    </a:p>
                  </a:txBody>
                  <a:tcPr marL="91425" marR="91425" marT="91425" marB="91425"/>
                </a:tc>
                <a:tc>
                  <a:txBody>
                    <a:bodyPr/>
                    <a:lstStyle/>
                    <a:p>
                      <a:pPr marL="0" lvl="0" indent="0" algn="l" rtl="0">
                        <a:spcBef>
                          <a:spcPts val="0"/>
                        </a:spcBef>
                        <a:spcAft>
                          <a:spcPts val="0"/>
                        </a:spcAft>
                        <a:buNone/>
                      </a:pPr>
                      <a:r>
                        <a:rPr lang="en"/>
                        <a:t>Thur</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%d</a:t>
                      </a:r>
                      <a:endParaRPr/>
                    </a:p>
                  </a:txBody>
                  <a:tcPr marL="91425" marR="91425" marT="91425" marB="91425"/>
                </a:tc>
                <a:tc>
                  <a:txBody>
                    <a:bodyPr/>
                    <a:lstStyle/>
                    <a:p>
                      <a:pPr marL="0" lvl="0" indent="0" algn="l" rtl="0">
                        <a:spcBef>
                          <a:spcPts val="0"/>
                        </a:spcBef>
                        <a:spcAft>
                          <a:spcPts val="0"/>
                        </a:spcAft>
                        <a:buNone/>
                      </a:pPr>
                      <a:r>
                        <a:rPr lang="en"/>
                        <a:t>Day of the month</a:t>
                      </a:r>
                      <a:endParaRPr/>
                    </a:p>
                  </a:txBody>
                  <a:tcPr marL="91425" marR="91425" marT="91425" marB="91425"/>
                </a:tc>
                <a:tc>
                  <a:txBody>
                    <a:bodyPr/>
                    <a:lstStyle/>
                    <a:p>
                      <a:pPr marL="0" lvl="0" indent="0" algn="l" rtl="0">
                        <a:spcBef>
                          <a:spcPts val="0"/>
                        </a:spcBef>
                        <a:spcAft>
                          <a:spcPts val="0"/>
                        </a:spcAft>
                        <a:buNone/>
                      </a:pPr>
                      <a:r>
                        <a:rPr lang="en"/>
                        <a:t>15</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Month name full version</a:t>
                      </a:r>
                      <a:endParaRPr/>
                    </a:p>
                  </a:txBody>
                  <a:tcPr marL="91425" marR="91425" marT="91425" marB="91425"/>
                </a:tc>
                <a:tc>
                  <a:txBody>
                    <a:bodyPr/>
                    <a:lstStyle/>
                    <a:p>
                      <a:pPr marL="0" lvl="0" indent="0" algn="l" rtl="0">
                        <a:spcBef>
                          <a:spcPts val="0"/>
                        </a:spcBef>
                        <a:spcAft>
                          <a:spcPts val="0"/>
                        </a:spcAft>
                        <a:buNone/>
                      </a:pPr>
                      <a:r>
                        <a:rPr lang="en"/>
                        <a:t>February</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%b</a:t>
                      </a:r>
                      <a:endParaRPr/>
                    </a:p>
                  </a:txBody>
                  <a:tcPr marL="91425" marR="91425" marT="91425" marB="91425"/>
                </a:tc>
                <a:tc>
                  <a:txBody>
                    <a:bodyPr/>
                    <a:lstStyle/>
                    <a:p>
                      <a:pPr marL="0" lvl="0" indent="0" algn="l" rtl="0">
                        <a:spcBef>
                          <a:spcPts val="0"/>
                        </a:spcBef>
                        <a:spcAft>
                          <a:spcPts val="0"/>
                        </a:spcAft>
                        <a:buNone/>
                      </a:pPr>
                      <a:r>
                        <a:rPr lang="en"/>
                        <a:t>Month name short version</a:t>
                      </a:r>
                      <a:endParaRPr/>
                    </a:p>
                  </a:txBody>
                  <a:tcPr marL="91425" marR="91425" marT="91425" marB="91425"/>
                </a:tc>
                <a:tc>
                  <a:txBody>
                    <a:bodyPr/>
                    <a:lstStyle/>
                    <a:p>
                      <a:pPr marL="0" lvl="0" indent="0" algn="l" rtl="0">
                        <a:spcBef>
                          <a:spcPts val="0"/>
                        </a:spcBef>
                        <a:spcAft>
                          <a:spcPts val="0"/>
                        </a:spcAft>
                        <a:buNone/>
                      </a:pPr>
                      <a:r>
                        <a:rPr lang="en"/>
                        <a:t>Feb</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%Y</a:t>
                      </a:r>
                      <a:endParaRPr/>
                    </a:p>
                  </a:txBody>
                  <a:tcPr marL="91425" marR="91425" marT="91425" marB="91425"/>
                </a:tc>
                <a:tc>
                  <a:txBody>
                    <a:bodyPr/>
                    <a:lstStyle/>
                    <a:p>
                      <a:pPr marL="0" lvl="0" indent="0" algn="l" rtl="0">
                        <a:spcBef>
                          <a:spcPts val="0"/>
                        </a:spcBef>
                        <a:spcAft>
                          <a:spcPts val="0"/>
                        </a:spcAft>
                        <a:buNone/>
                      </a:pPr>
                      <a:r>
                        <a:rPr lang="en"/>
                        <a:t>Year full version</a:t>
                      </a:r>
                      <a:endParaRPr/>
                    </a:p>
                  </a:txBody>
                  <a:tcPr marL="91425" marR="91425" marT="91425" marB="91425"/>
                </a:tc>
                <a:tc>
                  <a:txBody>
                    <a:bodyPr/>
                    <a:lstStyle/>
                    <a:p>
                      <a:pPr marL="0" lvl="0" indent="0" algn="l" rtl="0">
                        <a:spcBef>
                          <a:spcPts val="0"/>
                        </a:spcBef>
                        <a:spcAft>
                          <a:spcPts val="0"/>
                        </a:spcAft>
                        <a:buNone/>
                      </a:pPr>
                      <a:r>
                        <a:rPr lang="en"/>
                        <a:t>2021</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t>%y</a:t>
                      </a:r>
                      <a:endParaRPr/>
                    </a:p>
                  </a:txBody>
                  <a:tcPr marL="91425" marR="91425" marT="91425" marB="91425"/>
                </a:tc>
                <a:tc>
                  <a:txBody>
                    <a:bodyPr/>
                    <a:lstStyle/>
                    <a:p>
                      <a:pPr marL="0" lvl="0" indent="0" algn="l" rtl="0">
                        <a:spcBef>
                          <a:spcPts val="0"/>
                        </a:spcBef>
                        <a:spcAft>
                          <a:spcPts val="0"/>
                        </a:spcAft>
                        <a:buNone/>
                      </a:pPr>
                      <a:r>
                        <a:rPr lang="en"/>
                        <a:t>Year short version</a:t>
                      </a:r>
                      <a:endParaRPr/>
                    </a:p>
                  </a:txBody>
                  <a:tcPr marL="91425" marR="91425" marT="91425" marB="91425"/>
                </a:tc>
                <a:tc>
                  <a:txBody>
                    <a:bodyPr/>
                    <a:lstStyle/>
                    <a:p>
                      <a:pPr marL="0" lvl="0" indent="0" algn="l" rtl="0">
                        <a:spcBef>
                          <a:spcPts val="0"/>
                        </a:spcBef>
                        <a:spcAft>
                          <a:spcPts val="0"/>
                        </a:spcAft>
                        <a:buNone/>
                      </a:pPr>
                      <a:r>
                        <a:rPr lang="en"/>
                        <a:t>21</a:t>
                      </a:r>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None/>
                      </a:pPr>
                      <a:r>
                        <a:rPr lang="en"/>
                        <a:t>Local version of date</a:t>
                      </a:r>
                      <a:endParaRPr/>
                    </a:p>
                  </a:txBody>
                  <a:tcPr marL="91425" marR="91425" marT="91425" marB="91425"/>
                </a:tc>
                <a:tc>
                  <a:txBody>
                    <a:bodyPr/>
                    <a:lstStyle/>
                    <a:p>
                      <a:pPr marL="0" lvl="0" indent="0" algn="l" rtl="0">
                        <a:spcBef>
                          <a:spcPts val="0"/>
                        </a:spcBef>
                        <a:spcAft>
                          <a:spcPts val="0"/>
                        </a:spcAft>
                        <a:buNone/>
                      </a:pPr>
                      <a:r>
                        <a:rPr lang="en" dirty="0"/>
                        <a:t>15/02/21</a:t>
                      </a:r>
                      <a:endParaRPr dirty="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If/elif/else statement</a:t>
            </a:r>
            <a:endParaRPr dirty="0"/>
          </a:p>
        </p:txBody>
      </p:sp>
      <p:sp>
        <p:nvSpPr>
          <p:cNvPr id="351" name="Google Shape;351;p5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This statement allows for a block of code to run if and only if certain conditions are met.</a:t>
            </a:r>
            <a:endParaRPr dirty="0"/>
          </a:p>
          <a:p>
            <a:pPr marL="457200" lvl="0" indent="-342900" algn="l" rtl="0">
              <a:spcBef>
                <a:spcPts val="0"/>
              </a:spcBef>
              <a:spcAft>
                <a:spcPts val="0"/>
              </a:spcAft>
              <a:buSzPts val="1800"/>
              <a:buChar char="●"/>
            </a:pPr>
            <a:r>
              <a:rPr lang="en" dirty="0"/>
              <a:t>The conditions can be a based on comparison operators, identity operators, membership operators or a boolean.</a:t>
            </a:r>
            <a:br>
              <a:rPr lang="en" dirty="0"/>
            </a:br>
            <a:r>
              <a:rPr lang="en" dirty="0"/>
              <a:t>E.g if 77 &gt; 77:</a:t>
            </a:r>
            <a:br>
              <a:rPr lang="en" dirty="0"/>
            </a:br>
            <a:r>
              <a:rPr lang="en" dirty="0"/>
              <a:t>            print(“Yes”)</a:t>
            </a:r>
            <a:br>
              <a:rPr lang="en" dirty="0"/>
            </a:br>
            <a:r>
              <a:rPr lang="en" dirty="0"/>
              <a:t>      else:</a:t>
            </a:r>
            <a:br>
              <a:rPr lang="en" dirty="0"/>
            </a:br>
            <a:r>
              <a:rPr lang="en" dirty="0"/>
              <a:t>            print(“No”)</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If/elif/else statement (contd.)</a:t>
            </a:r>
            <a:endParaRPr/>
          </a:p>
        </p:txBody>
      </p:sp>
      <p:sp>
        <p:nvSpPr>
          <p:cNvPr id="357" name="Google Shape;357;p6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When having to check for multiple conditions for the same block of code, the words </a:t>
            </a:r>
            <a:r>
              <a:rPr lang="en" b="1" dirty="0"/>
              <a:t>and/or </a:t>
            </a:r>
            <a:r>
              <a:rPr lang="en" dirty="0"/>
              <a:t>are used to merge the conditions.</a:t>
            </a:r>
            <a:br>
              <a:rPr lang="en" dirty="0"/>
            </a:br>
            <a:r>
              <a:rPr lang="en" dirty="0"/>
              <a:t>E.g if “city” == “city” and 45 &gt; 9:</a:t>
            </a:r>
            <a:br>
              <a:rPr lang="en" dirty="0"/>
            </a:br>
            <a:r>
              <a:rPr lang="en" dirty="0"/>
              <a:t>            print(“conditions met!”)</a:t>
            </a:r>
            <a:br>
              <a:rPr lang="en" dirty="0"/>
            </a:br>
            <a:r>
              <a:rPr lang="en" dirty="0"/>
              <a:t>      else:</a:t>
            </a:r>
            <a:br>
              <a:rPr lang="en" dirty="0"/>
            </a:br>
            <a:r>
              <a:rPr lang="en" dirty="0"/>
              <a:t>            print(“Oops!”)</a:t>
            </a:r>
            <a:endParaRPr dirty="0"/>
          </a:p>
          <a:p>
            <a:pPr marL="457200" lvl="0" indent="-342900" algn="l" rtl="0">
              <a:spcBef>
                <a:spcPts val="0"/>
              </a:spcBef>
              <a:spcAft>
                <a:spcPts val="0"/>
              </a:spcAft>
              <a:buSzPts val="1800"/>
              <a:buChar char="●"/>
            </a:pPr>
            <a:r>
              <a:rPr lang="en" dirty="0"/>
              <a:t>When using </a:t>
            </a:r>
            <a:r>
              <a:rPr lang="en" b="1" dirty="0"/>
              <a:t>and</a:t>
            </a:r>
            <a:r>
              <a:rPr lang="en" dirty="0"/>
              <a:t>, both/all conditions have to be met while using</a:t>
            </a:r>
            <a:r>
              <a:rPr lang="en" b="1" dirty="0"/>
              <a:t> or</a:t>
            </a:r>
            <a:r>
              <a:rPr lang="en" dirty="0"/>
              <a:t>, only one of the conditions has to be met.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 (contd.)</a:t>
            </a:r>
            <a:endParaRPr/>
          </a:p>
        </p:txBody>
      </p:sp>
      <p:sp>
        <p:nvSpPr>
          <p:cNvPr id="78" name="Google Shape;78;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Django and it’s architecture </a:t>
            </a:r>
          </a:p>
          <a:p>
            <a:pPr marL="457200" lvl="0" indent="-342900" algn="l" rtl="0">
              <a:spcBef>
                <a:spcPts val="0"/>
              </a:spcBef>
              <a:spcAft>
                <a:spcPts val="0"/>
              </a:spcAft>
              <a:buSzPts val="1800"/>
              <a:buChar char="●"/>
            </a:pPr>
            <a:r>
              <a:rPr lang="en-US" dirty="0"/>
              <a:t>Building applications with Django</a:t>
            </a:r>
          </a:p>
          <a:p>
            <a:pPr marL="457200" lvl="0" indent="-342900" algn="l" rtl="0">
              <a:spcBef>
                <a:spcPts val="0"/>
              </a:spcBef>
              <a:spcAft>
                <a:spcPts val="0"/>
              </a:spcAft>
              <a:buSzPts val="1800"/>
              <a:buChar char="●"/>
            </a:pPr>
            <a:r>
              <a:rPr lang="en-US" dirty="0"/>
              <a:t>Understanding Http Methods and status/response codes</a:t>
            </a:r>
          </a:p>
          <a:p>
            <a:r>
              <a:rPr lang="en-US" dirty="0"/>
              <a:t>Building RESTful APIs with Django</a:t>
            </a:r>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If/elif/else statement (contd.)</a:t>
            </a:r>
            <a:endParaRPr/>
          </a:p>
        </p:txBody>
      </p:sp>
      <p:sp>
        <p:nvSpPr>
          <p:cNvPr id="363" name="Google Shape;363;p6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To check for two or more conditions with each condition/set of conditions having unique block of codes, use </a:t>
            </a:r>
            <a:r>
              <a:rPr lang="en" b="1" dirty="0"/>
              <a:t>elif</a:t>
            </a:r>
            <a:r>
              <a:rPr lang="en" dirty="0"/>
              <a:t> to specify those conditions.</a:t>
            </a:r>
            <a:br>
              <a:rPr lang="en" dirty="0"/>
            </a:br>
            <a:r>
              <a:rPr lang="en" dirty="0"/>
              <a:t>E.g if 50 != 50:</a:t>
            </a:r>
            <a:br>
              <a:rPr lang="en" dirty="0"/>
            </a:br>
            <a:r>
              <a:rPr lang="en" dirty="0"/>
              <a:t>            print(“first condition met”)</a:t>
            </a:r>
            <a:br>
              <a:rPr lang="en" dirty="0"/>
            </a:br>
            <a:r>
              <a:rPr lang="en" dirty="0"/>
              <a:t>      elif 51 // 5 = 10:</a:t>
            </a:r>
            <a:br>
              <a:rPr lang="en" dirty="0"/>
            </a:br>
            <a:r>
              <a:rPr lang="en" dirty="0"/>
              <a:t>            print(“second condition met”)</a:t>
            </a:r>
            <a:br>
              <a:rPr lang="en" dirty="0"/>
            </a:br>
            <a:r>
              <a:rPr lang="en" dirty="0"/>
              <a:t>      else:</a:t>
            </a:r>
            <a:br>
              <a:rPr lang="en" dirty="0"/>
            </a:br>
            <a:r>
              <a:rPr lang="en" dirty="0"/>
              <a:t>            print(“none was met”)</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Loops</a:t>
            </a:r>
            <a:endParaRPr dirty="0"/>
          </a:p>
        </p:txBody>
      </p:sp>
      <p:sp>
        <p:nvSpPr>
          <p:cNvPr id="369" name="Google Shape;369;p6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Loops are a way of iterating a block of code. </a:t>
            </a:r>
            <a:br>
              <a:rPr lang="en" dirty="0"/>
            </a:br>
            <a:r>
              <a:rPr lang="en" dirty="0"/>
              <a:t>There are two types of loops; </a:t>
            </a:r>
            <a:r>
              <a:rPr lang="en" b="1" dirty="0"/>
              <a:t>while</a:t>
            </a:r>
            <a:r>
              <a:rPr lang="en" dirty="0"/>
              <a:t> loops and </a:t>
            </a:r>
            <a:r>
              <a:rPr lang="en" b="1" dirty="0"/>
              <a:t>for</a:t>
            </a:r>
            <a:r>
              <a:rPr lang="en" dirty="0"/>
              <a:t> loops.</a:t>
            </a:r>
            <a:endParaRPr dirty="0"/>
          </a:p>
          <a:p>
            <a:pPr marL="457200" lvl="0" indent="-342900" algn="l" rtl="0">
              <a:spcBef>
                <a:spcPts val="1200"/>
              </a:spcBef>
              <a:spcAft>
                <a:spcPts val="0"/>
              </a:spcAft>
              <a:buSzPts val="1800"/>
              <a:buChar char="●"/>
            </a:pPr>
            <a:r>
              <a:rPr lang="en" b="1" dirty="0"/>
              <a:t>while</a:t>
            </a:r>
            <a:r>
              <a:rPr lang="en" dirty="0"/>
              <a:t> loop repeats a block of code as long as a condition (the result being a boolean) is being met.</a:t>
            </a:r>
            <a:endParaRPr dirty="0"/>
          </a:p>
          <a:p>
            <a:pPr marL="457200" lvl="0" indent="-342900" algn="l" rtl="0">
              <a:spcBef>
                <a:spcPts val="0"/>
              </a:spcBef>
              <a:spcAft>
                <a:spcPts val="0"/>
              </a:spcAft>
              <a:buSzPts val="1800"/>
              <a:buChar char="●"/>
            </a:pPr>
            <a:r>
              <a:rPr lang="en" b="1" dirty="0"/>
              <a:t>for</a:t>
            </a:r>
            <a:r>
              <a:rPr lang="en" dirty="0"/>
              <a:t> loop repeats a block of code a specified number of times and the actions can also be on each element of an iterable.</a:t>
            </a:r>
            <a:br>
              <a:rPr lang="en" dirty="0"/>
            </a:b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while loop</a:t>
            </a:r>
            <a:endParaRPr/>
          </a:p>
        </p:txBody>
      </p:sp>
      <p:sp>
        <p:nvSpPr>
          <p:cNvPr id="375" name="Google Shape;375;p63"/>
          <p:cNvSpPr txBox="1">
            <a:spLocks noGrp="1"/>
          </p:cNvSpPr>
          <p:nvPr>
            <p:ph type="body" idx="1"/>
          </p:nvPr>
        </p:nvSpPr>
        <p:spPr>
          <a:xfrm>
            <a:off x="311700" y="10192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variable on which the condition will be based should be defined prior to the while statement</a:t>
            </a:r>
            <a:endParaRPr dirty="0"/>
          </a:p>
          <a:p>
            <a:pPr marL="457200" lvl="0" indent="-342900" algn="l" rtl="0">
              <a:spcBef>
                <a:spcPts val="0"/>
              </a:spcBef>
              <a:spcAft>
                <a:spcPts val="0"/>
              </a:spcAft>
              <a:buSzPts val="1800"/>
              <a:buChar char="●"/>
            </a:pPr>
            <a:r>
              <a:rPr lang="en" dirty="0"/>
              <a:t>A while loop can be immediately terminated using the </a:t>
            </a:r>
            <a:r>
              <a:rPr lang="en" b="1" dirty="0"/>
              <a:t>break</a:t>
            </a:r>
            <a:r>
              <a:rPr lang="en" dirty="0"/>
              <a:t> statement</a:t>
            </a:r>
            <a:endParaRPr dirty="0"/>
          </a:p>
          <a:p>
            <a:pPr marL="0" lvl="0" indent="0" algn="l" rtl="0">
              <a:spcBef>
                <a:spcPts val="1200"/>
              </a:spcBef>
              <a:spcAft>
                <a:spcPts val="1200"/>
              </a:spcAft>
              <a:buNone/>
            </a:pPr>
            <a:r>
              <a:rPr lang="en" dirty="0"/>
              <a:t>       E.g cracker = 0</a:t>
            </a:r>
            <a:br>
              <a:rPr lang="en" dirty="0"/>
            </a:br>
            <a:r>
              <a:rPr lang="en" dirty="0"/>
              <a:t>             while (cracker &lt; 5):</a:t>
            </a:r>
            <a:br>
              <a:rPr lang="en" dirty="0"/>
            </a:br>
            <a:r>
              <a:rPr lang="en" dirty="0"/>
              <a:t>                    print(“Cracker is less than 5”)</a:t>
            </a:r>
            <a:br>
              <a:rPr lang="en" dirty="0"/>
            </a:br>
            <a:r>
              <a:rPr lang="en" dirty="0"/>
              <a:t>                    cracker += 1</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while loop (contd.)</a:t>
            </a:r>
            <a:endParaRPr/>
          </a:p>
        </p:txBody>
      </p:sp>
      <p:sp>
        <p:nvSpPr>
          <p:cNvPr id="381" name="Google Shape;381;p6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E.g   count = 0</a:t>
            </a:r>
            <a:br>
              <a:rPr lang="en"/>
            </a:br>
            <a:r>
              <a:rPr lang="en"/>
              <a:t>         while  True:</a:t>
            </a:r>
            <a:br>
              <a:rPr lang="en"/>
            </a:br>
            <a:r>
              <a:rPr lang="en"/>
              <a:t>              if count == 3:</a:t>
            </a:r>
            <a:br>
              <a:rPr lang="en"/>
            </a:br>
            <a:r>
              <a:rPr lang="en"/>
              <a:t>                   break</a:t>
            </a:r>
            <a:br>
              <a:rPr lang="en"/>
            </a:br>
            <a:r>
              <a:rPr lang="en"/>
              <a:t>              else:</a:t>
            </a:r>
            <a:br>
              <a:rPr lang="en"/>
            </a:br>
            <a:r>
              <a:rPr lang="en"/>
              <a:t>                   print(“Music’s great!”) </a:t>
            </a:r>
            <a:br>
              <a:rPr lang="en"/>
            </a:br>
            <a:r>
              <a:rPr lang="en"/>
              <a:t>                   count += 1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 loop</a:t>
            </a:r>
            <a:endParaRPr/>
          </a:p>
        </p:txBody>
      </p:sp>
      <p:sp>
        <p:nvSpPr>
          <p:cNvPr id="387" name="Google Shape;387;p6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It repeats a block of code a specified number of times (as many items in the iterable).</a:t>
            </a:r>
            <a:endParaRPr/>
          </a:p>
          <a:p>
            <a:pPr marL="0" lvl="0" indent="0" algn="l" rtl="0">
              <a:spcBef>
                <a:spcPts val="1200"/>
              </a:spcBef>
              <a:spcAft>
                <a:spcPts val="0"/>
              </a:spcAft>
              <a:buNone/>
            </a:pPr>
            <a:r>
              <a:rPr lang="en"/>
              <a:t>E.g entry_data = “Universe”</a:t>
            </a:r>
            <a:br>
              <a:rPr lang="en"/>
            </a:br>
            <a:r>
              <a:rPr lang="en"/>
              <a:t>      for a in entry_data:</a:t>
            </a:r>
            <a:br>
              <a:rPr lang="en"/>
            </a:br>
            <a:r>
              <a:rPr lang="en"/>
              <a:t>            print(“Home for all!”)</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E.g  new_list = [“pop”, “rock”, “country”]</a:t>
            </a:r>
            <a:br>
              <a:rPr lang="en"/>
            </a:br>
            <a:r>
              <a:rPr lang="en"/>
              <a:t>       for item in new_list:</a:t>
            </a:r>
            <a:br>
              <a:rPr lang="en"/>
            </a:br>
            <a:r>
              <a:rPr lang="en"/>
              <a:t>             print(item)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 loop with enumerate()</a:t>
            </a:r>
            <a:endParaRPr/>
          </a:p>
        </p:txBody>
      </p:sp>
      <p:sp>
        <p:nvSpPr>
          <p:cNvPr id="393" name="Google Shape;393;p6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serves as a means of keeping counts of each iteration.</a:t>
            </a:r>
            <a:endParaRPr/>
          </a:p>
          <a:p>
            <a:pPr marL="0" lvl="0" indent="0" algn="l" rtl="0">
              <a:spcBef>
                <a:spcPts val="1200"/>
              </a:spcBef>
              <a:spcAft>
                <a:spcPts val="1200"/>
              </a:spcAft>
              <a:buNone/>
            </a:pPr>
            <a:r>
              <a:rPr lang="en"/>
              <a:t>E.g  names = [“Sheldon”, “Penny”, “Howard”, “Leonard”, “Rajesh”]</a:t>
            </a:r>
            <a:br>
              <a:rPr lang="en"/>
            </a:br>
            <a:r>
              <a:rPr lang="en"/>
              <a:t>       for index, item in enumerate(names):</a:t>
            </a:r>
            <a:br>
              <a:rPr lang="en"/>
            </a:br>
            <a:r>
              <a:rPr lang="en"/>
              <a:t>               print(index, item)</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List comprehension</a:t>
            </a:r>
            <a:endParaRPr/>
          </a:p>
        </p:txBody>
      </p:sp>
      <p:sp>
        <p:nvSpPr>
          <p:cNvPr id="399" name="Google Shape;399;p6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a means of writing a for loop in a single line of code.</a:t>
            </a:r>
            <a:br>
              <a:rPr lang="en"/>
            </a:br>
            <a:r>
              <a:rPr lang="en"/>
              <a:t>Its general syntax is;</a:t>
            </a:r>
            <a:br>
              <a:rPr lang="en"/>
            </a:br>
            <a:r>
              <a:rPr lang="en"/>
              <a:t>	[</a:t>
            </a:r>
            <a:r>
              <a:rPr lang="en" i="1"/>
              <a:t>expression </a:t>
            </a:r>
            <a:r>
              <a:rPr lang="en"/>
              <a:t>for </a:t>
            </a:r>
            <a:r>
              <a:rPr lang="en" i="1"/>
              <a:t>member</a:t>
            </a:r>
            <a:r>
              <a:rPr lang="en"/>
              <a:t> in </a:t>
            </a:r>
            <a:r>
              <a:rPr lang="en" i="1"/>
              <a:t>iterable</a:t>
            </a:r>
            <a:r>
              <a:rPr lang="en"/>
              <a:t>]</a:t>
            </a:r>
            <a:endParaRPr/>
          </a:p>
          <a:p>
            <a:pPr marL="0" lvl="0" indent="0" algn="l" rtl="0">
              <a:spcBef>
                <a:spcPts val="1200"/>
              </a:spcBef>
              <a:spcAft>
                <a:spcPts val="0"/>
              </a:spcAft>
              <a:buNone/>
            </a:pPr>
            <a:r>
              <a:rPr lang="en"/>
              <a:t>With an if statement, its general syntax becomes;</a:t>
            </a:r>
            <a:br>
              <a:rPr lang="en"/>
            </a:br>
            <a:r>
              <a:rPr lang="en"/>
              <a:t>	[</a:t>
            </a:r>
            <a:r>
              <a:rPr lang="en" i="1"/>
              <a:t>expression</a:t>
            </a:r>
            <a:r>
              <a:rPr lang="en"/>
              <a:t> for </a:t>
            </a:r>
            <a:r>
              <a:rPr lang="en" i="1"/>
              <a:t>member</a:t>
            </a:r>
            <a:r>
              <a:rPr lang="en"/>
              <a:t> in </a:t>
            </a:r>
            <a:r>
              <a:rPr lang="en" i="1"/>
              <a:t>iterable</a:t>
            </a:r>
            <a:r>
              <a:rPr lang="en"/>
              <a:t> if condition]</a:t>
            </a:r>
            <a:endParaRPr/>
          </a:p>
          <a:p>
            <a:pPr marL="0" lvl="0" indent="0" algn="l" rtl="0">
              <a:spcBef>
                <a:spcPts val="1200"/>
              </a:spcBef>
              <a:spcAft>
                <a:spcPts val="0"/>
              </a:spcAft>
              <a:buNone/>
            </a:pPr>
            <a:r>
              <a:rPr lang="en"/>
              <a:t>E.g [print(a) for a in range(100, 161)]</a:t>
            </a:r>
            <a:endParaRPr/>
          </a:p>
          <a:p>
            <a:pPr marL="0" lvl="0" indent="0" algn="l" rtl="0">
              <a:spcBef>
                <a:spcPts val="1200"/>
              </a:spcBef>
              <a:spcAft>
                <a:spcPts val="120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 I/O</a:t>
            </a:r>
            <a:endParaRPr/>
          </a:p>
        </p:txBody>
      </p:sp>
      <p:sp>
        <p:nvSpPr>
          <p:cNvPr id="405" name="Google Shape;405;p6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entails interaction between our python codes and files (text, csv or excel).</a:t>
            </a:r>
            <a:br>
              <a:rPr lang="en"/>
            </a:br>
            <a:r>
              <a:rPr lang="en"/>
              <a:t>This is based on a built-in function </a:t>
            </a:r>
            <a:r>
              <a:rPr lang="en" b="1"/>
              <a:t>open()</a:t>
            </a:r>
            <a:r>
              <a:rPr lang="en"/>
              <a:t>.</a:t>
            </a:r>
            <a:br>
              <a:rPr lang="en"/>
            </a:br>
            <a:r>
              <a:rPr lang="en"/>
              <a:t>E.g new_file = open(“</a:t>
            </a:r>
            <a:r>
              <a:rPr lang="en" i="1"/>
              <a:t>Filepath + filename</a:t>
            </a:r>
            <a:r>
              <a:rPr lang="en"/>
              <a:t>”, mode = “r”)</a:t>
            </a:r>
            <a:br>
              <a:rPr lang="en"/>
            </a:br>
            <a:r>
              <a:rPr lang="en"/>
              <a:t>      print(new_file.read())</a:t>
            </a:r>
            <a:br>
              <a:rPr lang="en"/>
            </a:br>
            <a:r>
              <a:rPr lang="en"/>
              <a:t>      new_file.close()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 I/0 (contd.)</a:t>
            </a:r>
            <a:endParaRPr/>
          </a:p>
        </p:txBody>
      </p:sp>
      <p:sp>
        <p:nvSpPr>
          <p:cNvPr id="411" name="Google Shape;411;p69"/>
          <p:cNvSpPr txBox="1">
            <a:spLocks noGrp="1"/>
          </p:cNvSpPr>
          <p:nvPr>
            <p:ph type="body" idx="1"/>
          </p:nvPr>
        </p:nvSpPr>
        <p:spPr>
          <a:xfrm>
            <a:off x="311700" y="986875"/>
            <a:ext cx="8520600" cy="339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"r" - Read - Default value. Opens a file for reading, error if the file does not exist. This is the default mode.</a:t>
            </a:r>
            <a:endParaRPr sz="1400">
              <a:solidFill>
                <a:srgbClr val="263248"/>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“r+” - Opens a file for both reading and writing.</a:t>
            </a:r>
            <a:endParaRPr sz="1400">
              <a:solidFill>
                <a:srgbClr val="263248"/>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"a" - Append - Opens a file for appending, creates the file if it does not exist</a:t>
            </a:r>
            <a:endParaRPr sz="1400">
              <a:solidFill>
                <a:srgbClr val="263248"/>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“a+” - Opens a file for both appending and reading.</a:t>
            </a:r>
            <a:endParaRPr sz="1400">
              <a:solidFill>
                <a:srgbClr val="263248"/>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"w" - Write - Opens a file for writing, creates the file if it does not exist</a:t>
            </a:r>
            <a:endParaRPr sz="1400">
              <a:solidFill>
                <a:srgbClr val="263248"/>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“w+” - Opens a file for both writing and reading.</a:t>
            </a:r>
            <a:endParaRPr sz="1400">
              <a:solidFill>
                <a:srgbClr val="263248"/>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2000">
                <a:solidFill>
                  <a:srgbClr val="C7D3E6"/>
                </a:solidFill>
                <a:latin typeface="Arial"/>
                <a:ea typeface="Arial"/>
                <a:cs typeface="Arial"/>
                <a:sym typeface="Arial"/>
              </a:rPr>
              <a:t>▰</a:t>
            </a:r>
            <a:r>
              <a:rPr lang="en" sz="1400">
                <a:solidFill>
                  <a:srgbClr val="263248"/>
                </a:solidFill>
                <a:latin typeface="Arial"/>
                <a:ea typeface="Arial"/>
                <a:cs typeface="Arial"/>
                <a:sym typeface="Arial"/>
              </a:rPr>
              <a:t>"x" - Create - Creates the specified file, returns an error if the file exists</a:t>
            </a:r>
            <a:endParaRPr sz="1400">
              <a:solidFill>
                <a:srgbClr val="263248"/>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1200"/>
              </a:spcBef>
              <a:spcAft>
                <a:spcPts val="0"/>
              </a:spcAft>
              <a:buClr>
                <a:schemeClr val="dk1"/>
              </a:buClr>
              <a:buSzPts val="1100"/>
              <a:buFont typeface="Arial"/>
              <a:buNone/>
            </a:pPr>
            <a:r>
              <a:rPr lang="en" sz="1400">
                <a:solidFill>
                  <a:srgbClr val="263248"/>
                </a:solidFill>
                <a:latin typeface="Arial"/>
                <a:ea typeface="Arial"/>
                <a:cs typeface="Arial"/>
                <a:sym typeface="Arial"/>
              </a:rPr>
              <a:t>File methods : write(), writelines(), read(), readline() and close()</a:t>
            </a:r>
            <a:endParaRPr sz="1400">
              <a:solidFill>
                <a:srgbClr val="263248"/>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Functions</a:t>
            </a:r>
            <a:endParaRPr/>
          </a:p>
        </p:txBody>
      </p:sp>
      <p:sp>
        <p:nvSpPr>
          <p:cNvPr id="417" name="Google Shape;417;p7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Functions are segmentation of blocks of codes which will run only when called. </a:t>
            </a:r>
            <a:endParaRPr/>
          </a:p>
          <a:p>
            <a:pPr marL="457200" lvl="0" indent="-342900" algn="l" rtl="0">
              <a:spcBef>
                <a:spcPts val="1200"/>
              </a:spcBef>
              <a:spcAft>
                <a:spcPts val="0"/>
              </a:spcAft>
              <a:buSzPts val="1800"/>
              <a:buChar char="●"/>
            </a:pPr>
            <a:r>
              <a:rPr lang="en"/>
              <a:t>Functions are defined using;</a:t>
            </a:r>
            <a:endParaRPr/>
          </a:p>
          <a:p>
            <a:pPr marL="0" lvl="0" indent="0" algn="l" rtl="0">
              <a:spcBef>
                <a:spcPts val="1200"/>
              </a:spcBef>
              <a:spcAft>
                <a:spcPts val="0"/>
              </a:spcAft>
              <a:buNone/>
            </a:pPr>
            <a:r>
              <a:rPr lang="en" b="1"/>
              <a:t>       def </a:t>
            </a:r>
            <a:r>
              <a:rPr lang="en" i="1"/>
              <a:t>functionname</a:t>
            </a:r>
            <a:r>
              <a:rPr lang="en"/>
              <a:t>():</a:t>
            </a:r>
            <a:br>
              <a:rPr lang="en"/>
            </a:br>
            <a:r>
              <a:rPr lang="en"/>
              <a:t>	      Block of code</a:t>
            </a:r>
            <a:endParaRPr/>
          </a:p>
          <a:p>
            <a:pPr marL="457200" lvl="0" indent="-342900" algn="l" rtl="0">
              <a:spcBef>
                <a:spcPts val="1200"/>
              </a:spcBef>
              <a:spcAft>
                <a:spcPts val="0"/>
              </a:spcAft>
              <a:buSzPts val="1800"/>
              <a:buChar char="●"/>
            </a:pPr>
            <a:r>
              <a:rPr lang="en"/>
              <a:t>Functions are called using;</a:t>
            </a:r>
            <a:endParaRPr/>
          </a:p>
          <a:p>
            <a:pPr marL="457200" lvl="0" indent="0" algn="l" rtl="0">
              <a:spcBef>
                <a:spcPts val="1200"/>
              </a:spcBef>
              <a:spcAft>
                <a:spcPts val="0"/>
              </a:spcAft>
              <a:buNone/>
            </a:pPr>
            <a:r>
              <a:rPr lang="en" i="1"/>
              <a:t>functionname</a:t>
            </a:r>
            <a:r>
              <a:rPr lang="en"/>
              <a:t>()</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Variables	</a:t>
            </a:r>
            <a:endParaRPr/>
          </a:p>
        </p:txBody>
      </p:sp>
      <p:sp>
        <p:nvSpPr>
          <p:cNvPr id="84" name="Google Shape;84;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50">
                <a:solidFill>
                  <a:schemeClr val="dk1"/>
                </a:solidFill>
                <a:highlight>
                  <a:srgbClr val="FFFFFF"/>
                </a:highlight>
                <a:latin typeface="Verdana"/>
                <a:ea typeface="Verdana"/>
                <a:cs typeface="Verdana"/>
                <a:sym typeface="Verdana"/>
              </a:rPr>
              <a:t>Variables are containers for storing data values.</a:t>
            </a:r>
            <a:endParaRPr sz="1450">
              <a:solidFill>
                <a:schemeClr val="dk1"/>
              </a:solidFill>
              <a:highlight>
                <a:srgbClr val="FFFFFF"/>
              </a:highlight>
              <a:latin typeface="Verdana"/>
              <a:ea typeface="Verdana"/>
              <a:cs typeface="Verdana"/>
              <a:sym typeface="Verdana"/>
            </a:endParaRPr>
          </a:p>
          <a:p>
            <a:pPr marL="0" lvl="0" indent="0" algn="l" rtl="0">
              <a:spcBef>
                <a:spcPts val="1200"/>
              </a:spcBef>
              <a:spcAft>
                <a:spcPts val="0"/>
              </a:spcAft>
              <a:buNone/>
            </a:pPr>
            <a:endParaRPr sz="1450">
              <a:solidFill>
                <a:schemeClr val="dk1"/>
              </a:solidFill>
              <a:highlight>
                <a:srgbClr val="FFFFFF"/>
              </a:highlight>
              <a:latin typeface="Verdana"/>
              <a:ea typeface="Verdana"/>
              <a:cs typeface="Verdana"/>
              <a:sym typeface="Verdana"/>
            </a:endParaRPr>
          </a:p>
          <a:p>
            <a:pPr marL="0" lvl="0" indent="0" algn="l" rtl="0">
              <a:spcBef>
                <a:spcPts val="1200"/>
              </a:spcBef>
              <a:spcAft>
                <a:spcPts val="0"/>
              </a:spcAft>
              <a:buNone/>
            </a:pPr>
            <a:r>
              <a:rPr lang="en" sz="1450">
                <a:solidFill>
                  <a:schemeClr val="dk1"/>
                </a:solidFill>
                <a:highlight>
                  <a:srgbClr val="FFFFFF"/>
                </a:highlight>
                <a:latin typeface="Verdana"/>
                <a:ea typeface="Verdana"/>
                <a:cs typeface="Verdana"/>
                <a:sym typeface="Verdana"/>
              </a:rPr>
              <a:t>Guidelines for naming variables</a:t>
            </a:r>
            <a:endParaRPr sz="1450">
              <a:solidFill>
                <a:schemeClr val="dk1"/>
              </a:solidFill>
              <a:highlight>
                <a:srgbClr val="FFFFFF"/>
              </a:highlight>
              <a:latin typeface="Verdana"/>
              <a:ea typeface="Verdana"/>
              <a:cs typeface="Verdana"/>
              <a:sym typeface="Verdana"/>
            </a:endParaRPr>
          </a:p>
          <a:p>
            <a:pPr marL="457200" lvl="0" indent="-327025" algn="l" rtl="0">
              <a:spcBef>
                <a:spcPts val="1200"/>
              </a:spcBef>
              <a:spcAft>
                <a:spcPts val="0"/>
              </a:spcAft>
              <a:buClr>
                <a:schemeClr val="dk1"/>
              </a:buClr>
              <a:buSzPts val="1550"/>
              <a:buFont typeface="Verdana"/>
              <a:buChar char="●"/>
            </a:pPr>
            <a:r>
              <a:rPr lang="en" sz="1350">
                <a:solidFill>
                  <a:schemeClr val="dk1"/>
                </a:solidFill>
                <a:highlight>
                  <a:srgbClr val="FFFFFF"/>
                </a:highlight>
                <a:latin typeface="Verdana"/>
                <a:ea typeface="Verdana"/>
                <a:cs typeface="Verdana"/>
                <a:sym typeface="Verdana"/>
              </a:rPr>
              <a:t>A variable name must start with a letter or the underscore character</a:t>
            </a:r>
            <a:endParaRPr sz="1350">
              <a:solidFill>
                <a:schemeClr val="dk1"/>
              </a:solidFill>
              <a:highlight>
                <a:srgbClr val="FFFFFF"/>
              </a:highlight>
              <a:latin typeface="Verdana"/>
              <a:ea typeface="Verdana"/>
              <a:cs typeface="Verdana"/>
              <a:sym typeface="Verdana"/>
            </a:endParaRPr>
          </a:p>
          <a:p>
            <a:pPr marL="457200" lvl="0" indent="-314325" algn="l" rtl="0">
              <a:spcBef>
                <a:spcPts val="0"/>
              </a:spcBef>
              <a:spcAft>
                <a:spcPts val="0"/>
              </a:spcAft>
              <a:buClr>
                <a:schemeClr val="dk1"/>
              </a:buClr>
              <a:buSzPts val="1350"/>
              <a:buFont typeface="Verdana"/>
              <a:buChar char="●"/>
            </a:pPr>
            <a:r>
              <a:rPr lang="en" sz="1350">
                <a:solidFill>
                  <a:schemeClr val="dk1"/>
                </a:solidFill>
                <a:highlight>
                  <a:srgbClr val="FFFFFF"/>
                </a:highlight>
                <a:latin typeface="Verdana"/>
                <a:ea typeface="Verdana"/>
                <a:cs typeface="Verdana"/>
                <a:sym typeface="Verdana"/>
              </a:rPr>
              <a:t>A variable name cannot start with a number</a:t>
            </a:r>
            <a:endParaRPr sz="1350">
              <a:solidFill>
                <a:schemeClr val="dk1"/>
              </a:solidFill>
              <a:highlight>
                <a:srgbClr val="FFFFFF"/>
              </a:highlight>
              <a:latin typeface="Verdana"/>
              <a:ea typeface="Verdana"/>
              <a:cs typeface="Verdana"/>
              <a:sym typeface="Verdana"/>
            </a:endParaRPr>
          </a:p>
          <a:p>
            <a:pPr marL="457200" lvl="0" indent="-314325" algn="l" rtl="0">
              <a:spcBef>
                <a:spcPts val="0"/>
              </a:spcBef>
              <a:spcAft>
                <a:spcPts val="0"/>
              </a:spcAft>
              <a:buClr>
                <a:schemeClr val="dk1"/>
              </a:buClr>
              <a:buSzPts val="1350"/>
              <a:buFont typeface="Verdana"/>
              <a:buChar char="●"/>
            </a:pPr>
            <a:r>
              <a:rPr lang="en" sz="1350">
                <a:solidFill>
                  <a:schemeClr val="dk1"/>
                </a:solidFill>
                <a:highlight>
                  <a:srgbClr val="FFFFFF"/>
                </a:highlight>
                <a:latin typeface="Verdana"/>
                <a:ea typeface="Verdana"/>
                <a:cs typeface="Verdana"/>
                <a:sym typeface="Verdana"/>
              </a:rPr>
              <a:t>A variable name can only contain alpha-numeric characters and underscores (A-z, 0-9, and _ )</a:t>
            </a:r>
            <a:endParaRPr sz="1350">
              <a:solidFill>
                <a:schemeClr val="dk1"/>
              </a:solidFill>
              <a:highlight>
                <a:srgbClr val="FFFFFF"/>
              </a:highlight>
              <a:latin typeface="Verdana"/>
              <a:ea typeface="Verdana"/>
              <a:cs typeface="Verdana"/>
              <a:sym typeface="Verdana"/>
            </a:endParaRPr>
          </a:p>
          <a:p>
            <a:pPr marL="457200" lvl="0" indent="-314325" algn="l" rtl="0">
              <a:spcBef>
                <a:spcPts val="0"/>
              </a:spcBef>
              <a:spcAft>
                <a:spcPts val="0"/>
              </a:spcAft>
              <a:buClr>
                <a:schemeClr val="dk1"/>
              </a:buClr>
              <a:buSzPts val="1350"/>
              <a:buFont typeface="Verdana"/>
              <a:buChar char="●"/>
            </a:pPr>
            <a:r>
              <a:rPr lang="en" sz="1350">
                <a:solidFill>
                  <a:schemeClr val="dk1"/>
                </a:solidFill>
                <a:highlight>
                  <a:srgbClr val="FFFFFF"/>
                </a:highlight>
                <a:latin typeface="Verdana"/>
                <a:ea typeface="Verdana"/>
                <a:cs typeface="Verdana"/>
                <a:sym typeface="Verdana"/>
              </a:rPr>
              <a:t>Variable names are case-sensitive (gender, Gender and GENDER are three different variables)</a:t>
            </a:r>
            <a:endParaRPr sz="1350">
              <a:solidFill>
                <a:schemeClr val="dk1"/>
              </a:solidFill>
              <a:highlight>
                <a:srgbClr val="FFFFFF"/>
              </a:highlight>
              <a:latin typeface="Verdana"/>
              <a:ea typeface="Verdana"/>
              <a:cs typeface="Verdana"/>
              <a:sym typeface="Verdana"/>
            </a:endParaRPr>
          </a:p>
          <a:p>
            <a:pPr marL="457200" lvl="0" indent="-314325" algn="l" rtl="0">
              <a:spcBef>
                <a:spcPts val="0"/>
              </a:spcBef>
              <a:spcAft>
                <a:spcPts val="0"/>
              </a:spcAft>
              <a:buClr>
                <a:schemeClr val="dk1"/>
              </a:buClr>
              <a:buSzPts val="1350"/>
              <a:buFont typeface="Verdana"/>
              <a:buChar char="●"/>
            </a:pPr>
            <a:r>
              <a:rPr lang="en" sz="1350">
                <a:solidFill>
                  <a:schemeClr val="dk1"/>
                </a:solidFill>
                <a:highlight>
                  <a:srgbClr val="FFFFFF"/>
                </a:highlight>
                <a:latin typeface="Verdana"/>
                <a:ea typeface="Verdana"/>
                <a:cs typeface="Verdana"/>
                <a:sym typeface="Verdana"/>
              </a:rPr>
              <a:t>A variable name cannot be an in-built python function. E.g print, type, list, bool, etc</a:t>
            </a:r>
            <a:endParaRPr sz="1350">
              <a:solidFill>
                <a:schemeClr val="dk1"/>
              </a:solidFill>
              <a:highlight>
                <a:srgbClr val="FFFFFF"/>
              </a:highlight>
              <a:latin typeface="Verdana"/>
              <a:ea typeface="Verdana"/>
              <a:cs typeface="Verdana"/>
              <a:sym typeface="Verdana"/>
            </a:endParaRPr>
          </a:p>
          <a:p>
            <a:pPr marL="457200" lvl="0" indent="0" algn="l" rtl="0">
              <a:spcBef>
                <a:spcPts val="1100"/>
              </a:spcBef>
              <a:spcAft>
                <a:spcPts val="1100"/>
              </a:spcAft>
              <a:buNone/>
            </a:pPr>
            <a:endParaRPr sz="13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Functions (contd.)</a:t>
            </a:r>
            <a:endParaRPr/>
          </a:p>
        </p:txBody>
      </p:sp>
      <p:sp>
        <p:nvSpPr>
          <p:cNvPr id="423" name="Google Shape;423;p7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Parameters are defined in the parentheses when defining a function.</a:t>
            </a:r>
            <a:endParaRPr/>
          </a:p>
          <a:p>
            <a:pPr marL="0" lvl="0" indent="0" algn="l" rtl="0">
              <a:spcBef>
                <a:spcPts val="1200"/>
              </a:spcBef>
              <a:spcAft>
                <a:spcPts val="0"/>
              </a:spcAft>
              <a:buNone/>
            </a:pPr>
            <a:r>
              <a:rPr lang="en"/>
              <a:t>Arguments are passed in the parentheses when calling a function.</a:t>
            </a:r>
            <a:endParaRPr/>
          </a:p>
          <a:p>
            <a:pPr marL="0" lvl="0" indent="0" algn="l" rtl="0">
              <a:spcBef>
                <a:spcPts val="1200"/>
              </a:spcBef>
              <a:spcAft>
                <a:spcPts val="0"/>
              </a:spcAft>
              <a:buNone/>
            </a:pPr>
            <a:r>
              <a:rPr lang="en"/>
              <a:t>A </a:t>
            </a:r>
            <a:r>
              <a:rPr lang="en" b="1"/>
              <a:t>return</a:t>
            </a:r>
            <a:r>
              <a:rPr lang="en"/>
              <a:t> statement is used to return the output of a function. This differs from print(). </a:t>
            </a:r>
            <a:br>
              <a:rPr lang="en"/>
            </a:br>
            <a:r>
              <a:rPr lang="en" b="1"/>
              <a:t>print()</a:t>
            </a:r>
            <a:r>
              <a:rPr lang="en"/>
              <a:t> only just prints out the output while </a:t>
            </a:r>
            <a:r>
              <a:rPr lang="en" b="1"/>
              <a:t>return</a:t>
            </a:r>
            <a:r>
              <a:rPr lang="en"/>
              <a:t> gets to save the output in a variable which can be used later in the program.</a:t>
            </a:r>
            <a:endParaRPr/>
          </a:p>
          <a:p>
            <a:pPr marL="0" lvl="0" indent="0" algn="l" rtl="0">
              <a:spcBef>
                <a:spcPts val="1200"/>
              </a:spcBef>
              <a:spcAft>
                <a:spcPts val="0"/>
              </a:spcAft>
              <a:buNone/>
            </a:pPr>
            <a:r>
              <a:rPr lang="en"/>
              <a:t>E.g def my_adder(x):</a:t>
            </a:r>
            <a:br>
              <a:rPr lang="en"/>
            </a:br>
            <a:r>
              <a:rPr lang="en"/>
              <a:t>            return 50 + x</a:t>
            </a:r>
            <a:endParaRPr/>
          </a:p>
          <a:p>
            <a:pPr marL="0" lvl="0" indent="0" algn="l" rtl="0">
              <a:spcBef>
                <a:spcPts val="1200"/>
              </a:spcBef>
              <a:spcAft>
                <a:spcPts val="1200"/>
              </a:spcAft>
              <a:buNone/>
            </a:pPr>
            <a:r>
              <a:rPr lang="en"/>
              <a:t>      my_adder(10)</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7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Functions (contd.)</a:t>
            </a:r>
            <a:endParaRPr/>
          </a:p>
          <a:p>
            <a:pPr marL="0" lvl="0" indent="0" algn="l" rtl="0">
              <a:spcBef>
                <a:spcPts val="0"/>
              </a:spcBef>
              <a:spcAft>
                <a:spcPts val="0"/>
              </a:spcAft>
              <a:buNone/>
            </a:pPr>
            <a:endParaRPr/>
          </a:p>
        </p:txBody>
      </p:sp>
      <p:sp>
        <p:nvSpPr>
          <p:cNvPr id="429" name="Google Shape;429;p7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number of the arguments passed must equal the number of parameters defined.</a:t>
            </a:r>
            <a:endParaRPr/>
          </a:p>
          <a:p>
            <a:pPr marL="0" lvl="0" indent="0" algn="l" rtl="0">
              <a:spcBef>
                <a:spcPts val="1200"/>
              </a:spcBef>
              <a:spcAft>
                <a:spcPts val="0"/>
              </a:spcAft>
              <a:buNone/>
            </a:pPr>
            <a:r>
              <a:rPr lang="en" b="1"/>
              <a:t>Arbitrary arguments</a:t>
            </a:r>
            <a:r>
              <a:rPr lang="en"/>
              <a:t>: This is used when the number of arguments to be passed in a function is unknown.</a:t>
            </a:r>
            <a:br>
              <a:rPr lang="en"/>
            </a:br>
            <a:r>
              <a:rPr lang="en"/>
              <a:t>E.g   def func_one(*names):</a:t>
            </a:r>
            <a:br>
              <a:rPr lang="en"/>
            </a:br>
            <a:r>
              <a:rPr lang="en"/>
              <a:t>              print(“Hello” + names[1])</a:t>
            </a:r>
            <a:endParaRPr/>
          </a:p>
          <a:p>
            <a:pPr marL="0" lvl="0" indent="0" algn="l" rtl="0">
              <a:spcBef>
                <a:spcPts val="1200"/>
              </a:spcBef>
              <a:spcAft>
                <a:spcPts val="0"/>
              </a:spcAft>
              <a:buNone/>
            </a:pPr>
            <a:r>
              <a:rPr lang="en"/>
              <a:t>        func_one(“James”, “Harley”, “Stones”)</a:t>
            </a:r>
            <a:endParaRPr/>
          </a:p>
          <a:p>
            <a:pPr marL="0" lvl="0" indent="0" algn="l" rtl="0">
              <a:spcBef>
                <a:spcPts val="1200"/>
              </a:spcBef>
              <a:spcAft>
                <a:spcPts val="120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Functions (contd.)</a:t>
            </a:r>
            <a:endParaRPr/>
          </a:p>
          <a:p>
            <a:pPr marL="0" lvl="0" indent="0" algn="l" rtl="0">
              <a:spcBef>
                <a:spcPts val="0"/>
              </a:spcBef>
              <a:spcAft>
                <a:spcPts val="0"/>
              </a:spcAft>
              <a:buNone/>
            </a:pPr>
            <a:endParaRPr/>
          </a:p>
        </p:txBody>
      </p:sp>
      <p:sp>
        <p:nvSpPr>
          <p:cNvPr id="435" name="Google Shape;435;p7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a:t>Keyword argument</a:t>
            </a:r>
            <a:r>
              <a:rPr lang="en"/>
              <a:t>: This is used to assign the arguments passed to variables.</a:t>
            </a:r>
            <a:br>
              <a:rPr lang="en"/>
            </a:br>
            <a:r>
              <a:rPr lang="en"/>
              <a:t>E.g def func_two(fruit2, fruit1):</a:t>
            </a:r>
            <a:br>
              <a:rPr lang="en"/>
            </a:br>
            <a:r>
              <a:rPr lang="en"/>
              <a:t>            print(“My favourite is” + “ ” + fruit2)</a:t>
            </a:r>
            <a:endParaRPr/>
          </a:p>
          <a:p>
            <a:pPr marL="0" lvl="0" indent="0" algn="l" rtl="0">
              <a:spcBef>
                <a:spcPts val="1200"/>
              </a:spcBef>
              <a:spcAft>
                <a:spcPts val="0"/>
              </a:spcAft>
              <a:buNone/>
            </a:pPr>
            <a:r>
              <a:rPr lang="en"/>
              <a:t>      func_two(fruit1 = “cherry”, fruit2 = “apple”)</a:t>
            </a:r>
            <a:endParaRPr/>
          </a:p>
          <a:p>
            <a:pPr marL="0" lvl="0" indent="0" algn="l" rtl="0">
              <a:spcBef>
                <a:spcPts val="1200"/>
              </a:spcBef>
              <a:spcAft>
                <a:spcPts val="0"/>
              </a:spcAft>
              <a:buNone/>
            </a:pPr>
            <a:endParaRPr/>
          </a:p>
          <a:p>
            <a:pPr marL="0" lvl="0" indent="0" algn="l" rtl="0">
              <a:spcBef>
                <a:spcPts val="1200"/>
              </a:spcBef>
              <a:spcAft>
                <a:spcPts val="0"/>
              </a:spcAft>
              <a:buNone/>
            </a:pPr>
            <a:r>
              <a:rPr lang="en" b="1"/>
              <a:t>Arbitrary keyword argument</a:t>
            </a:r>
            <a:r>
              <a:rPr lang="en"/>
              <a:t>: This is used when the number of keyword arguments to be passed is unknown.</a:t>
            </a:r>
            <a:br>
              <a:rPr lang="en"/>
            </a:br>
            <a:r>
              <a:rPr lang="en"/>
              <a:t>E.g def func_three(**country):</a:t>
            </a:r>
            <a:br>
              <a:rPr lang="en"/>
            </a:br>
            <a:r>
              <a:rPr lang="en"/>
              <a:t>            print(country[“east”] + “ ”  + “is a country in Africa”)</a:t>
            </a:r>
            <a:endParaRPr/>
          </a:p>
          <a:p>
            <a:pPr marL="0" lvl="0" indent="0" algn="l" rtl="0">
              <a:spcBef>
                <a:spcPts val="1200"/>
              </a:spcBef>
              <a:spcAft>
                <a:spcPts val="1200"/>
              </a:spcAft>
              <a:buNone/>
            </a:pPr>
            <a:r>
              <a:rPr lang="en"/>
              <a:t>       func_three(south = “South Africa”, east = “kenya”)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Functions (contd.)</a:t>
            </a:r>
            <a:endParaRPr/>
          </a:p>
        </p:txBody>
      </p:sp>
      <p:sp>
        <p:nvSpPr>
          <p:cNvPr id="441" name="Google Shape;441;p7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Default parameter</a:t>
            </a:r>
            <a:r>
              <a:rPr lang="en"/>
              <a:t>: This assigns a default value for a specified parameter. This comes in handy in scenarios where no argument is passed.</a:t>
            </a:r>
            <a:br>
              <a:rPr lang="en"/>
            </a:br>
            <a:r>
              <a:rPr lang="en"/>
              <a:t>E.g def func_four(car = “Tundra”):</a:t>
            </a:r>
            <a:br>
              <a:rPr lang="en"/>
            </a:br>
            <a:r>
              <a:rPr lang="en"/>
              <a:t>            print(“I just got a” + “ ” + car)</a:t>
            </a:r>
            <a:endParaRPr/>
          </a:p>
          <a:p>
            <a:pPr marL="0" lvl="0" indent="0" algn="l" rtl="0">
              <a:spcBef>
                <a:spcPts val="1200"/>
              </a:spcBef>
              <a:spcAft>
                <a:spcPts val="1200"/>
              </a:spcAft>
              <a:buNone/>
            </a:pPr>
            <a:r>
              <a:rPr lang="en"/>
              <a:t>      func_four()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OOP(Object Oriented Programming)</a:t>
            </a:r>
            <a:endParaRPr/>
          </a:p>
        </p:txBody>
      </p:sp>
      <p:sp>
        <p:nvSpPr>
          <p:cNvPr id="447" name="Google Shape;447;p7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This is a method of grouping related attributes and behaviours of objects together.</a:t>
            </a:r>
            <a:endParaRPr/>
          </a:p>
          <a:p>
            <a:pPr marL="0" lvl="0" indent="0" algn="l" rtl="0">
              <a:spcBef>
                <a:spcPts val="1200"/>
              </a:spcBef>
              <a:spcAft>
                <a:spcPts val="0"/>
              </a:spcAft>
              <a:buNone/>
            </a:pPr>
            <a:r>
              <a:rPr lang="en" b="1"/>
              <a:t>class</a:t>
            </a:r>
            <a:r>
              <a:rPr lang="en"/>
              <a:t>: This is the blueprint of the object.</a:t>
            </a:r>
            <a:endParaRPr/>
          </a:p>
          <a:p>
            <a:pPr marL="0" lvl="0" indent="0" algn="l" rtl="0">
              <a:spcBef>
                <a:spcPts val="1200"/>
              </a:spcBef>
              <a:spcAft>
                <a:spcPts val="0"/>
              </a:spcAft>
              <a:buNone/>
            </a:pPr>
            <a:r>
              <a:rPr lang="en" b="1"/>
              <a:t>object</a:t>
            </a:r>
            <a:r>
              <a:rPr lang="en"/>
              <a:t>: This is an instantiation of a class.</a:t>
            </a:r>
            <a:endParaRPr/>
          </a:p>
          <a:p>
            <a:pPr marL="0" lvl="0" indent="0" algn="l" rtl="0">
              <a:spcBef>
                <a:spcPts val="1200"/>
              </a:spcBef>
              <a:spcAft>
                <a:spcPts val="0"/>
              </a:spcAft>
              <a:buNone/>
            </a:pPr>
            <a:r>
              <a:rPr lang="en"/>
              <a:t>E.g class door:</a:t>
            </a:r>
            <a:br>
              <a:rPr lang="en"/>
            </a:br>
            <a:r>
              <a:rPr lang="en"/>
              <a:t>              def open():</a:t>
            </a:r>
            <a:br>
              <a:rPr lang="en"/>
            </a:br>
            <a:r>
              <a:rPr lang="en"/>
              <a:t>                    print(“This opens the door”)</a:t>
            </a:r>
            <a:br>
              <a:rPr lang="en"/>
            </a:br>
            <a:r>
              <a:rPr lang="en"/>
              <a:t>              def close():</a:t>
            </a:r>
            <a:br>
              <a:rPr lang="en"/>
            </a:br>
            <a:r>
              <a:rPr lang="en"/>
              <a:t>                    print(“This closes the door”)</a:t>
            </a:r>
            <a:br>
              <a:rPr lang="en"/>
            </a:br>
            <a:r>
              <a:rPr lang="en"/>
              <a:t>              def slide():</a:t>
            </a:r>
            <a:br>
              <a:rPr lang="en"/>
            </a:br>
            <a:r>
              <a:rPr lang="en"/>
              <a:t>                    print(“This slides the door”)</a:t>
            </a:r>
            <a:endParaRPr/>
          </a:p>
          <a:p>
            <a:pPr marL="0" lvl="0" indent="0" algn="l" rtl="0">
              <a:spcBef>
                <a:spcPts val="1200"/>
              </a:spcBef>
              <a:spcAft>
                <a:spcPts val="1200"/>
              </a:spcAft>
              <a:buNone/>
            </a:pPr>
            <a:r>
              <a:rPr lang="en"/>
              <a:t>d1 = door()</a:t>
            </a:r>
            <a:br>
              <a:rPr lang="en"/>
            </a:br>
            <a:r>
              <a:rPr lang="en"/>
              <a:t>print(d1.slide())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OOP(Object Oriented Programming contd.) </a:t>
            </a:r>
            <a:endParaRPr/>
          </a:p>
          <a:p>
            <a:pPr marL="0" lvl="0" indent="0" algn="l" rtl="0">
              <a:spcBef>
                <a:spcPts val="0"/>
              </a:spcBef>
              <a:spcAft>
                <a:spcPts val="0"/>
              </a:spcAft>
              <a:buNone/>
            </a:pPr>
            <a:endParaRPr/>
          </a:p>
        </p:txBody>
      </p:sp>
      <p:sp>
        <p:nvSpPr>
          <p:cNvPr id="453" name="Google Shape;453;p7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Attributes can be considered as data types stored in variables.</a:t>
            </a:r>
            <a:br>
              <a:rPr lang="en"/>
            </a:br>
            <a:r>
              <a:rPr lang="en"/>
              <a:t>There are two types of attributes; class attribute and instance attribute.</a:t>
            </a:r>
            <a:endParaRPr/>
          </a:p>
          <a:p>
            <a:pPr marL="457200" lvl="0" indent="-342900" algn="l" rtl="0">
              <a:spcBef>
                <a:spcPts val="1200"/>
              </a:spcBef>
              <a:spcAft>
                <a:spcPts val="0"/>
              </a:spcAft>
              <a:buSzPts val="1800"/>
              <a:buChar char="●"/>
            </a:pPr>
            <a:r>
              <a:rPr lang="en"/>
              <a:t>class attributes are attributes defined for the whole class. i.e, they are not associated with instances of the class</a:t>
            </a:r>
            <a:endParaRPr/>
          </a:p>
          <a:p>
            <a:pPr marL="457200" lvl="0" indent="-342900" algn="l" rtl="0">
              <a:spcBef>
                <a:spcPts val="0"/>
              </a:spcBef>
              <a:spcAft>
                <a:spcPts val="0"/>
              </a:spcAft>
              <a:buSzPts val="1800"/>
              <a:buChar char="●"/>
            </a:pPr>
            <a:r>
              <a:rPr lang="en"/>
              <a:t>instance attributes are attributes defined in the instance method of a class.</a:t>
            </a:r>
            <a:endParaRPr/>
          </a:p>
          <a:p>
            <a:pPr marL="0" lvl="0" indent="0" algn="l" rtl="0">
              <a:spcBef>
                <a:spcPts val="1200"/>
              </a:spcBef>
              <a:spcAft>
                <a:spcPts val="120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OOP(Object Oriented Programming contd.) </a:t>
            </a:r>
            <a:endParaRPr/>
          </a:p>
          <a:p>
            <a:pPr marL="0" lvl="0" indent="0" algn="l" rtl="0">
              <a:spcBef>
                <a:spcPts val="0"/>
              </a:spcBef>
              <a:spcAft>
                <a:spcPts val="0"/>
              </a:spcAft>
              <a:buNone/>
            </a:pPr>
            <a:endParaRPr/>
          </a:p>
        </p:txBody>
      </p:sp>
      <p:sp>
        <p:nvSpPr>
          <p:cNvPr id="459" name="Google Shape;459;p7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n"/>
              <a:t>Methods are simply functions defined in a class.</a:t>
            </a:r>
            <a:br>
              <a:rPr lang="en"/>
            </a:br>
            <a:r>
              <a:rPr lang="en"/>
              <a:t>There are 3 types of methods; instance methods, class methods and static methods.</a:t>
            </a:r>
            <a:endParaRPr/>
          </a:p>
          <a:p>
            <a:pPr marL="457200" lvl="0" indent="-342900" algn="l" rtl="0">
              <a:spcBef>
                <a:spcPts val="1200"/>
              </a:spcBef>
              <a:spcAft>
                <a:spcPts val="0"/>
              </a:spcAft>
              <a:buSzPts val="1800"/>
              <a:buChar char="●"/>
            </a:pPr>
            <a:r>
              <a:rPr lang="en"/>
              <a:t>instance method is a method that is associated with instances of the class.</a:t>
            </a:r>
            <a:br>
              <a:rPr lang="en"/>
            </a:br>
            <a:r>
              <a:rPr lang="en" i="1"/>
              <a:t>self </a:t>
            </a:r>
            <a:r>
              <a:rPr lang="en"/>
              <a:t>must be passed in as a parameter when defining the method but will not be passed as an argument when calling the method.</a:t>
            </a:r>
            <a:br>
              <a:rPr lang="en"/>
            </a:br>
            <a:r>
              <a:rPr lang="en"/>
              <a:t>E.g class fruit:</a:t>
            </a:r>
            <a:br>
              <a:rPr lang="en"/>
            </a:br>
            <a:r>
              <a:rPr lang="en"/>
              <a:t>             def grape(self):</a:t>
            </a:r>
            <a:br>
              <a:rPr lang="en"/>
            </a:br>
            <a:r>
              <a:rPr lang="en"/>
              <a:t>                   </a:t>
            </a:r>
            <a:r>
              <a:rPr lang="en" i="1"/>
              <a:t>Block of code</a:t>
            </a:r>
            <a:endParaRPr/>
          </a:p>
          <a:p>
            <a:pPr marL="457200" lvl="0" indent="0" algn="l" rtl="0">
              <a:spcBef>
                <a:spcPts val="1200"/>
              </a:spcBef>
              <a:spcAft>
                <a:spcPts val="1200"/>
              </a:spcAft>
              <a:buNone/>
            </a:pPr>
            <a:r>
              <a:rPr lang="en"/>
              <a:t>      f_one = fruit()</a:t>
            </a:r>
            <a:br>
              <a:rPr lang="en"/>
            </a:br>
            <a:r>
              <a:rPr lang="en"/>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OOP(Object Oriented Programming contd.) </a:t>
            </a:r>
            <a:endParaRPr/>
          </a:p>
          <a:p>
            <a:pPr marL="0" lvl="0" indent="0" algn="l" rtl="0">
              <a:spcBef>
                <a:spcPts val="0"/>
              </a:spcBef>
              <a:spcAft>
                <a:spcPts val="0"/>
              </a:spcAft>
              <a:buNone/>
            </a:pPr>
            <a:endParaRPr/>
          </a:p>
        </p:txBody>
      </p:sp>
      <p:sp>
        <p:nvSpPr>
          <p:cNvPr id="465" name="Google Shape;465;p7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.__init__() method: This is an instance method, similarly, it requires </a:t>
            </a:r>
            <a:r>
              <a:rPr lang="en" i="1"/>
              <a:t>self </a:t>
            </a:r>
            <a:r>
              <a:rPr lang="en"/>
              <a:t>to be passed. It is used to define instance attributes in the class.</a:t>
            </a:r>
            <a:br>
              <a:rPr lang="en"/>
            </a:br>
            <a:r>
              <a:rPr lang="en"/>
              <a:t>Note: This methods does not require being called. It runs automatically.  </a:t>
            </a:r>
            <a:br>
              <a:rPr lang="en"/>
            </a:br>
            <a:r>
              <a:rPr lang="en"/>
              <a:t>E.g class  car:</a:t>
            </a:r>
            <a:br>
              <a:rPr lang="en"/>
            </a:br>
            <a:r>
              <a:rPr lang="en"/>
              <a:t>             def __init__(self, brand,  price):</a:t>
            </a:r>
            <a:br>
              <a:rPr lang="en"/>
            </a:br>
            <a:r>
              <a:rPr lang="en"/>
              <a:t>                   self.brand = brand</a:t>
            </a:r>
            <a:br>
              <a:rPr lang="en"/>
            </a:br>
            <a:r>
              <a:rPr lang="en"/>
              <a:t>                   self.price = price</a:t>
            </a:r>
            <a:br>
              <a:rPr lang="en"/>
            </a:br>
            <a:r>
              <a:rPr lang="en"/>
              <a:t>         </a:t>
            </a:r>
            <a:br>
              <a:rPr lang="en"/>
            </a:br>
            <a:r>
              <a:rPr lang="en"/>
              <a:t>            def get_price(self):</a:t>
            </a:r>
            <a:br>
              <a:rPr lang="en"/>
            </a:br>
            <a:r>
              <a:rPr lang="en"/>
              <a:t>                  return self.price</a:t>
            </a:r>
            <a:endParaRPr/>
          </a:p>
          <a:p>
            <a:pPr marL="0" lvl="0" indent="0" algn="l" rtl="0">
              <a:spcBef>
                <a:spcPts val="1200"/>
              </a:spcBef>
              <a:spcAft>
                <a:spcPts val="1200"/>
              </a:spcAft>
              <a:buNone/>
            </a:pPr>
            <a:br>
              <a:rPr lang="en"/>
            </a:br>
            <a:r>
              <a:rPr lang="en"/>
              <a:t>      c1 = car(“Tundra”, 8358000)</a:t>
            </a:r>
            <a:br>
              <a:rPr lang="en"/>
            </a:br>
            <a:r>
              <a:rPr lang="en"/>
              <a:t>      print(c1.get_price())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9"/>
          <p:cNvSpPr txBox="1">
            <a:spLocks noGrp="1"/>
          </p:cNvSpPr>
          <p:nvPr>
            <p:ph type="title"/>
          </p:nvPr>
        </p:nvSpPr>
        <p:spPr>
          <a:xfrm>
            <a:off x="311700" y="1256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OOP(Object Oriented Programming contd.) </a:t>
            </a:r>
            <a:endParaRPr/>
          </a:p>
          <a:p>
            <a:pPr marL="0" lvl="0" indent="0" algn="l" rtl="0">
              <a:spcBef>
                <a:spcPts val="0"/>
              </a:spcBef>
              <a:spcAft>
                <a:spcPts val="0"/>
              </a:spcAft>
              <a:buNone/>
            </a:pPr>
            <a:endParaRPr/>
          </a:p>
        </p:txBody>
      </p:sp>
      <p:sp>
        <p:nvSpPr>
          <p:cNvPr id="471" name="Google Shape;471;p79"/>
          <p:cNvSpPr txBox="1">
            <a:spLocks noGrp="1"/>
          </p:cNvSpPr>
          <p:nvPr>
            <p:ph type="body" idx="1"/>
          </p:nvPr>
        </p:nvSpPr>
        <p:spPr>
          <a:xfrm>
            <a:off x="311700" y="738825"/>
            <a:ext cx="8520600" cy="41073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a:t>class method: This is a method where class attributes are defined. A decorator is needed in order to initiate a class method. cls needs to be passed in as a parameter when defining the function but it will not not be passed as an argument when calling the function.</a:t>
            </a:r>
            <a:br>
              <a:rPr lang="en"/>
            </a:br>
            <a:r>
              <a:rPr lang="en"/>
              <a:t>E.g class door:</a:t>
            </a:r>
            <a:br>
              <a:rPr lang="en"/>
            </a:br>
            <a:r>
              <a:rPr lang="en"/>
              <a:t>             width = 4</a:t>
            </a:r>
            <a:br>
              <a:rPr lang="en"/>
            </a:br>
            <a:br>
              <a:rPr lang="en"/>
            </a:br>
            <a:r>
              <a:rPr lang="en"/>
              <a:t>             @classmethod</a:t>
            </a:r>
            <a:br>
              <a:rPr lang="en"/>
            </a:br>
            <a:r>
              <a:rPr lang="en"/>
              <a:t>             def get_width(cls):</a:t>
            </a:r>
            <a:br>
              <a:rPr lang="en"/>
            </a:br>
            <a:r>
              <a:rPr lang="en"/>
              <a:t>                   return cls.width</a:t>
            </a:r>
            <a:br>
              <a:rPr lang="en"/>
            </a:br>
            <a:r>
              <a:rPr lang="en"/>
              <a:t>             </a:t>
            </a:r>
            <a:br>
              <a:rPr lang="en"/>
            </a:br>
            <a:r>
              <a:rPr lang="en"/>
              <a:t>             @classmethod</a:t>
            </a:r>
            <a:br>
              <a:rPr lang="en"/>
            </a:br>
            <a:r>
              <a:rPr lang="en"/>
              <a:t>             def set_width(cls, value):</a:t>
            </a:r>
            <a:br>
              <a:rPr lang="en"/>
            </a:br>
            <a:r>
              <a:rPr lang="en"/>
              <a:t>                   cls.width = value </a:t>
            </a:r>
            <a:endParaRPr/>
          </a:p>
          <a:p>
            <a:pPr marL="457200" lvl="0" indent="0" algn="l" rtl="0">
              <a:spcBef>
                <a:spcPts val="1200"/>
              </a:spcBef>
              <a:spcAft>
                <a:spcPts val="1200"/>
              </a:spcAft>
              <a:buNone/>
            </a:pPr>
            <a:r>
              <a:rPr lang="en"/>
              <a:t>       d2 = door()</a:t>
            </a:r>
            <a:br>
              <a:rPr lang="en"/>
            </a:br>
            <a:r>
              <a:rPr lang="en"/>
              <a:t>       print(d2.get_width())</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8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OOP(Object Oriented Programming contd.) </a:t>
            </a:r>
            <a:endParaRPr/>
          </a:p>
          <a:p>
            <a:pPr marL="0" lvl="0" indent="0" algn="l" rtl="0">
              <a:spcBef>
                <a:spcPts val="0"/>
              </a:spcBef>
              <a:spcAft>
                <a:spcPts val="0"/>
              </a:spcAft>
              <a:buNone/>
            </a:pPr>
            <a:endParaRPr/>
          </a:p>
        </p:txBody>
      </p:sp>
      <p:sp>
        <p:nvSpPr>
          <p:cNvPr id="477" name="Google Shape;477;p8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static method: This is used when changes are not to be made on a method or an attribute. In other words, this method prohibits change.</a:t>
            </a:r>
            <a:br>
              <a:rPr lang="en"/>
            </a:br>
            <a:r>
              <a:rPr lang="en"/>
              <a:t>Like the class method, a static method also requires a decorator.</a:t>
            </a:r>
            <a:br>
              <a:rPr lang="en"/>
            </a:br>
            <a:r>
              <a:rPr lang="en"/>
              <a:t>E.g class cruise:</a:t>
            </a:r>
            <a:br>
              <a:rPr lang="en"/>
            </a:br>
            <a:r>
              <a:rPr lang="en"/>
              <a:t>            @staticmethod</a:t>
            </a:r>
            <a:br>
              <a:rPr lang="en"/>
            </a:br>
            <a:r>
              <a:rPr lang="en"/>
              <a:t>            def info():</a:t>
            </a:r>
            <a:br>
              <a:rPr lang="en"/>
            </a:br>
            <a:r>
              <a:rPr lang="en"/>
              <a:t>                  print(“This is a class for cruise and vibes!”)</a:t>
            </a:r>
            <a:br>
              <a:rPr lang="en"/>
            </a:br>
            <a:r>
              <a:rPr lang="en"/>
              <a:t>     </a:t>
            </a:r>
            <a:br>
              <a:rPr lang="en"/>
            </a:br>
            <a:r>
              <a:rPr lang="en"/>
              <a:t>     cru_vib = cruise()</a:t>
            </a:r>
            <a:br>
              <a:rPr lang="en"/>
            </a:br>
            <a:r>
              <a:rPr lang="en"/>
              <a:t>     print(cru_vib.info())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Types</a:t>
            </a:r>
            <a:endParaRPr/>
          </a:p>
        </p:txBody>
      </p:sp>
      <p:sp>
        <p:nvSpPr>
          <p:cNvPr id="90" name="Google Shape;90;p18"/>
          <p:cNvSpPr txBox="1">
            <a:spLocks noGrp="1"/>
          </p:cNvSpPr>
          <p:nvPr>
            <p:ph type="body" idx="1"/>
          </p:nvPr>
        </p:nvSpPr>
        <p:spPr>
          <a:xfrm>
            <a:off x="311700" y="12478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Integers (int) - any whole number between -infinity to +infinity e.g 99</a:t>
            </a:r>
            <a:endParaRPr/>
          </a:p>
          <a:p>
            <a:pPr marL="457200" lvl="0" indent="-342900" algn="l" rtl="0">
              <a:spcBef>
                <a:spcPts val="0"/>
              </a:spcBef>
              <a:spcAft>
                <a:spcPts val="0"/>
              </a:spcAft>
              <a:buSzPts val="1800"/>
              <a:buChar char="●"/>
            </a:pPr>
            <a:r>
              <a:rPr lang="en"/>
              <a:t>Strings (str) - any character enclosed in single or double quotation e.g ‘good’, “blast” etc </a:t>
            </a:r>
            <a:endParaRPr/>
          </a:p>
          <a:p>
            <a:pPr marL="457200" lvl="0" indent="-342900" algn="l" rtl="0">
              <a:spcBef>
                <a:spcPts val="0"/>
              </a:spcBef>
              <a:spcAft>
                <a:spcPts val="0"/>
              </a:spcAft>
              <a:buSzPts val="1800"/>
              <a:buChar char="●"/>
            </a:pPr>
            <a:r>
              <a:rPr lang="en"/>
              <a:t>Floats (float) - decimal numbers e.g 9.4</a:t>
            </a:r>
            <a:endParaRPr/>
          </a:p>
          <a:p>
            <a:pPr marL="457200" lvl="0" indent="-342900" algn="l" rtl="0">
              <a:spcBef>
                <a:spcPts val="0"/>
              </a:spcBef>
              <a:spcAft>
                <a:spcPts val="0"/>
              </a:spcAft>
              <a:buSzPts val="1800"/>
              <a:buChar char="●"/>
            </a:pPr>
            <a:r>
              <a:rPr lang="en"/>
              <a:t>Boolean (bool) - True or False.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8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Virtual Environments</a:t>
            </a:r>
            <a:endParaRPr dirty="0"/>
          </a:p>
        </p:txBody>
      </p:sp>
      <p:sp>
        <p:nvSpPr>
          <p:cNvPr id="483" name="Google Shape;483;p81"/>
          <p:cNvSpPr txBox="1">
            <a:spLocks noGrp="1"/>
          </p:cNvSpPr>
          <p:nvPr>
            <p:ph type="body" idx="1"/>
          </p:nvPr>
        </p:nvSpPr>
        <p:spPr>
          <a:xfrm>
            <a:off x="226142" y="1171600"/>
            <a:ext cx="8839200" cy="3774026"/>
          </a:xfrm>
          <a:prstGeom prst="rect">
            <a:avLst/>
          </a:prstGeom>
        </p:spPr>
        <p:txBody>
          <a:bodyPr spcFirstLastPara="1" wrap="square" lIns="91425" tIns="91425" rIns="91425" bIns="91425" anchor="t" anchorCtr="0">
            <a:normAutofit lnSpcReduction="10000"/>
          </a:bodyPr>
          <a:lstStyle/>
          <a:p>
            <a:pPr marL="114300" lvl="0" indent="0">
              <a:buNone/>
            </a:pPr>
            <a:r>
              <a:rPr lang="en-NG" altLang="en-NG" sz="1600" dirty="0"/>
              <a:t>A virtual environment is an isolated Python environment where a project’s dependencies are installed in a different directory from those installed in the system’s default Python path and other virtual environments.</a:t>
            </a:r>
            <a:endParaRPr lang="en-US" altLang="en-NG" sz="1600" dirty="0"/>
          </a:p>
          <a:p>
            <a:pPr marL="114300" lvl="0" indent="0">
              <a:buNone/>
            </a:pPr>
            <a:endParaRPr lang="en-US" altLang="en-NG" sz="1600" dirty="0"/>
          </a:p>
          <a:p>
            <a:pPr marL="114300" lvl="0" indent="0">
              <a:buNone/>
            </a:pPr>
            <a:r>
              <a:rPr lang="en-US" altLang="en-NG" sz="1600" dirty="0"/>
              <a:t>Why use virtual environments?</a:t>
            </a:r>
            <a:endParaRPr lang="en-NG" altLang="en-NG" sz="1600" dirty="0"/>
          </a:p>
          <a:p>
            <a:pPr lvl="0"/>
            <a:r>
              <a:rPr lang="en-NG" altLang="en-NG" sz="1600" dirty="0"/>
              <a:t>Dependency managers are tools that enable easy management of a project’s dependencies.</a:t>
            </a:r>
          </a:p>
          <a:p>
            <a:pPr lvl="0"/>
            <a:r>
              <a:rPr lang="en-NG" altLang="en-NG" sz="1600" dirty="0"/>
              <a:t>The problems solved by virtual environments</a:t>
            </a:r>
          </a:p>
          <a:p>
            <a:pPr lvl="0"/>
            <a:r>
              <a:rPr lang="en-NG" altLang="en-NG" sz="1600" dirty="0"/>
              <a:t>Managing projects with different dependencies. For example, when one project requires Django==2.6 but another project requires Django==3.0.6.</a:t>
            </a:r>
          </a:p>
          <a:p>
            <a:pPr lvl="0"/>
            <a:r>
              <a:rPr lang="en-NG" altLang="en-NG" sz="1600" dirty="0"/>
              <a:t>Installation of Python packages and libraries.</a:t>
            </a:r>
          </a:p>
          <a:p>
            <a:pPr lvl="0"/>
            <a:r>
              <a:rPr lang="en-NG" altLang="en-NG" sz="1600" dirty="0"/>
              <a:t>Dependency resolution. This is where you specify the requirements for a particular project’s sub-dependency to avoid installation problems.</a:t>
            </a:r>
          </a:p>
          <a:p>
            <a:pPr lvl="0"/>
            <a:r>
              <a:rPr lang="en-NG" altLang="en-NG" sz="1600" dirty="0"/>
              <a:t>Reproduction of environments. One machine can handling many projects in different environments.</a:t>
            </a:r>
          </a:p>
          <a:p>
            <a:pPr lvl="0"/>
            <a:endParaRPr lang="en-NG" altLang="en-NG" sz="1600" dirty="0"/>
          </a:p>
        </p:txBody>
      </p:sp>
    </p:spTree>
    <p:extLst>
      <p:ext uri="{BB962C8B-B14F-4D97-AF65-F5344CB8AC3E}">
        <p14:creationId xmlns:p14="http://schemas.microsoft.com/office/powerpoint/2010/main" val="333008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8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to Django</a:t>
            </a:r>
            <a:endParaRPr dirty="0"/>
          </a:p>
        </p:txBody>
      </p:sp>
      <p:sp>
        <p:nvSpPr>
          <p:cNvPr id="483" name="Google Shape;483;p8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0" i="0" dirty="0">
                <a:solidFill>
                  <a:srgbClr val="444444"/>
                </a:solidFill>
                <a:effectLst/>
                <a:latin typeface="Old Standard TT" panose="020B0604020202020204" charset="0"/>
              </a:rPr>
              <a:t>Django is basically a high-level Python web application framework that enables the rapid development of web applications. It achieves so with pragmatic, much cleaner design and is also easy to use (in comparison of other frameworks) thus is very popular among web developers.</a:t>
            </a:r>
          </a:p>
          <a:p>
            <a:pPr marL="0" lvl="0" indent="0" algn="l" rtl="0">
              <a:spcBef>
                <a:spcPts val="0"/>
              </a:spcBef>
              <a:spcAft>
                <a:spcPts val="1200"/>
              </a:spcAft>
              <a:buNone/>
            </a:pPr>
            <a:r>
              <a:rPr lang="en-US" b="0" i="0" dirty="0">
                <a:solidFill>
                  <a:srgbClr val="444444"/>
                </a:solidFill>
                <a:effectLst/>
                <a:latin typeface="Old Standard TT" panose="020B0604020202020204" charset="0"/>
              </a:rPr>
              <a:t>All the functionality comes in the Django framework in the form of web applications. You just have to import those applications according to your need and thus you can concentrate more on the unique application of your website rather than dealing with all these backend problems.</a:t>
            </a:r>
            <a:endParaRPr dirty="0">
              <a:latin typeface="Old Standard TT" panose="020B0604020202020204" charset="0"/>
            </a:endParaRPr>
          </a:p>
        </p:txBody>
      </p:sp>
    </p:spTree>
    <p:extLst>
      <p:ext uri="{BB962C8B-B14F-4D97-AF65-F5344CB8AC3E}">
        <p14:creationId xmlns:p14="http://schemas.microsoft.com/office/powerpoint/2010/main" val="14915295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82"/>
          <p:cNvSpPr txBox="1">
            <a:spLocks noGrp="1"/>
          </p:cNvSpPr>
          <p:nvPr>
            <p:ph type="title"/>
          </p:nvPr>
        </p:nvSpPr>
        <p:spPr>
          <a:xfrm>
            <a:off x="244340" y="201286"/>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Django Architecture</a:t>
            </a:r>
            <a:endParaRPr dirty="0"/>
          </a:p>
        </p:txBody>
      </p:sp>
      <p:pic>
        <p:nvPicPr>
          <p:cNvPr id="3" name="Picture 2">
            <a:extLst>
              <a:ext uri="{FF2B5EF4-FFF2-40B4-BE49-F238E27FC236}">
                <a16:creationId xmlns:a16="http://schemas.microsoft.com/office/drawing/2014/main" id="{F6561D13-7E4E-4642-916E-82A86B0DAAB6}"/>
              </a:ext>
            </a:extLst>
          </p:cNvPr>
          <p:cNvPicPr>
            <a:picLocks noChangeAspect="1"/>
          </p:cNvPicPr>
          <p:nvPr/>
        </p:nvPicPr>
        <p:blipFill>
          <a:blip r:embed="rId3"/>
          <a:stretch>
            <a:fillRect/>
          </a:stretch>
        </p:blipFill>
        <p:spPr>
          <a:xfrm>
            <a:off x="1343569" y="869178"/>
            <a:ext cx="6322142" cy="3923851"/>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8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Django Architecture(Cont’d)</a:t>
            </a:r>
            <a:endParaRPr dirty="0"/>
          </a:p>
        </p:txBody>
      </p:sp>
      <p:sp>
        <p:nvSpPr>
          <p:cNvPr id="495" name="Google Shape;495;p83"/>
          <p:cNvSpPr txBox="1">
            <a:spLocks noGrp="1"/>
          </p:cNvSpPr>
          <p:nvPr>
            <p:ph type="body" idx="1"/>
          </p:nvPr>
        </p:nvSpPr>
        <p:spPr>
          <a:xfrm>
            <a:off x="311699" y="1171600"/>
            <a:ext cx="8625823" cy="3774026"/>
          </a:xfrm>
          <a:prstGeom prst="rect">
            <a:avLst/>
          </a:prstGeom>
        </p:spPr>
        <p:txBody>
          <a:bodyPr spcFirstLastPara="1" wrap="square" lIns="91425" tIns="91425" rIns="91425" bIns="91425" anchor="t" anchorCtr="0">
            <a:normAutofit fontScale="92500"/>
          </a:bodyPr>
          <a:lstStyle/>
          <a:p>
            <a:pPr marL="114300" indent="0" algn="l" fontAlgn="base">
              <a:buNone/>
            </a:pPr>
            <a:r>
              <a:rPr lang="en-US" dirty="0">
                <a:solidFill>
                  <a:srgbClr val="444444"/>
                </a:solidFill>
                <a:latin typeface="Old Standard TT" panose="020B0604020202020204" charset="0"/>
              </a:rPr>
              <a:t>W</a:t>
            </a:r>
            <a:r>
              <a:rPr lang="en-US" b="0" i="0" dirty="0">
                <a:solidFill>
                  <a:srgbClr val="444444"/>
                </a:solidFill>
                <a:effectLst/>
                <a:latin typeface="Old Standard TT" panose="020B0604020202020204" charset="0"/>
              </a:rPr>
              <a:t>hen we make a request for the website, the interface through which we use to make that request via our browser was the Template. Then that request transmits to the server for the management of view file.</a:t>
            </a:r>
          </a:p>
          <a:p>
            <a:pPr marL="114300" indent="0" algn="l" fontAlgn="base">
              <a:buNone/>
            </a:pPr>
            <a:r>
              <a:rPr lang="en-US" b="0" i="0" dirty="0">
                <a:solidFill>
                  <a:srgbClr val="444444"/>
                </a:solidFill>
                <a:effectLst/>
                <a:latin typeface="Old Standard TT" panose="020B0604020202020204" charset="0"/>
              </a:rPr>
              <a:t>Django is literally a play between the requests and responses. So whenever our Template is updating it’s the input (request) we sent from here which on the server was seen by the View. And, then it transports to the correct URL. It’s one of the important components of Django MTV architecture. There, the URL mapping in Django is actually done in regular expressions. </a:t>
            </a:r>
          </a:p>
          <a:p>
            <a:pPr marL="114300" indent="0" algn="l" fontAlgn="base">
              <a:buNone/>
            </a:pPr>
            <a:r>
              <a:rPr lang="en-US" b="0" i="0" dirty="0">
                <a:solidFill>
                  <a:srgbClr val="444444"/>
                </a:solidFill>
                <a:effectLst/>
                <a:latin typeface="Old Standard TT" panose="020B0604020202020204" charset="0"/>
              </a:rPr>
              <a:t>Now after the sending of request to the correct URL, the app logic applies and the model initiates to correct response to the given request. Then that particular response is sent back to the View where it again examines the response and transmits it as an HTTP response or desired user format. Then, it again renders by the browser via Templates.</a:t>
            </a:r>
          </a:p>
          <a:p>
            <a:pPr marL="0" indent="0">
              <a:spcAft>
                <a:spcPts val="1200"/>
              </a:spcAft>
              <a:buNone/>
            </a:pPr>
            <a:endParaRPr dirty="0">
              <a:latin typeface="Old Standard TT" panose="020B060402020202020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HTTP Request and Response</a:t>
            </a:r>
            <a:endParaRPr dirty="0"/>
          </a:p>
        </p:txBody>
      </p:sp>
      <p:sp>
        <p:nvSpPr>
          <p:cNvPr id="501" name="Google Shape;501;p8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lnSpcReduction="10000"/>
          </a:bodyPr>
          <a:lstStyle/>
          <a:p>
            <a:pPr marL="114300" indent="0" algn="l" fontAlgn="base">
              <a:buNone/>
            </a:pPr>
            <a:r>
              <a:rPr lang="en-US" b="0" i="0" dirty="0">
                <a:solidFill>
                  <a:srgbClr val="444444"/>
                </a:solidFill>
                <a:effectLst/>
                <a:latin typeface="Georgia" panose="02040502050405020303" pitchFamily="18" charset="0"/>
              </a:rPr>
              <a:t>These interchanges between various servers and client machines following a set of rules. That set of rules is called HTTP. HTTP stands for </a:t>
            </a:r>
            <a:r>
              <a:rPr lang="en-US" b="1" i="0" dirty="0">
                <a:solidFill>
                  <a:srgbClr val="444444"/>
                </a:solidFill>
                <a:effectLst/>
                <a:latin typeface="inherit"/>
              </a:rPr>
              <a:t>Hyper Text Transfer Protocol</a:t>
            </a:r>
            <a:r>
              <a:rPr lang="en-US" b="0" i="0" dirty="0">
                <a:solidFill>
                  <a:srgbClr val="444444"/>
                </a:solidFill>
                <a:effectLst/>
                <a:latin typeface="Georgia" panose="02040502050405020303" pitchFamily="18" charset="0"/>
              </a:rPr>
              <a:t>. It’s simply a set of rules, a common standard followed by devices to connect to each other over the internet.</a:t>
            </a:r>
          </a:p>
          <a:p>
            <a:pPr marL="114300" indent="0" algn="l" fontAlgn="base">
              <a:buNone/>
            </a:pPr>
            <a:endParaRPr lang="en-US" b="0" i="0" dirty="0">
              <a:solidFill>
                <a:srgbClr val="444444"/>
              </a:solidFill>
              <a:effectLst/>
              <a:latin typeface="Georgia" panose="02040502050405020303" pitchFamily="18" charset="0"/>
            </a:endParaRPr>
          </a:p>
          <a:p>
            <a:pPr marL="114300" indent="0" algn="l" fontAlgn="base">
              <a:buNone/>
            </a:pPr>
            <a:r>
              <a:rPr lang="en-US" b="0" i="0" dirty="0">
                <a:solidFill>
                  <a:srgbClr val="444444"/>
                </a:solidFill>
                <a:effectLst/>
                <a:latin typeface="Georgia" panose="02040502050405020303" pitchFamily="18" charset="0"/>
              </a:rPr>
              <a:t>The information sent or received is given the </a:t>
            </a:r>
          </a:p>
          <a:p>
            <a:pPr marL="114300" indent="0" algn="l" fontAlgn="base">
              <a:buNone/>
            </a:pPr>
            <a:r>
              <a:rPr lang="en-US" b="0" i="0" dirty="0">
                <a:solidFill>
                  <a:srgbClr val="444444"/>
                </a:solidFill>
                <a:effectLst/>
                <a:latin typeface="Georgia" panose="02040502050405020303" pitchFamily="18" charset="0"/>
              </a:rPr>
              <a:t>name  of request and response.</a:t>
            </a:r>
            <a:br>
              <a:rPr lang="en-US" b="0" i="0" dirty="0">
                <a:solidFill>
                  <a:srgbClr val="444444"/>
                </a:solidFill>
                <a:effectLst/>
                <a:latin typeface="Georgia" panose="02040502050405020303" pitchFamily="18" charset="0"/>
              </a:rPr>
            </a:br>
            <a:r>
              <a:rPr lang="en-US" b="0" i="0" dirty="0">
                <a:solidFill>
                  <a:srgbClr val="444444"/>
                </a:solidFill>
                <a:effectLst/>
                <a:latin typeface="Georgia" panose="02040502050405020303" pitchFamily="18" charset="0"/>
              </a:rPr>
              <a:t>Request Objects contain the request made </a:t>
            </a:r>
          </a:p>
          <a:p>
            <a:pPr marL="114300" indent="0" algn="l" fontAlgn="base">
              <a:buNone/>
            </a:pPr>
            <a:r>
              <a:rPr lang="en-US" b="0" i="0" dirty="0">
                <a:solidFill>
                  <a:srgbClr val="444444"/>
                </a:solidFill>
                <a:effectLst/>
                <a:latin typeface="Georgia" panose="02040502050405020303" pitchFamily="18" charset="0"/>
              </a:rPr>
              <a:t>by the client. The server responds with </a:t>
            </a:r>
          </a:p>
          <a:p>
            <a:pPr marL="114300" indent="0" algn="l" fontAlgn="base">
              <a:buNone/>
            </a:pPr>
            <a:r>
              <a:rPr lang="en-US" b="0" i="0" dirty="0">
                <a:solidFill>
                  <a:srgbClr val="444444"/>
                </a:solidFill>
                <a:effectLst/>
                <a:latin typeface="Georgia" panose="02040502050405020303" pitchFamily="18" charset="0"/>
              </a:rPr>
              <a:t>the appropriate information according to </a:t>
            </a:r>
          </a:p>
          <a:p>
            <a:pPr marL="114300" indent="0" algn="l" fontAlgn="base">
              <a:buNone/>
            </a:pPr>
            <a:r>
              <a:rPr lang="en-US" b="0" i="0" dirty="0">
                <a:solidFill>
                  <a:srgbClr val="444444"/>
                </a:solidFill>
                <a:effectLst/>
                <a:latin typeface="Georgia" panose="02040502050405020303" pitchFamily="18" charset="0"/>
              </a:rPr>
              <a:t>Request Object.</a:t>
            </a:r>
          </a:p>
          <a:p>
            <a:pPr marL="0" indent="0">
              <a:spcAft>
                <a:spcPts val="1200"/>
              </a:spcAft>
              <a:buNone/>
            </a:pPr>
            <a:endParaRPr dirty="0"/>
          </a:p>
        </p:txBody>
      </p:sp>
      <p:pic>
        <p:nvPicPr>
          <p:cNvPr id="3" name="Picture 2">
            <a:extLst>
              <a:ext uri="{FF2B5EF4-FFF2-40B4-BE49-F238E27FC236}">
                <a16:creationId xmlns:a16="http://schemas.microsoft.com/office/drawing/2014/main" id="{322F869D-75FF-4D7A-A002-D2B82B10F3AA}"/>
              </a:ext>
            </a:extLst>
          </p:cNvPr>
          <p:cNvPicPr>
            <a:picLocks noChangeAspect="1"/>
          </p:cNvPicPr>
          <p:nvPr/>
        </p:nvPicPr>
        <p:blipFill>
          <a:blip r:embed="rId3"/>
          <a:stretch>
            <a:fillRect/>
          </a:stretch>
        </p:blipFill>
        <p:spPr>
          <a:xfrm>
            <a:off x="4901735" y="2401629"/>
            <a:ext cx="4242265" cy="222163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8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HTTP Request and Response (Cont’d)</a:t>
            </a:r>
            <a:endParaRPr dirty="0"/>
          </a:p>
        </p:txBody>
      </p:sp>
      <p:sp>
        <p:nvSpPr>
          <p:cNvPr id="507" name="Google Shape;507;p8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114300" indent="0" algn="l" fontAlgn="base">
              <a:buNone/>
            </a:pPr>
            <a:r>
              <a:rPr lang="en-US" b="0" i="0" dirty="0">
                <a:solidFill>
                  <a:srgbClr val="444444"/>
                </a:solidFill>
                <a:effectLst/>
                <a:latin typeface="Georgia" panose="02040502050405020303" pitchFamily="18" charset="0"/>
              </a:rPr>
              <a:t>The requests are smaller in size than response. Basically, a Request is a “request made by the client” to the server. Any URL that gets searched is a request.</a:t>
            </a:r>
          </a:p>
          <a:p>
            <a:pPr marL="114300" indent="0" algn="l" fontAlgn="base">
              <a:buNone/>
            </a:pPr>
            <a:r>
              <a:rPr lang="en-US" b="0" i="0" dirty="0">
                <a:solidFill>
                  <a:srgbClr val="444444"/>
                </a:solidFill>
                <a:effectLst/>
                <a:latin typeface="Georgia" panose="02040502050405020303" pitchFamily="18" charset="0"/>
              </a:rPr>
              <a:t>But, that’s not the only type of Request. Request objects also give information to the server. The forms we fill, the images we upload to the server are also Requests. When we upload this information, it is transferred as attributes of the Request object.</a:t>
            </a:r>
          </a:p>
          <a:p>
            <a:pPr marL="114300" indent="0" algn="l" fontAlgn="base">
              <a:buNone/>
            </a:pPr>
            <a:r>
              <a:rPr lang="en-US" b="0" i="0" dirty="0">
                <a:solidFill>
                  <a:srgbClr val="444444"/>
                </a:solidFill>
                <a:effectLst/>
                <a:latin typeface="Georgia" panose="02040502050405020303" pitchFamily="18" charset="0"/>
              </a:rPr>
              <a:t>The server can then access that information and call its own functions.</a:t>
            </a:r>
          </a:p>
          <a:p>
            <a:pPr marL="0" indent="0">
              <a:spcAft>
                <a:spcPts val="1200"/>
              </a:spcAft>
              <a:buNone/>
            </a:pPr>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8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HTTP Methods</a:t>
            </a:r>
            <a:endParaRPr dirty="0"/>
          </a:p>
        </p:txBody>
      </p:sp>
      <p:sp>
        <p:nvSpPr>
          <p:cNvPr id="513" name="Google Shape;513;p8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algn="l"/>
            <a:r>
              <a:rPr lang="en-US" b="1" i="0" dirty="0">
                <a:solidFill>
                  <a:srgbClr val="252525"/>
                </a:solidFill>
                <a:effectLst/>
                <a:latin typeface="Old Standard TT" panose="020B0604020202020204" charset="0"/>
              </a:rPr>
              <a:t>GET: </a:t>
            </a:r>
            <a:r>
              <a:rPr lang="en-US" b="0" i="0" dirty="0">
                <a:solidFill>
                  <a:srgbClr val="252525"/>
                </a:solidFill>
                <a:effectLst/>
                <a:latin typeface="Old Standard TT" panose="020B0604020202020204" charset="0"/>
              </a:rPr>
              <a:t>The HTTP GET method is used to </a:t>
            </a:r>
            <a:r>
              <a:rPr lang="en-US" b="0" i="1" dirty="0">
                <a:solidFill>
                  <a:srgbClr val="252525"/>
                </a:solidFill>
                <a:effectLst/>
                <a:latin typeface="Old Standard TT" panose="020B0604020202020204" charset="0"/>
              </a:rPr>
              <a:t>read</a:t>
            </a:r>
            <a:r>
              <a:rPr lang="en-US" b="0" i="0" dirty="0">
                <a:solidFill>
                  <a:srgbClr val="252525"/>
                </a:solidFill>
                <a:effectLst/>
                <a:latin typeface="Old Standard TT" panose="020B0604020202020204" charset="0"/>
              </a:rPr>
              <a:t> (or retrieve) a representation of a resource. In case of success (or non-error), GET returns a representation in JSON and an HTTP response status code of 200 (OK). In an error case, it most often returns a 404 (NOT FOUND) or 400 (BAD REQUEST).</a:t>
            </a:r>
          </a:p>
          <a:p>
            <a:pPr marL="114300" indent="0" algn="l">
              <a:buNone/>
            </a:pPr>
            <a:endParaRPr lang="en-US" b="0" i="0" dirty="0">
              <a:solidFill>
                <a:srgbClr val="252525"/>
              </a:solidFill>
              <a:effectLst/>
              <a:latin typeface="Old Standard TT" panose="020B0604020202020204" charset="0"/>
            </a:endParaRPr>
          </a:p>
          <a:p>
            <a:pPr algn="l"/>
            <a:r>
              <a:rPr lang="en-US" b="1" i="0" dirty="0">
                <a:solidFill>
                  <a:srgbClr val="252525"/>
                </a:solidFill>
                <a:effectLst/>
                <a:latin typeface="Old Standard TT" panose="020B0604020202020204" charset="0"/>
              </a:rPr>
              <a:t>POST: </a:t>
            </a:r>
            <a:r>
              <a:rPr lang="en-US" i="0" dirty="0">
                <a:solidFill>
                  <a:srgbClr val="252525"/>
                </a:solidFill>
                <a:effectLst/>
                <a:latin typeface="Old Standard TT" panose="020B0604020202020204" charset="0"/>
              </a:rPr>
              <a:t>T</a:t>
            </a:r>
            <a:r>
              <a:rPr lang="en-US" b="0" i="0" dirty="0">
                <a:solidFill>
                  <a:srgbClr val="252525"/>
                </a:solidFill>
                <a:effectLst/>
                <a:latin typeface="Old Standard TT" panose="020B0604020202020204" charset="0"/>
              </a:rPr>
              <a:t>he POST method is most often utilized to </a:t>
            </a:r>
            <a:r>
              <a:rPr lang="en-US" b="0" i="1" dirty="0">
                <a:solidFill>
                  <a:srgbClr val="252525"/>
                </a:solidFill>
                <a:effectLst/>
                <a:latin typeface="Old Standard TT" panose="020B0604020202020204" charset="0"/>
              </a:rPr>
              <a:t>create</a:t>
            </a:r>
            <a:r>
              <a:rPr lang="en-US" b="0" i="0" dirty="0">
                <a:solidFill>
                  <a:srgbClr val="252525"/>
                </a:solidFill>
                <a:effectLst/>
                <a:latin typeface="Old Standard TT" panose="020B0604020202020204" charset="0"/>
              </a:rPr>
              <a:t> new resources. In particular, it is used to create subordinate resources. That is subordinate to some other (e.g. parent) resource. In other words, when creating a new resource, POST to the parent and the service takes care of associating the new resource with the parent, assigning an ID (new resource URI), etc. On successful creation, HTTP response code 201 is returned.</a:t>
            </a:r>
          </a:p>
          <a:p>
            <a:pPr marL="0" lvl="0" indent="0" algn="l" rtl="0">
              <a:spcBef>
                <a:spcPts val="0"/>
              </a:spcBef>
              <a:spcAft>
                <a:spcPts val="1200"/>
              </a:spcAft>
              <a:buNone/>
            </a:pPr>
            <a:endParaRPr dirty="0">
              <a:latin typeface="Old Standard TT" panose="020B060402020202020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8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HTTP Methods(Cont’d)</a:t>
            </a:r>
            <a:endParaRPr dirty="0"/>
          </a:p>
        </p:txBody>
      </p:sp>
      <p:sp>
        <p:nvSpPr>
          <p:cNvPr id="513" name="Google Shape;513;p8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algn="l"/>
            <a:r>
              <a:rPr lang="en-US" b="1" i="0" dirty="0">
                <a:solidFill>
                  <a:srgbClr val="252525"/>
                </a:solidFill>
                <a:effectLst/>
                <a:latin typeface="Old Standard TT" panose="020B0604020202020204" charset="0"/>
              </a:rPr>
              <a:t>PUT/PATCH</a:t>
            </a:r>
            <a:r>
              <a:rPr lang="en-US" b="1" dirty="0">
                <a:solidFill>
                  <a:srgbClr val="252525"/>
                </a:solidFill>
                <a:latin typeface="Old Standard TT" panose="020B0604020202020204" charset="0"/>
              </a:rPr>
              <a:t> : </a:t>
            </a:r>
            <a:r>
              <a:rPr lang="en-US" dirty="0">
                <a:solidFill>
                  <a:srgbClr val="252525"/>
                </a:solidFill>
                <a:latin typeface="Old Standard TT" panose="020B0604020202020204" charset="0"/>
              </a:rPr>
              <a:t>PUT or </a:t>
            </a:r>
            <a:r>
              <a:rPr lang="en-US" b="0" i="0" dirty="0">
                <a:solidFill>
                  <a:srgbClr val="252525"/>
                </a:solidFill>
                <a:effectLst/>
                <a:latin typeface="Old Standard TT" panose="020B0604020202020204" charset="0"/>
              </a:rPr>
              <a:t>PATCH is used to </a:t>
            </a:r>
            <a:r>
              <a:rPr lang="en-US" b="0" i="1" dirty="0">
                <a:solidFill>
                  <a:srgbClr val="252525"/>
                </a:solidFill>
                <a:effectLst/>
                <a:latin typeface="Old Standard TT" panose="020B0604020202020204" charset="0"/>
              </a:rPr>
              <a:t>modify</a:t>
            </a:r>
            <a:r>
              <a:rPr lang="en-US" b="0" i="0" dirty="0">
                <a:solidFill>
                  <a:srgbClr val="252525"/>
                </a:solidFill>
                <a:effectLst/>
                <a:latin typeface="Old Standard TT" panose="020B0604020202020204" charset="0"/>
              </a:rPr>
              <a:t> resources. The PATCH request only needs to contain the changes to the resource, not the complete resource. In other words, the body should contain a set of instructions describing how a resource currently residing on the server should be modified to produce a new version. While the PUT request contains the changes to the complete resource.</a:t>
            </a:r>
          </a:p>
          <a:p>
            <a:pPr marL="114300" indent="0" algn="l">
              <a:buNone/>
            </a:pPr>
            <a:endParaRPr lang="en-US" b="0" i="0" dirty="0">
              <a:solidFill>
                <a:srgbClr val="252525"/>
              </a:solidFill>
              <a:effectLst/>
              <a:latin typeface="Old Standard TT" panose="020B0604020202020204" charset="0"/>
            </a:endParaRPr>
          </a:p>
          <a:p>
            <a:pPr algn="l"/>
            <a:r>
              <a:rPr lang="en-US" b="1" i="0" dirty="0">
                <a:solidFill>
                  <a:srgbClr val="252525"/>
                </a:solidFill>
                <a:effectLst/>
                <a:latin typeface="Old Standard TT" panose="020B0604020202020204" charset="0"/>
              </a:rPr>
              <a:t>DELETE : </a:t>
            </a:r>
            <a:r>
              <a:rPr lang="en-US" b="0" i="0" dirty="0">
                <a:solidFill>
                  <a:srgbClr val="252525"/>
                </a:solidFill>
                <a:effectLst/>
                <a:latin typeface="Old Standard TT" panose="020B0604020202020204" charset="0"/>
              </a:rPr>
              <a:t>DELETE is quite easy to understand. It is used to </a:t>
            </a:r>
            <a:r>
              <a:rPr lang="en-US" b="0" i="1" dirty="0">
                <a:solidFill>
                  <a:srgbClr val="252525"/>
                </a:solidFill>
                <a:effectLst/>
                <a:latin typeface="Old Standard TT" panose="020B0604020202020204" charset="0"/>
              </a:rPr>
              <a:t>delete</a:t>
            </a:r>
            <a:r>
              <a:rPr lang="en-US" b="0" i="0" dirty="0">
                <a:solidFill>
                  <a:srgbClr val="252525"/>
                </a:solidFill>
                <a:effectLst/>
                <a:latin typeface="Old Standard TT" panose="020B0604020202020204" charset="0"/>
              </a:rPr>
              <a:t> a resource identified by filters or ID. On successful deletion, the HTTP response status code 204 (No Content) returns with no response body.</a:t>
            </a:r>
          </a:p>
          <a:p>
            <a:pPr algn="l"/>
            <a:endParaRPr lang="en-US" b="0" i="0" dirty="0">
              <a:solidFill>
                <a:srgbClr val="252525"/>
              </a:solidFill>
              <a:effectLst/>
              <a:latin typeface="Old Standard TT" panose="020B0604020202020204" charset="0"/>
            </a:endParaRPr>
          </a:p>
          <a:p>
            <a:pPr marL="0" lvl="0" indent="0" algn="l" rtl="0">
              <a:spcBef>
                <a:spcPts val="0"/>
              </a:spcBef>
              <a:spcAft>
                <a:spcPts val="1200"/>
              </a:spcAft>
              <a:buNone/>
            </a:pPr>
            <a:endParaRPr dirty="0">
              <a:latin typeface="Old Standard TT" panose="020B0604020202020204" charset="0"/>
            </a:endParaRPr>
          </a:p>
        </p:txBody>
      </p:sp>
    </p:spTree>
    <p:extLst>
      <p:ext uri="{BB962C8B-B14F-4D97-AF65-F5344CB8AC3E}">
        <p14:creationId xmlns:p14="http://schemas.microsoft.com/office/powerpoint/2010/main" val="32530019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8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0" i="0" dirty="0">
                <a:solidFill>
                  <a:srgbClr val="000000"/>
                </a:solidFill>
                <a:effectLst/>
                <a:latin typeface="Old Standard TT" panose="020B0604020202020204" charset="0"/>
                <a:ea typeface="Old Standard TT" panose="020B0604020202020204" charset="0"/>
                <a:cs typeface="Old Standard TT" panose="020B0604020202020204" charset="0"/>
              </a:rPr>
              <a:t>HTTP Status Codes</a:t>
            </a:r>
            <a:endParaRPr lang="en-NG" sz="3600" dirty="0"/>
          </a:p>
        </p:txBody>
      </p:sp>
      <p:sp>
        <p:nvSpPr>
          <p:cNvPr id="519" name="Google Shape;519;p8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114300" indent="0" algn="l">
              <a:buNone/>
            </a:pPr>
            <a:r>
              <a:rPr lang="en-US" b="0" i="0" dirty="0">
                <a:solidFill>
                  <a:srgbClr val="000000"/>
                </a:solidFill>
                <a:effectLst/>
                <a:latin typeface="Old Standard TT" panose="020B0604020202020204" charset="0"/>
              </a:rPr>
              <a:t>The status codes are divided into the five categories.</a:t>
            </a:r>
          </a:p>
          <a:p>
            <a:r>
              <a:rPr lang="en-US" b="1" i="0" dirty="0">
                <a:solidFill>
                  <a:srgbClr val="000000"/>
                </a:solidFill>
                <a:effectLst/>
                <a:latin typeface="Old Standard TT" panose="020B0604020202020204" charset="0"/>
              </a:rPr>
              <a:t>1xx: Informational</a:t>
            </a:r>
            <a:r>
              <a:rPr lang="en-US" b="0" i="0" dirty="0">
                <a:solidFill>
                  <a:srgbClr val="000000"/>
                </a:solidFill>
                <a:effectLst/>
                <a:latin typeface="Old Standard TT" panose="020B0604020202020204" charset="0"/>
              </a:rPr>
              <a:t> – Communicates transfer protocol-level information.</a:t>
            </a:r>
          </a:p>
          <a:p>
            <a:r>
              <a:rPr lang="en-US" b="1" i="0" dirty="0">
                <a:solidFill>
                  <a:srgbClr val="000000"/>
                </a:solidFill>
                <a:effectLst/>
                <a:latin typeface="Old Standard TT" panose="020B0604020202020204" charset="0"/>
              </a:rPr>
              <a:t>2xx: Success</a:t>
            </a:r>
            <a:r>
              <a:rPr lang="en-US" b="0" i="0" dirty="0">
                <a:solidFill>
                  <a:srgbClr val="000000"/>
                </a:solidFill>
                <a:effectLst/>
                <a:latin typeface="Old Standard TT" panose="020B0604020202020204" charset="0"/>
              </a:rPr>
              <a:t> – Indicates that the client’s request was accepted successfully.</a:t>
            </a:r>
          </a:p>
          <a:p>
            <a:r>
              <a:rPr lang="en-US" b="1" i="0" dirty="0">
                <a:solidFill>
                  <a:srgbClr val="000000"/>
                </a:solidFill>
                <a:effectLst/>
                <a:latin typeface="Old Standard TT" panose="020B0604020202020204" charset="0"/>
              </a:rPr>
              <a:t>3xx: Redirection</a:t>
            </a:r>
            <a:r>
              <a:rPr lang="en-US" b="0" i="0" dirty="0">
                <a:solidFill>
                  <a:srgbClr val="000000"/>
                </a:solidFill>
                <a:effectLst/>
                <a:latin typeface="Old Standard TT" panose="020B0604020202020204" charset="0"/>
              </a:rPr>
              <a:t> – Indicates that the client must take some additional action in order to complete their request.</a:t>
            </a:r>
          </a:p>
          <a:p>
            <a:r>
              <a:rPr lang="en-US" b="1" i="0" dirty="0">
                <a:solidFill>
                  <a:srgbClr val="000000"/>
                </a:solidFill>
                <a:effectLst/>
                <a:latin typeface="Old Standard TT" panose="020B0604020202020204" charset="0"/>
              </a:rPr>
              <a:t>4xx: Client Error</a:t>
            </a:r>
            <a:r>
              <a:rPr lang="en-US" b="0" i="0" dirty="0">
                <a:solidFill>
                  <a:srgbClr val="000000"/>
                </a:solidFill>
                <a:effectLst/>
                <a:latin typeface="Old Standard TT" panose="020B0604020202020204" charset="0"/>
              </a:rPr>
              <a:t> – This category of error status codes points the finger at clients.</a:t>
            </a:r>
          </a:p>
          <a:p>
            <a:r>
              <a:rPr lang="en-US" b="1" i="0" dirty="0">
                <a:solidFill>
                  <a:srgbClr val="000000"/>
                </a:solidFill>
                <a:effectLst/>
                <a:latin typeface="Old Standard TT" panose="020B0604020202020204" charset="0"/>
              </a:rPr>
              <a:t>5xx: Server Error</a:t>
            </a:r>
            <a:r>
              <a:rPr lang="en-US" b="0" i="0" dirty="0">
                <a:solidFill>
                  <a:srgbClr val="000000"/>
                </a:solidFill>
                <a:effectLst/>
                <a:latin typeface="Old Standard TT" panose="020B0604020202020204" charset="0"/>
              </a:rPr>
              <a:t> – The server takes responsibility for these error status codes.</a:t>
            </a:r>
          </a:p>
          <a:p>
            <a:pPr marL="0" lvl="0" indent="0" algn="l" rtl="0">
              <a:spcBef>
                <a:spcPts val="0"/>
              </a:spcBef>
              <a:spcAft>
                <a:spcPts val="1200"/>
              </a:spcAft>
              <a:buNone/>
            </a:pPr>
            <a:endParaRPr dirty="0">
              <a:latin typeface="Old Standard TT"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Structures</a:t>
            </a:r>
            <a:endParaRPr/>
          </a:p>
        </p:txBody>
      </p:sp>
      <p:sp>
        <p:nvSpPr>
          <p:cNvPr id="96" name="Google Shape;96;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Lists (list) - A collection of Data enclosed in square brackets [ ], having each entry comma separated. </a:t>
            </a:r>
            <a:br>
              <a:rPr lang="en"/>
            </a:br>
            <a:r>
              <a:rPr lang="en"/>
              <a:t>E.g [‘music’ , “sports”, True, 99.9]</a:t>
            </a:r>
            <a:br>
              <a:rPr lang="en"/>
            </a:br>
            <a:r>
              <a:rPr lang="en"/>
              <a:t>They are ordered and changeable. They allow duplicate values.</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Tuples (tuple) - A collection of Data enclosed in parenthesis ( ), having each entry comma separated. </a:t>
            </a:r>
            <a:br>
              <a:rPr lang="en"/>
            </a:br>
            <a:r>
              <a:rPr lang="en"/>
              <a:t>E.g (‘music’ , “sports”, True, 99.9)</a:t>
            </a:r>
            <a:br>
              <a:rPr lang="en"/>
            </a:br>
            <a:r>
              <a:rPr lang="en"/>
              <a:t>They are ordered and unchangeable. They allow duplicate values.</a:t>
            </a:r>
            <a:endParaRPr/>
          </a:p>
          <a:p>
            <a:pPr marL="91440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Structures (contd.)</a:t>
            </a:r>
            <a:endParaRPr/>
          </a:p>
        </p:txBody>
      </p:sp>
      <p:sp>
        <p:nvSpPr>
          <p:cNvPr id="102" name="Google Shape;102;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en" dirty="0"/>
              <a:t>Sets (set) - A collection of Data enclosed in curly braces { }, having each entry comma separated. </a:t>
            </a:r>
            <a:br>
              <a:rPr lang="en" dirty="0"/>
            </a:br>
            <a:r>
              <a:rPr lang="en" dirty="0"/>
              <a:t>E.g {‘music’ , “sports”, True, 99.9}</a:t>
            </a:r>
            <a:br>
              <a:rPr lang="en" dirty="0"/>
            </a:br>
            <a:r>
              <a:rPr lang="en" dirty="0"/>
              <a:t>They are unordered and changeable. They do not allow duplicates.</a:t>
            </a:r>
            <a:endParaRPr dirty="0"/>
          </a:p>
          <a:p>
            <a:pPr marL="0" lvl="0" indent="0" algn="l" rtl="0">
              <a:spcBef>
                <a:spcPts val="1200"/>
              </a:spcBef>
              <a:spcAft>
                <a:spcPts val="0"/>
              </a:spcAft>
              <a:buNone/>
            </a:pPr>
            <a:endParaRPr dirty="0"/>
          </a:p>
          <a:p>
            <a:pPr marL="457200" lvl="0" indent="-325755" algn="l" rtl="0">
              <a:spcBef>
                <a:spcPts val="1200"/>
              </a:spcBef>
              <a:spcAft>
                <a:spcPts val="0"/>
              </a:spcAft>
              <a:buSzPct val="100000"/>
              <a:buChar char="●"/>
            </a:pPr>
            <a:r>
              <a:rPr lang="en" dirty="0"/>
              <a:t>Dictionaries (dict) - A collection of Data enclosed in curly braces { }, having each entry comma separated. Each data entry is a key-value pair having each pair colon separated. </a:t>
            </a:r>
            <a:br>
              <a:rPr lang="en" dirty="0"/>
            </a:br>
            <a:r>
              <a:rPr lang="en" dirty="0"/>
              <a:t>E.g {“Name”: “Adamu”, “Gender”: “Male”, “Age”: 12}</a:t>
            </a:r>
            <a:br>
              <a:rPr lang="en" dirty="0"/>
            </a:br>
            <a:r>
              <a:rPr lang="en" dirty="0"/>
              <a:t>Note: All keys can be strings, boolean, integer, float or tuple while the values can be any data type or data structure.</a:t>
            </a:r>
            <a:endParaRPr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3170</TotalTime>
  <Words>6615</Words>
  <Application>Microsoft Office PowerPoint</Application>
  <PresentationFormat>On-screen Show (16:9)</PresentationFormat>
  <Paragraphs>560</Paragraphs>
  <Slides>78</Slides>
  <Notes>78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Verdana</vt:lpstr>
      <vt:lpstr>inherit</vt:lpstr>
      <vt:lpstr>Old Standard TT</vt:lpstr>
      <vt:lpstr>Georgia</vt:lpstr>
      <vt:lpstr>Paperback</vt:lpstr>
      <vt:lpstr>BACKEND WITH PYTHON (DJANGO)</vt:lpstr>
      <vt:lpstr>Introduction</vt:lpstr>
      <vt:lpstr>Introduction(Cont’d)</vt:lpstr>
      <vt:lpstr>Outline</vt:lpstr>
      <vt:lpstr>Outline (contd.)</vt:lpstr>
      <vt:lpstr>Python Variables </vt:lpstr>
      <vt:lpstr>Data Types</vt:lpstr>
      <vt:lpstr>Data Structures</vt:lpstr>
      <vt:lpstr>Data Structures (contd.)</vt:lpstr>
      <vt:lpstr>Operators</vt:lpstr>
      <vt:lpstr>Operators (contd.)</vt:lpstr>
      <vt:lpstr>Operators (contd.)</vt:lpstr>
      <vt:lpstr>Operators (contd.)</vt:lpstr>
      <vt:lpstr>Operators (contd.)</vt:lpstr>
      <vt:lpstr>Operators (contd.)</vt:lpstr>
      <vt:lpstr>Strings</vt:lpstr>
      <vt:lpstr>Strings (contd.)</vt:lpstr>
      <vt:lpstr>Strings (contd.)</vt:lpstr>
      <vt:lpstr>Strings (contd.)</vt:lpstr>
      <vt:lpstr>Strings (contd.)</vt:lpstr>
      <vt:lpstr>Strings (contd.)</vt:lpstr>
      <vt:lpstr>Strings (contd.) </vt:lpstr>
      <vt:lpstr>List</vt:lpstr>
      <vt:lpstr>List (contd.)</vt:lpstr>
      <vt:lpstr>List (contd.)</vt:lpstr>
      <vt:lpstr>Tuple (contd.) </vt:lpstr>
      <vt:lpstr>Tuple (contd.)</vt:lpstr>
      <vt:lpstr>Set</vt:lpstr>
      <vt:lpstr>Set (contd.)</vt:lpstr>
      <vt:lpstr>Dictionary</vt:lpstr>
      <vt:lpstr>Dictionary (contd.)</vt:lpstr>
      <vt:lpstr>Data Conversion</vt:lpstr>
      <vt:lpstr>Data Conversion (contd.) </vt:lpstr>
      <vt:lpstr>Data Conversion (contd.)</vt:lpstr>
      <vt:lpstr>Built-in functions</vt:lpstr>
      <vt:lpstr>Built-in functions (contd.)</vt:lpstr>
      <vt:lpstr>Built-in functions (contd.)</vt:lpstr>
      <vt:lpstr>Built-in functions (contd.)</vt:lpstr>
      <vt:lpstr>Built-in functions (contd.)</vt:lpstr>
      <vt:lpstr>Built-in functions (contd.)</vt:lpstr>
      <vt:lpstr>Built-in functions (contd.)</vt:lpstr>
      <vt:lpstr>Built-in functions (contd.)</vt:lpstr>
      <vt:lpstr>Built-in functions (contd.)</vt:lpstr>
      <vt:lpstr>Built-in modules</vt:lpstr>
      <vt:lpstr>Built-in modules(contd.)</vt:lpstr>
      <vt:lpstr>Built-in modules(contd.) </vt:lpstr>
      <vt:lpstr>Built-in modules(contd.) </vt:lpstr>
      <vt:lpstr>If/elif/else statement</vt:lpstr>
      <vt:lpstr>If/elif/else statement (contd.)</vt:lpstr>
      <vt:lpstr>If/elif/else statement (contd.)</vt:lpstr>
      <vt:lpstr>Loops</vt:lpstr>
      <vt:lpstr>while loop</vt:lpstr>
      <vt:lpstr>while loop (contd.)</vt:lpstr>
      <vt:lpstr>for loop</vt:lpstr>
      <vt:lpstr>for loop with enumerate()</vt:lpstr>
      <vt:lpstr>List comprehension</vt:lpstr>
      <vt:lpstr>File I/O</vt:lpstr>
      <vt:lpstr>File I/0 (contd.)</vt:lpstr>
      <vt:lpstr>Functions</vt:lpstr>
      <vt:lpstr>Functions (contd.)</vt:lpstr>
      <vt:lpstr>Functions (contd.) </vt:lpstr>
      <vt:lpstr>Functions (contd.) </vt:lpstr>
      <vt:lpstr>Functions (contd.)</vt:lpstr>
      <vt:lpstr>OOP(Object Oriented Programming)</vt:lpstr>
      <vt:lpstr>OOP(Object Oriented Programming contd.)  </vt:lpstr>
      <vt:lpstr>OOP(Object Oriented Programming contd.)  </vt:lpstr>
      <vt:lpstr>OOP(Object Oriented Programming contd.)  </vt:lpstr>
      <vt:lpstr>OOP(Object Oriented Programming contd.)  </vt:lpstr>
      <vt:lpstr>OOP(Object Oriented Programming contd.)  </vt:lpstr>
      <vt:lpstr>Virtual Environments</vt:lpstr>
      <vt:lpstr>Introduction to Django</vt:lpstr>
      <vt:lpstr>Django Architecture</vt:lpstr>
      <vt:lpstr>Django Architecture(Cont’d)</vt:lpstr>
      <vt:lpstr>HTTP Request and Response</vt:lpstr>
      <vt:lpstr>HTTP Request and Response (Cont’d)</vt:lpstr>
      <vt:lpstr>HTTP Methods</vt:lpstr>
      <vt:lpstr>HTTP Methods(Cont’d)</vt:lpstr>
      <vt:lpstr>HTTP Status 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WITH PYTHON (DJANGO)</dc:title>
  <dc:creator>paul okoli</dc:creator>
  <cp:lastModifiedBy>paul okoli</cp:lastModifiedBy>
  <cp:revision>4</cp:revision>
  <dcterms:modified xsi:type="dcterms:W3CDTF">2021-09-22T15:02:46Z</dcterms:modified>
</cp:coreProperties>
</file>