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 id="2147483702" r:id="rId3"/>
    <p:sldMasterId id="2147483714" r:id="rId4"/>
  </p:sldMasterIdLst>
  <p:sldIdLst>
    <p:sldId id="259" r:id="rId5"/>
    <p:sldId id="262" r:id="rId6"/>
    <p:sldId id="265" r:id="rId7"/>
    <p:sldId id="268" r:id="rId8"/>
    <p:sldId id="271" r:id="rId9"/>
    <p:sldId id="274" r:id="rId10"/>
    <p:sldId id="277" r:id="rId11"/>
    <p:sldId id="280" r:id="rId12"/>
    <p:sldId id="283" r:id="rId13"/>
    <p:sldId id="286" r:id="rId14"/>
    <p:sldId id="289" r:id="rId15"/>
    <p:sldId id="292" r:id="rId16"/>
    <p:sldId id="295" r:id="rId17"/>
    <p:sldId id="298" r:id="rId18"/>
    <p:sldId id="301" r:id="rId19"/>
    <p:sldId id="304" r:id="rId20"/>
    <p:sldId id="307" r:id="rId21"/>
    <p:sldId id="310" r:id="rId22"/>
    <p:sldId id="313" r:id="rId23"/>
    <p:sldId id="316" r:id="rId24"/>
    <p:sldId id="319" r:id="rId25"/>
    <p:sldId id="322" r:id="rId26"/>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72" d="100"/>
          <a:sy n="72" d="100"/>
        </p:scale>
        <p:origin x="618" y="6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3108181-A757-41F1-B826-BF22B9F5F2DE}" type="datetimeFigureOut">
              <a:rPr lang="en-US" smtClean="0"/>
              <a:t>5/6/2024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B8FFA18-7E91-404E-82C4-E07BB6607156}" type="datetimeFigureOut">
              <a:rPr lang="en-US" smtClean="0"/>
              <a:t>5/6/2024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ED077AB-33E6-47B6-BD2E-BD717326B36E}" type="datetimeFigureOut">
              <a:rPr lang="en-US" smtClean="0"/>
              <a:t>5/6/2024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a:xfrm>
            <a:off x="3962399" y="5870575"/>
            <a:ext cx="4893958" cy="377825"/>
          </a:xfrm>
        </p:spPr>
        <p:txBody>
          <a:bodyPr/>
          <a:lstStyle/>
          <a:p>
            <a:endParaRPr lang="en-TR"/>
          </a:p>
        </p:txBody>
      </p:sp>
      <p:sp>
        <p:nvSpPr>
          <p:cNvPr id="6" name="Slide Number Placeholder 5"/>
          <p:cNvSpPr>
            <a:spLocks noGrp="1"/>
          </p:cNvSpPr>
          <p:nvPr>
            <p:ph type="sldNum" sz="quarter" idx="12"/>
          </p:nvPr>
        </p:nvSpPr>
        <p:spPr>
          <a:xfrm>
            <a:off x="10608958" y="5870575"/>
            <a:ext cx="551167" cy="377825"/>
          </a:xfrm>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3585837800"/>
      </p:ext>
    </p:extLst>
  </p:cSld>
  <p:clrMapOvr>
    <a:overrideClrMapping bg1="dk1" tx1="lt1" bg2="dk2" tx2="lt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8310704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368337898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DDF89-0603-DD43-8D6A-B5CBB84E274F}" type="datetimeFigureOut">
              <a:rPr lang="en-TR" smtClean="0"/>
              <a:t>05/06/2024</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290243699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DDF89-0603-DD43-8D6A-B5CBB84E274F}" type="datetimeFigureOut">
              <a:rPr lang="en-TR" smtClean="0"/>
              <a:t>05/06/2024</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298431734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6DDF89-0603-DD43-8D6A-B5CBB84E274F}" type="datetimeFigureOut">
              <a:rPr lang="en-TR" smtClean="0"/>
              <a:t>05/06/2024</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409354459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16DDF89-0603-DD43-8D6A-B5CBB84E274F}" type="datetimeFigureOut">
              <a:rPr lang="en-TR" smtClean="0"/>
              <a:t>05/06/2024</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243734348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DF89-0603-DD43-8D6A-B5CBB84E274F}" type="datetimeFigureOut">
              <a:rPr lang="en-TR" smtClean="0"/>
              <a:t>05/06/2024</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741101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3770C17-D92E-4BDB-AE9D-005ED31FA832}" type="datetimeFigureOut">
              <a:rPr lang="en-US" smtClean="0"/>
              <a:t>5/6/2024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DF89-0603-DD43-8D6A-B5CBB84E274F}" type="datetimeFigureOut">
              <a:rPr lang="en-TR" smtClean="0"/>
              <a:t>05/06/2024</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320575841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DF89-0603-DD43-8D6A-B5CBB84E274F}" type="datetimeFigureOut">
              <a:rPr lang="en-TR" smtClean="0"/>
              <a:t>05/06/2024</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34304696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87985083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228302128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48776960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175233807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195595424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93256805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DDF89-0603-DD43-8D6A-B5CBB84E274F}" type="datetimeFigureOut">
              <a:rPr lang="en-TR" smtClean="0"/>
              <a:t>05/06/2024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C129803-60B7-B341-B340-9655B92B2E5D}" type="slidenum">
              <a:rPr lang="en-TR" smtClean="0"/>
              <a:t>‹#›</a:t>
            </a:fld>
            <a:endParaRPr lang="en-TR"/>
          </a:p>
        </p:txBody>
      </p:sp>
    </p:spTree>
    <p:extLst>
      <p:ext uri="{BB962C8B-B14F-4D97-AF65-F5344CB8AC3E}">
        <p14:creationId xmlns:p14="http://schemas.microsoft.com/office/powerpoint/2010/main" val="158576737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t>5/6/2024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t>‹#›</a:t>
            </a:fld>
            <a:endParaRPr lang="en-US"/>
          </a:p>
        </p:txBody>
      </p:sp>
    </p:spTree>
    <p:extLst>
      <p:ext uri="{BB962C8B-B14F-4D97-AF65-F5344CB8AC3E}">
        <p14:creationId xmlns:p14="http://schemas.microsoft.com/office/powerpoint/2010/main" val="33054658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89C4368E-F8C7-4CA0-B899-10F2B725C456}" type="datetimeFigureOut">
              <a:rPr lang="en-US" smtClean="0"/>
              <a:t>5/6/2024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5/6/2024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318638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32807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749647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431373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327302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010113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156198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0837305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163084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84703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1AB510B1-47C8-4C7A-A1D6-FF4263932DB6}" type="datetimeFigureOut">
              <a:rPr lang="en-US" smtClean="0"/>
              <a:t>5/6/2024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24FA3C-DDEC-9ACE-8BD2-E582A0E3A40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37AFE18C-13F3-5D7B-5A00-FEDB7712E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DBA05931-DFD5-7E4B-4EF1-B0072A02F5C5}"/>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5" name="Alt Bilgi Yer Tutucusu 4">
            <a:extLst>
              <a:ext uri="{FF2B5EF4-FFF2-40B4-BE49-F238E27FC236}">
                <a16:creationId xmlns:a16="http://schemas.microsoft.com/office/drawing/2014/main" id="{DDE8DAA6-C6CF-3AEE-09C6-D1E3FB9E750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73476CD-A192-F9D7-8721-49362B94A604}"/>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311554332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82B53B-67B6-F049-32A8-B87B8DBCD4FF}"/>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0DD65743-A213-832D-66C9-E332610E9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4FC9B99-BECA-DF89-82EA-BA5E5DBE66E4}"/>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5" name="Alt Bilgi Yer Tutucusu 4">
            <a:extLst>
              <a:ext uri="{FF2B5EF4-FFF2-40B4-BE49-F238E27FC236}">
                <a16:creationId xmlns:a16="http://schemas.microsoft.com/office/drawing/2014/main" id="{B146CCC7-2B92-CCF4-7CF3-B4656316BFC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C613B0F-0B71-FC96-9E45-E5843A96364D}"/>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8137774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3F000B-D510-7C8D-288D-88A385754AA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C2495A1C-65AF-C175-44A4-128AEA23D0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99A9C01-D1BA-6CC6-0521-3EC4B7F717E3}"/>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5" name="Alt Bilgi Yer Tutucusu 4">
            <a:extLst>
              <a:ext uri="{FF2B5EF4-FFF2-40B4-BE49-F238E27FC236}">
                <a16:creationId xmlns:a16="http://schemas.microsoft.com/office/drawing/2014/main" id="{E8901A57-05F8-3A30-51B9-B5D695C6620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8EF82A7-DC78-95EB-6BF5-D1B2916A3EBF}"/>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163535453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E43579-DF8A-68F3-DDD5-6F9ACF898395}"/>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937F3F3D-3514-8662-4F97-CC6995E947E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85AE6FD7-7FFC-39CA-35DD-0C66DED4426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57D219E1-30B9-EC68-FB39-36518D083AC5}"/>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6" name="Alt Bilgi Yer Tutucusu 5">
            <a:extLst>
              <a:ext uri="{FF2B5EF4-FFF2-40B4-BE49-F238E27FC236}">
                <a16:creationId xmlns:a16="http://schemas.microsoft.com/office/drawing/2014/main" id="{F23E4355-159E-42AB-C468-CB3B9432BC04}"/>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32EC441F-5520-31C1-7DC8-A9C2EAF36CE0}"/>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260685756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6B4C01-61A3-1AA0-7D66-754C136B8630}"/>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D351CAC6-B540-8943-D96C-270B715F3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AE5D83B-A57E-49D1-7432-3F97D5746C4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701A8C0E-C629-0034-DBAB-D933D0238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6A2D942-57F2-CD70-9ABE-C8AA58B383F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9452D2F1-8CFF-4F28-2E2B-301B510A34FC}"/>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8" name="Alt Bilgi Yer Tutucusu 7">
            <a:extLst>
              <a:ext uri="{FF2B5EF4-FFF2-40B4-BE49-F238E27FC236}">
                <a16:creationId xmlns:a16="http://schemas.microsoft.com/office/drawing/2014/main" id="{FB7E8B6D-57BE-A612-9CC6-CC0DEC4A8369}"/>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A43B762B-2481-2CC9-10EA-6192A8BE64BE}"/>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208153548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C162D3-C26A-69EE-E00D-89F0B55B63EF}"/>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3A120970-8242-751E-65EB-1320457AD977}"/>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4" name="Alt Bilgi Yer Tutucusu 3">
            <a:extLst>
              <a:ext uri="{FF2B5EF4-FFF2-40B4-BE49-F238E27FC236}">
                <a16:creationId xmlns:a16="http://schemas.microsoft.com/office/drawing/2014/main" id="{CA4AC725-0631-973F-1C01-CB99B04EFB8C}"/>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8B0F0166-C17A-7ABB-6284-9D944100E975}"/>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12226394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6785E05-763D-7A10-358F-7F289449D364}"/>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3" name="Alt Bilgi Yer Tutucusu 2">
            <a:extLst>
              <a:ext uri="{FF2B5EF4-FFF2-40B4-BE49-F238E27FC236}">
                <a16:creationId xmlns:a16="http://schemas.microsoft.com/office/drawing/2014/main" id="{9D2CD45D-2F51-6D69-B3CB-DEC66335B69D}"/>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1581D9F8-BE70-8BBA-F3BB-8343E1BB3C84}"/>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47068647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945862-BB1E-51D6-4CBF-2A0A0BA73A1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C61A57D-25FF-EB79-1EC4-4FFFDD943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9CA45A80-441F-29F4-B891-6F54F86C6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36109A7-4D17-9311-40CE-3A6B0BD83147}"/>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6" name="Alt Bilgi Yer Tutucusu 5">
            <a:extLst>
              <a:ext uri="{FF2B5EF4-FFF2-40B4-BE49-F238E27FC236}">
                <a16:creationId xmlns:a16="http://schemas.microsoft.com/office/drawing/2014/main" id="{3E785112-1A6F-E143-EB74-0A0EB9B9F64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21FB854-8860-F836-AD8B-150E6CAA9C90}"/>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428566350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9B87CD-1F5C-EE67-9EC4-E5AA3BC430E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93371DC8-794C-5A1C-6847-191F1AD88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31B31C55-0FB8-B54F-1191-AF5647C4E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FC87607-EFD4-B456-D858-2E7986464FE9}"/>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6" name="Alt Bilgi Yer Tutucusu 5">
            <a:extLst>
              <a:ext uri="{FF2B5EF4-FFF2-40B4-BE49-F238E27FC236}">
                <a16:creationId xmlns:a16="http://schemas.microsoft.com/office/drawing/2014/main" id="{B4EBB98F-729B-31E4-A44B-736979134D5C}"/>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8304D6B-7177-C79A-59A7-68860D64DEF8}"/>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364485700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E25148-12F7-CE07-3D3C-AC8B56FD460D}"/>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E181EF97-74AB-F158-5B31-9A2009CAE98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6DE1720E-DF92-BB59-E113-DCEDE39E360E}"/>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5" name="Alt Bilgi Yer Tutucusu 4">
            <a:extLst>
              <a:ext uri="{FF2B5EF4-FFF2-40B4-BE49-F238E27FC236}">
                <a16:creationId xmlns:a16="http://schemas.microsoft.com/office/drawing/2014/main" id="{DDE722E1-6109-D03C-BE66-61E476283C7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ED5594C-48AC-89A2-96E6-EBA14BF76B1E}"/>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21485283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FB561772-1BD3-45E3-9715-69B891073618}" type="datetimeFigureOut">
              <a:rPr lang="en-US" smtClean="0"/>
              <a:t>5/6/2024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E7972B0-9681-1526-329B-5C2EFB953DD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6AD1FBF-8F87-66DB-F10D-3414F414E66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45DB292E-76F3-0852-46DC-98A7D4DF87F5}"/>
              </a:ext>
            </a:extLst>
          </p:cNvPr>
          <p:cNvSpPr>
            <a:spLocks noGrp="1"/>
          </p:cNvSpPr>
          <p:nvPr>
            <p:ph type="dt" sz="half" idx="10"/>
          </p:nvPr>
        </p:nvSpPr>
        <p:spPr/>
        <p:txBody>
          <a:bodyPr/>
          <a:lstStyle/>
          <a:p>
            <a:fld id="{0DF2C76D-EA7D-4C3A-9230-686C4F207D08}" type="datetimeFigureOut">
              <a:rPr lang="en-US" smtClean="0"/>
              <a:t>5/6/2024</a:t>
            </a:fld>
            <a:endParaRPr lang="en-US"/>
          </a:p>
        </p:txBody>
      </p:sp>
      <p:sp>
        <p:nvSpPr>
          <p:cNvPr id="5" name="Alt Bilgi Yer Tutucusu 4">
            <a:extLst>
              <a:ext uri="{FF2B5EF4-FFF2-40B4-BE49-F238E27FC236}">
                <a16:creationId xmlns:a16="http://schemas.microsoft.com/office/drawing/2014/main" id="{4B7129E4-AECB-0FDF-616A-606B79987E3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44A1F83-C088-D26A-6D0A-F39FEC05AD4F}"/>
              </a:ext>
            </a:extLst>
          </p:cNvPr>
          <p:cNvSpPr>
            <a:spLocks noGrp="1"/>
          </p:cNvSpPr>
          <p:nvPr>
            <p:ph type="sldNum" sz="quarter" idx="12"/>
          </p:nvPr>
        </p:nvSpPr>
        <p:spPr/>
        <p:txBody>
          <a:bodyPr/>
          <a:lstStyle/>
          <a:p>
            <a:fld id="{FE7BA24C-0F88-4813-AAB1-99FEA76C93D4}" type="slidenum">
              <a:rPr lang="en-US" smtClean="0"/>
              <a:t>‹#›</a:t>
            </a:fld>
            <a:endParaRPr lang="en-US"/>
          </a:p>
        </p:txBody>
      </p:sp>
    </p:spTree>
    <p:extLst>
      <p:ext uri="{BB962C8B-B14F-4D97-AF65-F5344CB8AC3E}">
        <p14:creationId xmlns:p14="http://schemas.microsoft.com/office/powerpoint/2010/main" val="28071260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BDDAFA2-25B4-4166-ABA4-E578D7240681}" type="datetimeFigureOut">
              <a:rPr lang="en-US" smtClean="0"/>
              <a:t>5/6/2024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F5E41BF-6D22-48FA-8B72-8C1FEF807609}" type="datetimeFigureOut">
              <a:rPr lang="en-US" smtClean="0"/>
              <a:t>5/6/2024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C466302-7F4C-4B22-8D32-830199C458EE}" type="datetimeFigureOut">
              <a:rPr lang="en-US" smtClean="0"/>
              <a:t>5/6/2024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BAAAB9E-1F48-4D1E-A595-60AECBF31A2A}" type="datetimeFigureOut">
              <a:rPr lang="en-US" smtClean="0"/>
              <a:t>5/6/2024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4.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6DDF89-0603-DD43-8D6A-B5CBB84E274F}" type="datetimeFigureOut">
              <a:rPr lang="en-TR" smtClean="0"/>
              <a:t>05/06/2024</a:t>
            </a:fld>
            <a:endParaRPr lang="en-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C129803-60B7-B341-B340-9655B92B2E5D}" type="slidenum">
              <a:rPr lang="en-TR" smtClean="0"/>
              <a:t>‹#›</a:t>
            </a:fld>
            <a:endParaRPr lang="en-TR"/>
          </a:p>
        </p:txBody>
      </p:sp>
    </p:spTree>
    <p:extLst>
      <p:ext uri="{BB962C8B-B14F-4D97-AF65-F5344CB8AC3E}">
        <p14:creationId xmlns:p14="http://schemas.microsoft.com/office/powerpoint/2010/main" val="906452933"/>
      </p:ext>
    </p:extLst>
  </p:cSld>
  <p:clrMap bg1="dk1" tx1="lt1" bg2="dk2" tx2="lt2" accent1="accent1" accent2="accent2" accent3="accent3" accent4="accent4" accent5="accent5" accent6="accent6" hlink="hlink" folHlink="folHlink"/>
  <p:sldLayoutIdLst>
    <p:sldLayoutId id="2147483660"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0"/>
        </a:spcBef>
        <a:spcAft>
          <a:spcPts val="1000"/>
        </a:spcAft>
        <a:buClr>
          <a:schemeClr val="tx1"/>
        </a:buClr>
        <a:buSzTx/>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0"/>
        </a:spcBef>
        <a:spcAft>
          <a:spcPts val="1000"/>
        </a:spcAft>
        <a:buClr>
          <a:schemeClr val="tx1"/>
        </a:buClr>
        <a:buSzTx/>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0"/>
        </a:spcBef>
        <a:spcAft>
          <a:spcPts val="1000"/>
        </a:spcAft>
        <a:buClr>
          <a:schemeClr val="tx1"/>
        </a:buClr>
        <a:buSzTx/>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0"/>
        </a:spcBef>
        <a:spcAft>
          <a:spcPts val="1000"/>
        </a:spcAft>
        <a:buClr>
          <a:schemeClr val="tx1"/>
        </a:buClr>
        <a:buSzTx/>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0"/>
        </a:spcBef>
        <a:spcAft>
          <a:spcPts val="1000"/>
        </a:spcAft>
        <a:buClr>
          <a:schemeClr val="tx1"/>
        </a:buClr>
        <a:buSzTx/>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0"/>
        </a:spcBef>
        <a:spcAft>
          <a:spcPts val="1000"/>
        </a:spcAft>
        <a:buClr>
          <a:schemeClr val="tx1"/>
        </a:buClr>
        <a:buSzTx/>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0"/>
        </a:spcBef>
        <a:spcAft>
          <a:spcPts val="1000"/>
        </a:spcAft>
        <a:buClr>
          <a:schemeClr val="tx1"/>
        </a:buClr>
        <a:buSzTx/>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0"/>
        </a:spcBef>
        <a:spcAft>
          <a:spcPts val="1000"/>
        </a:spcAft>
        <a:buClr>
          <a:schemeClr val="tx1"/>
        </a:buClr>
        <a:buSzTx/>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0"/>
        </a:spcBef>
        <a:spcAft>
          <a:spcPts val="1000"/>
        </a:spcAft>
        <a:buClr>
          <a:schemeClr val="tx1"/>
        </a:buClr>
        <a:buSzTx/>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7E0CF6C-748E-4B7A-BC8B-3011EF78ED13}" type="datetime1">
              <a:rPr lang="en-US" smtClean="0"/>
              <a:t>5/6/2024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3B850FF-6169-4056-8077-06FFA93A5366}" type="slidenum">
              <a:rPr lang="en-US" smtClean="0"/>
              <a:t>‹#›</a:t>
            </a:fld>
            <a:endParaRPr lang="en-US"/>
          </a:p>
        </p:txBody>
      </p:sp>
    </p:spTree>
    <p:extLst>
      <p:ext uri="{BB962C8B-B14F-4D97-AF65-F5344CB8AC3E}">
        <p14:creationId xmlns:p14="http://schemas.microsoft.com/office/powerpoint/2010/main" val="163638720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17617A1-52A8-3AF0-917B-D07A4050A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D9204AEA-44C8-68FD-0774-5E7B16729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849B898-2A65-89AC-DF6E-B95218E5B0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F2C76D-EA7D-4C3A-9230-686C4F207D08}" type="datetimeFigureOut">
              <a:rPr lang="en-US" smtClean="0"/>
              <a:t>5/6/2024</a:t>
            </a:fld>
            <a:endParaRPr lang="en-US"/>
          </a:p>
        </p:txBody>
      </p:sp>
      <p:sp>
        <p:nvSpPr>
          <p:cNvPr id="5" name="Alt Bilgi Yer Tutucusu 4">
            <a:extLst>
              <a:ext uri="{FF2B5EF4-FFF2-40B4-BE49-F238E27FC236}">
                <a16:creationId xmlns:a16="http://schemas.microsoft.com/office/drawing/2014/main" id="{EBA162E8-495B-B924-6DC2-6761F4EA0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ayt Numarası Yer Tutucusu 5">
            <a:extLst>
              <a:ext uri="{FF2B5EF4-FFF2-40B4-BE49-F238E27FC236}">
                <a16:creationId xmlns:a16="http://schemas.microsoft.com/office/drawing/2014/main" id="{7ACDF715-41D0-3C90-BB00-B1E210FF1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7BA24C-0F88-4813-AAB1-99FEA76C93D4}" type="slidenum">
              <a:rPr lang="en-US" smtClean="0"/>
              <a:t>‹#›</a:t>
            </a:fld>
            <a:endParaRPr lang="en-US"/>
          </a:p>
        </p:txBody>
      </p:sp>
    </p:spTree>
    <p:extLst>
      <p:ext uri="{BB962C8B-B14F-4D97-AF65-F5344CB8AC3E}">
        <p14:creationId xmlns:p14="http://schemas.microsoft.com/office/powerpoint/2010/main" val="15205736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30.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30.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B3F8-3EA5-D089-9EC9-83A9A73601EF}"/>
              </a:ext>
            </a:extLst>
          </p:cNvPr>
          <p:cNvSpPr>
            <a:spLocks noGrp="1"/>
          </p:cNvSpPr>
          <p:nvPr>
            <p:ph type="ctrTitle"/>
          </p:nvPr>
        </p:nvSpPr>
        <p:spPr>
          <a:xfrm>
            <a:off x="1524000" y="464066"/>
            <a:ext cx="9144000" cy="2387600"/>
          </a:xfrm>
        </p:spPr>
        <p:txBody>
          <a:bodyPr/>
          <a:lstStyle/>
          <a:p>
            <a:r>
              <a:rPr lang="en-TR">
                <a:latin typeface="Calibri Light" panose="020F0302020204030204" pitchFamily="34" charset="0"/>
                <a:cs typeface="Calibri Light" panose="020F0302020204030204" pitchFamily="34" charset="0"/>
              </a:rPr>
              <a:t>KÜMELEME(CLUSTERING)</a:t>
            </a:r>
          </a:p>
        </p:txBody>
      </p:sp>
      <p:sp>
        <p:nvSpPr>
          <p:cNvPr id="3" name="Subtitle 2">
            <a:extLst>
              <a:ext uri="{FF2B5EF4-FFF2-40B4-BE49-F238E27FC236}">
                <a16:creationId xmlns:a16="http://schemas.microsoft.com/office/drawing/2014/main" id="{15D6EE5A-B1DF-5610-82F2-250C69CA4809}"/>
              </a:ext>
            </a:extLst>
          </p:cNvPr>
          <p:cNvSpPr>
            <a:spLocks noGrp="1"/>
          </p:cNvSpPr>
          <p:nvPr>
            <p:ph type="subTitle" idx="1"/>
          </p:nvPr>
        </p:nvSpPr>
        <p:spPr>
          <a:xfrm>
            <a:off x="1524000" y="3602037"/>
            <a:ext cx="9144000" cy="3045897"/>
          </a:xfrm>
        </p:spPr>
        <p:txBody>
          <a:bodyPr>
            <a:normAutofit/>
          </a:bodyPr>
          <a:lstStyle/>
          <a:p>
            <a:r>
              <a:rPr lang="en-TR">
                <a:latin typeface="Calibri Light" panose="020F0302020204030204" pitchFamily="34" charset="0"/>
                <a:cs typeface="Calibri Light" panose="020F0302020204030204" pitchFamily="34" charset="0"/>
              </a:rPr>
              <a:t>Artificial Intelligence Methods</a:t>
            </a:r>
          </a:p>
          <a:p>
            <a:endParaRPr lang="en-TR">
              <a:latin typeface="Calibri Light" panose="020F0302020204030204" pitchFamily="34" charset="0"/>
              <a:cs typeface="Calibri Light" panose="020F0302020204030204" pitchFamily="34" charset="0"/>
            </a:endParaRPr>
          </a:p>
          <a:p>
            <a:r>
              <a:rPr lang="en-TR">
                <a:latin typeface="Calibri Light" panose="020F0302020204030204" pitchFamily="34" charset="0"/>
                <a:cs typeface="Calibri Light" panose="020F0302020204030204" pitchFamily="34" charset="0"/>
              </a:rPr>
              <a:t>Ahmet Yiğit ÖZAY – 05200000093</a:t>
            </a:r>
          </a:p>
          <a:p>
            <a:r>
              <a:rPr lang="en-TR">
                <a:latin typeface="Calibri Light" panose="020F0302020204030204" pitchFamily="34" charset="0"/>
                <a:cs typeface="Calibri Light" panose="020F0302020204030204" pitchFamily="34" charset="0"/>
              </a:rPr>
              <a:t>Enes Berkay KUMTEPE - 05210000906</a:t>
            </a:r>
          </a:p>
          <a:p>
            <a:r>
              <a:rPr lang="en-TR">
                <a:latin typeface="Calibri Light" panose="020F0302020204030204" pitchFamily="34" charset="0"/>
                <a:cs typeface="Calibri Light" panose="020F0302020204030204" pitchFamily="34" charset="0"/>
              </a:rPr>
              <a:t>Mehmet ESEN – 05210000926</a:t>
            </a:r>
          </a:p>
          <a:p>
            <a:r>
              <a:rPr lang="en-TR">
                <a:latin typeface="Calibri Light" panose="020F0302020204030204" pitchFamily="34" charset="0"/>
                <a:cs typeface="Calibri Light" panose="020F0302020204030204" pitchFamily="34" charset="0"/>
              </a:rPr>
              <a:t>Zeynep Kübra DURSUN – 05210000265</a:t>
            </a:r>
          </a:p>
        </p:txBody>
      </p:sp>
    </p:spTree>
    <p:extLst>
      <p:ext uri="{BB962C8B-B14F-4D97-AF65-F5344CB8AC3E}">
        <p14:creationId xmlns:p14="http://schemas.microsoft.com/office/powerpoint/2010/main" val="174757033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Başlık 1">
            <a:extLst>
              <a:ext uri="{FF2B5EF4-FFF2-40B4-BE49-F238E27FC236}">
                <a16:creationId xmlns:a16="http://schemas.microsoft.com/office/drawing/2014/main" id="{F38DC0FC-297D-3196-B6C9-89640B334CD3}"/>
              </a:ext>
            </a:extLst>
          </p:cNvPr>
          <p:cNvSpPr>
            <a:spLocks noGrp="1"/>
          </p:cNvSpPr>
          <p:nvPr>
            <p:ph type="title"/>
          </p:nvPr>
        </p:nvSpPr>
        <p:spPr>
          <a:xfrm>
            <a:off x="838200" y="381000"/>
            <a:ext cx="10003218" cy="1600124"/>
          </a:xfrm>
        </p:spPr>
        <p:txBody>
          <a:bodyPr>
            <a:normAutofit/>
          </a:bodyPr>
          <a:lstStyle/>
          <a:p>
            <a:pPr algn="ctr"/>
            <a:r>
              <a:rPr lang="en-US"/>
              <a:t>Centroid-Based Clustering</a:t>
            </a:r>
            <a:br>
              <a:rPr lang="en-US"/>
            </a:br>
            <a:r>
              <a:rPr lang="en-US"/>
              <a:t>K-Means Algoritması</a:t>
            </a:r>
            <a:endParaRPr lang="en-GB"/>
          </a:p>
        </p:txBody>
      </p:sp>
      <p:pic>
        <p:nvPicPr>
          <p:cNvPr id="5" name="İçerik Yer Tutucusu 4">
            <a:extLst>
              <a:ext uri="{FF2B5EF4-FFF2-40B4-BE49-F238E27FC236}">
                <a16:creationId xmlns:a16="http://schemas.microsoft.com/office/drawing/2014/main" id="{4C450DCF-FD50-A57A-5831-3CA1984D9763}"/>
              </a:ext>
            </a:extLst>
          </p:cNvPr>
          <p:cNvPicPr>
            <a:picLocks noGrp="1" noChangeAspect="1"/>
          </p:cNvPicPr>
          <p:nvPr>
            <p:ph idx="1"/>
          </p:nvPr>
        </p:nvPicPr>
        <p:blipFill>
          <a:blip r:embed="rId3"/>
          <a:stretch>
            <a:fillRect/>
          </a:stretch>
        </p:blipFill>
        <p:spPr>
          <a:xfrm>
            <a:off x="561730" y="3250047"/>
            <a:ext cx="5534270" cy="2767135"/>
          </a:xfrm>
          <a:prstGeom prst="rect">
            <a:avLst/>
          </a:prstGeom>
        </p:spPr>
      </p:pic>
      <p:pic>
        <p:nvPicPr>
          <p:cNvPr id="4" name="İçerik Yer Tutucusu 3">
            <a:extLst>
              <a:ext uri="{FF2B5EF4-FFF2-40B4-BE49-F238E27FC236}">
                <a16:creationId xmlns:a16="http://schemas.microsoft.com/office/drawing/2014/main" id="{C5CD0DA0-B1BC-F5BD-8855-DC772095D053}"/>
              </a:ext>
            </a:extLst>
          </p:cNvPr>
          <p:cNvPicPr>
            <a:picLocks noChangeAspect="1"/>
          </p:cNvPicPr>
          <p:nvPr/>
        </p:nvPicPr>
        <p:blipFill>
          <a:blip r:embed="rId4"/>
          <a:stretch>
            <a:fillRect/>
          </a:stretch>
        </p:blipFill>
        <p:spPr>
          <a:xfrm>
            <a:off x="6215004" y="2745362"/>
            <a:ext cx="5149020" cy="3552824"/>
          </a:xfrm>
          <a:prstGeom prst="rect">
            <a:avLst/>
          </a:prstGeom>
        </p:spPr>
      </p:pic>
    </p:spTree>
    <p:extLst>
      <p:ext uri="{BB962C8B-B14F-4D97-AF65-F5344CB8AC3E}">
        <p14:creationId xmlns:p14="http://schemas.microsoft.com/office/powerpoint/2010/main" val="22635851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C81EEE-C8C1-E2B9-D95E-A4CC7B904D55}"/>
              </a:ext>
            </a:extLst>
          </p:cNvPr>
          <p:cNvSpPr>
            <a:spLocks noGrp="1"/>
          </p:cNvSpPr>
          <p:nvPr>
            <p:ph type="ctrTitle"/>
          </p:nvPr>
        </p:nvSpPr>
        <p:spPr>
          <a:xfrm>
            <a:off x="112451" y="935932"/>
            <a:ext cx="8845118" cy="748001"/>
          </a:xfrm>
        </p:spPr>
        <p:txBody>
          <a:bodyPr>
            <a:normAutofit fontScale="90000"/>
          </a:bodyPr>
          <a:lstStyle/>
          <a:p>
            <a:r>
              <a:rPr lang="en-US"/>
              <a:t>Connectivity-based clustering</a:t>
            </a:r>
          </a:p>
        </p:txBody>
      </p:sp>
      <p:sp>
        <p:nvSpPr>
          <p:cNvPr id="3" name="Alt Başlık 2">
            <a:extLst>
              <a:ext uri="{FF2B5EF4-FFF2-40B4-BE49-F238E27FC236}">
                <a16:creationId xmlns:a16="http://schemas.microsoft.com/office/drawing/2014/main" id="{D1DCC715-2FD5-84B3-9E14-E0571DD3DABC}"/>
              </a:ext>
            </a:extLst>
          </p:cNvPr>
          <p:cNvSpPr>
            <a:spLocks noGrp="1"/>
          </p:cNvSpPr>
          <p:nvPr>
            <p:ph type="subTitle" idx="1"/>
          </p:nvPr>
        </p:nvSpPr>
        <p:spPr>
          <a:xfrm>
            <a:off x="2296357" y="2672179"/>
            <a:ext cx="9144000" cy="2585621"/>
          </a:xfrm>
        </p:spPr>
        <p:txBody>
          <a:bodyPr>
            <a:normAutofit/>
          </a:bodyPr>
          <a:lstStyle/>
          <a:p>
            <a:pPr algn="r"/>
            <a:r>
              <a:rPr lang="en-US"/>
              <a:t>Bu yöntemde, ilgili veri noktalarını hiyerarşik kümeler halinde bir araya getiriyoruz, bu nedenle bu yöntem için bazen hiyerarşik kümeleme</a:t>
            </a:r>
            <a:r>
              <a:rPr lang="tr-TR"/>
              <a:t> de</a:t>
            </a:r>
            <a:r>
              <a:rPr lang="en-US"/>
              <a:t> diyoruz. Her veri noktası başlangıçta ayrı bir küme olarak </a:t>
            </a:r>
            <a:r>
              <a:rPr lang="tr-TR"/>
              <a:t>ele</a:t>
            </a:r>
            <a:r>
              <a:rPr lang="en-US"/>
              <a:t> alınır ve daha sonra tüm veri noktalarını içeren büyük bir küme oluşturmak için en çok benzeyen kümelerle birleştirilir.</a:t>
            </a:r>
            <a:r>
              <a:rPr lang="tr-TR"/>
              <a:t> Ve veri noktalarının aralarında ki hiyerarşik ilişkiyi göstermek için dendrogram(ağaç benzeri yapıda) oluşturulur.</a:t>
            </a:r>
            <a:endParaRPr lang="en-US"/>
          </a:p>
        </p:txBody>
      </p:sp>
    </p:spTree>
    <p:extLst>
      <p:ext uri="{BB962C8B-B14F-4D97-AF65-F5344CB8AC3E}">
        <p14:creationId xmlns:p14="http://schemas.microsoft.com/office/powerpoint/2010/main" val="10547886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descr="metin, diyagram, çizgi, yazı tipi içeren bir resim&#10;&#10;Açıklama otomatik olarak oluşturuldu">
            <a:extLst>
              <a:ext uri="{FF2B5EF4-FFF2-40B4-BE49-F238E27FC236}">
                <a16:creationId xmlns:a16="http://schemas.microsoft.com/office/drawing/2014/main" id="{AA2BB197-EE53-39CF-A7AC-3B99FF2B1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288" y="1825625"/>
            <a:ext cx="7835424" cy="4351338"/>
          </a:xfrm>
        </p:spPr>
      </p:pic>
      <p:sp>
        <p:nvSpPr>
          <p:cNvPr id="10" name="Başlık 1">
            <a:extLst>
              <a:ext uri="{FF2B5EF4-FFF2-40B4-BE49-F238E27FC236}">
                <a16:creationId xmlns:a16="http://schemas.microsoft.com/office/drawing/2014/main" id="{BD5F4A61-C74E-1621-50BD-A2F604CC2E1C}"/>
              </a:ext>
            </a:extLst>
          </p:cNvPr>
          <p:cNvSpPr txBox="1"/>
          <p:nvPr/>
        </p:nvSpPr>
        <p:spPr>
          <a:xfrm>
            <a:off x="298141" y="681037"/>
            <a:ext cx="10515600" cy="1325563"/>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t>Hiyerarşik kümeleme için iki ana yaklaşım vardır: birleştirici</a:t>
            </a:r>
            <a:r>
              <a:rPr lang="tr-TR"/>
              <a:t>(agglomerative)</a:t>
            </a:r>
            <a:r>
              <a:rPr lang="en-US"/>
              <a:t> ve ayrıştırıcı</a:t>
            </a:r>
            <a:r>
              <a:rPr lang="tr-TR"/>
              <a:t>(divisive)</a:t>
            </a:r>
            <a:r>
              <a:rPr lang="en-US"/>
              <a:t>.</a:t>
            </a:r>
          </a:p>
        </p:txBody>
      </p:sp>
    </p:spTree>
    <p:extLst>
      <p:ext uri="{BB962C8B-B14F-4D97-AF65-F5344CB8AC3E}">
        <p14:creationId xmlns:p14="http://schemas.microsoft.com/office/powerpoint/2010/main" val="26259695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E112DC-78BE-CDC5-F41C-550C40F28D76}"/>
              </a:ext>
            </a:extLst>
          </p:cNvPr>
          <p:cNvSpPr>
            <a:spLocks noGrp="1"/>
          </p:cNvSpPr>
          <p:nvPr>
            <p:ph idx="1"/>
          </p:nvPr>
        </p:nvSpPr>
        <p:spPr>
          <a:xfrm>
            <a:off x="1299839" y="2846557"/>
            <a:ext cx="10515600" cy="4351338"/>
          </a:xfrm>
        </p:spPr>
        <p:txBody>
          <a:bodyPr/>
          <a:lstStyle/>
          <a:p>
            <a:pPr algn="r"/>
            <a:r>
              <a:rPr lang="en-US"/>
              <a:t>Bu yaklaşımda, her veri noktası kendi kümesi olarak başlar.</a:t>
            </a:r>
          </a:p>
          <a:p>
            <a:pPr algn="r"/>
            <a:r>
              <a:rPr lang="en-US"/>
              <a:t>Her adımda, en yakın iki küme, öklid mesafesi, Manhattan mesafesi veya korelasyon mesafesi gibi bir mesafe ölçütüne dayanarak birleştirilir.</a:t>
            </a:r>
          </a:p>
          <a:p>
            <a:pPr algn="r"/>
            <a:r>
              <a:rPr lang="en-US"/>
              <a:t>Bu süreç, tüm veri noktaları tek bir küme içinde kalacak şekilde devam eder ve bir dendrogram oluşturur.</a:t>
            </a:r>
          </a:p>
        </p:txBody>
      </p:sp>
      <p:sp>
        <p:nvSpPr>
          <p:cNvPr id="5" name="Başlık 4">
            <a:extLst>
              <a:ext uri="{FF2B5EF4-FFF2-40B4-BE49-F238E27FC236}">
                <a16:creationId xmlns:a16="http://schemas.microsoft.com/office/drawing/2014/main" id="{832AA1B1-7283-42FB-EC1A-8EB032EE018D}"/>
              </a:ext>
            </a:extLst>
          </p:cNvPr>
          <p:cNvSpPr>
            <a:spLocks noGrp="1"/>
          </p:cNvSpPr>
          <p:nvPr>
            <p:ph type="title"/>
          </p:nvPr>
        </p:nvSpPr>
        <p:spPr>
          <a:xfrm>
            <a:off x="190131" y="681037"/>
            <a:ext cx="10515600" cy="1325563"/>
          </a:xfrm>
        </p:spPr>
        <p:txBody>
          <a:bodyPr/>
          <a:lstStyle/>
          <a:p>
            <a:r>
              <a:rPr lang="en-US" err="1"/>
              <a:t>Birleştirici Hiyerarşik Kümeleme:</a:t>
            </a:r>
          </a:p>
        </p:txBody>
      </p:sp>
    </p:spTree>
    <p:extLst>
      <p:ext uri="{BB962C8B-B14F-4D97-AF65-F5344CB8AC3E}">
        <p14:creationId xmlns:p14="http://schemas.microsoft.com/office/powerpoint/2010/main" val="26685637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E11B6E-9FE3-953D-FC41-A02C1680C2D8}"/>
              </a:ext>
            </a:extLst>
          </p:cNvPr>
          <p:cNvSpPr>
            <a:spLocks noGrp="1"/>
          </p:cNvSpPr>
          <p:nvPr>
            <p:ph type="title"/>
          </p:nvPr>
        </p:nvSpPr>
        <p:spPr>
          <a:xfrm>
            <a:off x="221942" y="773498"/>
            <a:ext cx="10515600" cy="1325563"/>
          </a:xfrm>
        </p:spPr>
        <p:txBody>
          <a:bodyPr/>
          <a:lstStyle/>
          <a:p>
            <a:r>
              <a:rPr lang="en-US" err="1"/>
              <a:t>Ayrıştırıcı Hiyerarşik Kümeleme:</a:t>
            </a:r>
          </a:p>
        </p:txBody>
      </p:sp>
      <p:sp>
        <p:nvSpPr>
          <p:cNvPr id="3" name="İçerik Yer Tutucusu 2">
            <a:extLst>
              <a:ext uri="{FF2B5EF4-FFF2-40B4-BE49-F238E27FC236}">
                <a16:creationId xmlns:a16="http://schemas.microsoft.com/office/drawing/2014/main" id="{04F2AEEE-59D1-53FD-0161-68CBE839F8D0}"/>
              </a:ext>
            </a:extLst>
          </p:cNvPr>
          <p:cNvSpPr>
            <a:spLocks noGrp="1"/>
          </p:cNvSpPr>
          <p:nvPr>
            <p:ph idx="1"/>
          </p:nvPr>
        </p:nvSpPr>
        <p:spPr>
          <a:xfrm>
            <a:off x="1415248" y="3050743"/>
            <a:ext cx="10515600" cy="4351338"/>
          </a:xfrm>
        </p:spPr>
        <p:txBody>
          <a:bodyPr/>
          <a:lstStyle/>
          <a:p>
            <a:pPr algn="r"/>
            <a:r>
              <a:rPr lang="en-US"/>
              <a:t>Bu yaklaşımda, tüm veri noktaları tek bir kümede başlar.</a:t>
            </a:r>
          </a:p>
          <a:p>
            <a:pPr algn="r"/>
            <a:r>
              <a:rPr lang="en-US"/>
              <a:t>Her adımda, algoritma, sonuçlanan kümeler arasındaki mesafeyi maksimize eden kümeyi böler.</a:t>
            </a:r>
          </a:p>
          <a:p>
            <a:pPr algn="r"/>
            <a:r>
              <a:rPr lang="en-US"/>
              <a:t>Bu süreç, her veri noktasının kendi kümesinde olduğu rekürsif bir şekilde devam eder ve bir dendrogram oluşturur.</a:t>
            </a:r>
          </a:p>
        </p:txBody>
      </p:sp>
    </p:spTree>
    <p:extLst>
      <p:ext uri="{BB962C8B-B14F-4D97-AF65-F5344CB8AC3E}">
        <p14:creationId xmlns:p14="http://schemas.microsoft.com/office/powerpoint/2010/main" val="9994704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A3478A-3705-BEEB-F947-58C016EC56E7}"/>
              </a:ext>
            </a:extLst>
          </p:cNvPr>
          <p:cNvSpPr>
            <a:spLocks noGrp="1"/>
          </p:cNvSpPr>
          <p:nvPr>
            <p:ph type="title"/>
          </p:nvPr>
        </p:nvSpPr>
        <p:spPr>
          <a:xfrm>
            <a:off x="1139301" y="1546487"/>
            <a:ext cx="10693893" cy="1229049"/>
          </a:xfrm>
        </p:spPr>
        <p:txBody>
          <a:bodyPr>
            <a:normAutofit fontScale="90000"/>
          </a:bodyPr>
          <a:lstStyle/>
          <a:p>
            <a:pPr algn="r"/>
            <a:r>
              <a:rPr lang="en-US" err="1"/>
              <a:t>Hiyerarşik kümelemede küme arasındaki mesafeyi hesaplamak için yaygın bağlantı yöntemleri:</a:t>
            </a:r>
            <a:br>
              <a:rPr lang="en-US" err="1"/>
            </a:br>
            <a:endParaRPr lang="en-US"/>
          </a:p>
        </p:txBody>
      </p:sp>
      <p:sp>
        <p:nvSpPr>
          <p:cNvPr id="3" name="İçerik Yer Tutucusu 2">
            <a:extLst>
              <a:ext uri="{FF2B5EF4-FFF2-40B4-BE49-F238E27FC236}">
                <a16:creationId xmlns:a16="http://schemas.microsoft.com/office/drawing/2014/main" id="{76B78186-7D76-265E-AEDC-95506390435C}"/>
              </a:ext>
            </a:extLst>
          </p:cNvPr>
          <p:cNvSpPr>
            <a:spLocks noGrp="1"/>
          </p:cNvSpPr>
          <p:nvPr>
            <p:ph idx="1"/>
          </p:nvPr>
        </p:nvSpPr>
        <p:spPr>
          <a:xfrm>
            <a:off x="358806" y="2775536"/>
            <a:ext cx="10515600" cy="4351338"/>
          </a:xfrm>
        </p:spPr>
        <p:txBody>
          <a:bodyPr/>
          <a:lstStyle/>
          <a:p>
            <a:endParaRPr lang="en-US"/>
          </a:p>
          <a:p>
            <a:r>
              <a:rPr lang="en-US"/>
              <a:t>Tek Bağlantı: İki küme arasındaki en yakın noktaların mesafesi.</a:t>
            </a:r>
          </a:p>
          <a:p>
            <a:r>
              <a:rPr lang="en-US"/>
              <a:t>Tam Bağlantı: İki küme arasındaki en uzak noktaların mesafesi.</a:t>
            </a:r>
          </a:p>
          <a:p>
            <a:r>
              <a:rPr lang="en-US" err="1"/>
              <a:t>Ortalama Bağlantı: İki küme arasındaki tüm noktaların ortalama mesafesi.</a:t>
            </a:r>
          </a:p>
          <a:p>
            <a:r>
              <a:rPr lang="en-US"/>
              <a:t>Merkez Bağlantı: İki kümenin merkez noktaları arasındaki mesafe.</a:t>
            </a:r>
          </a:p>
        </p:txBody>
      </p:sp>
    </p:spTree>
    <p:extLst>
      <p:ext uri="{BB962C8B-B14F-4D97-AF65-F5344CB8AC3E}">
        <p14:creationId xmlns:p14="http://schemas.microsoft.com/office/powerpoint/2010/main" val="30290401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508388-9E35-2334-EBD4-645B77EC2206}"/>
              </a:ext>
            </a:extLst>
          </p:cNvPr>
          <p:cNvSpPr>
            <a:spLocks noGrp="1"/>
          </p:cNvSpPr>
          <p:nvPr>
            <p:ph type="title"/>
          </p:nvPr>
        </p:nvSpPr>
        <p:spPr/>
        <p:txBody>
          <a:bodyPr/>
          <a:lstStyle/>
          <a:p>
            <a:r>
              <a:rPr lang="en-US" err="1"/>
              <a:t>Hiyerarşik kümeleme</a:t>
            </a:r>
            <a:br>
              <a:rPr lang="tr-TR"/>
            </a:br>
            <a:r>
              <a:rPr lang="en-US" err="1"/>
              <a:t>avantaj</a:t>
            </a:r>
            <a:r>
              <a:rPr lang="tr-TR" err="1"/>
              <a:t>ları                                      dezavantajları</a:t>
            </a:r>
            <a:endParaRPr lang="en-US"/>
          </a:p>
        </p:txBody>
      </p:sp>
      <p:sp>
        <p:nvSpPr>
          <p:cNvPr id="3" name="İçerik Yer Tutucusu 2">
            <a:extLst>
              <a:ext uri="{FF2B5EF4-FFF2-40B4-BE49-F238E27FC236}">
                <a16:creationId xmlns:a16="http://schemas.microsoft.com/office/drawing/2014/main" id="{C7316F0E-31FE-9DD8-9B9F-BF76470F314A}"/>
              </a:ext>
            </a:extLst>
          </p:cNvPr>
          <p:cNvSpPr>
            <a:spLocks noGrp="1"/>
          </p:cNvSpPr>
          <p:nvPr>
            <p:ph idx="1"/>
          </p:nvPr>
        </p:nvSpPr>
        <p:spPr>
          <a:xfrm>
            <a:off x="838200" y="1825625"/>
            <a:ext cx="4488402" cy="4351338"/>
          </a:xfrm>
        </p:spPr>
        <p:txBody>
          <a:bodyPr/>
          <a:lstStyle/>
          <a:p>
            <a:r>
              <a:rPr lang="en-US" err="1"/>
              <a:t>Önceden küme sayısını belirtmeyi gerektirmez.</a:t>
            </a:r>
          </a:p>
          <a:p>
            <a:r>
              <a:rPr lang="en-US" err="1"/>
              <a:t>Farklı çözünürlüklerde veriyi keşfetmek için kullanışlı olan bir küme hiyerarşisi sağlar.</a:t>
            </a:r>
          </a:p>
          <a:p>
            <a:r>
              <a:rPr lang="en-US" err="1"/>
              <a:t>Dendrogramlarla birlikte yorumlamak kolay ve sezgiseldir.</a:t>
            </a:r>
          </a:p>
        </p:txBody>
      </p:sp>
      <p:sp>
        <p:nvSpPr>
          <p:cNvPr id="5" name="Metin kutusu 4">
            <a:extLst>
              <a:ext uri="{FF2B5EF4-FFF2-40B4-BE49-F238E27FC236}">
                <a16:creationId xmlns:a16="http://schemas.microsoft.com/office/drawing/2014/main" id="{C90934C4-276D-FCE3-E8BC-AC8BD2245943}"/>
              </a:ext>
            </a:extLst>
          </p:cNvPr>
          <p:cNvSpPr txBox="1"/>
          <p:nvPr/>
        </p:nvSpPr>
        <p:spPr>
          <a:xfrm>
            <a:off x="6161102" y="1825625"/>
            <a:ext cx="5406501"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itchFamily="34" charset="0"/>
              <a:buChar char="•"/>
            </a:pPr>
            <a:r>
              <a:rPr lang="tr-TR" sz="2800"/>
              <a:t>B</a:t>
            </a:r>
            <a:r>
              <a:rPr lang="en-US" sz="2800" err="1"/>
              <a:t>üyük veri kümeleri için hesaplama açısından maliyetli olabilir.</a:t>
            </a:r>
          </a:p>
          <a:p>
            <a:pPr marL="457200" indent="-457200">
              <a:buFont typeface="Arial" pitchFamily="34" charset="0"/>
              <a:buChar char="•"/>
            </a:pPr>
            <a:r>
              <a:rPr lang="tr-TR" sz="2800"/>
              <a:t>S</a:t>
            </a:r>
            <a:r>
              <a:rPr lang="en-US" sz="2800" err="1"/>
              <a:t>onuçlar mesafe ölçütü ve bağlantı yönteminin seçimine duyarlı olabilir.</a:t>
            </a:r>
          </a:p>
          <a:p>
            <a:pPr marL="457200" indent="-457200">
              <a:buFont typeface="Arial" pitchFamily="34" charset="0"/>
              <a:buChar char="•"/>
            </a:pPr>
            <a:r>
              <a:rPr lang="en-US" sz="2800" err="1"/>
              <a:t>Ayrıca, küresel olmayan veya düzensiz şekilli kümelerle iyi performans göstermeyebilir.</a:t>
            </a:r>
          </a:p>
        </p:txBody>
      </p:sp>
    </p:spTree>
    <p:extLst>
      <p:ext uri="{BB962C8B-B14F-4D97-AF65-F5344CB8AC3E}">
        <p14:creationId xmlns:p14="http://schemas.microsoft.com/office/powerpoint/2010/main" val="27656420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BDECD2-94EB-D40E-D807-513B13BEADF4}"/>
              </a:ext>
            </a:extLst>
          </p:cNvPr>
          <p:cNvSpPr>
            <a:spLocks noGrp="1"/>
          </p:cNvSpPr>
          <p:nvPr>
            <p:ph type="title"/>
          </p:nvPr>
        </p:nvSpPr>
        <p:spPr/>
        <p:txBody>
          <a:bodyPr/>
          <a:lstStyle/>
          <a:p>
            <a:r>
              <a:rPr lang="tr-TR" err="1"/>
              <a:t>Clusteringin gerçek hayat uygulamaları</a:t>
            </a:r>
            <a:endParaRPr lang="en-US"/>
          </a:p>
        </p:txBody>
      </p:sp>
      <p:pic>
        <p:nvPicPr>
          <p:cNvPr id="5" name="Resim 4" descr="kişi, şahıs, çizgi film içeren bir resim&#10;&#10;Açıklama otomatik olarak oluşturuldu">
            <a:extLst>
              <a:ext uri="{FF2B5EF4-FFF2-40B4-BE49-F238E27FC236}">
                <a16:creationId xmlns:a16="http://schemas.microsoft.com/office/drawing/2014/main" id="{AF88DADE-5246-A78E-3B2F-625FD1173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362" y="3973286"/>
            <a:ext cx="8731679" cy="2577329"/>
          </a:xfrm>
          <a:prstGeom prst="rect">
            <a:avLst/>
          </a:prstGeom>
        </p:spPr>
      </p:pic>
      <p:sp>
        <p:nvSpPr>
          <p:cNvPr id="3" name="İçerik Yer Tutucusu 2">
            <a:extLst>
              <a:ext uri="{FF2B5EF4-FFF2-40B4-BE49-F238E27FC236}">
                <a16:creationId xmlns:a16="http://schemas.microsoft.com/office/drawing/2014/main" id="{45B9394A-6387-C7E7-0BFF-5E5B2EC4E543}"/>
              </a:ext>
            </a:extLst>
          </p:cNvPr>
          <p:cNvSpPr>
            <a:spLocks noGrp="1"/>
          </p:cNvSpPr>
          <p:nvPr>
            <p:ph idx="1"/>
          </p:nvPr>
        </p:nvSpPr>
        <p:spPr>
          <a:xfrm>
            <a:off x="678402" y="1690688"/>
            <a:ext cx="10515600" cy="2282598"/>
          </a:xfrm>
        </p:spPr>
        <p:txBody>
          <a:bodyPr>
            <a:normAutofit lnSpcReduction="10000"/>
          </a:bodyPr>
          <a:lstStyle/>
          <a:p>
            <a:r>
              <a:rPr lang="en-US" err="1"/>
              <a:t>Pazarlama Segmentasyonu: Müşteri verilerini analiz ederek benzer davranışlar sergileyen müşteri gruplarını belirlemek ve pazarlama stratejilerini bu segmentlere göre uyarlamak için kümeleme kullanılabilir. Bu, ürün önerilerini kişiselleştirmek, hedef kitleye özgü reklam kampanyaları oluşturmak ve müşteri sadakatini artırmak için kullanılabilir.</a:t>
            </a:r>
            <a:endParaRPr lang="tr-TR"/>
          </a:p>
        </p:txBody>
      </p:sp>
    </p:spTree>
    <p:extLst>
      <p:ext uri="{BB962C8B-B14F-4D97-AF65-F5344CB8AC3E}">
        <p14:creationId xmlns:p14="http://schemas.microsoft.com/office/powerpoint/2010/main" val="38324226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7ACD9F29-2320-ECB4-9F88-C30E8A059F8A}"/>
              </a:ext>
            </a:extLst>
          </p:cNvPr>
          <p:cNvSpPr txBox="1"/>
          <p:nvPr/>
        </p:nvSpPr>
        <p:spPr>
          <a:xfrm>
            <a:off x="790112" y="683580"/>
            <a:ext cx="10076155" cy="64325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sz="2000" err="1"/>
              <a:t>Tıbbi Tanı: Biyomedikal görüntüleme verileri (örneğin, MRI veya CT taramaları), hastalıkların teşhisi ve tedavisi için kümeleme yöntemleri kullanılarak analiz edilebilir. Benzer görüntü desenlerine sahip hastalar aynı kümeye atanabilir ve bu da hastalıkların erken teşhisini veya tedaviye yanıtı tahmin etmeyi kolaylaştırabilir.</a:t>
            </a:r>
            <a:endParaRPr lang="tr-TR" sz="2000"/>
          </a:p>
          <a:p>
            <a:pPr marL="285750" indent="-285750">
              <a:buFont typeface="Arial" pitchFamily="34" charset="0"/>
              <a:buChar char="•"/>
            </a:pPr>
            <a:endParaRPr lang="tr-TR" sz="2000"/>
          </a:p>
          <a:p>
            <a:pPr marL="285750" indent="-285750">
              <a:buFont typeface="Arial" pitchFamily="34" charset="0"/>
              <a:buChar char="•"/>
            </a:pPr>
            <a:endParaRPr lang="tr-TR" sz="2000"/>
          </a:p>
          <a:p>
            <a:pPr marL="285750" indent="-285750">
              <a:buFont typeface="Arial" pitchFamily="34" charset="0"/>
              <a:buChar char="•"/>
            </a:pPr>
            <a:r>
              <a:rPr lang="tr-TR" sz="2000"/>
              <a:t>Sosyal Ağ Analizi: Sosyal ağ verileri, kişiler veya topluluklar arasındaki ilişkileri analiz etmek için kümeleme yöntemleriyle incelenebilir. Benzer ilgi alanlarına sahip veya benzer etkileşim örüntülerine sahip kişiler aynı kümeye atanabilir, bu da sosyal ağdaki toplulukları ve ilişkileri anlamak için kullanılabilir.</a:t>
            </a:r>
          </a:p>
          <a:p>
            <a:pPr marL="285750" indent="-285750">
              <a:buFont typeface="Arial" pitchFamily="34" charset="0"/>
              <a:buChar char="•"/>
            </a:pPr>
            <a:endParaRPr lang="tr-TR" sz="2000"/>
          </a:p>
          <a:p>
            <a:pPr marL="285750" indent="-285750">
              <a:buFont typeface="Arial" pitchFamily="34" charset="0"/>
              <a:buChar char="•"/>
            </a:pPr>
            <a:endParaRPr lang="tr-TR" sz="2000"/>
          </a:p>
          <a:p>
            <a:pPr marL="285750" indent="-285750">
              <a:buFont typeface="Arial" pitchFamily="34" charset="0"/>
              <a:buChar char="•"/>
            </a:pPr>
            <a:endParaRPr lang="tr-TR" sz="2000"/>
          </a:p>
          <a:p>
            <a:pPr marL="285750" indent="-285750">
              <a:buFont typeface="Arial" pitchFamily="34" charset="0"/>
              <a:buChar char="•"/>
            </a:pPr>
            <a:r>
              <a:rPr lang="tr-TR" sz="2000"/>
              <a:t>Müzik ve Video Önerileri: Müzik ve video akış platformları, kullanıcıların tercihlerine göre önerilerde bulunmak için kümeleme yöntemlerini kullanabilir. Benzer müzik veya video tercihlerine sahip kullanıcılar aynı kümeye atanabilir ve daha önce beğenilen içeriklere benzer yeni içerikler önerilebilir.</a:t>
            </a:r>
          </a:p>
          <a:p>
            <a:pPr marL="285750" indent="-285750">
              <a:buFont typeface="Arial" pitchFamily="34" charset="0"/>
              <a:buChar char="•"/>
            </a:pPr>
            <a:endParaRPr lang="tr-TR"/>
          </a:p>
          <a:p>
            <a:pPr marL="285750" indent="-285750">
              <a:buFont typeface="Arial" pitchFamily="34" charset="0"/>
              <a:buChar char="•"/>
            </a:pPr>
            <a:endParaRPr lang="tr-TR"/>
          </a:p>
          <a:p>
            <a:pPr marL="285750" indent="-285750">
              <a:buFont typeface="Arial" pitchFamily="34" charset="0"/>
              <a:buChar char="•"/>
            </a:pPr>
            <a:endParaRPr lang="tr-TR"/>
          </a:p>
          <a:p>
            <a:pPr marL="285750" indent="-285750">
              <a:buFont typeface="Arial" pitchFamily="34" charset="0"/>
              <a:buChar char="•"/>
            </a:pPr>
            <a:endParaRPr lang="en-US"/>
          </a:p>
        </p:txBody>
      </p:sp>
    </p:spTree>
    <p:extLst>
      <p:ext uri="{BB962C8B-B14F-4D97-AF65-F5344CB8AC3E}">
        <p14:creationId xmlns:p14="http://schemas.microsoft.com/office/powerpoint/2010/main" val="36350686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B464BB-7200-5228-F26F-9ABF29E07866}"/>
              </a:ext>
            </a:extLst>
          </p:cNvPr>
          <p:cNvSpPr>
            <a:spLocks noGrp="1"/>
          </p:cNvSpPr>
          <p:nvPr>
            <p:ph idx="1"/>
          </p:nvPr>
        </p:nvSpPr>
        <p:spPr>
          <a:xfrm>
            <a:off x="713913" y="1417252"/>
            <a:ext cx="10515600" cy="4351338"/>
          </a:xfrm>
        </p:spPr>
        <p:txBody>
          <a:bodyPr>
            <a:normAutofit fontScale="85000" lnSpcReduction="20000"/>
          </a:bodyPr>
          <a:lstStyle/>
          <a:p>
            <a:r>
              <a:rPr lang="en-US"/>
              <a:t>E-ticaret Önerileri: E-ticaret platformları, kullanıcıların satın alma geçmişlerine, gezinme davranışlarına ve tercihlerine göre kişiselleştirilmiş ürün önerileri sunmak için kümeleme yöntemlerini kullanabilir. Benzer alışveriş desenlerine sahip kullanıcılar aynı kümeye atanabilir ve bu kümeler için özel ürün önerileri sunulabilir</a:t>
            </a:r>
            <a:r>
              <a:rPr lang="tr-TR"/>
              <a:t>.</a:t>
            </a:r>
          </a:p>
          <a:p>
            <a:endParaRPr lang="tr-TR"/>
          </a:p>
          <a:p>
            <a:r>
              <a:rPr lang="tr-TR"/>
              <a:t>Görüntü İşleme : Kümeleme, benzer görüntüleri bir arada gruplamak, görüntüleri içeriğe göre sınıflandırmak ve görüntü verilerindeki kalıpları tanımlamak için kullanılabilir.</a:t>
            </a:r>
          </a:p>
          <a:p>
            <a:endParaRPr lang="tr-TR"/>
          </a:p>
          <a:p>
            <a:r>
              <a:rPr lang="en-US" err="1"/>
              <a:t>Hava Trafiği Yönetimi: Hava trafiği kontrolü, uçak rotalarını ve iniş kalkış zamanlamalarını optimize etmek için kümeleme yöntemlerini kullanabilir. Benzer destinasyonlara veya uçuş planlarına sahip uçaklar aynı kümeye atanabilir, bu da havaalanı trafiğini daha verimli hale getirebilir.</a:t>
            </a:r>
            <a:endParaRPr lang="tr-TR"/>
          </a:p>
          <a:p>
            <a:endParaRPr lang="en-US"/>
          </a:p>
        </p:txBody>
      </p:sp>
    </p:spTree>
    <p:extLst>
      <p:ext uri="{BB962C8B-B14F-4D97-AF65-F5344CB8AC3E}">
        <p14:creationId xmlns:p14="http://schemas.microsoft.com/office/powerpoint/2010/main" val="14558944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648A-B5B4-E143-CED6-2CB471E853E4}"/>
              </a:ext>
            </a:extLst>
          </p:cNvPr>
          <p:cNvSpPr>
            <a:spLocks noGrp="1"/>
          </p:cNvSpPr>
          <p:nvPr>
            <p:ph type="title"/>
          </p:nvPr>
        </p:nvSpPr>
        <p:spPr>
          <a:xfrm>
            <a:off x="6400800" y="609600"/>
            <a:ext cx="5147730" cy="1641987"/>
          </a:xfrm>
        </p:spPr>
        <p:txBody>
          <a:bodyPr>
            <a:normAutofit/>
          </a:bodyPr>
          <a:lstStyle/>
          <a:p>
            <a:r>
              <a:rPr lang="en-TR"/>
              <a:t>KÜMELEME(CLUSTERING)</a:t>
            </a:r>
          </a:p>
        </p:txBody>
      </p:sp>
      <p:sp>
        <p:nvSpPr>
          <p:cNvPr id="3" name="Content Placeholder 2">
            <a:extLst>
              <a:ext uri="{FF2B5EF4-FFF2-40B4-BE49-F238E27FC236}">
                <a16:creationId xmlns:a16="http://schemas.microsoft.com/office/drawing/2014/main" id="{B3D09EED-3927-0589-4303-2778E8A89CF7}"/>
              </a:ext>
            </a:extLst>
          </p:cNvPr>
          <p:cNvSpPr>
            <a:spLocks noGrp="1"/>
          </p:cNvSpPr>
          <p:nvPr>
            <p:ph idx="1"/>
          </p:nvPr>
        </p:nvSpPr>
        <p:spPr>
          <a:xfrm>
            <a:off x="6400800" y="1807740"/>
            <a:ext cx="5147730" cy="3637935"/>
          </a:xfrm>
        </p:spPr>
        <p:txBody>
          <a:bodyPr>
            <a:normAutofit/>
          </a:bodyPr>
          <a:lstStyle/>
          <a:p>
            <a:pPr marL="0" indent="0">
              <a:buNone/>
            </a:pPr>
            <a:r>
              <a:rPr lang="en-US" b="0" i="0" u="none" strike="noStrike">
                <a:solidFill>
                  <a:srgbClr val="ECECEC"/>
                </a:solidFill>
                <a:effectLst/>
                <a:latin typeface="Söhne"/>
              </a:rPr>
              <a:t>  Kümeleme, benzer özelliklere sahip veri noktalarını gruplayarak veri içindeki yapıyı ortaya çıkarmak için kullanılan bir makine öğrenmesi tekniğidir.</a:t>
            </a:r>
            <a:endParaRPr lang="en-TR">
              <a:latin typeface="+mj-lt"/>
            </a:endParaRPr>
          </a:p>
        </p:txBody>
      </p:sp>
      <p:pic>
        <p:nvPicPr>
          <p:cNvPr id="5" name="Picture 4" descr="A diagram of a number of dots&#10;&#10;Description automatically generated">
            <a:extLst>
              <a:ext uri="{FF2B5EF4-FFF2-40B4-BE49-F238E27FC236}">
                <a16:creationId xmlns:a16="http://schemas.microsoft.com/office/drawing/2014/main" id="{B1515A43-3975-006E-C125-41A58890C0C3}"/>
              </a:ext>
            </a:extLst>
          </p:cNvPr>
          <p:cNvPicPr>
            <a:picLocks noChangeAspect="1"/>
          </p:cNvPicPr>
          <p:nvPr/>
        </p:nvPicPr>
        <p:blipFill>
          <a:blip r:embed="rId3"/>
          <a:stretch>
            <a:fillRect/>
          </a:stretch>
        </p:blipFill>
        <p:spPr>
          <a:xfrm>
            <a:off x="648930" y="1446350"/>
            <a:ext cx="5447070" cy="36359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7355220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91FB0CC-1DD3-E851-0BD7-CE7427D3BAEE}"/>
              </a:ext>
            </a:extLst>
          </p:cNvPr>
          <p:cNvSpPr>
            <a:spLocks noGrp="1"/>
          </p:cNvSpPr>
          <p:nvPr>
            <p:ph idx="1"/>
          </p:nvPr>
        </p:nvSpPr>
        <p:spPr>
          <a:xfrm>
            <a:off x="838200" y="742549"/>
            <a:ext cx="10515600" cy="4351338"/>
          </a:xfrm>
        </p:spPr>
        <p:txBody>
          <a:bodyPr>
            <a:normAutofit fontScale="92500"/>
          </a:bodyPr>
          <a:lstStyle/>
          <a:p>
            <a:r>
              <a:rPr lang="en-US"/>
              <a:t>Haber Kategorizasyonu: Büyük haber veritabanları, otomatik haber kategorizasyonu için kümeleme yöntemleriyle analiz edilebilir. Benzer içeriklere veya anahtar kelimelere sahip haberler aynı kümeye atanabilir, bu da haber sitelerinde içerik yönlendirmesi ve kullanıcı deneyimini iyileştirmeye yardımcı olabilir.</a:t>
            </a:r>
            <a:endParaRPr lang="tr-TR"/>
          </a:p>
          <a:p>
            <a:endParaRPr lang="tr-TR"/>
          </a:p>
          <a:p>
            <a:r>
              <a:rPr lang="en-US" err="1"/>
              <a:t>Tarım Verimliliği: Tarım verileri, çiftliklerin veya tarım arazilerinin verimliliğini artırmak için kümeleme yöntemleriyle analiz edilebilir. Toprak özellikleri, iklim koşulları ve bitki türleri gibi faktörlere dayalı olarak, benzer özelliklere sahip araziler aynı kümeye atanabilir, bu da daha etkili tarım uygulamalarının geliştirilmesine yardımcı olabilir.</a:t>
            </a:r>
          </a:p>
        </p:txBody>
      </p:sp>
    </p:spTree>
    <p:extLst>
      <p:ext uri="{BB962C8B-B14F-4D97-AF65-F5344CB8AC3E}">
        <p14:creationId xmlns:p14="http://schemas.microsoft.com/office/powerpoint/2010/main" val="23040846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E3F3D8A-5FF5-B2CD-6FA3-35A0D80309BC}"/>
              </a:ext>
            </a:extLst>
          </p:cNvPr>
          <p:cNvSpPr>
            <a:spLocks noGrp="1"/>
          </p:cNvSpPr>
          <p:nvPr>
            <p:ph idx="1"/>
          </p:nvPr>
        </p:nvSpPr>
        <p:spPr>
          <a:xfrm>
            <a:off x="838200" y="662649"/>
            <a:ext cx="10515600" cy="5161101"/>
          </a:xfrm>
        </p:spPr>
        <p:txBody>
          <a:bodyPr>
            <a:normAutofit fontScale="85000" lnSpcReduction="10000"/>
          </a:bodyPr>
          <a:lstStyle/>
          <a:p>
            <a:r>
              <a:rPr lang="en-US" err="1"/>
              <a:t>Üretim : Kümeleme, benzer ürünleri bir arada gruplamak, üretim süreçlerini optimize etmek ve üretim süreçlerindeki kusurları belirlemek için kullanılır.</a:t>
            </a:r>
            <a:endParaRPr lang="tr-TR"/>
          </a:p>
          <a:p>
            <a:endParaRPr lang="tr-TR"/>
          </a:p>
          <a:p>
            <a:r>
              <a:rPr lang="en-US" err="1"/>
              <a:t>Suç analizi: Kümeleme, suçun sıcak noktalarının belirlenmesine, gelecekteki suç eğilimlerinin tahmin edilmesine ve suç önleme stratejilerinin geliştirilmesine yardımcı olabilecek konum, zaman ve tür gibi benzer suç verilerini gruplandırmak için kullanılır.</a:t>
            </a:r>
            <a:endParaRPr lang="tr-TR"/>
          </a:p>
          <a:p>
            <a:endParaRPr lang="tr-TR"/>
          </a:p>
          <a:p>
            <a:r>
              <a:rPr lang="en-US" err="1"/>
              <a:t>Genetik: Kümeleme, benzer ifade modellerine sahip genleri gruplamak ve biyolojik süreçlerde birlikte çalışan gen ağlarını tanımlamak için kullanılır.</a:t>
            </a:r>
            <a:endParaRPr lang="tr-TR"/>
          </a:p>
          <a:p>
            <a:endParaRPr lang="tr-TR"/>
          </a:p>
          <a:p>
            <a:r>
              <a:rPr lang="en-US" err="1"/>
              <a:t>Finans: Kümeleme, müşteri davranışına göre pazar segmentlerini belirlemek, borsa verilerindeki kalıpları belirlemek ve yatırım portföylerindeki riski analiz etmek için kullanılır.</a:t>
            </a:r>
          </a:p>
        </p:txBody>
      </p:sp>
    </p:spTree>
    <p:extLst>
      <p:ext uri="{BB962C8B-B14F-4D97-AF65-F5344CB8AC3E}">
        <p14:creationId xmlns:p14="http://schemas.microsoft.com/office/powerpoint/2010/main" val="13117653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260A01-7DC9-142D-DC63-FBCD55723AA8}"/>
              </a:ext>
            </a:extLst>
          </p:cNvPr>
          <p:cNvSpPr>
            <a:spLocks noGrp="1"/>
          </p:cNvSpPr>
          <p:nvPr>
            <p:ph type="title"/>
          </p:nvPr>
        </p:nvSpPr>
        <p:spPr/>
        <p:txBody>
          <a:bodyPr/>
          <a:lstStyle/>
          <a:p>
            <a:r>
              <a:rPr lang="tr-TR"/>
              <a:t>Kaynakçalar:</a:t>
            </a:r>
            <a:endParaRPr lang="en-US"/>
          </a:p>
        </p:txBody>
      </p:sp>
      <p:sp>
        <p:nvSpPr>
          <p:cNvPr id="3" name="İçerik Yer Tutucusu 2">
            <a:extLst>
              <a:ext uri="{FF2B5EF4-FFF2-40B4-BE49-F238E27FC236}">
                <a16:creationId xmlns:a16="http://schemas.microsoft.com/office/drawing/2014/main" id="{F714D99D-8D07-8BE9-0F03-3AFB765190E0}"/>
              </a:ext>
            </a:extLst>
          </p:cNvPr>
          <p:cNvSpPr>
            <a:spLocks noGrp="1"/>
          </p:cNvSpPr>
          <p:nvPr>
            <p:ph idx="1"/>
          </p:nvPr>
        </p:nvSpPr>
        <p:spPr/>
        <p:txBody>
          <a:bodyPr/>
          <a:lstStyle/>
          <a:p>
            <a:r>
              <a:rPr lang="tr-TR"/>
              <a:t>Chat GPT 3.5</a:t>
            </a:r>
          </a:p>
          <a:p>
            <a:r>
              <a:rPr lang="tr-TR" err="1"/>
              <a:t>Clustring in machine learning in Geeksforgeeks   ‘https://www.geeksforgeeks.org/clustering-in-machine-learning/’</a:t>
            </a:r>
            <a:endParaRPr lang="en-US"/>
          </a:p>
        </p:txBody>
      </p:sp>
    </p:spTree>
    <p:extLst>
      <p:ext uri="{BB962C8B-B14F-4D97-AF65-F5344CB8AC3E}">
        <p14:creationId xmlns:p14="http://schemas.microsoft.com/office/powerpoint/2010/main" val="29625871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7D5C-B4F8-306C-E6E2-2DC8B5F2E675}"/>
              </a:ext>
            </a:extLst>
          </p:cNvPr>
          <p:cNvSpPr>
            <a:spLocks noGrp="1"/>
          </p:cNvSpPr>
          <p:nvPr>
            <p:ph type="title"/>
          </p:nvPr>
        </p:nvSpPr>
        <p:spPr>
          <a:xfrm>
            <a:off x="825909" y="808055"/>
            <a:ext cx="3979205" cy="1453363"/>
          </a:xfrm>
        </p:spPr>
        <p:txBody>
          <a:bodyPr>
            <a:normAutofit/>
          </a:bodyPr>
          <a:lstStyle/>
          <a:p>
            <a:pPr>
              <a:lnSpc>
                <a:spcPct val="90000"/>
              </a:lnSpc>
            </a:pPr>
            <a:r>
              <a:rPr lang="en-TR" sz="3300"/>
              <a:t>K</a:t>
            </a:r>
            <a:r>
              <a:rPr lang="en-US" sz="3300" err="1"/>
              <a:t>ü</a:t>
            </a:r>
            <a:r>
              <a:rPr lang="en-TR" sz="3300"/>
              <a:t>melemenİN M</a:t>
            </a:r>
            <a:r>
              <a:rPr lang="en-US" sz="3300"/>
              <a:t>a</a:t>
            </a:r>
            <a:r>
              <a:rPr lang="en-TR" sz="3300"/>
              <a:t>tematİksel Modelİ</a:t>
            </a:r>
          </a:p>
        </p:txBody>
      </p:sp>
      <p:sp>
        <p:nvSpPr>
          <p:cNvPr id="3" name="Content Placeholder 2">
            <a:extLst>
              <a:ext uri="{FF2B5EF4-FFF2-40B4-BE49-F238E27FC236}">
                <a16:creationId xmlns:a16="http://schemas.microsoft.com/office/drawing/2014/main" id="{AB21E48F-966E-758D-AE37-B3AB12EAC85F}"/>
              </a:ext>
            </a:extLst>
          </p:cNvPr>
          <p:cNvSpPr>
            <a:spLocks noGrp="1"/>
          </p:cNvSpPr>
          <p:nvPr>
            <p:ph idx="1"/>
          </p:nvPr>
        </p:nvSpPr>
        <p:spPr>
          <a:xfrm>
            <a:off x="802178" y="2261420"/>
            <a:ext cx="4002936" cy="3637935"/>
          </a:xfrm>
        </p:spPr>
        <p:txBody>
          <a:bodyPr>
            <a:normAutofit/>
          </a:bodyPr>
          <a:lstStyle/>
          <a:p>
            <a:pPr marL="0" indent="0">
              <a:spcAft>
                <a:spcPts val="200"/>
              </a:spcAft>
              <a:buNone/>
            </a:pPr>
            <a:r>
              <a:rPr lang="en-US"/>
              <a:t>       k      n</a:t>
            </a:r>
            <a:endParaRPr lang="en-TR"/>
          </a:p>
          <a:p>
            <a:pPr marL="0" indent="0">
              <a:spcAft>
                <a:spcPts val="100"/>
              </a:spcAft>
              <a:buNone/>
            </a:pPr>
            <a:r>
              <a:rPr lang="en-TR"/>
              <a:t>J =  ∑      ∑ ||x</a:t>
            </a:r>
            <a:r>
              <a:rPr lang="en-TR" baseline="-25000"/>
              <a:t>i  </a:t>
            </a:r>
            <a:r>
              <a:rPr lang="en-TR"/>
              <a:t>- c</a:t>
            </a:r>
            <a:r>
              <a:rPr lang="en-TR" baseline="-25000"/>
              <a:t>j</a:t>
            </a:r>
            <a:r>
              <a:rPr lang="en-TR"/>
              <a:t>||</a:t>
            </a:r>
            <a:r>
              <a:rPr lang="en-TR" baseline="30000"/>
              <a:t>2   </a:t>
            </a:r>
            <a:r>
              <a:rPr lang="en-TR"/>
              <a:t>  </a:t>
            </a:r>
          </a:p>
          <a:p>
            <a:pPr marL="0" indent="0">
              <a:buNone/>
            </a:pPr>
            <a:r>
              <a:rPr lang="en-US"/>
              <a:t>      j</a:t>
            </a:r>
            <a:r>
              <a:rPr lang="en-TR"/>
              <a:t>=1   i=1</a:t>
            </a:r>
          </a:p>
          <a:p>
            <a:pPr marL="0" indent="0">
              <a:buNone/>
            </a:pPr>
            <a:endParaRPr lang="en-TR"/>
          </a:p>
          <a:p>
            <a:pPr marL="0" indent="0">
              <a:buNone/>
            </a:pPr>
            <a:r>
              <a:rPr lang="en-TR"/>
              <a:t>J = Hedef fonksiyonu</a:t>
            </a:r>
          </a:p>
          <a:p>
            <a:pPr marL="0" indent="0">
              <a:buNone/>
            </a:pPr>
            <a:r>
              <a:rPr lang="en-US"/>
              <a:t>k = Küme Sayısı</a:t>
            </a:r>
          </a:p>
          <a:p>
            <a:pPr marL="0" indent="0">
              <a:buNone/>
            </a:pPr>
            <a:r>
              <a:rPr lang="en-US"/>
              <a:t>n = Durum Sayısı</a:t>
            </a:r>
          </a:p>
          <a:p>
            <a:pPr marL="0" indent="0">
              <a:buNone/>
            </a:pPr>
            <a:r>
              <a:rPr lang="en-US"/>
              <a:t>x</a:t>
            </a:r>
            <a:r>
              <a:rPr lang="en-US" baseline="-25000"/>
              <a:t>i</a:t>
            </a:r>
            <a:r>
              <a:rPr lang="en-US"/>
              <a:t> = i durumu</a:t>
            </a:r>
          </a:p>
          <a:p>
            <a:pPr marL="0" indent="0">
              <a:buNone/>
            </a:pPr>
            <a:r>
              <a:rPr lang="en-US" err="1"/>
              <a:t>c</a:t>
            </a:r>
            <a:r>
              <a:rPr lang="en-US" baseline="-25000" err="1"/>
              <a:t>j  </a:t>
            </a:r>
            <a:r>
              <a:rPr lang="en-US"/>
              <a:t>= j kümesinin centroidi</a:t>
            </a:r>
          </a:p>
          <a:p>
            <a:pPr marL="0" indent="0">
              <a:buNone/>
            </a:pPr>
            <a:endParaRPr lang="en-TR"/>
          </a:p>
        </p:txBody>
      </p:sp>
      <p:pic>
        <p:nvPicPr>
          <p:cNvPr id="5" name="Picture 4" descr="A group of data graphs&#10;&#10;Description automatically generated with medium confidence">
            <a:extLst>
              <a:ext uri="{FF2B5EF4-FFF2-40B4-BE49-F238E27FC236}">
                <a16:creationId xmlns:a16="http://schemas.microsoft.com/office/drawing/2014/main" id="{2398227D-2EAF-C764-8C44-B766096D7059}"/>
              </a:ext>
            </a:extLst>
          </p:cNvPr>
          <p:cNvPicPr>
            <a:picLocks noChangeAspect="1"/>
          </p:cNvPicPr>
          <p:nvPr/>
        </p:nvPicPr>
        <p:blipFill>
          <a:blip r:embed="rId3"/>
          <a:stretch>
            <a:fillRect/>
          </a:stretch>
        </p:blipFill>
        <p:spPr>
          <a:xfrm>
            <a:off x="4466033" y="1858277"/>
            <a:ext cx="7168345" cy="363793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014976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42B0-06F0-9A7A-9297-991DCC7B712C}"/>
              </a:ext>
            </a:extLst>
          </p:cNvPr>
          <p:cNvSpPr>
            <a:spLocks noGrp="1"/>
          </p:cNvSpPr>
          <p:nvPr>
            <p:ph type="title"/>
          </p:nvPr>
        </p:nvSpPr>
        <p:spPr>
          <a:xfrm>
            <a:off x="6400800" y="609600"/>
            <a:ext cx="5147730" cy="1641987"/>
          </a:xfrm>
        </p:spPr>
        <p:txBody>
          <a:bodyPr>
            <a:normAutofit/>
          </a:bodyPr>
          <a:lstStyle/>
          <a:p>
            <a:r>
              <a:rPr lang="en-TR"/>
              <a:t>KÜMELEMENİN AVANTAJLARI</a:t>
            </a:r>
          </a:p>
        </p:txBody>
      </p:sp>
      <p:pic>
        <p:nvPicPr>
          <p:cNvPr id="7" name="Picture 6" descr="A drawing of a person's head&#10;&#10;Description automatically generated">
            <a:extLst>
              <a:ext uri="{FF2B5EF4-FFF2-40B4-BE49-F238E27FC236}">
                <a16:creationId xmlns:a16="http://schemas.microsoft.com/office/drawing/2014/main" id="{6F43D5FE-AAB9-C115-C1A4-85EA68AAE399}"/>
              </a:ext>
            </a:extLst>
          </p:cNvPr>
          <p:cNvPicPr>
            <a:picLocks noChangeAspect="1"/>
          </p:cNvPicPr>
          <p:nvPr/>
        </p:nvPicPr>
        <p:blipFill>
          <a:blip r:embed="rId3"/>
          <a:srcRect l="11111"/>
          <a:stretch>
            <a:fillRect/>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4020DF0A-E46D-EAC3-8EBB-9C322A62409F}"/>
              </a:ext>
            </a:extLst>
          </p:cNvPr>
          <p:cNvSpPr>
            <a:spLocks noGrp="1"/>
          </p:cNvSpPr>
          <p:nvPr>
            <p:ph idx="1"/>
          </p:nvPr>
        </p:nvSpPr>
        <p:spPr>
          <a:xfrm>
            <a:off x="6400800" y="2251587"/>
            <a:ext cx="5147730" cy="3637935"/>
          </a:xfrm>
        </p:spPr>
        <p:txBody>
          <a:bodyPr>
            <a:normAutofit/>
          </a:bodyPr>
          <a:lstStyle/>
          <a:p>
            <a:pPr marL="0" indent="0">
              <a:buNone/>
            </a:pPr>
            <a:r>
              <a:rPr lang="en-US" b="1" i="0" u="none" strike="noStrike">
                <a:effectLst/>
                <a:latin typeface="+mj-lt"/>
              </a:rPr>
              <a:t>Veri Keşfi</a:t>
            </a:r>
            <a:r>
              <a:rPr lang="en-US" b="1">
                <a:latin typeface="+mj-lt"/>
              </a:rPr>
              <a:t> </a:t>
            </a:r>
            <a:r>
              <a:rPr lang="en-US" b="1" i="0" u="none" strike="noStrike" err="1">
                <a:effectLst/>
                <a:latin typeface="+mj-lt"/>
              </a:rPr>
              <a:t>ve Görselleştirme</a:t>
            </a:r>
            <a:endParaRPr lang="en-US" b="1" i="0" u="none" strike="noStrike">
              <a:effectLst/>
              <a:latin typeface="+mj-lt"/>
            </a:endParaRPr>
          </a:p>
          <a:p>
            <a:pPr marL="0" indent="0">
              <a:buNone/>
            </a:pPr>
            <a:r>
              <a:rPr lang="en-US" b="1" i="0" u="none" strike="noStrike" err="1">
                <a:effectLst/>
                <a:latin typeface="+mj-lt"/>
              </a:rPr>
              <a:t>Segmentasyon</a:t>
            </a:r>
            <a:endParaRPr lang="en-US" b="1" i="0" u="none" strike="noStrike">
              <a:effectLst/>
              <a:latin typeface="+mj-lt"/>
            </a:endParaRPr>
          </a:p>
          <a:p>
            <a:pPr marL="0" indent="0">
              <a:buNone/>
            </a:pPr>
            <a:r>
              <a:rPr lang="en-US" b="1" i="0" u="none" strike="noStrike">
                <a:effectLst/>
                <a:latin typeface="+mj-lt"/>
              </a:rPr>
              <a:t>Veri Azaltma</a:t>
            </a:r>
            <a:endParaRPr lang="en-US" b="1">
              <a:latin typeface="+mj-lt"/>
            </a:endParaRPr>
          </a:p>
          <a:p>
            <a:pPr marL="0" indent="0">
              <a:buNone/>
            </a:pPr>
            <a:r>
              <a:rPr lang="en-US" b="1" i="0" u="none" strike="noStrike" err="1">
                <a:effectLst/>
                <a:latin typeface="+mj-lt"/>
              </a:rPr>
              <a:t>Örüntü Tanıma</a:t>
            </a:r>
            <a:endParaRPr lang="en-US" b="1" i="0" u="none" strike="noStrike">
              <a:effectLst/>
              <a:latin typeface="+mj-lt"/>
            </a:endParaRPr>
          </a:p>
          <a:p>
            <a:pPr marL="0" indent="0">
              <a:buNone/>
            </a:pPr>
            <a:r>
              <a:rPr lang="en-US" b="1" i="0" u="none" strike="noStrike" err="1">
                <a:effectLst/>
                <a:latin typeface="+mj-lt"/>
              </a:rPr>
              <a:t>Anlamlı Sonuçlar</a:t>
            </a:r>
            <a:endParaRPr lang="en-US" b="1">
              <a:latin typeface="+mj-lt"/>
            </a:endParaRPr>
          </a:p>
          <a:p>
            <a:pPr marL="0" indent="0">
              <a:buNone/>
            </a:pPr>
            <a:r>
              <a:rPr lang="en-US" b="1" i="0" u="none" strike="noStrike" err="1">
                <a:effectLst/>
                <a:latin typeface="+mj-lt"/>
              </a:rPr>
              <a:t>Öngörülebilirlik</a:t>
            </a:r>
            <a:endParaRPr lang="en-TR">
              <a:latin typeface="+mj-lt"/>
            </a:endParaRPr>
          </a:p>
        </p:txBody>
      </p:sp>
    </p:spTree>
    <p:extLst>
      <p:ext uri="{BB962C8B-B14F-4D97-AF65-F5344CB8AC3E}">
        <p14:creationId xmlns:p14="http://schemas.microsoft.com/office/powerpoint/2010/main" val="41212584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B42F-B41B-0B77-B843-20EDC68EF4C0}"/>
              </a:ext>
            </a:extLst>
          </p:cNvPr>
          <p:cNvSpPr>
            <a:spLocks noGrp="1"/>
          </p:cNvSpPr>
          <p:nvPr>
            <p:ph type="title"/>
          </p:nvPr>
        </p:nvSpPr>
        <p:spPr>
          <a:xfrm>
            <a:off x="825909" y="808055"/>
            <a:ext cx="3979205" cy="1453363"/>
          </a:xfrm>
        </p:spPr>
        <p:txBody>
          <a:bodyPr>
            <a:normAutofit/>
          </a:bodyPr>
          <a:lstStyle/>
          <a:p>
            <a:pPr>
              <a:lnSpc>
                <a:spcPct val="90000"/>
              </a:lnSpc>
            </a:pPr>
            <a:r>
              <a:rPr lang="en-TR" sz="2500"/>
              <a:t>Dağıtım tabanlı kümeleme(DISTRIBUTION based clusterıng)</a:t>
            </a:r>
          </a:p>
        </p:txBody>
      </p:sp>
      <p:sp>
        <p:nvSpPr>
          <p:cNvPr id="3" name="Content Placeholder 2">
            <a:extLst>
              <a:ext uri="{FF2B5EF4-FFF2-40B4-BE49-F238E27FC236}">
                <a16:creationId xmlns:a16="http://schemas.microsoft.com/office/drawing/2014/main" id="{FD8099E5-0510-E3AA-E7BE-6A2A0E2BD4EF}"/>
              </a:ext>
            </a:extLst>
          </p:cNvPr>
          <p:cNvSpPr>
            <a:spLocks noGrp="1"/>
          </p:cNvSpPr>
          <p:nvPr>
            <p:ph idx="1"/>
          </p:nvPr>
        </p:nvSpPr>
        <p:spPr>
          <a:xfrm>
            <a:off x="802178" y="2261420"/>
            <a:ext cx="4002936" cy="3637935"/>
          </a:xfrm>
        </p:spPr>
        <p:txBody>
          <a:bodyPr>
            <a:normAutofit/>
          </a:bodyPr>
          <a:lstStyle/>
          <a:p>
            <a:pPr marL="0" indent="0">
              <a:buNone/>
            </a:pPr>
            <a:br>
              <a:rPr lang="en-US"/>
            </a:br>
            <a:r>
              <a:rPr lang="en-US" b="0" i="0" u="none" strike="noStrike" err="1">
                <a:effectLst/>
                <a:latin typeface="+mj-lt"/>
              </a:rPr>
              <a:t>Dağılım tabanlı kümeleme, veri noktalarını benzerliklerine göre gruplamak için veri noktalarının dağılımını kullanır. </a:t>
            </a:r>
          </a:p>
          <a:p>
            <a:pPr marL="0" indent="0">
              <a:buNone/>
            </a:pPr>
            <a:endParaRPr lang="en-US">
              <a:latin typeface="Söhne"/>
            </a:endParaRPr>
          </a:p>
          <a:p>
            <a:pPr marL="0" indent="0">
              <a:buNone/>
            </a:pPr>
            <a:endParaRPr lang="en-US">
              <a:latin typeface="Söhne"/>
            </a:endParaRPr>
          </a:p>
        </p:txBody>
      </p:sp>
      <p:pic>
        <p:nvPicPr>
          <p:cNvPr id="7" name="Picture 6" descr="A diagram of a cluster of clustering cells&#10;&#10;Description automatically generated">
            <a:extLst>
              <a:ext uri="{FF2B5EF4-FFF2-40B4-BE49-F238E27FC236}">
                <a16:creationId xmlns:a16="http://schemas.microsoft.com/office/drawing/2014/main" id="{E4553AEE-3923-3468-ABE3-F7603B950C4F}"/>
              </a:ext>
            </a:extLst>
          </p:cNvPr>
          <p:cNvPicPr>
            <a:picLocks noChangeAspect="1"/>
          </p:cNvPicPr>
          <p:nvPr/>
        </p:nvPicPr>
        <p:blipFill>
          <a:blip r:embed="rId3"/>
          <a:stretch>
            <a:fillRect/>
          </a:stretch>
        </p:blipFill>
        <p:spPr>
          <a:xfrm>
            <a:off x="5289752" y="1362881"/>
            <a:ext cx="6095593" cy="397000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232596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291B-C0A7-CF6D-B3E2-FF1E4253D481}"/>
              </a:ext>
            </a:extLst>
          </p:cNvPr>
          <p:cNvSpPr>
            <a:spLocks noGrp="1"/>
          </p:cNvSpPr>
          <p:nvPr>
            <p:ph type="title"/>
          </p:nvPr>
        </p:nvSpPr>
        <p:spPr/>
        <p:txBody>
          <a:bodyPr/>
          <a:lstStyle/>
          <a:p>
            <a:r>
              <a:rPr lang="en-TR"/>
              <a:t>GAUSSIAN MIXTURE MODEL</a:t>
            </a:r>
          </a:p>
        </p:txBody>
      </p:sp>
      <p:pic>
        <p:nvPicPr>
          <p:cNvPr id="5" name="Content Placeholder 4" descr="A diagram of a function&#10;&#10;Description automatically generated">
            <a:extLst>
              <a:ext uri="{FF2B5EF4-FFF2-40B4-BE49-F238E27FC236}">
                <a16:creationId xmlns:a16="http://schemas.microsoft.com/office/drawing/2014/main" id="{E33AA522-1119-489D-515B-28F6B65FDBDE}"/>
              </a:ext>
            </a:extLst>
          </p:cNvPr>
          <p:cNvPicPr>
            <a:picLocks noGrp="1" noChangeAspect="1"/>
          </p:cNvPicPr>
          <p:nvPr>
            <p:ph idx="1"/>
          </p:nvPr>
        </p:nvPicPr>
        <p:blipFill>
          <a:blip r:embed="rId2"/>
          <a:stretch>
            <a:fillRect/>
          </a:stretch>
        </p:blipFill>
        <p:spPr>
          <a:xfrm>
            <a:off x="2375351" y="2141538"/>
            <a:ext cx="6752323" cy="3649662"/>
          </a:xfrm>
        </p:spPr>
      </p:pic>
    </p:spTree>
    <p:extLst>
      <p:ext uri="{BB962C8B-B14F-4D97-AF65-F5344CB8AC3E}">
        <p14:creationId xmlns:p14="http://schemas.microsoft.com/office/powerpoint/2010/main" val="30100799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1B50446D-8B59-F27C-C9A6-E8246B57D493}"/>
              </a:ext>
            </a:extLst>
          </p:cNvPr>
          <p:cNvSpPr>
            <a:spLocks noGrp="1"/>
          </p:cNvSpPr>
          <p:nvPr>
            <p:ph type="ctrTitle"/>
          </p:nvPr>
        </p:nvSpPr>
        <p:spPr>
          <a:xfrm>
            <a:off x="838200" y="513189"/>
            <a:ext cx="5797883" cy="2667000"/>
          </a:xfrm>
        </p:spPr>
        <p:txBody>
          <a:bodyPr anchor="b">
            <a:normAutofit/>
          </a:bodyPr>
          <a:lstStyle/>
          <a:p>
            <a:pPr algn="l"/>
            <a:r>
              <a:rPr lang="en-US">
                <a:solidFill>
                  <a:schemeClr val="tx2"/>
                </a:solidFill>
              </a:rPr>
              <a:t>Clustering Türleri</a:t>
            </a:r>
            <a:endParaRPr lang="en-GB">
              <a:solidFill>
                <a:schemeClr val="tx2"/>
              </a:solidFill>
            </a:endParaRPr>
          </a:p>
        </p:txBody>
      </p:sp>
      <p:sp>
        <p:nvSpPr>
          <p:cNvPr id="3" name="Alt Başlık 2">
            <a:extLst>
              <a:ext uri="{FF2B5EF4-FFF2-40B4-BE49-F238E27FC236}">
                <a16:creationId xmlns:a16="http://schemas.microsoft.com/office/drawing/2014/main" id="{47079A68-1ADD-F6B9-1FB4-E2EE26964130}"/>
              </a:ext>
            </a:extLst>
          </p:cNvPr>
          <p:cNvSpPr>
            <a:spLocks noGrp="1"/>
          </p:cNvSpPr>
          <p:nvPr>
            <p:ph type="subTitle" idx="1"/>
          </p:nvPr>
        </p:nvSpPr>
        <p:spPr>
          <a:xfrm>
            <a:off x="838200" y="3408788"/>
            <a:ext cx="5797882" cy="1785690"/>
          </a:xfrm>
        </p:spPr>
        <p:txBody>
          <a:bodyPr anchor="t">
            <a:normAutofit/>
          </a:bodyPr>
          <a:lstStyle/>
          <a:p>
            <a:pPr algn="l"/>
            <a:endParaRPr lang="en-GB" sz="2200">
              <a:solidFill>
                <a:schemeClr val="tx2"/>
              </a:solidFill>
            </a:endParaRPr>
          </a:p>
        </p:txBody>
      </p:sp>
      <p:pic>
        <p:nvPicPr>
          <p:cNvPr id="18" name="Picture 3" descr="Yazı tahtası üzerinde karmaşık matematik formülleri">
            <a:extLst>
              <a:ext uri="{FF2B5EF4-FFF2-40B4-BE49-F238E27FC236}">
                <a16:creationId xmlns:a16="http://schemas.microsoft.com/office/drawing/2014/main" id="{151320C8-AAC8-C2B5-F02A-79BBE4372B00}"/>
              </a:ext>
            </a:extLst>
          </p:cNvPr>
          <p:cNvPicPr>
            <a:picLocks noChangeAspect="1"/>
          </p:cNvPicPr>
          <p:nvPr/>
        </p:nvPicPr>
        <p:blipFill>
          <a:blip r:embed="rId2"/>
          <a:srcRect l="24722" r="10798" b="-2"/>
          <a:stretch>
            <a:fillRect/>
          </a:stretch>
        </p:blipFill>
        <p:spPr>
          <a:xfrm>
            <a:off x="7162800" y="10"/>
            <a:ext cx="5029200" cy="5693802"/>
          </a:xfrm>
          <a:prstGeom prst="rect">
            <a:avLst/>
          </a:prstGeom>
        </p:spPr>
      </p:pic>
      <p:sp>
        <p:nvSpPr>
          <p:cNvPr id="19"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bg1"/>
              </a:solidFill>
            </a:endParaRPr>
          </a:p>
        </p:txBody>
      </p:sp>
    </p:spTree>
    <p:extLst>
      <p:ext uri="{BB962C8B-B14F-4D97-AF65-F5344CB8AC3E}">
        <p14:creationId xmlns:p14="http://schemas.microsoft.com/office/powerpoint/2010/main" val="2941494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70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dur="70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104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1048" name="Picture 104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050" name="Rectangle 104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052" name="Rectangle 1051">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054" name="Rectangle 1053">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056" name="Rectangle 1055">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Başlık 1">
            <a:extLst>
              <a:ext uri="{FF2B5EF4-FFF2-40B4-BE49-F238E27FC236}">
                <a16:creationId xmlns:a16="http://schemas.microsoft.com/office/drawing/2014/main" id="{763BD244-1D2D-7CEF-5C29-0FE7E5B7AFE3}"/>
              </a:ext>
            </a:extLst>
          </p:cNvPr>
          <p:cNvSpPr>
            <a:spLocks noGrp="1"/>
          </p:cNvSpPr>
          <p:nvPr>
            <p:ph type="title"/>
          </p:nvPr>
        </p:nvSpPr>
        <p:spPr>
          <a:xfrm>
            <a:off x="838201" y="169452"/>
            <a:ext cx="10750570" cy="1514105"/>
          </a:xfrm>
        </p:spPr>
        <p:txBody>
          <a:bodyPr vert="horz" lIns="91440" tIns="45720" rIns="91440" bIns="45720" rtlCol="0" anchor="b">
            <a:normAutofit/>
          </a:bodyPr>
          <a:lstStyle/>
          <a:p>
            <a:pPr algn="ctr"/>
            <a:r>
              <a:rPr lang="en-US" sz="5000"/>
              <a:t>Hard Clustering</a:t>
            </a:r>
          </a:p>
        </p:txBody>
      </p:sp>
      <p:pic>
        <p:nvPicPr>
          <p:cNvPr id="7" name="İçerik Yer Tutucusu 6" descr="ekran görüntüsü, daire, çizgi film, grafik içeren bir resim&#10;&#10;Açıklama otomatik olarak oluşturuldu">
            <a:extLst>
              <a:ext uri="{FF2B5EF4-FFF2-40B4-BE49-F238E27FC236}">
                <a16:creationId xmlns:a16="http://schemas.microsoft.com/office/drawing/2014/main" id="{B36373F4-CBB8-B1AB-4A6C-CE22071B911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1" y="1833648"/>
            <a:ext cx="3494685" cy="4195763"/>
          </a:xfrm>
        </p:spPr>
      </p:pic>
      <p:pic>
        <p:nvPicPr>
          <p:cNvPr id="9" name="Resim 8">
            <a:extLst>
              <a:ext uri="{FF2B5EF4-FFF2-40B4-BE49-F238E27FC236}">
                <a16:creationId xmlns:a16="http://schemas.microsoft.com/office/drawing/2014/main" id="{A5548191-9B42-DB95-454A-01148D879A13}"/>
              </a:ext>
            </a:extLst>
          </p:cNvPr>
          <p:cNvPicPr>
            <a:picLocks noChangeAspect="1"/>
          </p:cNvPicPr>
          <p:nvPr/>
        </p:nvPicPr>
        <p:blipFill>
          <a:blip r:embed="rId5"/>
          <a:stretch>
            <a:fillRect/>
          </a:stretch>
        </p:blipFill>
        <p:spPr>
          <a:xfrm>
            <a:off x="6513342" y="1919421"/>
            <a:ext cx="3953021" cy="4548100"/>
          </a:xfrm>
          <a:prstGeom prst="rect">
            <a:avLst/>
          </a:prstGeom>
        </p:spPr>
      </p:pic>
    </p:spTree>
    <p:extLst>
      <p:ext uri="{BB962C8B-B14F-4D97-AF65-F5344CB8AC3E}">
        <p14:creationId xmlns:p14="http://schemas.microsoft.com/office/powerpoint/2010/main" val="33968092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venir Next LT Pro"/>
                <a:ea typeface="+mn-ea"/>
                <a:cs typeface="+mn-cs"/>
              </a:defRPr>
            </a:lvl1pPr>
            <a:lvl2pPr marL="457200" algn="l" defTabSz="457200" rtl="0" eaLnBrk="1" latinLnBrk="0" hangingPunct="1">
              <a:defRPr sz="1800" kern="1200">
                <a:solidFill>
                  <a:srgbClr val="FFFFFF"/>
                </a:solidFill>
                <a:latin typeface="Avenir Next LT Pro"/>
                <a:ea typeface="+mn-ea"/>
                <a:cs typeface="+mn-cs"/>
              </a:defRPr>
            </a:lvl2pPr>
            <a:lvl3pPr marL="914400" algn="l" defTabSz="457200" rtl="0" eaLnBrk="1" latinLnBrk="0" hangingPunct="1">
              <a:defRPr sz="1800" kern="1200">
                <a:solidFill>
                  <a:srgbClr val="FFFFFF"/>
                </a:solidFill>
                <a:latin typeface="Avenir Next LT Pro"/>
                <a:ea typeface="+mn-ea"/>
                <a:cs typeface="+mn-cs"/>
              </a:defRPr>
            </a:lvl3pPr>
            <a:lvl4pPr marL="1371600" algn="l" defTabSz="457200" rtl="0" eaLnBrk="1" latinLnBrk="0" hangingPunct="1">
              <a:defRPr sz="1800" kern="1200">
                <a:solidFill>
                  <a:srgbClr val="FFFFFF"/>
                </a:solidFill>
                <a:latin typeface="Avenir Next LT Pro"/>
                <a:ea typeface="+mn-ea"/>
                <a:cs typeface="+mn-cs"/>
              </a:defRPr>
            </a:lvl4pPr>
            <a:lvl5pPr marL="1828800" algn="l" defTabSz="457200" rtl="0" eaLnBrk="1" latinLnBrk="0" hangingPunct="1">
              <a:defRPr sz="1800" kern="1200">
                <a:solidFill>
                  <a:srgbClr val="FFFFFF"/>
                </a:solidFill>
                <a:latin typeface="Avenir Next LT Pro"/>
                <a:ea typeface="+mn-ea"/>
                <a:cs typeface="+mn-cs"/>
              </a:defRPr>
            </a:lvl5pPr>
            <a:lvl6pPr marL="2286000" algn="l" defTabSz="457200" rtl="0" eaLnBrk="1" latinLnBrk="0" hangingPunct="1">
              <a:defRPr sz="1800" kern="1200">
                <a:solidFill>
                  <a:srgbClr val="FFFFFF"/>
                </a:solidFill>
                <a:latin typeface="Avenir Next LT Pro"/>
                <a:ea typeface="+mn-ea"/>
                <a:cs typeface="+mn-cs"/>
              </a:defRPr>
            </a:lvl6pPr>
            <a:lvl7pPr marL="2743200" algn="l" defTabSz="457200" rtl="0" eaLnBrk="1" latinLnBrk="0" hangingPunct="1">
              <a:defRPr sz="1800" kern="1200">
                <a:solidFill>
                  <a:srgbClr val="FFFFFF"/>
                </a:solidFill>
                <a:latin typeface="Avenir Next LT Pro"/>
                <a:ea typeface="+mn-ea"/>
                <a:cs typeface="+mn-cs"/>
              </a:defRPr>
            </a:lvl7pPr>
            <a:lvl8pPr marL="3200400" algn="l" defTabSz="457200" rtl="0" eaLnBrk="1" latinLnBrk="0" hangingPunct="1">
              <a:defRPr sz="1800" kern="1200">
                <a:solidFill>
                  <a:srgbClr val="FFFFFF"/>
                </a:solidFill>
                <a:latin typeface="Avenir Next LT Pro"/>
                <a:ea typeface="+mn-ea"/>
                <a:cs typeface="+mn-cs"/>
              </a:defRPr>
            </a:lvl8pPr>
            <a:lvl9pPr marL="3657600" algn="l" defTabSz="4572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Başlık 1">
            <a:extLst>
              <a:ext uri="{FF2B5EF4-FFF2-40B4-BE49-F238E27FC236}">
                <a16:creationId xmlns:a16="http://schemas.microsoft.com/office/drawing/2014/main" id="{01B35816-9588-FC60-151A-8D6BFC58D70C}"/>
              </a:ext>
            </a:extLst>
          </p:cNvPr>
          <p:cNvSpPr>
            <a:spLocks noGrp="1"/>
          </p:cNvSpPr>
          <p:nvPr>
            <p:ph type="title"/>
          </p:nvPr>
        </p:nvSpPr>
        <p:spPr>
          <a:xfrm>
            <a:off x="838201" y="169452"/>
            <a:ext cx="10750570" cy="1514105"/>
          </a:xfrm>
        </p:spPr>
        <p:txBody>
          <a:bodyPr vert="horz" lIns="91440" tIns="45720" rIns="91440" bIns="45720" rtlCol="0" anchor="b">
            <a:normAutofit/>
          </a:bodyPr>
          <a:lstStyle/>
          <a:p>
            <a:r>
              <a:rPr lang="en-US" sz="5400"/>
              <a:t>Soft Clustering</a:t>
            </a:r>
          </a:p>
        </p:txBody>
      </p:sp>
      <p:pic>
        <p:nvPicPr>
          <p:cNvPr id="5" name="İçerik Yer Tutucusu 4" descr="daire, ekran görüntüsü, grafik, çizgi film içeren bir resim&#10;&#10;Açıklama otomatik olarak oluşturuldu">
            <a:extLst>
              <a:ext uri="{FF2B5EF4-FFF2-40B4-BE49-F238E27FC236}">
                <a16:creationId xmlns:a16="http://schemas.microsoft.com/office/drawing/2014/main" id="{B74891DD-9A7F-AA47-3D04-1CAF65D7A94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1" y="2201564"/>
            <a:ext cx="3415365" cy="4006294"/>
          </a:xfrm>
          <a:prstGeom prst="rect">
            <a:avLst/>
          </a:prstGeom>
        </p:spPr>
      </p:pic>
      <p:pic>
        <p:nvPicPr>
          <p:cNvPr id="7" name="Resim 6">
            <a:extLst>
              <a:ext uri="{FF2B5EF4-FFF2-40B4-BE49-F238E27FC236}">
                <a16:creationId xmlns:a16="http://schemas.microsoft.com/office/drawing/2014/main" id="{058B5A65-6339-B1D8-A3D5-4FE615F4C0AC}"/>
              </a:ext>
            </a:extLst>
          </p:cNvPr>
          <p:cNvPicPr>
            <a:picLocks noChangeAspect="1"/>
          </p:cNvPicPr>
          <p:nvPr/>
        </p:nvPicPr>
        <p:blipFill>
          <a:blip r:embed="rId5"/>
          <a:stretch>
            <a:fillRect/>
          </a:stretch>
        </p:blipFill>
        <p:spPr>
          <a:xfrm>
            <a:off x="5187546" y="2672861"/>
            <a:ext cx="6179248" cy="3361010"/>
          </a:xfrm>
          <a:prstGeom prst="rect">
            <a:avLst/>
          </a:prstGeom>
        </p:spPr>
      </p:pic>
    </p:spTree>
    <p:extLst>
      <p:ext uri="{BB962C8B-B14F-4D97-AF65-F5344CB8AC3E}">
        <p14:creationId xmlns:p14="http://schemas.microsoft.com/office/powerpoint/2010/main" val="147509345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8"/>
  <p:tag name="AS_OS" val="Unix 6.2.0.1009"/>
  <p:tag name="AS_RELEASE_DATE" val="2023.01.14"/>
  <p:tag name="AS_TITLE" val="Aspose.Slides for .NET5"/>
  <p:tag name="AS_VERSION" val="23.1"/>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Blockprin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6">
      <a:majorFont>
        <a:latin typeface="Avenir Next LT Pro"/>
        <a:ea typeface="Avenir Next LT Pro"/>
        <a:cs typeface="Arial"/>
      </a:majorFont>
      <a:minorFont>
        <a:latin typeface="Avenir Next LT Pro"/>
        <a:ea typeface="Avenir Next LT Pro"/>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962</Words>
  <Application>Microsoft Office PowerPoint</Application>
  <PresentationFormat>Geniş ekran</PresentationFormat>
  <Paragraphs>87</Paragraphs>
  <Slides>22</Slides>
  <Notes>0</Notes>
  <HiddenSlides>0</HiddenSlides>
  <MMClips>0</MMClips>
  <ScaleCrop>false</ScaleCrop>
  <HeadingPairs>
    <vt:vector size="6" baseType="variant">
      <vt:variant>
        <vt:lpstr>Kullanılan Yazı Tipleri</vt:lpstr>
      </vt:variant>
      <vt:variant>
        <vt:i4>8</vt:i4>
      </vt:variant>
      <vt:variant>
        <vt:lpstr>Tema</vt:lpstr>
      </vt:variant>
      <vt:variant>
        <vt:i4>4</vt:i4>
      </vt:variant>
      <vt:variant>
        <vt:lpstr>Slayt Başlıkları</vt:lpstr>
      </vt:variant>
      <vt:variant>
        <vt:i4>22</vt:i4>
      </vt:variant>
    </vt:vector>
  </HeadingPairs>
  <TitlesOfParts>
    <vt:vector size="34" baseType="lpstr">
      <vt:lpstr>Aptos</vt:lpstr>
      <vt:lpstr>Aptos Display</vt:lpstr>
      <vt:lpstr>Arial</vt:lpstr>
      <vt:lpstr>Avenir Next LT Pro</vt:lpstr>
      <vt:lpstr>AvenirNext LT Pro Medium</vt:lpstr>
      <vt:lpstr>Calibri</vt:lpstr>
      <vt:lpstr>Calibri Light</vt:lpstr>
      <vt:lpstr>Söhne</vt:lpstr>
      <vt:lpstr>Office Theme</vt:lpstr>
      <vt:lpstr>Celestial</vt:lpstr>
      <vt:lpstr>BlockprintVTI</vt:lpstr>
      <vt:lpstr>Office Teması</vt:lpstr>
      <vt:lpstr>KÜMELEME(CLUSTERING)</vt:lpstr>
      <vt:lpstr>KÜMELEME(CLUSTERING)</vt:lpstr>
      <vt:lpstr>KümelemenİN Matematİksel Modelİ</vt:lpstr>
      <vt:lpstr>KÜMELEMENİN AVANTAJLARI</vt:lpstr>
      <vt:lpstr>Dağıtım tabanlı kümeleme(DISTRIBUTION based clusterıng)</vt:lpstr>
      <vt:lpstr>GAUSSIAN MIXTURE MODEL</vt:lpstr>
      <vt:lpstr>Clustering Türleri</vt:lpstr>
      <vt:lpstr>Hard Clustering</vt:lpstr>
      <vt:lpstr>Soft Clustering</vt:lpstr>
      <vt:lpstr>Centroid-Based Clustering K-Means Algoritması</vt:lpstr>
      <vt:lpstr>Connectivity-based clustering</vt:lpstr>
      <vt:lpstr>PowerPoint Sunusu</vt:lpstr>
      <vt:lpstr>Birleştirici Hiyerarşik Kümeleme:</vt:lpstr>
      <vt:lpstr>Ayrıştırıcı Hiyerarşik Kümeleme:</vt:lpstr>
      <vt:lpstr>Hiyerarşik kümelemede küme arasındaki mesafeyi hesaplamak için yaygın bağlantı yöntemleri: </vt:lpstr>
      <vt:lpstr>Hiyerarşik kümeleme avantajları                                      dezavantajları</vt:lpstr>
      <vt:lpstr>Clusteringin gerçek hayat uygulamaları</vt:lpstr>
      <vt:lpstr>PowerPoint Sunusu</vt:lpstr>
      <vt:lpstr>PowerPoint Sunusu</vt:lpstr>
      <vt:lpstr>PowerPoint Sunusu</vt:lpstr>
      <vt:lpstr>PowerPoint Sunusu</vt:lpstr>
      <vt:lpstr>Kaynakçalar: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KÜMELEME(CLUSTERING)</dc:title>
  <cp:lastModifiedBy>Enes Berkay Kumtepe</cp:lastModifiedBy>
  <cp:revision>2</cp:revision>
  <cp:lastPrinted>2024-05-06T18:24:09Z</cp:lastPrinted>
  <dcterms:created xsi:type="dcterms:W3CDTF">2024-05-06T18:24:09Z</dcterms:created>
  <dcterms:modified xsi:type="dcterms:W3CDTF">2024-05-06T18:41:57Z</dcterms:modified>
</cp:coreProperties>
</file>