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9659fed6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9659fed6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495c816cef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95c816cef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95c816cef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95c816cef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95c816cef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95c816cef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95c816cef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95c816cef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95c816cef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95c816cef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sz="1800">
                <a:solidFill>
                  <a:schemeClr val="lt2"/>
                </a:solidFill>
                <a:latin typeface="Roboto"/>
                <a:ea typeface="Roboto"/>
                <a:cs typeface="Roboto"/>
                <a:sym typeface="Roboto"/>
              </a:rPr>
              <a:t>breve explicação:</a:t>
            </a:r>
            <a:br>
              <a:rPr lang="en" sz="1800">
                <a:solidFill>
                  <a:schemeClr val="lt2"/>
                </a:solidFill>
                <a:latin typeface="Roboto"/>
                <a:ea typeface="Roboto"/>
                <a:cs typeface="Roboto"/>
                <a:sym typeface="Roboto"/>
              </a:rPr>
            </a:br>
            <a:r>
              <a:rPr lang="en" sz="1800">
                <a:solidFill>
                  <a:schemeClr val="lt2"/>
                </a:solidFill>
                <a:latin typeface="Roboto"/>
                <a:ea typeface="Roboto"/>
                <a:cs typeface="Roboto"/>
                <a:sym typeface="Roboto"/>
              </a:rPr>
              <a:t>explique como seu trabalho se relaciona com eles, o quanto é parecido, no que se diferencia</a:t>
            </a:r>
            <a:endParaRPr sz="1800">
              <a:solidFill>
                <a:schemeClr val="lt2"/>
              </a:solidFill>
              <a:latin typeface="Roboto"/>
              <a:ea typeface="Roboto"/>
              <a:cs typeface="Roboto"/>
              <a:sym typeface="Roboto"/>
            </a:endParaRPr>
          </a:p>
          <a:p>
            <a:pPr indent="0" lvl="0" marL="0" rtl="0" algn="l">
              <a:spcBef>
                <a:spcPts val="16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9659fed6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9659fed6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9659fed6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9659fed6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9659fed6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9659fed6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95c816cef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95c816cef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9659fed6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9659fed6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9659fed6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9659fed6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hyperlink" Target="https://eberlitz.github.io/animations/TGB2/dist/" TargetMode="External"/><Relationship Id="rId5" Type="http://schemas.openxmlformats.org/officeDocument/2006/relationships/hyperlink" Target="https://github.com/eberlitz/animations/tree/master/TGB2"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threejs.org/" TargetMode="External"/><Relationship Id="rId4" Type="http://schemas.openxmlformats.org/officeDocument/2006/relationships/hyperlink" Target="https://github.com/jakesgordon/javascript-state-machine" TargetMode="External"/><Relationship Id="rId5" Type="http://schemas.openxmlformats.org/officeDocument/2006/relationships/hyperlink" Target="https://gamedevelopment.tutsplus.com/tutorials/finite-state-machines-theory-and-implementation--gamedev-1186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threejs.org/" TargetMode="External"/><Relationship Id="rId4" Type="http://schemas.openxmlformats.org/officeDocument/2006/relationships/hyperlink" Target="https://github.com/jakesgordon/javascript-state-machine" TargetMode="External"/><Relationship Id="rId5" Type="http://schemas.openxmlformats.org/officeDocument/2006/relationships/hyperlink" Target="https://www.mixamo.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Animação Comportamental de personagens com máquina de estados </a:t>
            </a:r>
            <a:endParaRPr sz="3600"/>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Eduardo Eidelwein Berlitz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Metodologia - Implementação StateMachine + AnimationAction</a:t>
            </a:r>
            <a:endParaRPr/>
          </a:p>
        </p:txBody>
      </p:sp>
      <p:pic>
        <p:nvPicPr>
          <p:cNvPr id="130" name="Google Shape;130;p22"/>
          <p:cNvPicPr preferRelativeResize="0"/>
          <p:nvPr/>
        </p:nvPicPr>
        <p:blipFill>
          <a:blip r:embed="rId3">
            <a:alphaModFix/>
          </a:blip>
          <a:stretch>
            <a:fillRect/>
          </a:stretch>
        </p:blipFill>
        <p:spPr>
          <a:xfrm>
            <a:off x="152400" y="771450"/>
            <a:ext cx="4367062" cy="4219650"/>
          </a:xfrm>
          <a:prstGeom prst="rect">
            <a:avLst/>
          </a:prstGeom>
          <a:noFill/>
          <a:ln>
            <a:noFill/>
          </a:ln>
        </p:spPr>
      </p:pic>
      <p:pic>
        <p:nvPicPr>
          <p:cNvPr id="131" name="Google Shape;131;p22"/>
          <p:cNvPicPr preferRelativeResize="0"/>
          <p:nvPr/>
        </p:nvPicPr>
        <p:blipFill>
          <a:blip r:embed="rId4">
            <a:alphaModFix/>
          </a:blip>
          <a:stretch>
            <a:fillRect/>
          </a:stretch>
        </p:blipFill>
        <p:spPr>
          <a:xfrm>
            <a:off x="4730962" y="1023163"/>
            <a:ext cx="4319739" cy="1942565"/>
          </a:xfrm>
          <a:prstGeom prst="rect">
            <a:avLst/>
          </a:prstGeom>
          <a:noFill/>
          <a:ln>
            <a:noFill/>
          </a:ln>
        </p:spPr>
      </p:pic>
      <p:pic>
        <p:nvPicPr>
          <p:cNvPr id="132" name="Google Shape;132;p22"/>
          <p:cNvPicPr preferRelativeResize="0"/>
          <p:nvPr/>
        </p:nvPicPr>
        <p:blipFill>
          <a:blip r:embed="rId5">
            <a:alphaModFix/>
          </a:blip>
          <a:stretch>
            <a:fillRect/>
          </a:stretch>
        </p:blipFill>
        <p:spPr>
          <a:xfrm>
            <a:off x="5838324" y="3369853"/>
            <a:ext cx="2105025" cy="1076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pic>
        <p:nvPicPr>
          <p:cNvPr id="137" name="Google Shape;137;p23"/>
          <p:cNvPicPr preferRelativeResize="0"/>
          <p:nvPr/>
        </p:nvPicPr>
        <p:blipFill>
          <a:blip r:embed="rId3">
            <a:alphaModFix/>
          </a:blip>
          <a:stretch>
            <a:fillRect/>
          </a:stretch>
        </p:blipFill>
        <p:spPr>
          <a:xfrm>
            <a:off x="5047700" y="270138"/>
            <a:ext cx="3448050" cy="2886075"/>
          </a:xfrm>
          <a:prstGeom prst="rect">
            <a:avLst/>
          </a:prstGeom>
          <a:noFill/>
          <a:ln>
            <a:noFill/>
          </a:ln>
        </p:spPr>
      </p:pic>
      <p:sp>
        <p:nvSpPr>
          <p:cNvPr id="138" name="Google Shape;138;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Resultados</a:t>
            </a:r>
            <a:endParaRPr/>
          </a:p>
        </p:txBody>
      </p:sp>
      <p:sp>
        <p:nvSpPr>
          <p:cNvPr id="139" name="Google Shape;139;p2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Demo: </a:t>
            </a:r>
            <a:br>
              <a:rPr lang="en"/>
            </a:br>
            <a:r>
              <a:rPr lang="en" u="sng">
                <a:solidFill>
                  <a:schemeClr val="hlink"/>
                </a:solidFill>
                <a:hlinkClick r:id="rId4"/>
              </a:rPr>
              <a:t>https://eberlitz.github.io/animations/TGB2/dist/</a:t>
            </a:r>
            <a:endParaRPr/>
          </a:p>
          <a:p>
            <a:pPr indent="-342900" lvl="0" marL="457200" rtl="0" algn="l">
              <a:spcBef>
                <a:spcPts val="0"/>
              </a:spcBef>
              <a:spcAft>
                <a:spcPts val="0"/>
              </a:spcAft>
              <a:buSzPts val="1800"/>
              <a:buChar char="●"/>
            </a:pPr>
            <a:r>
              <a:rPr lang="en"/>
              <a:t>Repo</a:t>
            </a:r>
            <a:r>
              <a:rPr lang="en"/>
              <a:t>: </a:t>
            </a:r>
            <a:br>
              <a:rPr lang="en"/>
            </a:br>
            <a:r>
              <a:rPr lang="en" u="sng">
                <a:solidFill>
                  <a:schemeClr val="hlink"/>
                </a:solidFill>
                <a:hlinkClick r:id="rId5"/>
              </a:rPr>
              <a:t>https://github.com/eberlitz/animations/tree/master/TGB2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Considerações Finais</a:t>
            </a:r>
            <a:endParaRPr/>
          </a:p>
        </p:txBody>
      </p:sp>
      <p:sp>
        <p:nvSpPr>
          <p:cNvPr id="145" name="Google Shape;145;p2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Pontos fortes:</a:t>
            </a:r>
            <a:endParaRPr/>
          </a:p>
          <a:p>
            <a:pPr indent="-317500" lvl="1" marL="914400" rtl="0" algn="l">
              <a:spcBef>
                <a:spcPts val="0"/>
              </a:spcBef>
              <a:spcAft>
                <a:spcPts val="0"/>
              </a:spcAft>
              <a:buSzPts val="1400"/>
              <a:buChar char="○"/>
            </a:pPr>
            <a:r>
              <a:rPr lang="en"/>
              <a:t>Relativamente simples de implementar para um bom ganho no comportamento do personagem</a:t>
            </a:r>
            <a:endParaRPr/>
          </a:p>
          <a:p>
            <a:pPr indent="-342900" lvl="0" marL="457200" rtl="0" algn="l">
              <a:spcBef>
                <a:spcPts val="0"/>
              </a:spcBef>
              <a:spcAft>
                <a:spcPts val="0"/>
              </a:spcAft>
              <a:buSzPts val="1800"/>
              <a:buChar char="●"/>
            </a:pPr>
            <a:r>
              <a:rPr lang="en"/>
              <a:t>pontos fracos:</a:t>
            </a:r>
            <a:endParaRPr/>
          </a:p>
          <a:p>
            <a:pPr indent="-317500" lvl="1" marL="914400" rtl="0" algn="l">
              <a:spcBef>
                <a:spcPts val="0"/>
              </a:spcBef>
              <a:spcAft>
                <a:spcPts val="0"/>
              </a:spcAft>
              <a:buSzPts val="1400"/>
              <a:buChar char="○"/>
            </a:pPr>
            <a:r>
              <a:rPr lang="en"/>
              <a:t>Morphing é falho</a:t>
            </a:r>
            <a:endParaRPr/>
          </a:p>
          <a:p>
            <a:pPr indent="-317500" lvl="1" marL="914400" rtl="0" algn="l">
              <a:spcBef>
                <a:spcPts val="0"/>
              </a:spcBef>
              <a:spcAft>
                <a:spcPts val="0"/>
              </a:spcAft>
              <a:buSzPts val="1400"/>
              <a:buChar char="○"/>
            </a:pPr>
            <a:r>
              <a:rPr lang="en"/>
              <a:t>Adicionar mais atributos internos ao personagem requer muitas transições e novos estados - possivelmente utilizar </a:t>
            </a:r>
            <a:endParaRPr/>
          </a:p>
          <a:p>
            <a:pPr indent="-342900" lvl="0" marL="457200" rtl="0" algn="l">
              <a:spcBef>
                <a:spcPts val="0"/>
              </a:spcBef>
              <a:spcAft>
                <a:spcPts val="0"/>
              </a:spcAft>
              <a:buSzPts val="1800"/>
              <a:buChar char="●"/>
            </a:pPr>
            <a:r>
              <a:rPr lang="en"/>
              <a:t>possíveis pontos a serem melhorados no futuro:</a:t>
            </a:r>
            <a:endParaRPr/>
          </a:p>
          <a:p>
            <a:pPr indent="-317500" lvl="1" marL="914400" rtl="0" algn="l">
              <a:spcBef>
                <a:spcPts val="0"/>
              </a:spcBef>
              <a:spcAft>
                <a:spcPts val="0"/>
              </a:spcAft>
              <a:buSzPts val="1400"/>
              <a:buChar char="○"/>
            </a:pPr>
            <a:r>
              <a:rPr lang="en"/>
              <a:t>Morphing entre as animações</a:t>
            </a:r>
            <a:endParaRPr/>
          </a:p>
          <a:p>
            <a:pPr indent="-317500" lvl="1" marL="914400" rtl="0" algn="l">
              <a:spcBef>
                <a:spcPts val="0"/>
              </a:spcBef>
              <a:spcAft>
                <a:spcPts val="0"/>
              </a:spcAft>
              <a:buSzPts val="1400"/>
              <a:buChar char="○"/>
            </a:pPr>
            <a:r>
              <a:rPr lang="en"/>
              <a:t>Integrar com a movimentação do personagem no espaço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Referências</a:t>
            </a:r>
            <a:endParaRPr/>
          </a:p>
        </p:txBody>
      </p:sp>
      <p:sp>
        <p:nvSpPr>
          <p:cNvPr id="151" name="Google Shape;151;p2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Bourse, Yoann. "</a:t>
            </a:r>
            <a:r>
              <a:rPr b="1" lang="en"/>
              <a:t>Artificial intelligence in the Sims series</a:t>
            </a:r>
            <a:r>
              <a:rPr lang="en"/>
              <a:t>." (2012).</a:t>
            </a:r>
            <a:endParaRPr/>
          </a:p>
          <a:p>
            <a:pPr indent="-342900" lvl="0" marL="457200" marR="0" rtl="0" algn="l">
              <a:lnSpc>
                <a:spcPct val="115000"/>
              </a:lnSpc>
              <a:spcBef>
                <a:spcPts val="0"/>
              </a:spcBef>
              <a:spcAft>
                <a:spcPts val="0"/>
              </a:spcAft>
              <a:buSzPts val="1800"/>
              <a:buChar char="●"/>
            </a:pPr>
            <a:r>
              <a:rPr lang="en"/>
              <a:t>Lau, Manfred and James J. Kuffner. “</a:t>
            </a:r>
            <a:r>
              <a:rPr b="1" lang="en"/>
              <a:t>Behavior planning for character animation</a:t>
            </a:r>
            <a:r>
              <a:rPr lang="en"/>
              <a:t>.” Symposium on Computer Animation (2005).</a:t>
            </a:r>
            <a:endParaRPr/>
          </a:p>
          <a:p>
            <a:pPr indent="-342900" lvl="0" marL="457200" rtl="0" algn="l">
              <a:spcBef>
                <a:spcPts val="0"/>
              </a:spcBef>
              <a:spcAft>
                <a:spcPts val="0"/>
              </a:spcAft>
              <a:buSzPts val="1800"/>
              <a:buChar char="●"/>
            </a:pPr>
            <a:r>
              <a:rPr lang="en"/>
              <a:t>Ho, Edmond S. L. and Taku Komura. “</a:t>
            </a:r>
            <a:r>
              <a:rPr b="1" lang="en"/>
              <a:t>A finite state machine based on topology coordinates for wrestling games</a:t>
            </a:r>
            <a:r>
              <a:rPr lang="en"/>
              <a:t>.” Journal of Visualization and Computer Animation 22 (2011): 435-443.</a:t>
            </a:r>
            <a:endParaRPr sz="1400">
              <a:latin typeface="Arial"/>
              <a:ea typeface="Arial"/>
              <a:cs typeface="Arial"/>
              <a:sym typeface="Arial"/>
            </a:endParaRPr>
          </a:p>
          <a:p>
            <a:pPr indent="0" lvl="0" marL="0" rtl="0" algn="l">
              <a:spcBef>
                <a:spcPts val="1600"/>
              </a:spcBef>
              <a:spcAft>
                <a:spcPts val="1600"/>
              </a:spcAft>
              <a:buNone/>
            </a:pPr>
            <a:r>
              <a:t/>
            </a:r>
            <a:endParaRPr/>
          </a:p>
        </p:txBody>
      </p:sp>
      <p:sp>
        <p:nvSpPr>
          <p:cNvPr id="152" name="Google Shape;152;p25"/>
          <p:cNvSpPr txBox="1"/>
          <p:nvPr/>
        </p:nvSpPr>
        <p:spPr>
          <a:xfrm>
            <a:off x="70950" y="4136100"/>
            <a:ext cx="6810600" cy="10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https://threejs.org/</a:t>
            </a:r>
            <a:endParaRPr/>
          </a:p>
          <a:p>
            <a:pPr indent="0" lvl="0" marL="0" rtl="0" algn="l">
              <a:spcBef>
                <a:spcPts val="0"/>
              </a:spcBef>
              <a:spcAft>
                <a:spcPts val="0"/>
              </a:spcAft>
              <a:buNone/>
            </a:pPr>
            <a:r>
              <a:rPr lang="en" u="sng">
                <a:solidFill>
                  <a:schemeClr val="hlink"/>
                </a:solidFill>
                <a:hlinkClick r:id="rId4"/>
              </a:rPr>
              <a:t>https://github.com/jakesgordon/javascript-state-machine</a:t>
            </a:r>
            <a:br>
              <a:rPr lang="en"/>
            </a:br>
            <a:r>
              <a:rPr lang="en" u="sng">
                <a:solidFill>
                  <a:schemeClr val="hlink"/>
                </a:solidFill>
                <a:hlinkClick r:id="rId5"/>
              </a:rPr>
              <a:t>https://gamedevelopment.tutsplus.com/tutorials/finite-state-machines-theory-and-implementation--gamedev-11867</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Introdução</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Máquina de estados levando em consideração estado interno (necessidades, emoções, personalidade etc) - "The Sims"</a:t>
            </a:r>
            <a:endParaRPr/>
          </a:p>
          <a:p>
            <a:pPr indent="-342900" lvl="0" marL="457200" rtl="0" algn="l">
              <a:spcBef>
                <a:spcPts val="0"/>
              </a:spcBef>
              <a:spcAft>
                <a:spcPts val="0"/>
              </a:spcAft>
              <a:buSzPts val="1800"/>
              <a:buChar char="●"/>
            </a:pPr>
            <a:r>
              <a:rPr lang="en"/>
              <a:t>Adaptar o primeiro trabalho do GB </a:t>
            </a:r>
            <a:endParaRPr/>
          </a:p>
          <a:p>
            <a:pPr indent="-317500" lvl="1" marL="914400" rtl="0" algn="l">
              <a:spcBef>
                <a:spcPts val="0"/>
              </a:spcBef>
              <a:spcAft>
                <a:spcPts val="0"/>
              </a:spcAft>
              <a:buSzPts val="1400"/>
              <a:buChar char="○"/>
            </a:pPr>
            <a:r>
              <a:rPr lang="en"/>
              <a:t>disparar um conjunto animações conforme atributos internos do personagem</a:t>
            </a:r>
            <a:endParaRPr/>
          </a:p>
          <a:p>
            <a:pPr indent="-317500" lvl="1" marL="914400" rtl="0" algn="l">
              <a:spcBef>
                <a:spcPts val="0"/>
              </a:spcBef>
              <a:spcAft>
                <a:spcPts val="0"/>
              </a:spcAft>
              <a:buSzPts val="1400"/>
              <a:buChar char="○"/>
            </a:pPr>
            <a:r>
              <a:rPr lang="en"/>
              <a:t>Utilizar uma máquina de estados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Trabalhos relacionados</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Lau, Manfred and James J. Kuffner. “</a:t>
            </a:r>
            <a:r>
              <a:rPr b="1" lang="en"/>
              <a:t>Behavior planning for character animation.</a:t>
            </a:r>
            <a:r>
              <a:rPr lang="en"/>
              <a:t>” Symposium on Computer Animation (2005).</a:t>
            </a:r>
            <a:endParaRPr/>
          </a:p>
          <a:p>
            <a:pPr indent="-342900" lvl="0" marL="457200" marR="0" rtl="0" algn="l">
              <a:lnSpc>
                <a:spcPct val="115000"/>
              </a:lnSpc>
              <a:spcBef>
                <a:spcPts val="0"/>
              </a:spcBef>
              <a:spcAft>
                <a:spcPts val="0"/>
              </a:spcAft>
              <a:buSzPts val="1800"/>
              <a:buChar char="●"/>
            </a:pPr>
            <a:r>
              <a:rPr lang="en"/>
              <a:t>Ho, Edmond S. L. and Taku Komura. “</a:t>
            </a:r>
            <a:r>
              <a:rPr b="1" lang="en"/>
              <a:t>A finite state machine based on topology coordinates for wrestling games.</a:t>
            </a:r>
            <a:r>
              <a:rPr lang="en"/>
              <a:t>” Journal of Visualization and Computer Animation 22 (2011): 435-443.</a:t>
            </a:r>
            <a:endParaRPr/>
          </a:p>
          <a:p>
            <a:pPr indent="-342900" lvl="0" marL="457200" rtl="0" algn="l">
              <a:spcBef>
                <a:spcPts val="0"/>
              </a:spcBef>
              <a:spcAft>
                <a:spcPts val="0"/>
              </a:spcAft>
              <a:buSzPts val="1800"/>
              <a:buChar char="●"/>
            </a:pPr>
            <a:r>
              <a:rPr lang="en"/>
              <a:t>Bourse, Yoann. "</a:t>
            </a:r>
            <a:r>
              <a:rPr b="1" lang="en"/>
              <a:t>Artificial intelligence in the Sims series</a:t>
            </a:r>
            <a:r>
              <a:rPr lang="en"/>
              <a:t>." (2012).</a:t>
            </a:r>
            <a:endParaRPr/>
          </a:p>
          <a:p>
            <a:pPr indent="0" lvl="0" marL="0" rtl="0" algn="l">
              <a:spcBef>
                <a:spcPts val="1600"/>
              </a:spcBef>
              <a:spcAft>
                <a:spcPts val="0"/>
              </a:spcAft>
              <a:buClr>
                <a:srgbClr val="000000"/>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Trabalhos relacionados - Behavior planning for character animation</a:t>
            </a:r>
            <a:endParaRPr/>
          </a:p>
        </p:txBody>
      </p:sp>
      <p:sp>
        <p:nvSpPr>
          <p:cNvPr id="86" name="Google Shape;86;p16"/>
          <p:cNvSpPr txBox="1"/>
          <p:nvPr/>
        </p:nvSpPr>
        <p:spPr>
          <a:xfrm>
            <a:off x="2010100" y="4351275"/>
            <a:ext cx="7134000" cy="7947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a:solidFill>
                  <a:schemeClr val="lt2"/>
                </a:solidFill>
              </a:rPr>
              <a:t>Lau, Manfred and James J. Kuffner. “</a:t>
            </a:r>
            <a:r>
              <a:rPr b="1" lang="en">
                <a:solidFill>
                  <a:schemeClr val="lt2"/>
                </a:solidFill>
              </a:rPr>
              <a:t>Behavior planning for character animation.</a:t>
            </a:r>
            <a:r>
              <a:rPr lang="en">
                <a:solidFill>
                  <a:schemeClr val="lt2"/>
                </a:solidFill>
              </a:rPr>
              <a:t>” Symposium on Computer Animation (2005).</a:t>
            </a:r>
            <a:endParaRPr>
              <a:solidFill>
                <a:schemeClr val="lt2"/>
              </a:solidFill>
            </a:endParaRPr>
          </a:p>
          <a:p>
            <a:pPr indent="0" lvl="0" marL="0" rtl="0" algn="r">
              <a:spcBef>
                <a:spcPts val="1600"/>
              </a:spcBef>
              <a:spcAft>
                <a:spcPts val="0"/>
              </a:spcAft>
              <a:buNone/>
            </a:pPr>
            <a:r>
              <a:t/>
            </a:r>
            <a:endParaRPr/>
          </a:p>
        </p:txBody>
      </p:sp>
      <p:sp>
        <p:nvSpPr>
          <p:cNvPr id="87" name="Google Shape;87;p16"/>
          <p:cNvSpPr txBox="1"/>
          <p:nvPr/>
        </p:nvSpPr>
        <p:spPr>
          <a:xfrm>
            <a:off x="449325" y="1123300"/>
            <a:ext cx="6810600" cy="7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88" name="Google Shape;88;p16"/>
          <p:cNvPicPr preferRelativeResize="0"/>
          <p:nvPr/>
        </p:nvPicPr>
        <p:blipFill>
          <a:blip r:embed="rId3">
            <a:alphaModFix/>
          </a:blip>
          <a:stretch>
            <a:fillRect/>
          </a:stretch>
        </p:blipFill>
        <p:spPr>
          <a:xfrm>
            <a:off x="5956199" y="619050"/>
            <a:ext cx="3187900" cy="2381606"/>
          </a:xfrm>
          <a:prstGeom prst="rect">
            <a:avLst/>
          </a:prstGeom>
          <a:noFill/>
          <a:ln>
            <a:noFill/>
          </a:ln>
        </p:spPr>
      </p:pic>
      <p:pic>
        <p:nvPicPr>
          <p:cNvPr id="89" name="Google Shape;89;p16"/>
          <p:cNvPicPr preferRelativeResize="0"/>
          <p:nvPr/>
        </p:nvPicPr>
        <p:blipFill>
          <a:blip r:embed="rId4">
            <a:alphaModFix/>
          </a:blip>
          <a:stretch>
            <a:fillRect/>
          </a:stretch>
        </p:blipFill>
        <p:spPr>
          <a:xfrm>
            <a:off x="5956212" y="2571750"/>
            <a:ext cx="3095625" cy="1762125"/>
          </a:xfrm>
          <a:prstGeom prst="rect">
            <a:avLst/>
          </a:prstGeom>
          <a:noFill/>
          <a:ln>
            <a:noFill/>
          </a:ln>
        </p:spPr>
      </p:pic>
      <p:sp>
        <p:nvSpPr>
          <p:cNvPr id="90" name="Google Shape;90;p16"/>
          <p:cNvSpPr txBox="1"/>
          <p:nvPr/>
        </p:nvSpPr>
        <p:spPr>
          <a:xfrm>
            <a:off x="212825" y="898625"/>
            <a:ext cx="5545500" cy="333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Explora a utilização de uma máquina de estados em conjunto com a descoberta de um caminho para chegar de um ponto A a B </a:t>
            </a:r>
            <a:r>
              <a:rPr lang="en"/>
              <a:t>animando de forma coerente o personagem. Como desviando de obstáculos, se inclinar, engatinhar, caminhar, correr, pular.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Meu trabalho não faz uso dos algoritmos de </a:t>
            </a:r>
            <a:r>
              <a:rPr b="1" lang="en"/>
              <a:t>Path Finding </a:t>
            </a:r>
            <a:r>
              <a:rPr lang="en"/>
              <a:t>portanto também não precisa explorar a possibilidade de animações referente a estados e transições conforme o melhor caminho. Mas faço uso da </a:t>
            </a:r>
            <a:r>
              <a:rPr b="1" lang="en"/>
              <a:t>máquina de estados</a:t>
            </a:r>
            <a:r>
              <a:rPr lang="en"/>
              <a:t> para realizar as </a:t>
            </a:r>
            <a:r>
              <a:rPr b="1" lang="en"/>
              <a:t>animações</a:t>
            </a:r>
            <a:r>
              <a:rPr lang="en"/>
              <a:t> porém de acordo com </a:t>
            </a:r>
            <a:r>
              <a:rPr b="1" lang="en"/>
              <a:t>propriedades do personagem</a:t>
            </a: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Trabalhos relaci</a:t>
            </a:r>
            <a:r>
              <a:rPr lang="en"/>
              <a:t>onados - A finite state machine based on topology coordinates for wrestling games</a:t>
            </a:r>
            <a:endParaRPr/>
          </a:p>
        </p:txBody>
      </p:sp>
      <p:sp>
        <p:nvSpPr>
          <p:cNvPr id="96" name="Google Shape;96;p17"/>
          <p:cNvSpPr txBox="1"/>
          <p:nvPr/>
        </p:nvSpPr>
        <p:spPr>
          <a:xfrm>
            <a:off x="2010100" y="4268525"/>
            <a:ext cx="7134000" cy="8775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a:solidFill>
                  <a:schemeClr val="lt2"/>
                </a:solidFill>
              </a:rPr>
              <a:t>Ho, Edmond S. L. and Taku Komura. “</a:t>
            </a:r>
            <a:r>
              <a:rPr b="1" lang="en">
                <a:solidFill>
                  <a:schemeClr val="lt2"/>
                </a:solidFill>
              </a:rPr>
              <a:t>A finite state machine based on topology coordinates for wrestling games.</a:t>
            </a:r>
            <a:r>
              <a:rPr lang="en">
                <a:solidFill>
                  <a:schemeClr val="lt2"/>
                </a:solidFill>
              </a:rPr>
              <a:t>” Journal of Visualization and Computer Animation 22 (2011): 435-443.</a:t>
            </a:r>
            <a:endParaRPr>
              <a:solidFill>
                <a:schemeClr val="lt2"/>
              </a:solidFill>
            </a:endParaRPr>
          </a:p>
        </p:txBody>
      </p:sp>
      <p:pic>
        <p:nvPicPr>
          <p:cNvPr id="97" name="Google Shape;97;p17"/>
          <p:cNvPicPr preferRelativeResize="0"/>
          <p:nvPr/>
        </p:nvPicPr>
        <p:blipFill>
          <a:blip r:embed="rId3">
            <a:alphaModFix/>
          </a:blip>
          <a:stretch>
            <a:fillRect/>
          </a:stretch>
        </p:blipFill>
        <p:spPr>
          <a:xfrm>
            <a:off x="4572000" y="1281225"/>
            <a:ext cx="4572000" cy="2150600"/>
          </a:xfrm>
          <a:prstGeom prst="rect">
            <a:avLst/>
          </a:prstGeom>
          <a:noFill/>
          <a:ln>
            <a:noFill/>
          </a:ln>
        </p:spPr>
      </p:pic>
      <p:sp>
        <p:nvSpPr>
          <p:cNvPr id="98" name="Google Shape;98;p17"/>
          <p:cNvSpPr txBox="1"/>
          <p:nvPr/>
        </p:nvSpPr>
        <p:spPr>
          <a:xfrm>
            <a:off x="212825" y="898625"/>
            <a:ext cx="4359300" cy="333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 trabalho utiliza de máquina de estados para definir as diferentes posições de dois personagens de luta livre de forma que os jogadores possam ter uma certa liberdade na escolha dos próximos movimentos de forma que a visualização dos personagens seja o mais real </a:t>
            </a:r>
            <a:r>
              <a:rPr lang="en"/>
              <a:t>possível</a:t>
            </a:r>
            <a:r>
              <a:rPr lang="en"/>
              <a:t>.</a:t>
            </a:r>
            <a:br>
              <a:rPr lang="en"/>
            </a:br>
            <a:br>
              <a:rPr lang="en"/>
            </a:br>
            <a:r>
              <a:rPr lang="en"/>
              <a:t>Se relaciona com o meu trabalho da mesma forma do artigo anterior.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Trabalhos relacionados - Artificial intelligence in the Sims series </a:t>
            </a:r>
            <a:endParaRPr/>
          </a:p>
        </p:txBody>
      </p:sp>
      <p:sp>
        <p:nvSpPr>
          <p:cNvPr id="104" name="Google Shape;104;p18"/>
          <p:cNvSpPr txBox="1"/>
          <p:nvPr/>
        </p:nvSpPr>
        <p:spPr>
          <a:xfrm>
            <a:off x="3574800" y="4694100"/>
            <a:ext cx="5569200" cy="4494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a:solidFill>
                  <a:schemeClr val="lt2"/>
                </a:solidFill>
              </a:rPr>
              <a:t>Bourse, Yoann. "</a:t>
            </a:r>
            <a:r>
              <a:rPr b="1" lang="en">
                <a:solidFill>
                  <a:schemeClr val="lt2"/>
                </a:solidFill>
              </a:rPr>
              <a:t>Artificial intelligence in the Sims series</a:t>
            </a:r>
            <a:r>
              <a:rPr lang="en">
                <a:solidFill>
                  <a:schemeClr val="lt2"/>
                </a:solidFill>
              </a:rPr>
              <a:t>." (2012).</a:t>
            </a:r>
            <a:endParaRPr/>
          </a:p>
        </p:txBody>
      </p:sp>
      <p:pic>
        <p:nvPicPr>
          <p:cNvPr id="105" name="Google Shape;105;p18"/>
          <p:cNvPicPr preferRelativeResize="0"/>
          <p:nvPr/>
        </p:nvPicPr>
        <p:blipFill>
          <a:blip r:embed="rId3">
            <a:alphaModFix/>
          </a:blip>
          <a:stretch>
            <a:fillRect/>
          </a:stretch>
        </p:blipFill>
        <p:spPr>
          <a:xfrm>
            <a:off x="3446175" y="837750"/>
            <a:ext cx="5569200" cy="3637650"/>
          </a:xfrm>
          <a:prstGeom prst="rect">
            <a:avLst/>
          </a:prstGeom>
          <a:noFill/>
          <a:ln>
            <a:noFill/>
          </a:ln>
        </p:spPr>
      </p:pic>
      <p:sp>
        <p:nvSpPr>
          <p:cNvPr id="106" name="Google Shape;106;p18"/>
          <p:cNvSpPr txBox="1"/>
          <p:nvPr/>
        </p:nvSpPr>
        <p:spPr>
          <a:xfrm>
            <a:off x="177350" y="993225"/>
            <a:ext cx="3157200" cy="34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Segundo estudo o The sims utiliza de atributos internos para a tomada de decisões de cada personagem.</a:t>
            </a:r>
            <a:br>
              <a:rPr lang="en">
                <a:solidFill>
                  <a:srgbClr val="434343"/>
                </a:solidFill>
              </a:rPr>
            </a:br>
            <a:br>
              <a:rPr lang="en">
                <a:solidFill>
                  <a:srgbClr val="434343"/>
                </a:solidFill>
              </a:rPr>
            </a:br>
            <a:r>
              <a:rPr lang="en">
                <a:solidFill>
                  <a:srgbClr val="434343"/>
                </a:solidFill>
              </a:rPr>
              <a:t>No meu trabalho, utilizo do mesmo conceito porém apenas com dois atributos, sendo eles </a:t>
            </a:r>
            <a:r>
              <a:rPr b="1" lang="en">
                <a:solidFill>
                  <a:srgbClr val="434343"/>
                </a:solidFill>
              </a:rPr>
              <a:t>Felicidade</a:t>
            </a:r>
            <a:r>
              <a:rPr lang="en">
                <a:solidFill>
                  <a:srgbClr val="434343"/>
                </a:solidFill>
              </a:rPr>
              <a:t> e </a:t>
            </a:r>
            <a:r>
              <a:rPr b="1" lang="en">
                <a:solidFill>
                  <a:srgbClr val="434343"/>
                </a:solidFill>
              </a:rPr>
              <a:t>Energia</a:t>
            </a:r>
            <a:r>
              <a:rPr lang="en">
                <a:solidFill>
                  <a:srgbClr val="434343"/>
                </a:solidFill>
              </a:rPr>
              <a:t>.</a:t>
            </a:r>
            <a:endParaRPr>
              <a:solidFill>
                <a:srgbClr val="43434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Metodologia</a:t>
            </a:r>
            <a:endParaRPr/>
          </a:p>
        </p:txBody>
      </p:sp>
      <p:sp>
        <p:nvSpPr>
          <p:cNvPr id="112" name="Google Shape;112;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a:t>
            </a:r>
            <a:r>
              <a:rPr lang="en"/>
              <a:t>erramentas</a:t>
            </a:r>
            <a:endParaRPr/>
          </a:p>
          <a:p>
            <a:pPr indent="-317500" lvl="1" marL="914400" rtl="0" algn="l">
              <a:spcBef>
                <a:spcPts val="0"/>
              </a:spcBef>
              <a:spcAft>
                <a:spcPts val="0"/>
              </a:spcAft>
              <a:buSzPts val="1400"/>
              <a:buChar char="○"/>
            </a:pPr>
            <a:r>
              <a:rPr lang="en" u="sng">
                <a:solidFill>
                  <a:schemeClr val="hlink"/>
                </a:solidFill>
                <a:hlinkClick r:id="rId3"/>
              </a:rPr>
              <a:t>Three.js</a:t>
            </a:r>
            <a:endParaRPr/>
          </a:p>
          <a:p>
            <a:pPr indent="-317500" lvl="1" marL="914400" rtl="0" algn="l">
              <a:spcBef>
                <a:spcPts val="0"/>
              </a:spcBef>
              <a:spcAft>
                <a:spcPts val="0"/>
              </a:spcAft>
              <a:buSzPts val="1400"/>
              <a:buChar char="○"/>
            </a:pPr>
            <a:r>
              <a:rPr lang="en" u="sng">
                <a:solidFill>
                  <a:schemeClr val="hlink"/>
                </a:solidFill>
                <a:hlinkClick r:id="rId4"/>
              </a:rPr>
              <a:t>javascript-state-machine</a:t>
            </a:r>
            <a:endParaRPr/>
          </a:p>
          <a:p>
            <a:pPr indent="-317500" lvl="1" marL="914400" rtl="0" algn="l">
              <a:spcBef>
                <a:spcPts val="0"/>
              </a:spcBef>
              <a:spcAft>
                <a:spcPts val="0"/>
              </a:spcAft>
              <a:buSzPts val="1400"/>
              <a:buChar char="○"/>
            </a:pPr>
            <a:r>
              <a:rPr lang="en" u="sng">
                <a:solidFill>
                  <a:schemeClr val="hlink"/>
                </a:solidFill>
                <a:hlinkClick r:id="rId5"/>
              </a:rPr>
              <a:t>Mixamo</a:t>
            </a:r>
            <a:endParaRPr/>
          </a:p>
          <a:p>
            <a:pPr indent="-342900" lvl="0" marL="457200" rtl="0" algn="l">
              <a:spcBef>
                <a:spcPts val="0"/>
              </a:spcBef>
              <a:spcAft>
                <a:spcPts val="0"/>
              </a:spcAft>
              <a:buSzPts val="1800"/>
              <a:buChar char="●"/>
            </a:pPr>
            <a:r>
              <a:rPr lang="en"/>
              <a:t>Etapas</a:t>
            </a:r>
            <a:endParaRPr/>
          </a:p>
          <a:p>
            <a:pPr indent="-317500" lvl="1" marL="914400" rtl="0" algn="l">
              <a:spcBef>
                <a:spcPts val="0"/>
              </a:spcBef>
              <a:spcAft>
                <a:spcPts val="0"/>
              </a:spcAft>
              <a:buSzPts val="1400"/>
              <a:buChar char="○"/>
            </a:pPr>
            <a:r>
              <a:rPr lang="en"/>
              <a:t>Planejar a máquina de estados</a:t>
            </a:r>
            <a:endParaRPr/>
          </a:p>
          <a:p>
            <a:pPr indent="-317500" lvl="1" marL="914400" rtl="0" algn="l">
              <a:spcBef>
                <a:spcPts val="0"/>
              </a:spcBef>
              <a:spcAft>
                <a:spcPts val="0"/>
              </a:spcAft>
              <a:buSzPts val="1400"/>
              <a:buChar char="○"/>
            </a:pPr>
            <a:r>
              <a:rPr lang="en"/>
              <a:t>Baixar modelo do personagem 3D</a:t>
            </a:r>
            <a:endParaRPr/>
          </a:p>
          <a:p>
            <a:pPr indent="-317500" lvl="1" marL="914400" rtl="0" algn="l">
              <a:spcBef>
                <a:spcPts val="0"/>
              </a:spcBef>
              <a:spcAft>
                <a:spcPts val="0"/>
              </a:spcAft>
              <a:buSzPts val="1400"/>
              <a:buChar char="○"/>
            </a:pPr>
            <a:r>
              <a:rPr lang="en"/>
              <a:t>Baixar as animações</a:t>
            </a:r>
            <a:endParaRPr/>
          </a:p>
          <a:p>
            <a:pPr indent="-317500" lvl="1" marL="914400" rtl="0" algn="l">
              <a:spcBef>
                <a:spcPts val="0"/>
              </a:spcBef>
              <a:spcAft>
                <a:spcPts val="0"/>
              </a:spcAft>
              <a:buSzPts val="1400"/>
              <a:buChar char="○"/>
            </a:pPr>
            <a:r>
              <a:rPr lang="en"/>
              <a:t>Programar a máquina de estados</a:t>
            </a:r>
            <a:endParaRPr/>
          </a:p>
          <a:p>
            <a:pPr indent="-317500" lvl="1" marL="914400" rtl="0" algn="l">
              <a:spcBef>
                <a:spcPts val="0"/>
              </a:spcBef>
              <a:spcAft>
                <a:spcPts val="0"/>
              </a:spcAft>
              <a:buSzPts val="1400"/>
              <a:buChar char="○"/>
            </a:pPr>
            <a:r>
              <a:rPr lang="en"/>
              <a:t>Configurar as transições para iniciar cada tipo de animação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Metodologia - Máquina de estados</a:t>
            </a:r>
            <a:endParaRPr/>
          </a:p>
        </p:txBody>
      </p:sp>
      <p:pic>
        <p:nvPicPr>
          <p:cNvPr id="118" name="Google Shape;118;p20"/>
          <p:cNvPicPr preferRelativeResize="0"/>
          <p:nvPr/>
        </p:nvPicPr>
        <p:blipFill>
          <a:blip r:embed="rId3">
            <a:alphaModFix/>
          </a:blip>
          <a:stretch>
            <a:fillRect/>
          </a:stretch>
        </p:blipFill>
        <p:spPr>
          <a:xfrm>
            <a:off x="1951352" y="778225"/>
            <a:ext cx="5241300" cy="3956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Metodologia - Implementação</a:t>
            </a:r>
            <a:endParaRPr/>
          </a:p>
        </p:txBody>
      </p:sp>
      <p:sp>
        <p:nvSpPr>
          <p:cNvPr id="124" name="Google Shape;124;p21"/>
          <p:cNvSpPr txBox="1"/>
          <p:nvPr/>
        </p:nvSpPr>
        <p:spPr>
          <a:xfrm>
            <a:off x="496625" y="1253350"/>
            <a:ext cx="6810600" cy="3440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434343"/>
              </a:buClr>
              <a:buSzPts val="1400"/>
              <a:buChar char="●"/>
            </a:pPr>
            <a:r>
              <a:rPr lang="en">
                <a:solidFill>
                  <a:srgbClr val="434343"/>
                </a:solidFill>
              </a:rPr>
              <a:t>Animações obtidas pelo Mixamo</a:t>
            </a:r>
            <a:endParaRPr>
              <a:solidFill>
                <a:srgbClr val="434343"/>
              </a:solidFill>
            </a:endParaRPr>
          </a:p>
          <a:p>
            <a:pPr indent="-317500" lvl="1" marL="914400" rtl="0" algn="l">
              <a:spcBef>
                <a:spcPts val="0"/>
              </a:spcBef>
              <a:spcAft>
                <a:spcPts val="0"/>
              </a:spcAft>
              <a:buClr>
                <a:srgbClr val="434343"/>
              </a:buClr>
              <a:buSzPts val="1400"/>
              <a:buChar char="○"/>
            </a:pPr>
            <a:r>
              <a:rPr lang="en">
                <a:solidFill>
                  <a:srgbClr val="434343"/>
                </a:solidFill>
              </a:rPr>
              <a:t>Ocioso</a:t>
            </a:r>
            <a:endParaRPr>
              <a:solidFill>
                <a:srgbClr val="434343"/>
              </a:solidFill>
            </a:endParaRPr>
          </a:p>
          <a:p>
            <a:pPr indent="-317500" lvl="1" marL="914400" rtl="0" algn="l">
              <a:spcBef>
                <a:spcPts val="0"/>
              </a:spcBef>
              <a:spcAft>
                <a:spcPts val="0"/>
              </a:spcAft>
              <a:buClr>
                <a:srgbClr val="434343"/>
              </a:buClr>
              <a:buSzPts val="1400"/>
              <a:buChar char="○"/>
            </a:pPr>
            <a:r>
              <a:rPr lang="en">
                <a:solidFill>
                  <a:srgbClr val="434343"/>
                </a:solidFill>
              </a:rPr>
              <a:t>Dançar</a:t>
            </a:r>
            <a:endParaRPr>
              <a:solidFill>
                <a:srgbClr val="434343"/>
              </a:solidFill>
            </a:endParaRPr>
          </a:p>
          <a:p>
            <a:pPr indent="-317500" lvl="1" marL="914400" rtl="0" algn="l">
              <a:spcBef>
                <a:spcPts val="0"/>
              </a:spcBef>
              <a:spcAft>
                <a:spcPts val="0"/>
              </a:spcAft>
              <a:buClr>
                <a:srgbClr val="434343"/>
              </a:buClr>
              <a:buSzPts val="1400"/>
              <a:buChar char="○"/>
            </a:pPr>
            <a:r>
              <a:rPr lang="en">
                <a:solidFill>
                  <a:srgbClr val="434343"/>
                </a:solidFill>
              </a:rPr>
              <a:t>Deitar e levantar</a:t>
            </a:r>
            <a:endParaRPr>
              <a:solidFill>
                <a:srgbClr val="434343"/>
              </a:solidFill>
            </a:endParaRPr>
          </a:p>
          <a:p>
            <a:pPr indent="-317500" lvl="1" marL="914400" rtl="0" algn="l">
              <a:spcBef>
                <a:spcPts val="0"/>
              </a:spcBef>
              <a:spcAft>
                <a:spcPts val="0"/>
              </a:spcAft>
              <a:buClr>
                <a:srgbClr val="434343"/>
              </a:buClr>
              <a:buSzPts val="1400"/>
              <a:buChar char="○"/>
            </a:pPr>
            <a:r>
              <a:rPr lang="en">
                <a:solidFill>
                  <a:srgbClr val="434343"/>
                </a:solidFill>
              </a:rPr>
              <a:t>Sentar</a:t>
            </a:r>
            <a:r>
              <a:rPr lang="en">
                <a:solidFill>
                  <a:srgbClr val="434343"/>
                </a:solidFill>
              </a:rPr>
              <a:t> e levantar</a:t>
            </a:r>
            <a:endParaRPr>
              <a:solidFill>
                <a:srgbClr val="434343"/>
              </a:solidFill>
            </a:endParaRPr>
          </a:p>
          <a:p>
            <a:pPr indent="-317500" lvl="0" marL="457200" rtl="0" algn="l">
              <a:spcBef>
                <a:spcPts val="0"/>
              </a:spcBef>
              <a:spcAft>
                <a:spcPts val="0"/>
              </a:spcAft>
              <a:buClr>
                <a:srgbClr val="434343"/>
              </a:buClr>
              <a:buSzPts val="1400"/>
              <a:buChar char="●"/>
            </a:pPr>
            <a:r>
              <a:rPr lang="en">
                <a:solidFill>
                  <a:srgbClr val="434343"/>
                </a:solidFill>
              </a:rPr>
              <a:t>Utilizado o </a:t>
            </a:r>
            <a:r>
              <a:rPr b="1" lang="en">
                <a:solidFill>
                  <a:srgbClr val="434343"/>
                </a:solidFill>
              </a:rPr>
              <a:t>FBXLoader</a:t>
            </a:r>
            <a:r>
              <a:rPr lang="en">
                <a:solidFill>
                  <a:srgbClr val="434343"/>
                </a:solidFill>
              </a:rPr>
              <a:t> do Three.js para carregar o personagem 3D e as animações</a:t>
            </a:r>
            <a:endParaRPr>
              <a:solidFill>
                <a:srgbClr val="434343"/>
              </a:solidFill>
            </a:endParaRPr>
          </a:p>
          <a:p>
            <a:pPr indent="-317500" lvl="0" marL="457200" rtl="0" algn="l">
              <a:spcBef>
                <a:spcPts val="0"/>
              </a:spcBef>
              <a:spcAft>
                <a:spcPts val="0"/>
              </a:spcAft>
              <a:buClr>
                <a:srgbClr val="434343"/>
              </a:buClr>
              <a:buSzPts val="1400"/>
              <a:buChar char="●"/>
            </a:pPr>
            <a:r>
              <a:rPr lang="en">
                <a:solidFill>
                  <a:srgbClr val="434343"/>
                </a:solidFill>
              </a:rPr>
              <a:t>Utilizado a classe </a:t>
            </a:r>
            <a:r>
              <a:rPr b="1" lang="en">
                <a:solidFill>
                  <a:srgbClr val="434343"/>
                </a:solidFill>
              </a:rPr>
              <a:t>AnimationClip</a:t>
            </a:r>
            <a:r>
              <a:rPr lang="en">
                <a:solidFill>
                  <a:srgbClr val="434343"/>
                </a:solidFill>
              </a:rPr>
              <a:t> do Three.js para configurar as animações (loop infinito ou não, morphing).</a:t>
            </a:r>
            <a:endParaRPr>
              <a:solidFill>
                <a:srgbClr val="434343"/>
              </a:solidFill>
            </a:endParaRPr>
          </a:p>
          <a:p>
            <a:pPr indent="-317500" lvl="1" marL="914400" rtl="0" algn="l">
              <a:spcBef>
                <a:spcPts val="0"/>
              </a:spcBef>
              <a:spcAft>
                <a:spcPts val="0"/>
              </a:spcAft>
              <a:buClr>
                <a:srgbClr val="434343"/>
              </a:buClr>
              <a:buSzPts val="1400"/>
              <a:buChar char="○"/>
            </a:pPr>
            <a:r>
              <a:rPr lang="en">
                <a:solidFill>
                  <a:srgbClr val="434343"/>
                </a:solidFill>
              </a:rPr>
              <a:t>Apenas as animações Ocioso e Dançar, ficam animando em um loop infinito, as demais apenas são executadas durante a transição dos estados.</a:t>
            </a:r>
            <a:endParaRPr>
              <a:solidFill>
                <a:srgbClr val="434343"/>
              </a:solidFill>
            </a:endParaRPr>
          </a:p>
          <a:p>
            <a:pPr indent="-317500" lvl="0" marL="457200" rtl="0" algn="l">
              <a:spcBef>
                <a:spcPts val="0"/>
              </a:spcBef>
              <a:spcAft>
                <a:spcPts val="0"/>
              </a:spcAft>
              <a:buClr>
                <a:srgbClr val="434343"/>
              </a:buClr>
              <a:buSzPts val="1400"/>
              <a:buChar char="●"/>
            </a:pPr>
            <a:r>
              <a:rPr lang="en">
                <a:solidFill>
                  <a:srgbClr val="434343"/>
                </a:solidFill>
              </a:rPr>
              <a:t>Utilizado a classe </a:t>
            </a:r>
            <a:r>
              <a:rPr b="1" lang="en">
                <a:solidFill>
                  <a:srgbClr val="434343"/>
                </a:solidFill>
              </a:rPr>
              <a:t>StateMachine</a:t>
            </a:r>
            <a:r>
              <a:rPr lang="en">
                <a:solidFill>
                  <a:srgbClr val="434343"/>
                </a:solidFill>
              </a:rPr>
              <a:t> do javascript-state-machine para descrever os estados e transições assim como as animações que devem ser iniciadas</a:t>
            </a:r>
            <a:endParaRPr>
              <a:solidFill>
                <a:srgbClr val="43434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