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6" r:id="rId6"/>
    <p:sldId id="279" r:id="rId7"/>
    <p:sldId id="280" r:id="rId8"/>
    <p:sldId id="278" r:id="rId9"/>
    <p:sldId id="281" r:id="rId10"/>
    <p:sldId id="282" r:id="rId11"/>
    <p:sldId id="283" r:id="rId12"/>
    <p:sldId id="285" r:id="rId13"/>
    <p:sldId id="284" r:id="rId14"/>
    <p:sldId id="28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C0D"/>
    <a:srgbClr val="EA700C"/>
    <a:srgbClr val="E70E11"/>
    <a:srgbClr val="E81C1F"/>
    <a:srgbClr val="AFAFB1"/>
    <a:srgbClr val="98C11A"/>
    <a:srgbClr val="FFDC0B"/>
    <a:srgbClr val="A03296"/>
    <a:srgbClr val="CF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492" autoAdjust="0"/>
  </p:normalViewPr>
  <p:slideViewPr>
    <p:cSldViewPr>
      <p:cViewPr varScale="1">
        <p:scale>
          <a:sx n="131" d="100"/>
          <a:sy n="131" d="100"/>
        </p:scale>
        <p:origin x="34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12/20/18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12/20/18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506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241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515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979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6" y="3645024"/>
            <a:ext cx="4320478" cy="123278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D94C0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885" y="4949814"/>
            <a:ext cx="4320479" cy="136815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7030516" y="364594"/>
            <a:ext cx="5158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SAFE STRIP</a:t>
            </a:r>
            <a:r>
              <a:rPr lang="en-GB" sz="10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has received funding from the European Union’s Horizon 2020 Research and Innovation Programme under grant agreement no 723211. </a:t>
            </a:r>
            <a:endParaRPr lang="el-GR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69186" y="336898"/>
            <a:ext cx="624864" cy="4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94C0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80" y="1932518"/>
            <a:ext cx="8763963" cy="2105367"/>
          </a:xfrm>
        </p:spPr>
        <p:txBody>
          <a:bodyPr anchor="b">
            <a:normAutofit/>
          </a:bodyPr>
          <a:lstStyle>
            <a:lvl1pPr algn="l">
              <a:defRPr sz="6000" b="0" cap="none" baseline="0">
                <a:solidFill>
                  <a:srgbClr val="D94C0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5980" y="4084264"/>
            <a:ext cx="8763963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1" y="2525980"/>
            <a:ext cx="1891833" cy="12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152400"/>
            <a:ext cx="975106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393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693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90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90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8490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91490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1490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52" y="152400"/>
            <a:ext cx="9174996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91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1944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629915" y="1600200"/>
            <a:ext cx="6292822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6448425"/>
            <a:ext cx="12188825" cy="180976"/>
          </a:xfrm>
          <a:prstGeom prst="rect">
            <a:avLst/>
          </a:prstGeom>
          <a:solidFill>
            <a:srgbClr val="AFA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9915" y="152400"/>
            <a:ext cx="9340027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915" y="1600200"/>
            <a:ext cx="9340028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 b="1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SAFE STRIP 2nd plenary meeting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30516" y="6448424"/>
            <a:ext cx="3939427" cy="180977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l-GR"/>
              <a:t>26 September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34C99D79-8A4B-4031-B1E0-AF26F8EDF2BC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6629401"/>
            <a:ext cx="12188825" cy="45719"/>
          </a:xfrm>
          <a:prstGeom prst="rect">
            <a:avLst/>
          </a:prstGeom>
          <a:solidFill>
            <a:srgbClr val="EA7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7" y="404664"/>
            <a:ext cx="1313681" cy="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rgbClr val="D94C0D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rgbClr val="D94C0D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rgbClr val="D94C0D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rgbClr val="D94C0D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rgbClr val="D94C0D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rgbClr val="D94C0D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topics assignment proposal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Giammarco Valenti, Francesco </a:t>
            </a:r>
            <a:r>
              <a:rPr lang="en-US" dirty="0" err="1"/>
              <a:t>Biral</a:t>
            </a:r>
            <a:r>
              <a:rPr lang="en-US" dirty="0"/>
              <a:t>, UNITN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16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                                  Cons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5" y="1441870"/>
            <a:ext cx="4248473" cy="4729264"/>
          </a:xfrm>
        </p:spPr>
        <p:txBody>
          <a:bodyPr>
            <a:normAutofit/>
          </a:bodyPr>
          <a:lstStyle/>
          <a:p>
            <a:r>
              <a:rPr lang="en-US" dirty="0"/>
              <a:t>Easier to serialize</a:t>
            </a:r>
          </a:p>
          <a:p>
            <a:r>
              <a:rPr lang="en-US" dirty="0"/>
              <a:t>Shorter messages to fill</a:t>
            </a:r>
          </a:p>
          <a:p>
            <a:r>
              <a:rPr lang="en-US" dirty="0"/>
              <a:t>Easier debug of single message and corrupted messages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10</a:t>
            </a:fld>
            <a:endParaRPr lang="el-G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843B60-44B1-6C44-8D9C-4A947CFC25FE}"/>
              </a:ext>
            </a:extLst>
          </p:cNvPr>
          <p:cNvSpPr txBox="1">
            <a:spLocks/>
          </p:cNvSpPr>
          <p:nvPr/>
        </p:nvSpPr>
        <p:spPr>
          <a:xfrm>
            <a:off x="6454452" y="1599134"/>
            <a:ext cx="4176465" cy="44941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120823-5686-2947-8284-7E37A6046A4E}"/>
              </a:ext>
            </a:extLst>
          </p:cNvPr>
          <p:cNvSpPr txBox="1">
            <a:spLocks/>
          </p:cNvSpPr>
          <p:nvPr/>
        </p:nvSpPr>
        <p:spPr>
          <a:xfrm>
            <a:off x="5878388" y="1441869"/>
            <a:ext cx="4248473" cy="472926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length of payload disregarding number of effective messages</a:t>
            </a:r>
          </a:p>
          <a:p>
            <a:r>
              <a:rPr lang="en-US" dirty="0"/>
              <a:t>Cam / </a:t>
            </a:r>
            <a:r>
              <a:rPr lang="en-US" dirty="0" err="1"/>
              <a:t>Denm</a:t>
            </a:r>
            <a:r>
              <a:rPr lang="en-US" dirty="0"/>
              <a:t> must be </a:t>
            </a:r>
            <a:r>
              <a:rPr lang="en-US" dirty="0" err="1"/>
              <a:t>reassempled</a:t>
            </a:r>
            <a:r>
              <a:rPr lang="en-US" dirty="0"/>
              <a:t> in the application domain</a:t>
            </a:r>
          </a:p>
          <a:p>
            <a:r>
              <a:rPr lang="en-US" dirty="0"/>
              <a:t>Every entry of array must be associated with an ID </a:t>
            </a:r>
          </a:p>
          <a:p>
            <a:r>
              <a:rPr lang="en-US" dirty="0"/>
              <a:t>If CAM are asynchronous, arrays may be only partially updated (!)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“One topic for each single </a:t>
            </a:r>
            <a:r>
              <a:rPr lang="en-US" dirty="0" err="1"/>
              <a:t>dataframe</a:t>
            </a:r>
            <a:r>
              <a:rPr lang="en-US" dirty="0"/>
              <a:t>” be an option? May it lead to too many topics?</a:t>
            </a:r>
          </a:p>
          <a:p>
            <a:r>
              <a:rPr lang="en-US" dirty="0"/>
              <a:t>What are the message inspection capability of the broker?</a:t>
            </a:r>
          </a:p>
          <a:p>
            <a:r>
              <a:rPr lang="en-US" dirty="0" err="1"/>
              <a:t>Denm</a:t>
            </a:r>
            <a:r>
              <a:rPr lang="en-US" dirty="0"/>
              <a:t> aside for the friction?</a:t>
            </a:r>
          </a:p>
          <a:p>
            <a:r>
              <a:rPr lang="en-US" dirty="0"/>
              <a:t>Channel DSS-HMI?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4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MQuicklyTT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447800"/>
            <a:ext cx="1116124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MQTT is a publish/subscribe communication protocol</a:t>
            </a:r>
          </a:p>
          <a:p>
            <a:r>
              <a:rPr lang="en-US" dirty="0"/>
              <a:t>Messages are organized in topics</a:t>
            </a:r>
          </a:p>
          <a:p>
            <a:r>
              <a:rPr lang="en-US" dirty="0"/>
              <a:t>Actors are:</a:t>
            </a:r>
          </a:p>
          <a:p>
            <a:pPr lvl="1"/>
            <a:r>
              <a:rPr lang="en-US" b="1" dirty="0"/>
              <a:t>Clients</a:t>
            </a:r>
            <a:r>
              <a:rPr lang="en-US" dirty="0"/>
              <a:t>: which can subscribe to a topic or publish on a topic</a:t>
            </a:r>
          </a:p>
          <a:p>
            <a:pPr lvl="1"/>
            <a:r>
              <a:rPr lang="en-US" b="1" dirty="0"/>
              <a:t>The broker</a:t>
            </a:r>
            <a:r>
              <a:rPr lang="en-US" dirty="0"/>
              <a:t>: the role of the broker is to manage those topics</a:t>
            </a:r>
          </a:p>
          <a:p>
            <a:r>
              <a:rPr lang="en-US" dirty="0"/>
              <a:t>Topics are strings, representing paths like folders, pointing to the payload</a:t>
            </a:r>
          </a:p>
          <a:p>
            <a:r>
              <a:rPr lang="en-US" dirty="0"/>
              <a:t>If a client is subscribed to a topic it will execute a callback every time a message is updated from another client</a:t>
            </a:r>
          </a:p>
          <a:p>
            <a:r>
              <a:rPr lang="en-US" dirty="0"/>
              <a:t>Here we have to decide </a:t>
            </a:r>
            <a:r>
              <a:rPr lang="en-US" b="1" dirty="0"/>
              <a:t>How to define the topics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</a:t>
            </a:r>
            <a:r>
              <a:rPr lang="el-GR" dirty="0"/>
              <a:t> </a:t>
            </a:r>
            <a:r>
              <a:rPr lang="it-IT" dirty="0"/>
              <a:t>12</a:t>
            </a:r>
            <a:r>
              <a:rPr lang="el-GR" dirty="0"/>
              <a:t> 201</a:t>
            </a:r>
            <a:r>
              <a:rPr lang="it-IT" dirty="0"/>
              <a:t>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03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proposal ( preferred ) –&gt; V2X message to C-struct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469196"/>
            <a:ext cx="9340028" cy="1036712"/>
          </a:xfrm>
        </p:spPr>
        <p:txBody>
          <a:bodyPr/>
          <a:lstStyle/>
          <a:p>
            <a:r>
              <a:rPr lang="en-US" dirty="0"/>
              <a:t>Generate topics dynamically with IDs (from the signal maps) in the following order: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</a:t>
            </a:r>
            <a:r>
              <a:rPr lang="el-GR" dirty="0"/>
              <a:t> </a:t>
            </a:r>
            <a:r>
              <a:rPr lang="it-IT" dirty="0"/>
              <a:t>12</a:t>
            </a:r>
            <a:r>
              <a:rPr lang="el-GR" dirty="0"/>
              <a:t> 201</a:t>
            </a:r>
            <a:r>
              <a:rPr lang="it-IT" dirty="0"/>
              <a:t>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3</a:t>
            </a:fld>
            <a:endParaRPr lang="el-G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04FF1A-8D05-B848-BBC2-6A7839403021}"/>
              </a:ext>
            </a:extLst>
          </p:cNvPr>
          <p:cNvSpPr txBox="1">
            <a:spLocks/>
          </p:cNvSpPr>
          <p:nvPr/>
        </p:nvSpPr>
        <p:spPr>
          <a:xfrm>
            <a:off x="1025652" y="2551152"/>
            <a:ext cx="11622340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&lt;V2X message frame&gt;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rgbClr val="C00000"/>
                </a:solidFill>
                <a:latin typeface="American Typewriter" panose="02090604020004020304" pitchFamily="18" charset="77"/>
                <a:ea typeface="Apple Color Emoji" pitchFamily="2" charset="0"/>
              </a:rPr>
              <a:t>&lt;station + ID&gt;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payload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FB4BF-B295-4443-8546-899CDF56DF1D}"/>
              </a:ext>
            </a:extLst>
          </p:cNvPr>
          <p:cNvSpPr txBox="1">
            <a:spLocks/>
          </p:cNvSpPr>
          <p:nvPr/>
        </p:nvSpPr>
        <p:spPr>
          <a:xfrm>
            <a:off x="1025652" y="3240663"/>
            <a:ext cx="3390375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(CAM):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18F082-E419-2845-A491-1DAADF34E4BB}"/>
              </a:ext>
            </a:extLst>
          </p:cNvPr>
          <p:cNvSpPr txBox="1">
            <a:spLocks/>
          </p:cNvSpPr>
          <p:nvPr/>
        </p:nvSpPr>
        <p:spPr>
          <a:xfrm>
            <a:off x="1025652" y="3844496"/>
            <a:ext cx="5284784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CAM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rgbClr val="C00000"/>
                </a:solidFill>
                <a:latin typeface="American Typewriter" panose="02090604020004020304" pitchFamily="18" charset="77"/>
                <a:ea typeface="Apple Color Emoji" pitchFamily="2" charset="0"/>
              </a:rPr>
              <a:t>vehicle_2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#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CAM_2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#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merican Typewriter" panose="02090604020004020304" pitchFamily="18" charset="77"/>
              <a:ea typeface="Apple Color Emoji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9783F5-ABCE-6C48-9E5F-804411777ADA}"/>
              </a:ext>
            </a:extLst>
          </p:cNvPr>
          <p:cNvSpPr txBox="1">
            <a:spLocks/>
          </p:cNvSpPr>
          <p:nvPr/>
        </p:nvSpPr>
        <p:spPr>
          <a:xfrm>
            <a:off x="1025652" y="4938600"/>
            <a:ext cx="9340028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(DENM):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B47EB4-E9D3-1D4B-94D1-30165EE5787B}"/>
              </a:ext>
            </a:extLst>
          </p:cNvPr>
          <p:cNvSpPr txBox="1">
            <a:spLocks/>
          </p:cNvSpPr>
          <p:nvPr/>
        </p:nvSpPr>
        <p:spPr>
          <a:xfrm>
            <a:off x="1025652" y="5502200"/>
            <a:ext cx="11622340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DENM_2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#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C96D03-89CB-B94E-ABE7-A046F443C1A6}"/>
              </a:ext>
            </a:extLst>
          </p:cNvPr>
          <p:cNvSpPr txBox="1">
            <a:spLocks/>
          </p:cNvSpPr>
          <p:nvPr/>
        </p:nvSpPr>
        <p:spPr>
          <a:xfrm>
            <a:off x="6116909" y="3206403"/>
            <a:ext cx="3390375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any other non v2x: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9341DC-702F-224A-B7C1-078472E4F191}"/>
              </a:ext>
            </a:extLst>
          </p:cNvPr>
          <p:cNvSpPr txBox="1">
            <a:spLocks/>
          </p:cNvSpPr>
          <p:nvPr/>
        </p:nvSpPr>
        <p:spPr>
          <a:xfrm>
            <a:off x="5806380" y="4122653"/>
            <a:ext cx="6077724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Non_v2x_container_1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6040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524" y="402679"/>
            <a:ext cx="9340027" cy="1295400"/>
          </a:xfrm>
        </p:spPr>
        <p:txBody>
          <a:bodyPr/>
          <a:lstStyle/>
          <a:p>
            <a:r>
              <a:rPr lang="en-US" dirty="0"/>
              <a:t>First proposal –&gt; V2X message to C-struct</a:t>
            </a:r>
            <a:br>
              <a:rPr lang="en-US" dirty="0"/>
            </a:br>
            <a:r>
              <a:rPr lang="en-US" dirty="0"/>
              <a:t>Payload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698079"/>
            <a:ext cx="10348139" cy="1036712"/>
          </a:xfrm>
        </p:spPr>
        <p:txBody>
          <a:bodyPr/>
          <a:lstStyle/>
          <a:p>
            <a:r>
              <a:rPr lang="en-US" dirty="0"/>
              <a:t>Payload will be a serialized C-Struct, which fields are the </a:t>
            </a:r>
            <a:r>
              <a:rPr lang="en-US" dirty="0" err="1"/>
              <a:t>signalMap</a:t>
            </a:r>
            <a:r>
              <a:rPr lang="en-US" dirty="0"/>
              <a:t> entries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</a:t>
            </a:r>
            <a:r>
              <a:rPr lang="el-GR" dirty="0"/>
              <a:t> </a:t>
            </a:r>
            <a:r>
              <a:rPr lang="it-IT" dirty="0"/>
              <a:t>12</a:t>
            </a:r>
            <a:r>
              <a:rPr lang="el-GR" dirty="0"/>
              <a:t> 201</a:t>
            </a:r>
            <a:r>
              <a:rPr lang="it-IT" dirty="0"/>
              <a:t>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4</a:t>
            </a:fld>
            <a:endParaRPr lang="el-G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FB4BF-B295-4443-8546-899CDF56DF1D}"/>
              </a:ext>
            </a:extLst>
          </p:cNvPr>
          <p:cNvSpPr txBox="1">
            <a:spLocks/>
          </p:cNvSpPr>
          <p:nvPr/>
        </p:nvSpPr>
        <p:spPr>
          <a:xfrm>
            <a:off x="621805" y="2694470"/>
            <a:ext cx="3960440" cy="28947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(CAM)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>
                <a:sym typeface="Wingdings" pitchFamily="2" charset="2"/>
              </a:rPr>
              <a:t>In the application every message is a struct corresponding to a message 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4A07B-1639-D149-877E-F5076434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41" y="2216435"/>
            <a:ext cx="6626200" cy="37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serialize C-structs on different machines?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Serializer code (c/</a:t>
            </a:r>
            <a:r>
              <a:rPr lang="en-US" b="1" dirty="0" err="1"/>
              <a:t>c++</a:t>
            </a:r>
            <a:r>
              <a:rPr lang="en-US" b="1" dirty="0"/>
              <a:t>) </a:t>
            </a:r>
            <a:r>
              <a:rPr lang="en-US" dirty="0"/>
              <a:t>will be provided by UNITN in January (it is developed for other applications and it need some modifications only)</a:t>
            </a:r>
          </a:p>
          <a:p>
            <a:r>
              <a:rPr lang="en-US" dirty="0"/>
              <a:t>The serializer must be the same for all</a:t>
            </a:r>
          </a:p>
          <a:p>
            <a:r>
              <a:rPr lang="en-US" dirty="0"/>
              <a:t>Signal map must be the same as well for all</a:t>
            </a:r>
          </a:p>
          <a:p>
            <a:r>
              <a:rPr lang="en-US" dirty="0"/>
              <a:t>For non-v2x signals we can decide how to divide them, typically I expect a struct output for each app for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29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                                  Cons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5" y="1441870"/>
            <a:ext cx="4248473" cy="47292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MQTT would work as the V2x (one topic= one message)</a:t>
            </a:r>
          </a:p>
          <a:p>
            <a:r>
              <a:rPr lang="en-US" dirty="0"/>
              <a:t>Cleaner structures</a:t>
            </a:r>
          </a:p>
          <a:p>
            <a:r>
              <a:rPr lang="en-US" dirty="0"/>
              <a:t>One update for message instead of one field</a:t>
            </a:r>
          </a:p>
          <a:p>
            <a:r>
              <a:rPr lang="en-US" dirty="0"/>
              <a:t>For non-v2x signals we can decide how to divide them</a:t>
            </a:r>
          </a:p>
          <a:p>
            <a:r>
              <a:rPr lang="en-US" dirty="0"/>
              <a:t>Few topics to manage in applications</a:t>
            </a:r>
          </a:p>
          <a:p>
            <a:r>
              <a:rPr lang="en-US" dirty="0"/>
              <a:t>Dynamic change of number of messages is easy to manage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6</a:t>
            </a:fld>
            <a:endParaRPr lang="el-G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843B60-44B1-6C44-8D9C-4A947CFC25FE}"/>
              </a:ext>
            </a:extLst>
          </p:cNvPr>
          <p:cNvSpPr txBox="1">
            <a:spLocks/>
          </p:cNvSpPr>
          <p:nvPr/>
        </p:nvSpPr>
        <p:spPr>
          <a:xfrm>
            <a:off x="6454452" y="1441870"/>
            <a:ext cx="4176465" cy="226191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Serializer code must be the same and compiled on each machine</a:t>
            </a:r>
          </a:p>
          <a:p>
            <a:r>
              <a:rPr lang="en-US" dirty="0"/>
              <a:t>Can the broker manage corrupted messages?</a:t>
            </a:r>
          </a:p>
          <a:p>
            <a:r>
              <a:rPr lang="en-US" dirty="0"/>
              <a:t>How to deal with Android phones?</a:t>
            </a:r>
          </a:p>
        </p:txBody>
      </p:sp>
    </p:spTree>
    <p:extLst>
      <p:ext uri="{BB962C8B-B14F-4D97-AF65-F5344CB8AC3E}">
        <p14:creationId xmlns:p14="http://schemas.microsoft.com/office/powerpoint/2010/main" val="9701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proposal –&gt; One topic for each </a:t>
            </a:r>
            <a:r>
              <a:rPr lang="en-US" dirty="0" err="1"/>
              <a:t>signalmap</a:t>
            </a:r>
            <a:r>
              <a:rPr lang="en-US" dirty="0"/>
              <a:t> entry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5" y="1600200"/>
            <a:ext cx="9340028" cy="1036712"/>
          </a:xfrm>
        </p:spPr>
        <p:txBody>
          <a:bodyPr/>
          <a:lstStyle/>
          <a:p>
            <a:r>
              <a:rPr lang="en-US" dirty="0"/>
              <a:t>Generate topics dynamically with IDs (from the signal maps) in the following order: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</a:t>
            </a:r>
            <a:r>
              <a:rPr lang="el-GR" dirty="0"/>
              <a:t> </a:t>
            </a:r>
            <a:r>
              <a:rPr lang="it-IT" dirty="0"/>
              <a:t>12</a:t>
            </a:r>
            <a:r>
              <a:rPr lang="el-GR" dirty="0"/>
              <a:t> 201</a:t>
            </a:r>
            <a:r>
              <a:rPr lang="it-IT" dirty="0"/>
              <a:t>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l-GR" smtClean="0"/>
              <a:pPr/>
              <a:t>7</a:t>
            </a:fld>
            <a:endParaRPr lang="el-G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04FF1A-8D05-B848-BBC2-6A7839403021}"/>
              </a:ext>
            </a:extLst>
          </p:cNvPr>
          <p:cNvSpPr txBox="1">
            <a:spLocks/>
          </p:cNvSpPr>
          <p:nvPr/>
        </p:nvSpPr>
        <p:spPr>
          <a:xfrm>
            <a:off x="1025652" y="2551152"/>
            <a:ext cx="11622340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&lt;V2X message frame&gt;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rgbClr val="C00000"/>
                </a:solidFill>
                <a:latin typeface="American Typewriter" panose="02090604020004020304" pitchFamily="18" charset="77"/>
                <a:ea typeface="Apple Color Emoji" pitchFamily="2" charset="0"/>
              </a:rPr>
              <a:t>&lt;station + ID&gt;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signalmap_entry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&gt;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payload(array)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FB4BF-B295-4443-8546-899CDF56DF1D}"/>
              </a:ext>
            </a:extLst>
          </p:cNvPr>
          <p:cNvSpPr txBox="1">
            <a:spLocks/>
          </p:cNvSpPr>
          <p:nvPr/>
        </p:nvSpPr>
        <p:spPr>
          <a:xfrm>
            <a:off x="1629914" y="3559824"/>
            <a:ext cx="9340028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(CAM):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18F082-E419-2845-A491-1DAADF34E4BB}"/>
              </a:ext>
            </a:extLst>
          </p:cNvPr>
          <p:cNvSpPr txBox="1">
            <a:spLocks/>
          </p:cNvSpPr>
          <p:nvPr/>
        </p:nvSpPr>
        <p:spPr>
          <a:xfrm>
            <a:off x="1025652" y="4232335"/>
            <a:ext cx="11622340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CAM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rgbClr val="C00000"/>
                </a:solidFill>
                <a:latin typeface="American Typewriter" panose="02090604020004020304" pitchFamily="18" charset="77"/>
                <a:ea typeface="Apple Color Emoji" pitchFamily="2" charset="0"/>
              </a:rPr>
              <a:t>vehicle_2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longitudinal_acceleration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payload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9783F5-ABCE-6C48-9E5F-804411777ADA}"/>
              </a:ext>
            </a:extLst>
          </p:cNvPr>
          <p:cNvSpPr txBox="1">
            <a:spLocks/>
          </p:cNvSpPr>
          <p:nvPr/>
        </p:nvSpPr>
        <p:spPr>
          <a:xfrm>
            <a:off x="1629914" y="4898449"/>
            <a:ext cx="9340028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(DENM):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B47EB4-E9D3-1D4B-94D1-30165EE5787B}"/>
              </a:ext>
            </a:extLst>
          </p:cNvPr>
          <p:cNvSpPr txBox="1">
            <a:spLocks/>
          </p:cNvSpPr>
          <p:nvPr/>
        </p:nvSpPr>
        <p:spPr>
          <a:xfrm>
            <a:off x="1025652" y="5502200"/>
            <a:ext cx="11622340" cy="10367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D94C0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D94C0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D94C0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  <a:ea typeface="Apple Color Emoji" pitchFamily="2" charset="0"/>
              </a:rPr>
              <a:t>SafeStrip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DENM_2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cause_code</a:t>
            </a:r>
            <a:r>
              <a:rPr lang="en-US" dirty="0">
                <a:latin typeface="American Typewriter" panose="02090604020004020304" pitchFamily="18" charset="77"/>
                <a:ea typeface="Apple Color Emoji" pitchFamily="2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77"/>
                <a:ea typeface="Apple Color Emoji" pitchFamily="2" charset="0"/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40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proposal –&gt; One topic for each </a:t>
            </a:r>
            <a:r>
              <a:rPr lang="en-US" dirty="0" err="1"/>
              <a:t>signalmap</a:t>
            </a:r>
            <a:r>
              <a:rPr lang="en-US" dirty="0"/>
              <a:t> entry. Payload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arrays as payload</a:t>
            </a:r>
          </a:p>
          <a:p>
            <a:r>
              <a:rPr lang="en-US" dirty="0"/>
              <a:t>Number of the CAM/DENM is the index of the array</a:t>
            </a:r>
          </a:p>
          <a:p>
            <a:r>
              <a:rPr lang="en-US" dirty="0"/>
              <a:t>Example CAM: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8</a:t>
            </a:fld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8B071-7BCD-1F4B-A870-1DAFD8E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403600"/>
            <a:ext cx="854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serialize arrays on different machines?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Serializer code </a:t>
            </a:r>
            <a:r>
              <a:rPr lang="en-US" dirty="0"/>
              <a:t>will be simpler but it has to be developed</a:t>
            </a:r>
          </a:p>
          <a:p>
            <a:r>
              <a:rPr lang="en-US" dirty="0"/>
              <a:t>The serializer must be the same for all</a:t>
            </a:r>
          </a:p>
          <a:p>
            <a:r>
              <a:rPr lang="en-US" dirty="0"/>
              <a:t>Signal map must be the same as well for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26 </a:t>
            </a:r>
            <a:r>
              <a:rPr lang="el-GR" dirty="0" err="1"/>
              <a:t>September</a:t>
            </a:r>
            <a:r>
              <a:rPr lang="el-GR" dirty="0"/>
              <a:t>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SAFE STRIP 2</a:t>
            </a:r>
            <a:r>
              <a:rPr lang="en-US" baseline="30000" dirty="0"/>
              <a:t>nd</a:t>
            </a:r>
            <a:r>
              <a:rPr lang="en-US" dirty="0"/>
              <a:t> plenary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3288" y="6448423"/>
            <a:ext cx="812588" cy="180976"/>
          </a:xfrm>
        </p:spPr>
        <p:txBody>
          <a:bodyPr/>
          <a:lstStyle/>
          <a:p>
            <a:fld id="{34C99D79-8A4B-4031-B1E0-AF26F8EDF2BC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73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CTR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40262f94-9f35-4ac3-9a90-690165a166b7"/>
    <ds:schemaRef ds:uri="http://purl.org/dc/dcmitype/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724</TotalTime>
  <Words>697</Words>
  <Application>Microsoft Macintosh PowerPoint</Application>
  <PresentationFormat>Custom</PresentationFormat>
  <Paragraphs>102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American Typewriter</vt:lpstr>
      <vt:lpstr>Apple Color Emoji</vt:lpstr>
      <vt:lpstr>Arial</vt:lpstr>
      <vt:lpstr>Calibri</vt:lpstr>
      <vt:lpstr>Constantia</vt:lpstr>
      <vt:lpstr>Wingdings</vt:lpstr>
      <vt:lpstr>ICTR 16x9</vt:lpstr>
      <vt:lpstr>MQTT topics assignment proposal</vt:lpstr>
      <vt:lpstr>MQuicklyTT</vt:lpstr>
      <vt:lpstr>First proposal ( preferred ) –&gt; V2X message to C-struct</vt:lpstr>
      <vt:lpstr>First proposal –&gt; V2X message to C-struct Payload</vt:lpstr>
      <vt:lpstr>How to serialize C-structs on different machines?</vt:lpstr>
      <vt:lpstr>Pros                                   Cons</vt:lpstr>
      <vt:lpstr>Second proposal –&gt; One topic for each signalmap entry</vt:lpstr>
      <vt:lpstr>Second proposal –&gt; One topic for each signalmap entry. Payload</vt:lpstr>
      <vt:lpstr>How to serialize arrays on different machines?</vt:lpstr>
      <vt:lpstr>Pros                                   Cons</vt:lpstr>
      <vt:lpstr>Questions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Yiannis Alertas</dc:creator>
  <cp:lastModifiedBy>Giammarco Valenti</cp:lastModifiedBy>
  <cp:revision>110</cp:revision>
  <dcterms:created xsi:type="dcterms:W3CDTF">2017-02-13T09:47:36Z</dcterms:created>
  <dcterms:modified xsi:type="dcterms:W3CDTF">2018-12-20T13:40:41Z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