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3" r:id="rId4"/>
    <p:sldId id="280" r:id="rId5"/>
    <p:sldId id="285" r:id="rId6"/>
    <p:sldId id="258" r:id="rId7"/>
    <p:sldId id="257" r:id="rId8"/>
    <p:sldId id="261" r:id="rId9"/>
    <p:sldId id="264" r:id="rId10"/>
    <p:sldId id="265" r:id="rId11"/>
    <p:sldId id="281" r:id="rId12"/>
    <p:sldId id="282" r:id="rId13"/>
    <p:sldId id="266" r:id="rId14"/>
    <p:sldId id="267" r:id="rId15"/>
    <p:sldId id="269" r:id="rId16"/>
    <p:sldId id="284" r:id="rId17"/>
    <p:sldId id="271" r:id="rId18"/>
    <p:sldId id="272" r:id="rId19"/>
    <p:sldId id="283" r:id="rId20"/>
    <p:sldId id="270" r:id="rId21"/>
    <p:sldId id="273" r:id="rId22"/>
    <p:sldId id="274" r:id="rId23"/>
    <p:sldId id="277" r:id="rId24"/>
    <p:sldId id="276" r:id="rId25"/>
    <p:sldId id="278" r:id="rId26"/>
    <p:sldId id="262"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p:cViewPr varScale="1">
        <p:scale>
          <a:sx n="109" d="100"/>
          <a:sy n="109" d="100"/>
        </p:scale>
        <p:origin x="17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2D5529-A66A-482F-9ED5-7E6FE423D694}" type="datetimeFigureOut">
              <a:rPr lang="en-US" smtClean="0"/>
              <a:pPr/>
              <a:t>9/25/19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26459C-6A5E-47D7-B05D-560E7A0FC4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1"/>
            <a:r>
              <a:rPr lang="en-US" sz="2400" dirty="0"/>
              <a:t>Abigail Adams to John Adams: “Remember the ladies” as you’re planning the new U.S. constitution. . .</a:t>
            </a:r>
            <a:endParaRPr lang="en-US" sz="2600" dirty="0"/>
          </a:p>
          <a:p>
            <a:pPr lvl="1"/>
            <a:r>
              <a:rPr lang="en-US" sz="2400" dirty="0"/>
              <a:t>Judith </a:t>
            </a:r>
            <a:r>
              <a:rPr lang="en-US" sz="2400" dirty="0" err="1"/>
              <a:t>Sargent</a:t>
            </a:r>
            <a:r>
              <a:rPr lang="en-US" sz="2400" dirty="0"/>
              <a:t> Murray “On the Equality of the Sexes” (1790) (US: equal education) </a:t>
            </a:r>
          </a:p>
          <a:p>
            <a:pPr lvl="1"/>
            <a:r>
              <a:rPr lang="en-US" sz="2400" dirty="0" err="1"/>
              <a:t>Olympe</a:t>
            </a:r>
            <a:r>
              <a:rPr lang="en-US" sz="2400" dirty="0"/>
              <a:t> de Gouges: </a:t>
            </a:r>
            <a:r>
              <a:rPr lang="en-US" sz="2400" i="1" dirty="0"/>
              <a:t>Declaration of the Rights of Woman and the Female Citizen</a:t>
            </a:r>
            <a:r>
              <a:rPr lang="en-US" sz="2400" dirty="0"/>
              <a:t> (1791) (Revolutionary France)</a:t>
            </a:r>
          </a:p>
          <a:p>
            <a:pPr lvl="2"/>
            <a:r>
              <a:rPr lang="en-US" sz="2000" dirty="0"/>
              <a:t>Guillotined during </a:t>
            </a:r>
            <a:r>
              <a:rPr lang="en-US" sz="2000" dirty="0" err="1"/>
              <a:t>Robespierre’s</a:t>
            </a:r>
            <a:r>
              <a:rPr lang="en-US" sz="2000" dirty="0"/>
              <a:t> Reign of Terror</a:t>
            </a:r>
            <a:endParaRPr lang="en-US" sz="2400" dirty="0"/>
          </a:p>
          <a:p>
            <a:pPr lvl="1"/>
            <a:r>
              <a:rPr lang="en-US" sz="2400" b="1" i="1" dirty="0"/>
              <a:t>Vindication of the Rights of Woman </a:t>
            </a:r>
            <a:r>
              <a:rPr lang="en-US" sz="2400" b="1" dirty="0"/>
              <a:t>–Mary Wollstonecraft (published in England, 1792)</a:t>
            </a:r>
          </a:p>
          <a:p>
            <a:endParaRPr lang="en-US" dirty="0"/>
          </a:p>
        </p:txBody>
      </p:sp>
      <p:sp>
        <p:nvSpPr>
          <p:cNvPr id="4" name="Slide Number Placeholder 3"/>
          <p:cNvSpPr>
            <a:spLocks noGrp="1"/>
          </p:cNvSpPr>
          <p:nvPr>
            <p:ph type="sldNum" sz="quarter" idx="10"/>
          </p:nvPr>
        </p:nvSpPr>
        <p:spPr/>
        <p:txBody>
          <a:bodyPr/>
          <a:lstStyle/>
          <a:p>
            <a:fld id="{1626459C-6A5E-47D7-B05D-560E7A0FC40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Ladies Home Journal of 1930: celebrating emancipated women</a:t>
            </a:r>
            <a:br>
              <a:rPr lang="en-US" dirty="0"/>
            </a:br>
            <a:r>
              <a:rPr lang="en-US" dirty="0"/>
              <a:t>woman aviator—1930s – 40s</a:t>
            </a:r>
            <a:br>
              <a:rPr lang="en-US" dirty="0"/>
            </a:br>
            <a:r>
              <a:rPr lang="en-US" dirty="0"/>
              <a:t>office</a:t>
            </a:r>
            <a:r>
              <a:rPr lang="en-US" baseline="0" dirty="0"/>
              <a:t> </a:t>
            </a:r>
            <a:r>
              <a:rPr lang="en-US" dirty="0"/>
              <a:t>scene from “His Gal</a:t>
            </a:r>
            <a:r>
              <a:rPr lang="en-US" baseline="0" dirty="0"/>
              <a:t> Friday”</a:t>
            </a:r>
            <a:endParaRPr lang="en-US" dirty="0"/>
          </a:p>
        </p:txBody>
      </p:sp>
      <p:sp>
        <p:nvSpPr>
          <p:cNvPr id="4" name="Slide Number Placeholder 3"/>
          <p:cNvSpPr>
            <a:spLocks noGrp="1"/>
          </p:cNvSpPr>
          <p:nvPr>
            <p:ph type="sldNum" sz="quarter" idx="10"/>
          </p:nvPr>
        </p:nvSpPr>
        <p:spPr/>
        <p:txBody>
          <a:bodyPr/>
          <a:lstStyle/>
          <a:p>
            <a:fld id="{1626459C-6A5E-47D7-B05D-560E7A0FC405}"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9</a:t>
            </a:r>
            <a:r>
              <a:rPr lang="en-US" baseline="0" dirty="0"/>
              <a:t> to 5</a:t>
            </a:r>
            <a:br>
              <a:rPr lang="en-US" baseline="0" dirty="0"/>
            </a:br>
            <a:r>
              <a:rPr lang="en-US" baseline="0" dirty="0"/>
              <a:t>Helen Gurley Brown: editor of Cosmopolitan</a:t>
            </a:r>
            <a:endParaRPr lang="en-US" dirty="0"/>
          </a:p>
        </p:txBody>
      </p:sp>
      <p:sp>
        <p:nvSpPr>
          <p:cNvPr id="4" name="Slide Number Placeholder 3"/>
          <p:cNvSpPr>
            <a:spLocks noGrp="1"/>
          </p:cNvSpPr>
          <p:nvPr>
            <p:ph type="sldNum" sz="quarter" idx="10"/>
          </p:nvPr>
        </p:nvSpPr>
        <p:spPr/>
        <p:txBody>
          <a:bodyPr/>
          <a:lstStyle/>
          <a:p>
            <a:fld id="{1626459C-6A5E-47D7-B05D-560E7A0FC405}"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910F8-C1C1-4FC1-9602-34BAD2CCE528}" type="datetimeFigureOut">
              <a:rPr lang="en-US" smtClean="0"/>
              <a:pPr/>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910F8-C1C1-4FC1-9602-34BAD2CCE528}" type="datetimeFigureOut">
              <a:rPr lang="en-US" smtClean="0"/>
              <a:pPr/>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910F8-C1C1-4FC1-9602-34BAD2CCE528}" type="datetimeFigureOut">
              <a:rPr lang="en-US" smtClean="0"/>
              <a:pPr/>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910F8-C1C1-4FC1-9602-34BAD2CCE528}" type="datetimeFigureOut">
              <a:rPr lang="en-US" smtClean="0"/>
              <a:pPr/>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910F8-C1C1-4FC1-9602-34BAD2CCE528}" type="datetimeFigureOut">
              <a:rPr lang="en-US" smtClean="0"/>
              <a:pPr/>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910F8-C1C1-4FC1-9602-34BAD2CCE528}" type="datetimeFigureOut">
              <a:rPr lang="en-US" smtClean="0"/>
              <a:pPr/>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910F8-C1C1-4FC1-9602-34BAD2CCE528}" type="datetimeFigureOut">
              <a:rPr lang="en-US" smtClean="0"/>
              <a:pPr/>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910F8-C1C1-4FC1-9602-34BAD2CCE528}" type="datetimeFigureOut">
              <a:rPr lang="en-US" smtClean="0"/>
              <a:pPr/>
              <a:t>9/25/19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910F8-C1C1-4FC1-9602-34BAD2CCE528}" type="datetimeFigureOut">
              <a:rPr lang="en-US" smtClean="0"/>
              <a:pPr/>
              <a:t>9/25/19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910F8-C1C1-4FC1-9602-34BAD2CCE528}" type="datetimeFigureOut">
              <a:rPr lang="en-US" smtClean="0"/>
              <a:pPr/>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910F8-C1C1-4FC1-9602-34BAD2CCE528}" type="datetimeFigureOut">
              <a:rPr lang="en-US" smtClean="0"/>
              <a:pPr/>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EC53F-1468-498D-AB55-818BA04DAD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910F8-C1C1-4FC1-9602-34BAD2CCE528}" type="datetimeFigureOut">
              <a:rPr lang="en-US" smtClean="0"/>
              <a:pPr/>
              <a:t>9/25/19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C53F-1468-498D-AB55-818BA04DA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 History of Feminism </a:t>
            </a:r>
            <a:br>
              <a:rPr lang="en-US" b="1" dirty="0"/>
            </a:br>
            <a:r>
              <a:rPr lang="en-US" b="1" dirty="0"/>
              <a:t>in 20 minutes!</a:t>
            </a:r>
          </a:p>
        </p:txBody>
      </p:sp>
      <p:sp>
        <p:nvSpPr>
          <p:cNvPr id="3" name="Subtitle 2"/>
          <p:cNvSpPr>
            <a:spLocks noGrp="1"/>
          </p:cNvSpPr>
          <p:nvPr>
            <p:ph type="subTitle" idx="1"/>
          </p:nvPr>
        </p:nvSpPr>
        <p:spPr/>
        <p:txBody>
          <a:bodyPr/>
          <a:lstStyle/>
          <a:p>
            <a:r>
              <a:rPr lang="en-US" dirty="0"/>
              <a:t>By Dr. Elisa </a:t>
            </a:r>
            <a:r>
              <a:rPr lang="en-US" dirty="0" err="1"/>
              <a:t>Beshero-Bondar</a:t>
            </a:r>
            <a:endParaRPr lang="en-US" dirty="0"/>
          </a:p>
          <a:p>
            <a:r>
              <a:rPr lang="en-US" dirty="0"/>
              <a:t>Presentation for La </a:t>
            </a:r>
            <a:r>
              <a:rPr lang="en-US" dirty="0" err="1"/>
              <a:t>Cultura</a:t>
            </a:r>
            <a:r>
              <a:rPr lang="en-US" dirty="0"/>
              <a:t> Panel on the “F” word: 9/15/2011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01000" cy="1143000"/>
          </a:xfrm>
        </p:spPr>
        <p:txBody>
          <a:bodyPr>
            <a:normAutofit/>
          </a:bodyPr>
          <a:lstStyle/>
          <a:p>
            <a:r>
              <a:rPr lang="en-US" dirty="0"/>
              <a:t>USA: “First Wave” Feminism</a:t>
            </a:r>
          </a:p>
        </p:txBody>
      </p:sp>
      <p:sp>
        <p:nvSpPr>
          <p:cNvPr id="3" name="Content Placeholder 2"/>
          <p:cNvSpPr>
            <a:spLocks noGrp="1"/>
          </p:cNvSpPr>
          <p:nvPr>
            <p:ph idx="1"/>
          </p:nvPr>
        </p:nvSpPr>
        <p:spPr>
          <a:xfrm>
            <a:off x="2514600" y="1447800"/>
            <a:ext cx="6477000" cy="5410200"/>
          </a:xfrm>
        </p:spPr>
        <p:txBody>
          <a:bodyPr>
            <a:normAutofit fontScale="55000" lnSpcReduction="20000"/>
          </a:bodyPr>
          <a:lstStyle/>
          <a:p>
            <a:r>
              <a:rPr lang="en-US" b="1" dirty="0"/>
              <a:t>Seneca Falls Convention, 1848 (NY)—organized by Elizabeth Cady Stanton and </a:t>
            </a:r>
            <a:r>
              <a:rPr lang="en-US" b="1" dirty="0" err="1"/>
              <a:t>Lucretia</a:t>
            </a:r>
            <a:r>
              <a:rPr lang="en-US" b="1" dirty="0"/>
              <a:t> Mott</a:t>
            </a:r>
          </a:p>
          <a:p>
            <a:pPr lvl="1"/>
            <a:r>
              <a:rPr lang="en-US" dirty="0"/>
              <a:t>Beginning of national-scale organizing for women’s rights in the US</a:t>
            </a:r>
          </a:p>
          <a:p>
            <a:pPr lvl="1"/>
            <a:r>
              <a:rPr lang="en-US" b="1" dirty="0"/>
              <a:t>Declaration of Sentiments (style of Declaration of Independence)</a:t>
            </a:r>
          </a:p>
          <a:p>
            <a:pPr lvl="1"/>
            <a:r>
              <a:rPr lang="en-US" dirty="0"/>
              <a:t>Frederick Douglass signs </a:t>
            </a:r>
          </a:p>
          <a:p>
            <a:pPr lvl="1"/>
            <a:r>
              <a:rPr lang="en-US" dirty="0"/>
              <a:t>Allegiance of abolitionists with early women’s rights movements: </a:t>
            </a:r>
            <a:r>
              <a:rPr lang="en-US" b="1" dirty="0"/>
              <a:t>Remove all forms of bondage from society</a:t>
            </a:r>
          </a:p>
          <a:p>
            <a:pPr>
              <a:buNone/>
            </a:pPr>
            <a:endParaRPr lang="en-US" dirty="0"/>
          </a:p>
          <a:p>
            <a:r>
              <a:rPr lang="en-US" b="1" dirty="0"/>
              <a:t>Temperance vs. Abolitionist emphases: </a:t>
            </a:r>
          </a:p>
          <a:p>
            <a:pPr lvl="1"/>
            <a:r>
              <a:rPr lang="en-US" b="1" dirty="0"/>
              <a:t>Temperance unions: </a:t>
            </a:r>
            <a:r>
              <a:rPr lang="en-US" dirty="0"/>
              <a:t>women advocating laws for prohibition of alcohol: protect women and children from abuse in their homes.</a:t>
            </a:r>
          </a:p>
          <a:p>
            <a:pPr lvl="1"/>
            <a:r>
              <a:rPr lang="en-US" b="1" dirty="0"/>
              <a:t>Abolitionist movements</a:t>
            </a:r>
            <a:r>
              <a:rPr lang="en-US" dirty="0"/>
              <a:t>: women leaders protesting slavery first and foremost, and all forms of bondage / oppression in American homes</a:t>
            </a:r>
            <a:br>
              <a:rPr lang="en-US" dirty="0"/>
            </a:br>
            <a:endParaRPr lang="en-US" dirty="0"/>
          </a:p>
          <a:p>
            <a:r>
              <a:rPr lang="en-US" b="1" dirty="0"/>
              <a:t>BIG SPLIT in 1869:</a:t>
            </a:r>
          </a:p>
          <a:p>
            <a:pPr lvl="1"/>
            <a:r>
              <a:rPr lang="en-US" dirty="0"/>
              <a:t>National Women Suffrage Association (Susan B. Anthony and Elizabeth Cady Stanton): </a:t>
            </a:r>
            <a:r>
              <a:rPr lang="en-US" b="1" dirty="0"/>
              <a:t>Women’s suffrage first and foremost.   </a:t>
            </a:r>
          </a:p>
          <a:p>
            <a:pPr lvl="1">
              <a:buNone/>
            </a:pPr>
            <a:r>
              <a:rPr lang="en-US" dirty="0"/>
              <a:t> vs. </a:t>
            </a:r>
          </a:p>
          <a:p>
            <a:pPr lvl="1"/>
            <a:r>
              <a:rPr lang="en-US" dirty="0"/>
              <a:t>American Women Suffrage Association (Frederick Douglass and Lucy Stone): </a:t>
            </a:r>
            <a:r>
              <a:rPr lang="en-US" b="1" dirty="0"/>
              <a:t>Suffrage for former slaves (males) first—then turn to women. </a:t>
            </a:r>
            <a:br>
              <a:rPr lang="en-US" b="1" dirty="0"/>
            </a:br>
            <a:endParaRPr lang="en-US" dirty="0"/>
          </a:p>
        </p:txBody>
      </p:sp>
      <p:pic>
        <p:nvPicPr>
          <p:cNvPr id="20482" name="Picture 2" descr="http://4.bp.blogspot.com/-6rvLc3Z9A3M/TiX0MB9CBQI/AAAAAAAACfI/EuZQ1byiyoE/s1600/FrederickDouglass.jpg"/>
          <p:cNvPicPr>
            <a:picLocks noChangeAspect="1" noChangeArrowheads="1"/>
          </p:cNvPicPr>
          <p:nvPr/>
        </p:nvPicPr>
        <p:blipFill>
          <a:blip r:embed="rId2" cstate="print"/>
          <a:srcRect/>
          <a:stretch>
            <a:fillRect/>
          </a:stretch>
        </p:blipFill>
        <p:spPr bwMode="auto">
          <a:xfrm>
            <a:off x="457200" y="3352800"/>
            <a:ext cx="2206806" cy="3028950"/>
          </a:xfrm>
          <a:prstGeom prst="rect">
            <a:avLst/>
          </a:prstGeom>
          <a:noFill/>
        </p:spPr>
      </p:pic>
      <p:pic>
        <p:nvPicPr>
          <p:cNvPr id="20484" name="Picture 4" descr="http://3.bp.blogspot.com/-hIRnFUvaO4M/TiXzwEVUFOI/AAAAAAAACfE/gpYnidcv5eM/s1600/USAWstanton.jpg"/>
          <p:cNvPicPr>
            <a:picLocks noChangeAspect="1" noChangeArrowheads="1"/>
          </p:cNvPicPr>
          <p:nvPr/>
        </p:nvPicPr>
        <p:blipFill>
          <a:blip r:embed="rId3" cstate="print"/>
          <a:srcRect/>
          <a:stretch>
            <a:fillRect/>
          </a:stretch>
        </p:blipFill>
        <p:spPr bwMode="auto">
          <a:xfrm>
            <a:off x="0" y="761999"/>
            <a:ext cx="1752600" cy="247488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0"/>
            <a:ext cx="3810000" cy="1143000"/>
          </a:xfrm>
        </p:spPr>
        <p:txBody>
          <a:bodyPr>
            <a:normAutofit/>
          </a:bodyPr>
          <a:lstStyle/>
          <a:p>
            <a:r>
              <a:rPr lang="en-US" sz="3600" b="1" dirty="0"/>
              <a:t>Voting rights (USA)</a:t>
            </a:r>
            <a:endParaRPr lang="en-US" sz="3600" dirty="0"/>
          </a:p>
        </p:txBody>
      </p:sp>
      <p:sp>
        <p:nvSpPr>
          <p:cNvPr id="3" name="Content Placeholder 2"/>
          <p:cNvSpPr>
            <a:spLocks noGrp="1"/>
          </p:cNvSpPr>
          <p:nvPr>
            <p:ph idx="1"/>
          </p:nvPr>
        </p:nvSpPr>
        <p:spPr>
          <a:xfrm>
            <a:off x="5105400" y="914400"/>
            <a:ext cx="3810000" cy="5791200"/>
          </a:xfrm>
        </p:spPr>
        <p:txBody>
          <a:bodyPr>
            <a:normAutofit fontScale="55000" lnSpcReduction="20000"/>
          </a:bodyPr>
          <a:lstStyle/>
          <a:p>
            <a:pPr>
              <a:buNone/>
            </a:pPr>
            <a:endParaRPr lang="en-US" b="1" dirty="0"/>
          </a:p>
          <a:p>
            <a:r>
              <a:rPr lang="en-US" b="1" dirty="0"/>
              <a:t>1870: 15</a:t>
            </a:r>
            <a:r>
              <a:rPr lang="en-US" b="1" baseline="30000" dirty="0"/>
              <a:t>th  </a:t>
            </a:r>
            <a:r>
              <a:rPr lang="en-US" b="1" dirty="0"/>
              <a:t> Amendment (ALL MEN regardless of race / color)</a:t>
            </a:r>
          </a:p>
          <a:p>
            <a:endParaRPr lang="en-US" b="1" dirty="0"/>
          </a:p>
          <a:p>
            <a:r>
              <a:rPr lang="en-US" b="1" dirty="0"/>
              <a:t>Women’s Suffrage: rights to vote </a:t>
            </a:r>
            <a:r>
              <a:rPr lang="en-US" dirty="0"/>
              <a:t>(first granted in Wyoming / Western frontier territories—late 1800s</a:t>
            </a:r>
          </a:p>
          <a:p>
            <a:pPr>
              <a:buNone/>
            </a:pPr>
            <a:endParaRPr lang="en-US" b="1" dirty="0"/>
          </a:p>
          <a:p>
            <a:r>
              <a:rPr lang="en-US" b="1" dirty="0"/>
              <a:t>1900s – 1910s: feminist protests, picketing in front of White House, </a:t>
            </a:r>
            <a:r>
              <a:rPr lang="en-US" b="1" dirty="0" err="1"/>
              <a:t>govt</a:t>
            </a:r>
            <a:r>
              <a:rPr lang="en-US" b="1" dirty="0"/>
              <a:t> buildings </a:t>
            </a:r>
            <a:r>
              <a:rPr lang="en-US" b="1" dirty="0">
                <a:sym typeface="Wingdings" pitchFamily="2" charset="2"/>
              </a:rPr>
              <a:t> arrested / jailed. Hunger strikes. Torture by force feeding.</a:t>
            </a:r>
            <a:br>
              <a:rPr lang="en-US" b="1" dirty="0"/>
            </a:br>
            <a:endParaRPr lang="en-US" b="1" dirty="0"/>
          </a:p>
          <a:p>
            <a:r>
              <a:rPr lang="en-US" b="1" dirty="0"/>
              <a:t>1920: 19</a:t>
            </a:r>
            <a:r>
              <a:rPr lang="en-US" b="1" baseline="30000" dirty="0"/>
              <a:t>th</a:t>
            </a:r>
            <a:r>
              <a:rPr lang="en-US" b="1" dirty="0"/>
              <a:t> Amendment passes</a:t>
            </a:r>
            <a:br>
              <a:rPr lang="en-US" b="1" dirty="0"/>
            </a:br>
            <a:br>
              <a:rPr lang="en-US" b="1" dirty="0"/>
            </a:br>
            <a:r>
              <a:rPr lang="en-US" b="1" dirty="0"/>
              <a:t>“</a:t>
            </a:r>
            <a:r>
              <a:rPr lang="en-US" dirty="0"/>
              <a:t>The right of citizens of the United States to vote shall not be denied or abridged by the United States or by any State on account of sex. Congress shall have power to enforce this article by appropriate legislation.”</a:t>
            </a:r>
          </a:p>
          <a:p>
            <a:endParaRPr lang="en-US" dirty="0"/>
          </a:p>
        </p:txBody>
      </p:sp>
      <p:sp>
        <p:nvSpPr>
          <p:cNvPr id="5" name="TextBox 4"/>
          <p:cNvSpPr txBox="1"/>
          <p:nvPr/>
        </p:nvSpPr>
        <p:spPr>
          <a:xfrm>
            <a:off x="0" y="6119336"/>
            <a:ext cx="4038600" cy="523220"/>
          </a:xfrm>
          <a:prstGeom prst="rect">
            <a:avLst/>
          </a:prstGeom>
          <a:noFill/>
        </p:spPr>
        <p:txBody>
          <a:bodyPr wrap="square" rtlCol="0">
            <a:spAutoFit/>
          </a:bodyPr>
          <a:lstStyle/>
          <a:p>
            <a:r>
              <a:rPr lang="en-US" sz="1400" dirty="0"/>
              <a:t>Prisoners Doris Stevens, Allison Turnbull Hopkins, Eunice Dana  Brannan. Associated Press Photos. 1919</a:t>
            </a:r>
          </a:p>
        </p:txBody>
      </p:sp>
      <p:pic>
        <p:nvPicPr>
          <p:cNvPr id="37892" name="Picture 4" descr="http://memory.loc.gov/service/mss/mnwp/160/160059r.jpg"/>
          <p:cNvPicPr>
            <a:picLocks noChangeAspect="1" noChangeArrowheads="1"/>
          </p:cNvPicPr>
          <p:nvPr/>
        </p:nvPicPr>
        <p:blipFill>
          <a:blip r:embed="rId2" cstate="print"/>
          <a:srcRect/>
          <a:stretch>
            <a:fillRect/>
          </a:stretch>
        </p:blipFill>
        <p:spPr bwMode="auto">
          <a:xfrm>
            <a:off x="0" y="2286000"/>
            <a:ext cx="4724400" cy="3779520"/>
          </a:xfrm>
          <a:prstGeom prst="rect">
            <a:avLst/>
          </a:prstGeom>
          <a:noFill/>
        </p:spPr>
      </p:pic>
      <p:pic>
        <p:nvPicPr>
          <p:cNvPr id="37894" name="Picture 6" descr="http://www.utwatch.org/images/wwilson1.gif"/>
          <p:cNvPicPr>
            <a:picLocks noChangeAspect="1" noChangeArrowheads="1"/>
          </p:cNvPicPr>
          <p:nvPr/>
        </p:nvPicPr>
        <p:blipFill>
          <a:blip r:embed="rId3" cstate="print"/>
          <a:srcRect/>
          <a:stretch>
            <a:fillRect/>
          </a:stretch>
        </p:blipFill>
        <p:spPr bwMode="auto">
          <a:xfrm>
            <a:off x="457200" y="0"/>
            <a:ext cx="4636976" cy="29908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1600200"/>
            <a:ext cx="4038600" cy="4525963"/>
          </a:xfrm>
        </p:spPr>
        <p:txBody>
          <a:bodyPr/>
          <a:lstStyle/>
          <a:p>
            <a:r>
              <a:rPr lang="en-US" dirty="0"/>
              <a:t>Alice Paul and other first wave feminist leaders were force fed by doctors and prison guards to stop their hunger </a:t>
            </a:r>
            <a:r>
              <a:rPr lang="en-US" dirty="0" err="1"/>
              <a:t>strike</a:t>
            </a:r>
            <a:r>
              <a:rPr lang="en-US" dirty="0" err="1">
                <a:sym typeface="Wingdings" pitchFamily="2" charset="2"/>
              </a:rPr>
              <a:t>prevent</a:t>
            </a:r>
            <a:r>
              <a:rPr lang="en-US" dirty="0">
                <a:sym typeface="Wingdings" pitchFamily="2" charset="2"/>
              </a:rPr>
              <a:t> martyrdom</a:t>
            </a:r>
            <a:endParaRPr lang="en-US" dirty="0"/>
          </a:p>
        </p:txBody>
      </p:sp>
      <p:pic>
        <p:nvPicPr>
          <p:cNvPr id="4" name="Picture 8" descr="http://2.bp.blogspot.com/-5QNafzxhUwg/Tj1KrGxSJPI/AAAAAAAAAmc/8OPGS2_FLMY/s1600/blog%2Bpic%2B2%2B%25288-6-11%2529.jpg"/>
          <p:cNvPicPr>
            <a:picLocks noChangeAspect="1" noChangeArrowheads="1"/>
          </p:cNvPicPr>
          <p:nvPr/>
        </p:nvPicPr>
        <p:blipFill>
          <a:blip r:embed="rId2" cstate="print"/>
          <a:srcRect/>
          <a:stretch>
            <a:fillRect/>
          </a:stretch>
        </p:blipFill>
        <p:spPr bwMode="auto">
          <a:xfrm>
            <a:off x="0" y="0"/>
            <a:ext cx="4814987" cy="659945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52400"/>
            <a:ext cx="4495800" cy="1143000"/>
          </a:xfrm>
        </p:spPr>
        <p:txBody>
          <a:bodyPr>
            <a:noAutofit/>
          </a:bodyPr>
          <a:lstStyle/>
          <a:p>
            <a:r>
              <a:rPr lang="en-US" sz="4800" dirty="0"/>
              <a:t>Second Wave Feminisms</a:t>
            </a:r>
          </a:p>
        </p:txBody>
      </p:sp>
      <p:pic>
        <p:nvPicPr>
          <p:cNvPr id="23554" name="Picture 2" descr="http://withfriendship.com/images/e/23469/Second-wave-feminism-picture.jpg"/>
          <p:cNvPicPr>
            <a:picLocks noChangeAspect="1" noChangeArrowheads="1"/>
          </p:cNvPicPr>
          <p:nvPr/>
        </p:nvPicPr>
        <p:blipFill>
          <a:blip r:embed="rId2" cstate="print"/>
          <a:srcRect/>
          <a:stretch>
            <a:fillRect/>
          </a:stretch>
        </p:blipFill>
        <p:spPr bwMode="auto">
          <a:xfrm>
            <a:off x="1295400" y="2489200"/>
            <a:ext cx="6553200" cy="4368800"/>
          </a:xfrm>
          <a:prstGeom prst="rect">
            <a:avLst/>
          </a:prstGeom>
          <a:noFill/>
        </p:spPr>
      </p:pic>
      <p:pic>
        <p:nvPicPr>
          <p:cNvPr id="23556" name="Picture 4" descr="http://morrisonbettyfriedanfemininemystique.files.wordpress.com/2011/04/05friedan_ca1.jpeg"/>
          <p:cNvPicPr>
            <a:picLocks noChangeAspect="1" noChangeArrowheads="1"/>
          </p:cNvPicPr>
          <p:nvPr/>
        </p:nvPicPr>
        <p:blipFill>
          <a:blip r:embed="rId3" cstate="print"/>
          <a:srcRect/>
          <a:stretch>
            <a:fillRect/>
          </a:stretch>
        </p:blipFill>
        <p:spPr bwMode="auto">
          <a:xfrm>
            <a:off x="6705600" y="1524000"/>
            <a:ext cx="2438400" cy="3816627"/>
          </a:xfrm>
          <a:prstGeom prst="rect">
            <a:avLst/>
          </a:prstGeom>
          <a:noFill/>
        </p:spPr>
      </p:pic>
      <p:pic>
        <p:nvPicPr>
          <p:cNvPr id="23562" name="Picture 10" descr="http://static.howstuffworks.com/gif/feminism-4.jpg"/>
          <p:cNvPicPr>
            <a:picLocks noChangeAspect="1" noChangeArrowheads="1"/>
          </p:cNvPicPr>
          <p:nvPr/>
        </p:nvPicPr>
        <p:blipFill>
          <a:blip r:embed="rId4" cstate="print"/>
          <a:srcRect/>
          <a:stretch>
            <a:fillRect/>
          </a:stretch>
        </p:blipFill>
        <p:spPr bwMode="auto">
          <a:xfrm rot="20940818">
            <a:off x="-34757" y="230828"/>
            <a:ext cx="4334424" cy="325081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6248400" cy="1143000"/>
          </a:xfrm>
        </p:spPr>
        <p:txBody>
          <a:bodyPr>
            <a:normAutofit/>
          </a:bodyPr>
          <a:lstStyle/>
          <a:p>
            <a:r>
              <a:rPr lang="en-US" dirty="0"/>
              <a:t>A “Second Wave” Ignites!</a:t>
            </a:r>
          </a:p>
        </p:txBody>
      </p:sp>
      <p:sp>
        <p:nvSpPr>
          <p:cNvPr id="3" name="Content Placeholder 2"/>
          <p:cNvSpPr>
            <a:spLocks noGrp="1"/>
          </p:cNvSpPr>
          <p:nvPr>
            <p:ph idx="1"/>
          </p:nvPr>
        </p:nvSpPr>
        <p:spPr>
          <a:xfrm>
            <a:off x="4495800" y="914400"/>
            <a:ext cx="4648200" cy="5715000"/>
          </a:xfrm>
        </p:spPr>
        <p:txBody>
          <a:bodyPr>
            <a:normAutofit fontScale="62500" lnSpcReduction="20000"/>
          </a:bodyPr>
          <a:lstStyle/>
          <a:p>
            <a:pPr>
              <a:spcBef>
                <a:spcPts val="1800"/>
              </a:spcBef>
              <a:buNone/>
            </a:pPr>
            <a:r>
              <a:rPr lang="en-US" b="1" dirty="0">
                <a:sym typeface="Wingdings" pitchFamily="2" charset="2"/>
              </a:rPr>
              <a:t>Betty Friedan, “The Feminine Mystique” (1963) </a:t>
            </a:r>
          </a:p>
          <a:p>
            <a:pPr lvl="1">
              <a:spcBef>
                <a:spcPts val="1800"/>
              </a:spcBef>
            </a:pPr>
            <a:r>
              <a:rPr lang="en-US" dirty="0">
                <a:sym typeface="Wingdings" pitchFamily="2" charset="2"/>
              </a:rPr>
              <a:t>Criticized the Post- World War II culture of the 1950s for </a:t>
            </a:r>
            <a:r>
              <a:rPr lang="en-US" b="1" dirty="0">
                <a:sym typeface="Wingdings" pitchFamily="2" charset="2"/>
              </a:rPr>
              <a:t>setting women back</a:t>
            </a:r>
          </a:p>
          <a:p>
            <a:pPr lvl="1">
              <a:spcBef>
                <a:spcPts val="1800"/>
              </a:spcBef>
            </a:pPr>
            <a:r>
              <a:rPr lang="en-US" b="1" dirty="0">
                <a:sym typeface="Wingdings" pitchFamily="2" charset="2"/>
              </a:rPr>
              <a:t>“feminine mystique” </a:t>
            </a:r>
            <a:r>
              <a:rPr lang="en-US" dirty="0">
                <a:sym typeface="Wingdings" pitchFamily="2" charset="2"/>
              </a:rPr>
              <a:t>= ideal of womanhood projected in 1950s women’s </a:t>
            </a:r>
            <a:r>
              <a:rPr lang="en-US" dirty="0" err="1">
                <a:sym typeface="Wingdings" pitchFamily="2" charset="2"/>
              </a:rPr>
              <a:t>zines</a:t>
            </a:r>
            <a:r>
              <a:rPr lang="en-US" dirty="0">
                <a:sym typeface="Wingdings" pitchFamily="2" charset="2"/>
              </a:rPr>
              <a:t> </a:t>
            </a:r>
            <a:r>
              <a:rPr lang="en-US" b="1" dirty="0">
                <a:sym typeface="Wingdings" pitchFamily="2" charset="2"/>
              </a:rPr>
              <a:t>as completely fulfilled in the life of a wife and mother</a:t>
            </a:r>
            <a:r>
              <a:rPr lang="en-US" dirty="0">
                <a:sym typeface="Wingdings" pitchFamily="2" charset="2"/>
              </a:rPr>
              <a:t>, always giving generously to others</a:t>
            </a:r>
          </a:p>
          <a:p>
            <a:pPr lvl="1">
              <a:spcBef>
                <a:spcPts val="1800"/>
              </a:spcBef>
            </a:pPr>
            <a:r>
              <a:rPr lang="en-US" b="1" dirty="0">
                <a:sym typeface="Wingdings" pitchFamily="2" charset="2"/>
              </a:rPr>
              <a:t>STARK CONTRAST with the 1930s – 40s media images of</a:t>
            </a:r>
            <a:r>
              <a:rPr lang="en-US" dirty="0">
                <a:sym typeface="Wingdings" pitchFamily="2" charset="2"/>
              </a:rPr>
              <a:t> </a:t>
            </a:r>
            <a:r>
              <a:rPr lang="en-US" b="1" dirty="0">
                <a:sym typeface="Wingdings" pitchFamily="2" charset="2"/>
              </a:rPr>
              <a:t>“career women”: </a:t>
            </a:r>
            <a:r>
              <a:rPr lang="en-US" dirty="0">
                <a:sym typeface="Wingdings" pitchFamily="2" charset="2"/>
              </a:rPr>
              <a:t>What</a:t>
            </a:r>
            <a:r>
              <a:rPr lang="en-US" b="1" dirty="0">
                <a:sym typeface="Wingdings" pitchFamily="2" charset="2"/>
              </a:rPr>
              <a:t> </a:t>
            </a:r>
            <a:r>
              <a:rPr lang="en-US" dirty="0">
                <a:sym typeface="Wingdings" pitchFamily="2" charset="2"/>
              </a:rPr>
              <a:t>happened to those images of </a:t>
            </a:r>
            <a:r>
              <a:rPr lang="en-US" b="1" dirty="0">
                <a:sym typeface="Wingdings" pitchFamily="2" charset="2"/>
              </a:rPr>
              <a:t>independence and workplace assertiveness? </a:t>
            </a:r>
          </a:p>
          <a:p>
            <a:pPr lvl="1">
              <a:spcBef>
                <a:spcPts val="1800"/>
              </a:spcBef>
            </a:pPr>
            <a:r>
              <a:rPr lang="en-US" dirty="0">
                <a:sym typeface="Wingdings" pitchFamily="2" charset="2"/>
              </a:rPr>
              <a:t>Women of the 1950s-60s: </a:t>
            </a:r>
            <a:r>
              <a:rPr lang="en-US" b="1" dirty="0">
                <a:sym typeface="Wingdings" pitchFamily="2" charset="2"/>
              </a:rPr>
              <a:t>unhappy and unfulfilled at home</a:t>
            </a:r>
            <a:r>
              <a:rPr lang="en-US" dirty="0">
                <a:sym typeface="Wingdings" pitchFamily="2" charset="2"/>
              </a:rPr>
              <a:t>—need more in their lives</a:t>
            </a:r>
          </a:p>
          <a:p>
            <a:pPr lvl="1">
              <a:spcBef>
                <a:spcPts val="1800"/>
              </a:spcBef>
            </a:pPr>
            <a:r>
              <a:rPr lang="en-US" dirty="0">
                <a:sym typeface="Wingdings" pitchFamily="2" charset="2"/>
              </a:rPr>
              <a:t>self-actualization outside marriage / family unit </a:t>
            </a:r>
          </a:p>
        </p:txBody>
      </p:sp>
      <p:pic>
        <p:nvPicPr>
          <p:cNvPr id="12" name="Picture 4" descr="http://aubreylondonpinup.com/wp-content/uploads/2010/08/smileDM0403_468x484.jpg"/>
          <p:cNvPicPr>
            <a:picLocks noChangeAspect="1" noChangeArrowheads="1"/>
          </p:cNvPicPr>
          <p:nvPr/>
        </p:nvPicPr>
        <p:blipFill>
          <a:blip r:embed="rId2" cstate="print"/>
          <a:srcRect/>
          <a:stretch>
            <a:fillRect/>
          </a:stretch>
        </p:blipFill>
        <p:spPr bwMode="auto">
          <a:xfrm rot="20810917">
            <a:off x="132591" y="273165"/>
            <a:ext cx="2726197" cy="2819400"/>
          </a:xfrm>
          <a:prstGeom prst="rect">
            <a:avLst/>
          </a:prstGeom>
          <a:noFill/>
        </p:spPr>
      </p:pic>
      <p:pic>
        <p:nvPicPr>
          <p:cNvPr id="24590" name="Picture 14" descr="1950s Housewife"/>
          <p:cNvPicPr>
            <a:picLocks noChangeAspect="1" noChangeArrowheads="1"/>
          </p:cNvPicPr>
          <p:nvPr/>
        </p:nvPicPr>
        <p:blipFill>
          <a:blip r:embed="rId3" cstate="print"/>
          <a:srcRect/>
          <a:stretch>
            <a:fillRect/>
          </a:stretch>
        </p:blipFill>
        <p:spPr bwMode="auto">
          <a:xfrm>
            <a:off x="1958816" y="2667000"/>
            <a:ext cx="2959893" cy="4191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normAutofit fontScale="90000"/>
          </a:bodyPr>
          <a:lstStyle/>
          <a:p>
            <a:r>
              <a:rPr lang="en-US" b="1" dirty="0"/>
              <a:t>1930s </a:t>
            </a:r>
            <a:r>
              <a:rPr lang="en-US" b="1" dirty="0" err="1"/>
              <a:t>vs</a:t>
            </a:r>
            <a:r>
              <a:rPr lang="en-US" b="1" dirty="0"/>
              <a:t> 1950s: feminism vs. mystique</a:t>
            </a:r>
          </a:p>
        </p:txBody>
      </p:sp>
      <p:pic>
        <p:nvPicPr>
          <p:cNvPr id="4" name="Picture 6" descr="http://www.nasm.si.edu/webimages/640/SI-86-533_640.jpg"/>
          <p:cNvPicPr>
            <a:picLocks noChangeAspect="1" noChangeArrowheads="1"/>
          </p:cNvPicPr>
          <p:nvPr/>
        </p:nvPicPr>
        <p:blipFill>
          <a:blip r:embed="rId3" cstate="print"/>
          <a:srcRect/>
          <a:stretch>
            <a:fillRect/>
          </a:stretch>
        </p:blipFill>
        <p:spPr bwMode="auto">
          <a:xfrm>
            <a:off x="0" y="990600"/>
            <a:ext cx="4007842" cy="3087290"/>
          </a:xfrm>
          <a:prstGeom prst="rect">
            <a:avLst/>
          </a:prstGeom>
          <a:noFill/>
        </p:spPr>
      </p:pic>
      <p:pic>
        <p:nvPicPr>
          <p:cNvPr id="5" name="Picture 2" descr="http://factorygirl82.files.wordpress.com/2011/07/his_girl_friday_pic.jpg"/>
          <p:cNvPicPr>
            <a:picLocks noChangeAspect="1" noChangeArrowheads="1"/>
          </p:cNvPicPr>
          <p:nvPr/>
        </p:nvPicPr>
        <p:blipFill>
          <a:blip r:embed="rId4" cstate="print"/>
          <a:srcRect/>
          <a:stretch>
            <a:fillRect/>
          </a:stretch>
        </p:blipFill>
        <p:spPr bwMode="auto">
          <a:xfrm>
            <a:off x="0" y="4038600"/>
            <a:ext cx="3886200" cy="2651253"/>
          </a:xfrm>
          <a:prstGeom prst="rect">
            <a:avLst/>
          </a:prstGeom>
          <a:noFill/>
        </p:spPr>
      </p:pic>
      <p:pic>
        <p:nvPicPr>
          <p:cNvPr id="6" name="Picture 12" descr="http://www.petracross.com/storage/Picture%2045.png?__SQUARESPACE_CACHEVERSION=1299913891177"/>
          <p:cNvPicPr>
            <a:picLocks noChangeAspect="1" noChangeArrowheads="1"/>
          </p:cNvPicPr>
          <p:nvPr/>
        </p:nvPicPr>
        <p:blipFill>
          <a:blip r:embed="rId5" cstate="print"/>
          <a:srcRect/>
          <a:stretch>
            <a:fillRect/>
          </a:stretch>
        </p:blipFill>
        <p:spPr bwMode="auto">
          <a:xfrm>
            <a:off x="4352925" y="1066800"/>
            <a:ext cx="4791075" cy="3133726"/>
          </a:xfrm>
          <a:prstGeom prst="rect">
            <a:avLst/>
          </a:prstGeom>
          <a:noFill/>
        </p:spPr>
      </p:pic>
      <p:pic>
        <p:nvPicPr>
          <p:cNvPr id="7" name="Picture 8" descr="http://www.cronigsmarket.com/images/june_cleaver.gif"/>
          <p:cNvPicPr>
            <a:picLocks noChangeAspect="1" noChangeArrowheads="1"/>
          </p:cNvPicPr>
          <p:nvPr/>
        </p:nvPicPr>
        <p:blipFill>
          <a:blip r:embed="rId6" cstate="print"/>
          <a:srcRect/>
          <a:stretch>
            <a:fillRect/>
          </a:stretch>
        </p:blipFill>
        <p:spPr bwMode="auto">
          <a:xfrm>
            <a:off x="7010400" y="3967655"/>
            <a:ext cx="2133600" cy="2890345"/>
          </a:xfrm>
          <a:prstGeom prst="rect">
            <a:avLst/>
          </a:prstGeom>
          <a:noFill/>
        </p:spPr>
      </p:pic>
      <p:pic>
        <p:nvPicPr>
          <p:cNvPr id="26626" name="Picture 2" descr="http://marchand.ucdavis.edu/lessons/NewWoman/New_Women25.jpeg"/>
          <p:cNvPicPr>
            <a:picLocks noChangeAspect="1" noChangeArrowheads="1"/>
          </p:cNvPicPr>
          <p:nvPr/>
        </p:nvPicPr>
        <p:blipFill>
          <a:blip r:embed="rId7" cstate="print"/>
          <a:srcRect/>
          <a:stretch>
            <a:fillRect/>
          </a:stretch>
        </p:blipFill>
        <p:spPr bwMode="auto">
          <a:xfrm rot="20408958">
            <a:off x="3042329" y="3383810"/>
            <a:ext cx="2057400" cy="3019425"/>
          </a:xfrm>
          <a:prstGeom prst="rect">
            <a:avLst/>
          </a:prstGeom>
          <a:noFill/>
        </p:spPr>
      </p:pic>
      <p:pic>
        <p:nvPicPr>
          <p:cNvPr id="10" name="Picture 6" descr="http://health.abhayamedia.com/wp-content/plugins/wp-o-matic/cache/d0fc0_rosyriveterindex.jpg"/>
          <p:cNvPicPr>
            <a:picLocks noChangeAspect="1" noChangeArrowheads="1"/>
          </p:cNvPicPr>
          <p:nvPr/>
        </p:nvPicPr>
        <p:blipFill>
          <a:blip r:embed="rId8" cstate="print"/>
          <a:srcRect/>
          <a:stretch>
            <a:fillRect/>
          </a:stretch>
        </p:blipFill>
        <p:spPr bwMode="auto">
          <a:xfrm>
            <a:off x="5029200" y="4419600"/>
            <a:ext cx="1876425" cy="2438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067800" cy="1143000"/>
          </a:xfrm>
        </p:spPr>
        <p:txBody>
          <a:bodyPr>
            <a:normAutofit fontScale="90000"/>
          </a:bodyPr>
          <a:lstStyle/>
          <a:p>
            <a:r>
              <a:rPr lang="en-US" dirty="0"/>
              <a:t>Second Wave: </a:t>
            </a:r>
            <a:br>
              <a:rPr lang="en-US" dirty="0"/>
            </a:br>
            <a:r>
              <a:rPr lang="en-US" dirty="0"/>
              <a:t>Workplace, Law, Education</a:t>
            </a:r>
          </a:p>
        </p:txBody>
      </p:sp>
      <p:sp>
        <p:nvSpPr>
          <p:cNvPr id="3" name="Content Placeholder 2"/>
          <p:cNvSpPr>
            <a:spLocks noGrp="1"/>
          </p:cNvSpPr>
          <p:nvPr>
            <p:ph idx="1"/>
          </p:nvPr>
        </p:nvSpPr>
        <p:spPr>
          <a:xfrm>
            <a:off x="304800" y="1600200"/>
            <a:ext cx="8686800" cy="5257800"/>
          </a:xfrm>
        </p:spPr>
        <p:txBody>
          <a:bodyPr>
            <a:normAutofit fontScale="40000" lnSpcReduction="20000"/>
          </a:bodyPr>
          <a:lstStyle/>
          <a:p>
            <a:pPr>
              <a:spcBef>
                <a:spcPts val="1800"/>
              </a:spcBef>
            </a:pPr>
            <a:r>
              <a:rPr lang="en-US" sz="5600" dirty="0">
                <a:sym typeface="Wingdings" pitchFamily="2" charset="2"/>
              </a:rPr>
              <a:t>Hiring and promoting women to the same ranks as men </a:t>
            </a:r>
            <a:br>
              <a:rPr lang="en-US" sz="5600" dirty="0">
                <a:sym typeface="Wingdings" pitchFamily="2" charset="2"/>
              </a:rPr>
            </a:br>
            <a:r>
              <a:rPr lang="en-US" sz="5600" dirty="0">
                <a:sym typeface="Wingdings" pitchFamily="2" charset="2"/>
              </a:rPr>
              <a:t>(fighting “the glass ceiling” and sexual harassment)</a:t>
            </a:r>
          </a:p>
          <a:p>
            <a:pPr>
              <a:spcBef>
                <a:spcPts val="1800"/>
              </a:spcBef>
            </a:pPr>
            <a:r>
              <a:rPr lang="en-US" sz="5600" b="1" dirty="0">
                <a:sym typeface="Wingdings" pitchFamily="2" charset="2"/>
              </a:rPr>
              <a:t>NOW</a:t>
            </a:r>
            <a:r>
              <a:rPr lang="en-US" sz="5600" dirty="0">
                <a:sym typeface="Wingdings" pitchFamily="2" charset="2"/>
              </a:rPr>
              <a:t> (National Organization of Women): Activist Organization</a:t>
            </a:r>
          </a:p>
          <a:p>
            <a:pPr>
              <a:spcBef>
                <a:spcPts val="1800"/>
              </a:spcBef>
            </a:pPr>
            <a:r>
              <a:rPr lang="en-US" sz="5600" b="1" dirty="0">
                <a:sym typeface="Wingdings" pitchFamily="2" charset="2"/>
              </a:rPr>
              <a:t>“equal pay for equal work”</a:t>
            </a:r>
          </a:p>
          <a:p>
            <a:pPr>
              <a:spcBef>
                <a:spcPts val="1800"/>
              </a:spcBef>
            </a:pPr>
            <a:r>
              <a:rPr lang="en-US" sz="5600" b="1" dirty="0">
                <a:sym typeface="Wingdings" pitchFamily="2" charset="2"/>
              </a:rPr>
              <a:t>Equal Rights Amendment  </a:t>
            </a:r>
          </a:p>
          <a:p>
            <a:pPr>
              <a:spcBef>
                <a:spcPts val="1800"/>
              </a:spcBef>
            </a:pPr>
            <a:r>
              <a:rPr lang="en-US" sz="5600" dirty="0">
                <a:sym typeface="Wingdings" pitchFamily="2" charset="2"/>
              </a:rPr>
              <a:t>Maternity and paternity leaves / child care so moms can work</a:t>
            </a:r>
          </a:p>
          <a:p>
            <a:pPr>
              <a:spcBef>
                <a:spcPts val="1800"/>
              </a:spcBef>
            </a:pPr>
            <a:r>
              <a:rPr lang="en-US" sz="5600" dirty="0">
                <a:sym typeface="Wingdings" pitchFamily="2" charset="2"/>
              </a:rPr>
              <a:t>Women seek </a:t>
            </a:r>
            <a:r>
              <a:rPr lang="en-US" sz="5600" b="1" dirty="0">
                <a:sym typeface="Wingdings" pitchFamily="2" charset="2"/>
              </a:rPr>
              <a:t>power positions </a:t>
            </a:r>
            <a:r>
              <a:rPr lang="en-US" sz="5600" dirty="0">
                <a:sym typeface="Wingdings" pitchFamily="2" charset="2"/>
              </a:rPr>
              <a:t>in male-dominated professions: </a:t>
            </a:r>
            <a:br>
              <a:rPr lang="en-US" sz="5600" dirty="0">
                <a:sym typeface="Wingdings" pitchFamily="2" charset="2"/>
              </a:rPr>
            </a:br>
            <a:r>
              <a:rPr lang="en-US" sz="5600" dirty="0">
                <a:sym typeface="Wingdings" pitchFamily="2" charset="2"/>
              </a:rPr>
              <a:t>CEOs, lawyers, scientists, doctorates, professions</a:t>
            </a:r>
          </a:p>
          <a:p>
            <a:pPr>
              <a:spcBef>
                <a:spcPts val="1800"/>
              </a:spcBef>
            </a:pPr>
            <a:r>
              <a:rPr lang="en-US" sz="5600" dirty="0">
                <a:sym typeface="Wingdings" pitchFamily="2" charset="2"/>
              </a:rPr>
              <a:t>Introduce </a:t>
            </a:r>
            <a:r>
              <a:rPr lang="en-US" sz="5600" b="1" dirty="0">
                <a:sym typeface="Wingdings" pitchFamily="2" charset="2"/>
              </a:rPr>
              <a:t>“Women’s Studies” and “Gender Studies”</a:t>
            </a:r>
            <a:r>
              <a:rPr lang="en-US" sz="5600" dirty="0">
                <a:sym typeface="Wingdings" pitchFamily="2" charset="2"/>
              </a:rPr>
              <a:t>: learn from women’s experiences,  women’s traditions in art, literature: CHANGE THE CULTURAL MAP OF OUR PAST</a:t>
            </a:r>
            <a:br>
              <a:rPr lang="en-US" sz="5600" dirty="0">
                <a:sym typeface="Wingdings" pitchFamily="2" charset="2"/>
              </a:rPr>
            </a:br>
            <a:endParaRPr lang="en-US" sz="5600" dirty="0">
              <a:sym typeface="Wingdings" pitchFamily="2" charset="2"/>
            </a:endParaRPr>
          </a:p>
          <a:p>
            <a:pPr>
              <a:spcBef>
                <a:spcPts val="1800"/>
              </a:spcBef>
            </a:pPr>
            <a:endParaRPr lang="en-US" sz="5600" dirty="0">
              <a:sym typeface="Wingdings" pitchFamily="2" charset="2"/>
            </a:endParaRPr>
          </a:p>
          <a:p>
            <a:pPr marL="1143000" indent="-1143000">
              <a:spcBef>
                <a:spcPts val="1800"/>
              </a:spcBef>
              <a:buNone/>
            </a:pPr>
            <a:endParaRPr lang="en-US" sz="5600" b="1" dirty="0">
              <a:sym typeface="Wingdings" pitchFamily="2" charset="2"/>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9144000" cy="1143000"/>
          </a:xfrm>
        </p:spPr>
        <p:txBody>
          <a:bodyPr/>
          <a:lstStyle/>
          <a:p>
            <a:pPr eaLnBrk="1" hangingPunct="1"/>
            <a:r>
              <a:rPr lang="en-US"/>
              <a:t>Equal Rights Amendment (ERA) in USA</a:t>
            </a:r>
          </a:p>
        </p:txBody>
      </p:sp>
      <p:sp>
        <p:nvSpPr>
          <p:cNvPr id="3" name="Content Placeholder 2"/>
          <p:cNvSpPr>
            <a:spLocks noGrp="1"/>
          </p:cNvSpPr>
          <p:nvPr>
            <p:ph idx="1"/>
          </p:nvPr>
        </p:nvSpPr>
        <p:spPr>
          <a:xfrm>
            <a:off x="0" y="1143000"/>
            <a:ext cx="9144000" cy="1219200"/>
          </a:xfrm>
        </p:spPr>
        <p:txBody>
          <a:bodyPr rtlCol="0">
            <a:normAutofit fontScale="77500" lnSpcReduction="20000"/>
          </a:bodyPr>
          <a:lstStyle/>
          <a:p>
            <a:pPr eaLnBrk="1" fontAlgn="auto" hangingPunct="1">
              <a:spcAft>
                <a:spcPts val="0"/>
              </a:spcAft>
              <a:buFont typeface="Arial" pitchFamily="34" charset="0"/>
              <a:buChar char="•"/>
              <a:defRPr/>
            </a:pPr>
            <a:r>
              <a:rPr lang="en-US" dirty="0"/>
              <a:t>The ERA: proposed amendment to the US Constitution</a:t>
            </a:r>
          </a:p>
          <a:p>
            <a:pPr eaLnBrk="1" fontAlgn="auto" hangingPunct="1">
              <a:spcAft>
                <a:spcPts val="0"/>
              </a:spcAft>
              <a:buFont typeface="Arial" pitchFamily="34" charset="0"/>
              <a:buChar char="•"/>
              <a:defRPr/>
            </a:pPr>
            <a:r>
              <a:rPr lang="en-US" dirty="0"/>
              <a:t>First proposed in </a:t>
            </a:r>
            <a:r>
              <a:rPr lang="en-US" b="1" dirty="0"/>
              <a:t>1923</a:t>
            </a:r>
            <a:r>
              <a:rPr lang="en-US" dirty="0"/>
              <a:t>, passed by US Congress in </a:t>
            </a:r>
            <a:r>
              <a:rPr lang="en-US" b="1" dirty="0"/>
              <a:t>1972</a:t>
            </a:r>
            <a:r>
              <a:rPr lang="en-US" dirty="0"/>
              <a:t>, </a:t>
            </a:r>
            <a:r>
              <a:rPr lang="en-US" b="1" dirty="0"/>
              <a:t>repealed in 1982 when it fell short of ratification by three states) </a:t>
            </a:r>
          </a:p>
        </p:txBody>
      </p:sp>
      <p:pic>
        <p:nvPicPr>
          <p:cNvPr id="9220" name="Picture 4"/>
          <p:cNvPicPr>
            <a:picLocks noChangeAspect="1" noChangeArrowheads="1"/>
          </p:cNvPicPr>
          <p:nvPr/>
        </p:nvPicPr>
        <p:blipFill>
          <a:blip r:embed="rId2" cstate="print"/>
          <a:srcRect/>
          <a:stretch>
            <a:fillRect/>
          </a:stretch>
        </p:blipFill>
        <p:spPr bwMode="auto">
          <a:xfrm>
            <a:off x="1447800" y="2286000"/>
            <a:ext cx="5895975" cy="43624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Full Text of the ERA</a:t>
            </a:r>
          </a:p>
        </p:txBody>
      </p:sp>
      <p:sp>
        <p:nvSpPr>
          <p:cNvPr id="10243" name="Content Placeholder 2"/>
          <p:cNvSpPr>
            <a:spLocks noGrp="1"/>
          </p:cNvSpPr>
          <p:nvPr>
            <p:ph idx="1"/>
          </p:nvPr>
        </p:nvSpPr>
        <p:spPr/>
        <p:txBody>
          <a:bodyPr/>
          <a:lstStyle/>
          <a:p>
            <a:pPr eaLnBrk="1" hangingPunct="1"/>
            <a:r>
              <a:rPr lang="en-US" dirty="0"/>
              <a:t>Section 1. </a:t>
            </a:r>
            <a:r>
              <a:rPr lang="en-US" b="1" dirty="0"/>
              <a:t>Equality of rights under the law shall not be denied or abridged by the United States or by any state on account of sex. </a:t>
            </a:r>
          </a:p>
          <a:p>
            <a:pPr eaLnBrk="1" hangingPunct="1"/>
            <a:r>
              <a:rPr lang="en-US" dirty="0"/>
              <a:t>Section 2. The Congress shall have the power to enforce, by appropriate legislation, the provisions of this article. </a:t>
            </a:r>
          </a:p>
          <a:p>
            <a:pPr eaLnBrk="1" hangingPunct="1"/>
            <a:r>
              <a:rPr lang="en-US" dirty="0"/>
              <a:t>Section 3. This amendment shall take effect two years after the date of ratification.</a:t>
            </a:r>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p:spPr>
        <p:txBody>
          <a:bodyPr>
            <a:normAutofit/>
          </a:bodyPr>
          <a:lstStyle/>
          <a:p>
            <a:r>
              <a:rPr lang="en-US" dirty="0"/>
              <a:t>Second Wave Sexual Revolution</a:t>
            </a:r>
          </a:p>
        </p:txBody>
      </p:sp>
      <p:sp>
        <p:nvSpPr>
          <p:cNvPr id="3" name="Content Placeholder 2"/>
          <p:cNvSpPr>
            <a:spLocks noGrp="1"/>
          </p:cNvSpPr>
          <p:nvPr>
            <p:ph idx="1"/>
          </p:nvPr>
        </p:nvSpPr>
        <p:spPr>
          <a:xfrm>
            <a:off x="152400" y="1143000"/>
            <a:ext cx="6324600" cy="5715000"/>
          </a:xfrm>
        </p:spPr>
        <p:txBody>
          <a:bodyPr>
            <a:normAutofit fontScale="55000" lnSpcReduction="20000"/>
          </a:bodyPr>
          <a:lstStyle/>
          <a:p>
            <a:pPr marL="514350" indent="-514350">
              <a:spcBef>
                <a:spcPts val="1800"/>
              </a:spcBef>
            </a:pPr>
            <a:r>
              <a:rPr lang="en-US" b="1" dirty="0">
                <a:sym typeface="Wingdings" pitchFamily="2" charset="2"/>
              </a:rPr>
              <a:t>“The personal is political” </a:t>
            </a:r>
            <a:r>
              <a:rPr lang="en-US" dirty="0">
                <a:sym typeface="Wingdings" pitchFamily="2" charset="2"/>
              </a:rPr>
              <a:t>–resist patriarchy’s customs / expectations over your personal life!</a:t>
            </a:r>
          </a:p>
          <a:p>
            <a:pPr marL="514350" indent="-514350">
              <a:spcBef>
                <a:spcPts val="1800"/>
              </a:spcBef>
            </a:pPr>
            <a:r>
              <a:rPr lang="en-US" dirty="0">
                <a:sym typeface="Wingdings" pitchFamily="2" charset="2"/>
              </a:rPr>
              <a:t>Protest beauty pageants: Patriarchy’s cattle auction</a:t>
            </a:r>
          </a:p>
          <a:p>
            <a:pPr marL="514350" indent="-514350">
              <a:spcBef>
                <a:spcPts val="1800"/>
              </a:spcBef>
            </a:pPr>
            <a:r>
              <a:rPr lang="en-US" b="1" dirty="0">
                <a:sym typeface="Wingdings" pitchFamily="2" charset="2"/>
              </a:rPr>
              <a:t>Women should seek sexual pleasure for themselves, not serve the pleasure of others</a:t>
            </a:r>
          </a:p>
          <a:p>
            <a:pPr marL="914400" lvl="1" indent="-514350">
              <a:spcBef>
                <a:spcPts val="1800"/>
              </a:spcBef>
            </a:pPr>
            <a:r>
              <a:rPr lang="en-US" sz="2900" dirty="0">
                <a:sym typeface="Wingdings" pitchFamily="2" charset="2"/>
              </a:rPr>
              <a:t>Don’t put up with rape. </a:t>
            </a:r>
            <a:r>
              <a:rPr lang="en-US" sz="2900" b="1" dirty="0">
                <a:sym typeface="Wingdings" pitchFamily="2" charset="2"/>
              </a:rPr>
              <a:t>No means no!</a:t>
            </a:r>
            <a:endParaRPr lang="en-US" sz="2900" dirty="0">
              <a:sym typeface="Wingdings" pitchFamily="2" charset="2"/>
            </a:endParaRPr>
          </a:p>
          <a:p>
            <a:pPr marL="914400" lvl="1" indent="-514350">
              <a:spcBef>
                <a:spcPts val="1800"/>
              </a:spcBef>
            </a:pPr>
            <a:r>
              <a:rPr lang="en-US" sz="2900" dirty="0">
                <a:sym typeface="Wingdings" pitchFamily="2" charset="2"/>
              </a:rPr>
              <a:t>Don’t be ashamed of female desire. </a:t>
            </a:r>
            <a:r>
              <a:rPr lang="en-US" sz="2900" b="1" dirty="0">
                <a:sym typeface="Wingdings" pitchFamily="2" charset="2"/>
              </a:rPr>
              <a:t>Orgasmic liberation!</a:t>
            </a:r>
          </a:p>
          <a:p>
            <a:pPr marL="514350" indent="-514350">
              <a:spcBef>
                <a:spcPts val="1800"/>
              </a:spcBef>
            </a:pPr>
            <a:r>
              <a:rPr lang="en-US" b="1" dirty="0">
                <a:sym typeface="Wingdings" pitchFamily="2" charset="2"/>
              </a:rPr>
              <a:t>Women should have deciding power over their bodies</a:t>
            </a:r>
            <a:r>
              <a:rPr lang="en-US" dirty="0">
                <a:sym typeface="Wingdings" pitchFamily="2" charset="2"/>
              </a:rPr>
              <a:t>—over sex and pregnancy</a:t>
            </a:r>
          </a:p>
          <a:p>
            <a:pPr marL="514350" indent="-514350">
              <a:spcBef>
                <a:spcPts val="1800"/>
              </a:spcBef>
            </a:pPr>
            <a:r>
              <a:rPr lang="en-US" dirty="0">
                <a:sym typeface="Wingdings" pitchFamily="2" charset="2"/>
              </a:rPr>
              <a:t>Limit family size and protect life opportunities for women:</a:t>
            </a:r>
            <a:endParaRPr lang="en-US" b="1" dirty="0">
              <a:sym typeface="Wingdings" pitchFamily="2" charset="2"/>
            </a:endParaRPr>
          </a:p>
          <a:p>
            <a:pPr marL="914400" lvl="1" indent="-514350">
              <a:spcBef>
                <a:spcPts val="1800"/>
              </a:spcBef>
            </a:pPr>
            <a:r>
              <a:rPr lang="en-US" sz="2900" b="1" dirty="0">
                <a:sym typeface="Wingdings" pitchFamily="2" charset="2"/>
              </a:rPr>
              <a:t>Availability of birth control pill</a:t>
            </a:r>
            <a:r>
              <a:rPr lang="en-US" sz="2900" dirty="0">
                <a:sym typeface="Wingdings" pitchFamily="2" charset="2"/>
              </a:rPr>
              <a:t>: affordable, convenient</a:t>
            </a:r>
            <a:br>
              <a:rPr lang="en-US" sz="2900" dirty="0">
                <a:sym typeface="Wingdings" pitchFamily="2" charset="2"/>
              </a:rPr>
            </a:br>
            <a:r>
              <a:rPr lang="en-US" sz="2900" dirty="0">
                <a:sym typeface="Wingdings" pitchFamily="2" charset="2"/>
              </a:rPr>
              <a:t>	(“The pill”: first manufactured in 1950s) </a:t>
            </a:r>
          </a:p>
          <a:p>
            <a:pPr marL="914400" lvl="1" indent="-514350">
              <a:spcBef>
                <a:spcPts val="1800"/>
              </a:spcBef>
            </a:pPr>
            <a:r>
              <a:rPr lang="en-US" sz="2900" b="1" dirty="0">
                <a:sym typeface="Wingdings" pitchFamily="2" charset="2"/>
              </a:rPr>
              <a:t>Legalize abortion </a:t>
            </a:r>
            <a:r>
              <a:rPr lang="en-US" sz="2900" dirty="0">
                <a:sym typeface="Wingdings" pitchFamily="2" charset="2"/>
              </a:rPr>
              <a:t>(Roe vs. Wade Supreme Court decision, 1973)</a:t>
            </a:r>
            <a:br>
              <a:rPr lang="en-US" dirty="0">
                <a:sym typeface="Wingdings" pitchFamily="2" charset="2"/>
              </a:rPr>
            </a:br>
            <a:endParaRPr lang="en-US" dirty="0">
              <a:sym typeface="Wingdings" pitchFamily="2" charset="2"/>
            </a:endParaRPr>
          </a:p>
        </p:txBody>
      </p:sp>
      <p:pic>
        <p:nvPicPr>
          <p:cNvPr id="4" name="Picture 2" descr="Sexandsinglegirl.jpg"/>
          <p:cNvPicPr>
            <a:picLocks noChangeAspect="1" noChangeArrowheads="1"/>
          </p:cNvPicPr>
          <p:nvPr/>
        </p:nvPicPr>
        <p:blipFill>
          <a:blip r:embed="rId2" cstate="print"/>
          <a:srcRect/>
          <a:stretch>
            <a:fillRect/>
          </a:stretch>
        </p:blipFill>
        <p:spPr bwMode="auto">
          <a:xfrm rot="534561">
            <a:off x="6488010" y="3343015"/>
            <a:ext cx="2095500" cy="3257550"/>
          </a:xfrm>
          <a:prstGeom prst="rect">
            <a:avLst/>
          </a:prstGeom>
          <a:noFill/>
        </p:spPr>
      </p:pic>
      <p:pic>
        <p:nvPicPr>
          <p:cNvPr id="5" name="Picture 8" descr="http://cdn2-b.examiner.com/sites/default/files/styles/large/hash/42/fd/42fd3bf45312693f0ba6ba5c31c50784.jpg"/>
          <p:cNvPicPr>
            <a:picLocks noChangeAspect="1" noChangeArrowheads="1"/>
          </p:cNvPicPr>
          <p:nvPr/>
        </p:nvPicPr>
        <p:blipFill>
          <a:blip r:embed="rId3" cstate="print"/>
          <a:srcRect/>
          <a:stretch>
            <a:fillRect/>
          </a:stretch>
        </p:blipFill>
        <p:spPr bwMode="auto">
          <a:xfrm>
            <a:off x="6172200" y="838200"/>
            <a:ext cx="3048000" cy="23803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did “feminism” begin?</a:t>
            </a:r>
          </a:p>
        </p:txBody>
      </p:sp>
      <p:sp>
        <p:nvSpPr>
          <p:cNvPr id="4" name="Rectangle 3"/>
          <p:cNvSpPr/>
          <p:nvPr/>
        </p:nvSpPr>
        <p:spPr>
          <a:xfrm>
            <a:off x="381000" y="1752600"/>
            <a:ext cx="8610600" cy="2939266"/>
          </a:xfrm>
          <a:prstGeom prst="rect">
            <a:avLst/>
          </a:prstGeom>
        </p:spPr>
        <p:txBody>
          <a:bodyPr wrap="square">
            <a:spAutoFit/>
          </a:bodyPr>
          <a:lstStyle/>
          <a:p>
            <a:pPr>
              <a:spcBef>
                <a:spcPts val="1800"/>
              </a:spcBef>
              <a:buFont typeface="Arial" pitchFamily="34" charset="0"/>
              <a:buChar char="•"/>
            </a:pPr>
            <a:r>
              <a:rPr lang="en-US" sz="2000" b="1" dirty="0">
                <a:latin typeface="+mj-lt"/>
              </a:rPr>
              <a:t>1850s </a:t>
            </a:r>
            <a:r>
              <a:rPr lang="en-US" sz="2000" dirty="0">
                <a:latin typeface="+mj-lt"/>
              </a:rPr>
              <a:t>dictionary definition of “feminism”: the qualities of females.</a:t>
            </a:r>
          </a:p>
          <a:p>
            <a:pPr>
              <a:spcBef>
                <a:spcPts val="1800"/>
              </a:spcBef>
              <a:buFont typeface="Arial" pitchFamily="34" charset="0"/>
              <a:buChar char="•"/>
            </a:pPr>
            <a:r>
              <a:rPr lang="en-US" sz="2000" b="1" dirty="0">
                <a:latin typeface="+mj-lt"/>
              </a:rPr>
              <a:t>1880s – 90s: </a:t>
            </a:r>
            <a:r>
              <a:rPr lang="en-US" sz="2000" dirty="0">
                <a:latin typeface="+mj-lt"/>
              </a:rPr>
              <a:t>“feminism”: advocacy for equality of the sexes. Connected with women’s movements for voting rights and legal reform in </a:t>
            </a:r>
            <a:r>
              <a:rPr lang="en-US" sz="2000" b="1" dirty="0">
                <a:latin typeface="+mj-lt"/>
              </a:rPr>
              <a:t>France, Germany, England, and the U.S. </a:t>
            </a:r>
          </a:p>
          <a:p>
            <a:pPr>
              <a:spcBef>
                <a:spcPts val="1800"/>
              </a:spcBef>
              <a:buFont typeface="Arial" pitchFamily="34" charset="0"/>
              <a:buChar char="•"/>
            </a:pPr>
            <a:r>
              <a:rPr lang="en-US" sz="2000" dirty="0">
                <a:latin typeface="+mj-lt"/>
              </a:rPr>
              <a:t> </a:t>
            </a:r>
            <a:r>
              <a:rPr lang="en-US" sz="2000" b="1" dirty="0">
                <a:latin typeface="+mj-lt"/>
              </a:rPr>
              <a:t>Roots of “feminism” are much earlier</a:t>
            </a:r>
            <a:r>
              <a:rPr lang="en-US" sz="2000" dirty="0">
                <a:latin typeface="+mj-lt"/>
              </a:rPr>
              <a:t>. . .</a:t>
            </a:r>
            <a:r>
              <a:rPr lang="en-US" sz="2000" b="1" dirty="0">
                <a:latin typeface="+mj-lt"/>
              </a:rPr>
              <a:t>identifications of common problems experienced by women within society</a:t>
            </a:r>
          </a:p>
          <a:p>
            <a:pPr>
              <a:spcBef>
                <a:spcPts val="1800"/>
              </a:spcBef>
              <a:buFont typeface="Arial" pitchFamily="34" charset="0"/>
              <a:buChar char="•"/>
            </a:pPr>
            <a:endParaRPr lang="en-US" sz="2000" b="1" dirty="0">
              <a:latin typeface="Euphemi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934200" cy="1143000"/>
          </a:xfrm>
        </p:spPr>
        <p:txBody>
          <a:bodyPr>
            <a:normAutofit fontScale="90000"/>
          </a:bodyPr>
          <a:lstStyle/>
          <a:p>
            <a:r>
              <a:rPr lang="en-US" b="1" dirty="0"/>
              <a:t>Tensions within Second Wave</a:t>
            </a:r>
          </a:p>
        </p:txBody>
      </p:sp>
      <p:sp>
        <p:nvSpPr>
          <p:cNvPr id="3" name="Content Placeholder 2"/>
          <p:cNvSpPr>
            <a:spLocks noGrp="1"/>
          </p:cNvSpPr>
          <p:nvPr>
            <p:ph idx="1"/>
          </p:nvPr>
        </p:nvSpPr>
        <p:spPr>
          <a:xfrm>
            <a:off x="228600" y="1219200"/>
            <a:ext cx="8686800" cy="5486400"/>
          </a:xfrm>
        </p:spPr>
        <p:txBody>
          <a:bodyPr>
            <a:normAutofit fontScale="70000" lnSpcReduction="20000"/>
          </a:bodyPr>
          <a:lstStyle/>
          <a:p>
            <a:r>
              <a:rPr lang="en-US" b="1" dirty="0">
                <a:sym typeface="Wingdings" pitchFamily="2" charset="2"/>
              </a:rPr>
              <a:t>Over gender definition</a:t>
            </a:r>
          </a:p>
          <a:p>
            <a:pPr lvl="1"/>
            <a:r>
              <a:rPr lang="en-US" dirty="0">
                <a:sym typeface="Wingdings" pitchFamily="2" charset="2"/>
              </a:rPr>
              <a:t> </a:t>
            </a:r>
            <a:r>
              <a:rPr lang="en-US" b="1" dirty="0">
                <a:sym typeface="Wingdings" pitchFamily="2" charset="2"/>
              </a:rPr>
              <a:t>Essentialism</a:t>
            </a:r>
            <a:r>
              <a:rPr lang="en-US" dirty="0">
                <a:sym typeface="Wingdings" pitchFamily="2" charset="2"/>
              </a:rPr>
              <a:t>! Are there *essential* differences between males and females? </a:t>
            </a:r>
          </a:p>
          <a:p>
            <a:pPr lvl="1"/>
            <a:r>
              <a:rPr lang="en-US" b="1" dirty="0">
                <a:sym typeface="Wingdings" pitchFamily="2" charset="2"/>
              </a:rPr>
              <a:t>Are heterosexual relationships dangerous to women? </a:t>
            </a:r>
            <a:r>
              <a:rPr lang="en-US" dirty="0">
                <a:sym typeface="Wingdings" pitchFamily="2" charset="2"/>
              </a:rPr>
              <a:t>Is heterosexual sex a fundamentally violent act—a conquest?</a:t>
            </a:r>
          </a:p>
          <a:p>
            <a:pPr lvl="2"/>
            <a:r>
              <a:rPr lang="en-US" dirty="0">
                <a:sym typeface="Wingdings" pitchFamily="2" charset="2"/>
              </a:rPr>
              <a:t>“A woman needs a man like a fish needs a bicycle.” --Irina Dunn, U of Sydney, 1970</a:t>
            </a:r>
            <a:br>
              <a:rPr lang="en-US" dirty="0">
                <a:sym typeface="Wingdings" pitchFamily="2" charset="2"/>
              </a:rPr>
            </a:br>
            <a:endParaRPr lang="en-US" dirty="0">
              <a:sym typeface="Wingdings" pitchFamily="2" charset="2"/>
            </a:endParaRPr>
          </a:p>
          <a:p>
            <a:r>
              <a:rPr lang="en-US" b="1" dirty="0"/>
              <a:t>Over sexual expression</a:t>
            </a:r>
          </a:p>
          <a:p>
            <a:pPr lvl="1"/>
            <a:r>
              <a:rPr lang="en-US" dirty="0">
                <a:sym typeface="Wingdings" pitchFamily="2" charset="2"/>
              </a:rPr>
              <a:t>Serving male gazes, or taking power over people through sex? Taking advantage? </a:t>
            </a:r>
            <a:endParaRPr lang="en-US" b="1" dirty="0"/>
          </a:p>
          <a:p>
            <a:pPr lvl="1"/>
            <a:r>
              <a:rPr lang="en-US" dirty="0"/>
              <a:t>Porn stars / sex workers</a:t>
            </a:r>
            <a:r>
              <a:rPr lang="en-US" dirty="0">
                <a:sym typeface="Wingdings" pitchFamily="2" charset="2"/>
              </a:rPr>
              <a:t> oppressed or empowered?  </a:t>
            </a:r>
          </a:p>
          <a:p>
            <a:pPr>
              <a:buNone/>
            </a:pPr>
            <a:endParaRPr lang="en-US" dirty="0">
              <a:sym typeface="Wingdings" pitchFamily="2" charset="2"/>
            </a:endParaRPr>
          </a:p>
          <a:p>
            <a:r>
              <a:rPr lang="en-US" b="1" dirty="0">
                <a:sym typeface="Wingdings" pitchFamily="2" charset="2"/>
              </a:rPr>
              <a:t>Over race and culture:</a:t>
            </a:r>
          </a:p>
          <a:p>
            <a:pPr lvl="1"/>
            <a:r>
              <a:rPr lang="en-US" dirty="0">
                <a:sym typeface="Wingdings" pitchFamily="2" charset="2"/>
              </a:rPr>
              <a:t>“Feminism”: too much about white women! </a:t>
            </a:r>
          </a:p>
          <a:p>
            <a:pPr lvl="2"/>
            <a:r>
              <a:rPr lang="en-US" dirty="0">
                <a:sym typeface="Wingdings" pitchFamily="2" charset="2"/>
              </a:rPr>
              <a:t>White women achieving in white men’s world--</a:t>
            </a:r>
            <a:r>
              <a:rPr lang="en-US" b="1" dirty="0">
                <a:sym typeface="Wingdings" pitchFamily="2" charset="2"/>
              </a:rPr>
              <a:t>become like white men in taking power and pleasure for themselves? Oppressors!</a:t>
            </a:r>
          </a:p>
          <a:p>
            <a:pPr lvl="1"/>
            <a:r>
              <a:rPr lang="en-US" dirty="0">
                <a:sym typeface="Wingdings" pitchFamily="2" charset="2"/>
              </a:rPr>
              <a:t>Alice Walker proposes </a:t>
            </a:r>
            <a:r>
              <a:rPr lang="en-US" b="1" dirty="0">
                <a:sym typeface="Wingdings" pitchFamily="2" charset="2"/>
              </a:rPr>
              <a:t>“</a:t>
            </a:r>
            <a:r>
              <a:rPr lang="en-US" b="1" dirty="0" err="1">
                <a:sym typeface="Wingdings" pitchFamily="2" charset="2"/>
              </a:rPr>
              <a:t>womanism</a:t>
            </a:r>
            <a:r>
              <a:rPr lang="en-US" b="1" dirty="0">
                <a:sym typeface="Wingdings" pitchFamily="2" charset="2"/>
              </a:rPr>
              <a:t>”: </a:t>
            </a:r>
            <a:r>
              <a:rPr lang="en-US" dirty="0">
                <a:sym typeface="Wingdings" pitchFamily="2" charset="2"/>
              </a:rPr>
              <a:t>black women as strong supporters, pillars of reliability needed by black community. Supportive of men and women both, regardless of race and social class.</a:t>
            </a:r>
            <a:endParaRPr lang="en-US" dirty="0"/>
          </a:p>
        </p:txBody>
      </p:sp>
      <p:pic>
        <p:nvPicPr>
          <p:cNvPr id="8194" name="Picture 2" descr="fish-bicycle"/>
          <p:cNvPicPr>
            <a:picLocks noChangeAspect="1" noChangeArrowheads="1"/>
          </p:cNvPicPr>
          <p:nvPr/>
        </p:nvPicPr>
        <p:blipFill>
          <a:blip r:embed="rId2" cstate="print"/>
          <a:srcRect/>
          <a:stretch>
            <a:fillRect/>
          </a:stretch>
        </p:blipFill>
        <p:spPr bwMode="auto">
          <a:xfrm>
            <a:off x="7368050" y="0"/>
            <a:ext cx="1775950" cy="1295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a:t>“</a:t>
            </a:r>
            <a:r>
              <a:rPr lang="en-US" dirty="0" err="1"/>
              <a:t>Postfeminist</a:t>
            </a:r>
            <a:r>
              <a:rPr lang="en-US" dirty="0"/>
              <a:t>” Perspectives (since 1980s)</a:t>
            </a:r>
          </a:p>
        </p:txBody>
      </p:sp>
      <p:sp>
        <p:nvSpPr>
          <p:cNvPr id="3" name="Content Placeholder 2"/>
          <p:cNvSpPr>
            <a:spLocks noGrp="1"/>
          </p:cNvSpPr>
          <p:nvPr>
            <p:ph idx="1"/>
          </p:nvPr>
        </p:nvSpPr>
        <p:spPr>
          <a:xfrm>
            <a:off x="381000" y="1295400"/>
            <a:ext cx="8229600" cy="5105400"/>
          </a:xfrm>
        </p:spPr>
        <p:txBody>
          <a:bodyPr>
            <a:normAutofit fontScale="70000" lnSpcReduction="20000"/>
          </a:bodyPr>
          <a:lstStyle/>
          <a:p>
            <a:r>
              <a:rPr lang="en-US" dirty="0"/>
              <a:t>Feminism is now in the past; equality has been achieved. The fight is over.</a:t>
            </a:r>
          </a:p>
          <a:p>
            <a:pPr>
              <a:buNone/>
            </a:pPr>
            <a:r>
              <a:rPr lang="en-US" dirty="0"/>
              <a:t>Or…</a:t>
            </a:r>
          </a:p>
          <a:p>
            <a:r>
              <a:rPr lang="en-US" dirty="0"/>
              <a:t>Feminism broke apart and no one can agree on what it’s for. There’s no central platform—nothing worth fighting for now. </a:t>
            </a:r>
          </a:p>
          <a:p>
            <a:pPr>
              <a:buNone/>
            </a:pPr>
            <a:r>
              <a:rPr lang="en-US" dirty="0"/>
              <a:t>Or. . .</a:t>
            </a:r>
          </a:p>
          <a:p>
            <a:r>
              <a:rPr lang="en-US" dirty="0"/>
              <a:t>Feminism was too extreme / asked too much. </a:t>
            </a:r>
            <a:r>
              <a:rPr lang="en-US" dirty="0">
                <a:sym typeface="Wingdings" pitchFamily="2" charset="2"/>
              </a:rPr>
              <a:t>Feminism was about women hating men and having unreal expectations for themselves.</a:t>
            </a:r>
            <a:br>
              <a:rPr lang="en-US" dirty="0">
                <a:sym typeface="Wingdings" pitchFamily="2" charset="2"/>
              </a:rPr>
            </a:br>
            <a:endParaRPr lang="en-US" dirty="0">
              <a:sym typeface="Wingdings" pitchFamily="2" charset="2"/>
            </a:endParaRPr>
          </a:p>
          <a:p>
            <a:pPr>
              <a:buNone/>
            </a:pPr>
            <a:r>
              <a:rPr lang="en-US" dirty="0">
                <a:sym typeface="Wingdings" pitchFamily="2" charset="2"/>
              </a:rPr>
              <a:t>But maybe…</a:t>
            </a:r>
          </a:p>
          <a:p>
            <a:r>
              <a:rPr lang="en-US" sz="4000" b="1" dirty="0">
                <a:solidFill>
                  <a:srgbClr val="860000"/>
                </a:solidFill>
                <a:sym typeface="Wingdings" pitchFamily="2" charset="2"/>
              </a:rPr>
              <a:t>“BACKLASH!” </a:t>
            </a:r>
            <a:r>
              <a:rPr lang="en-US" b="1" dirty="0">
                <a:solidFill>
                  <a:srgbClr val="860000"/>
                </a:solidFill>
                <a:sym typeface="Wingdings" pitchFamily="2" charset="2"/>
              </a:rPr>
              <a:t>(</a:t>
            </a:r>
            <a:r>
              <a:rPr lang="en-US" dirty="0">
                <a:solidFill>
                  <a:srgbClr val="860000"/>
                </a:solidFill>
                <a:sym typeface="Wingdings" pitchFamily="2" charset="2"/>
              </a:rPr>
              <a:t>Susan </a:t>
            </a:r>
            <a:r>
              <a:rPr lang="en-US" dirty="0" err="1">
                <a:solidFill>
                  <a:srgbClr val="860000"/>
                </a:solidFill>
                <a:sym typeface="Wingdings" pitchFamily="2" charset="2"/>
              </a:rPr>
              <a:t>Faludi</a:t>
            </a:r>
            <a:r>
              <a:rPr lang="en-US" dirty="0">
                <a:solidFill>
                  <a:srgbClr val="860000"/>
                </a:solidFill>
                <a:sym typeface="Wingdings" pitchFamily="2" charset="2"/>
              </a:rPr>
              <a:t> , early 1990s): “</a:t>
            </a:r>
            <a:r>
              <a:rPr lang="en-US" dirty="0" err="1">
                <a:solidFill>
                  <a:srgbClr val="860000"/>
                </a:solidFill>
                <a:sym typeface="Wingdings" pitchFamily="2" charset="2"/>
              </a:rPr>
              <a:t>Postfeminism”is</a:t>
            </a:r>
            <a:r>
              <a:rPr lang="en-US" dirty="0">
                <a:solidFill>
                  <a:srgbClr val="860000"/>
                </a:solidFill>
                <a:sym typeface="Wingdings" pitchFamily="2" charset="2"/>
              </a:rPr>
              <a:t> a cultural backlash against the serious work of 2</a:t>
            </a:r>
            <a:r>
              <a:rPr lang="en-US" baseline="30000" dirty="0">
                <a:solidFill>
                  <a:srgbClr val="860000"/>
                </a:solidFill>
                <a:sym typeface="Wingdings" pitchFamily="2" charset="2"/>
              </a:rPr>
              <a:t>nd</a:t>
            </a:r>
            <a:r>
              <a:rPr lang="en-US" dirty="0">
                <a:solidFill>
                  <a:srgbClr val="860000"/>
                </a:solidFill>
                <a:sym typeface="Wingdings" pitchFamily="2" charset="2"/>
              </a:rPr>
              <a:t> wave feminism.</a:t>
            </a:r>
          </a:p>
          <a:p>
            <a:pPr lvl="1"/>
            <a:r>
              <a:rPr lang="en-US" b="1" dirty="0">
                <a:solidFill>
                  <a:srgbClr val="860000"/>
                </a:solidFill>
                <a:sym typeface="Wingdings" pitchFamily="2" charset="2"/>
              </a:rPr>
              <a:t>Third Wave Feminism emerges in 1990s as reaction against “</a:t>
            </a:r>
            <a:r>
              <a:rPr lang="en-US" b="1" dirty="0" err="1">
                <a:solidFill>
                  <a:srgbClr val="860000"/>
                </a:solidFill>
                <a:sym typeface="Wingdings" pitchFamily="2" charset="2"/>
              </a:rPr>
              <a:t>postfeminism</a:t>
            </a:r>
            <a:r>
              <a:rPr lang="en-US" b="1" dirty="0">
                <a:solidFill>
                  <a:srgbClr val="860000"/>
                </a:solidFill>
                <a:sym typeface="Wingdings" pitchFamily="2" charset="2"/>
              </a:rPr>
              <a:t>.” </a:t>
            </a:r>
            <a:endParaRPr lang="en-US" b="1" dirty="0">
              <a:solidFill>
                <a:srgbClr val="86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Wave Feminisms</a:t>
            </a:r>
          </a:p>
        </p:txBody>
      </p:sp>
      <p:pic>
        <p:nvPicPr>
          <p:cNvPr id="31746" name="Picture 2" descr="http://www1.alibris-static.com/isbn/9781240199792.gif"/>
          <p:cNvPicPr>
            <a:picLocks noChangeAspect="1" noChangeArrowheads="1"/>
          </p:cNvPicPr>
          <p:nvPr/>
        </p:nvPicPr>
        <p:blipFill>
          <a:blip r:embed="rId2" cstate="print"/>
          <a:srcRect/>
          <a:stretch>
            <a:fillRect/>
          </a:stretch>
        </p:blipFill>
        <p:spPr bwMode="auto">
          <a:xfrm rot="20320570">
            <a:off x="-136647" y="321814"/>
            <a:ext cx="2342711" cy="3042272"/>
          </a:xfrm>
          <a:prstGeom prst="rect">
            <a:avLst/>
          </a:prstGeom>
          <a:noFill/>
        </p:spPr>
      </p:pic>
      <p:pic>
        <p:nvPicPr>
          <p:cNvPr id="31748" name="Picture 4" descr="http://www.womenscenter.emory.edu/Women_News_and_Narratives/WNN_FA07/assets/third-wave.jpg"/>
          <p:cNvPicPr>
            <a:picLocks noChangeAspect="1" noChangeArrowheads="1"/>
          </p:cNvPicPr>
          <p:nvPr/>
        </p:nvPicPr>
        <p:blipFill>
          <a:blip r:embed="rId3" cstate="print"/>
          <a:srcRect/>
          <a:stretch>
            <a:fillRect/>
          </a:stretch>
        </p:blipFill>
        <p:spPr bwMode="auto">
          <a:xfrm>
            <a:off x="4165601" y="1219200"/>
            <a:ext cx="4673599" cy="3505200"/>
          </a:xfrm>
          <a:prstGeom prst="rect">
            <a:avLst/>
          </a:prstGeom>
          <a:noFill/>
        </p:spPr>
      </p:pic>
      <p:sp>
        <p:nvSpPr>
          <p:cNvPr id="7" name="TextBox 6"/>
          <p:cNvSpPr txBox="1"/>
          <p:nvPr/>
        </p:nvSpPr>
        <p:spPr>
          <a:xfrm>
            <a:off x="4495800" y="5029200"/>
            <a:ext cx="4419600" cy="646331"/>
          </a:xfrm>
          <a:prstGeom prst="rect">
            <a:avLst/>
          </a:prstGeom>
          <a:noFill/>
        </p:spPr>
        <p:txBody>
          <a:bodyPr wrap="square" rtlCol="0">
            <a:spAutoFit/>
          </a:bodyPr>
          <a:lstStyle/>
          <a:p>
            <a:r>
              <a:rPr lang="en-US" b="1" dirty="0"/>
              <a:t>“choice is the power of feminism” </a:t>
            </a:r>
          </a:p>
          <a:p>
            <a:r>
              <a:rPr lang="en-US" dirty="0"/>
              <a:t>            –Ali P. Crown at Emory U. (1996)</a:t>
            </a:r>
          </a:p>
        </p:txBody>
      </p:sp>
      <p:pic>
        <p:nvPicPr>
          <p:cNvPr id="31750" name="Picture 6" descr="http://www.feministezine.com/feminist/historical/images/Feminist-Waves-03.jpg"/>
          <p:cNvPicPr>
            <a:picLocks noChangeAspect="1" noChangeArrowheads="1"/>
          </p:cNvPicPr>
          <p:nvPr/>
        </p:nvPicPr>
        <p:blipFill>
          <a:blip r:embed="rId4" cstate="print"/>
          <a:srcRect/>
          <a:stretch>
            <a:fillRect/>
          </a:stretch>
        </p:blipFill>
        <p:spPr bwMode="auto">
          <a:xfrm>
            <a:off x="609600" y="3181349"/>
            <a:ext cx="3667125" cy="367665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Third Wave: Generation Gap</a:t>
            </a:r>
          </a:p>
        </p:txBody>
      </p:sp>
      <p:sp>
        <p:nvSpPr>
          <p:cNvPr id="3" name="Content Placeholder 2"/>
          <p:cNvSpPr>
            <a:spLocks noGrp="1"/>
          </p:cNvSpPr>
          <p:nvPr>
            <p:ph idx="1"/>
          </p:nvPr>
        </p:nvSpPr>
        <p:spPr>
          <a:xfrm>
            <a:off x="0" y="1295400"/>
            <a:ext cx="8915400" cy="5410200"/>
          </a:xfrm>
        </p:spPr>
        <p:txBody>
          <a:bodyPr>
            <a:normAutofit fontScale="92500" lnSpcReduction="10000"/>
          </a:bodyPr>
          <a:lstStyle/>
          <a:p>
            <a:pPr lvl="1">
              <a:spcBef>
                <a:spcPts val="1800"/>
              </a:spcBef>
              <a:buNone/>
            </a:pPr>
            <a:r>
              <a:rPr lang="en-US" dirty="0">
                <a:sym typeface="Wingdings" pitchFamily="2" charset="2"/>
              </a:rPr>
              <a:t>Led by Rebecca Walker (daughter of Alice Walker), early 1990s. </a:t>
            </a:r>
          </a:p>
          <a:p>
            <a:pPr lvl="2">
              <a:spcBef>
                <a:spcPts val="1800"/>
              </a:spcBef>
            </a:pPr>
            <a:r>
              <a:rPr lang="en-US" dirty="0">
                <a:sym typeface="Wingdings" pitchFamily="2" charset="2"/>
              </a:rPr>
              <a:t>Calls attention to </a:t>
            </a:r>
            <a:r>
              <a:rPr lang="en-US" b="1" dirty="0">
                <a:sym typeface="Wingdings" pitchFamily="2" charset="2"/>
              </a:rPr>
              <a:t>generation gap in feminist expectations</a:t>
            </a:r>
            <a:endParaRPr lang="en-US" dirty="0">
              <a:sym typeface="Wingdings" pitchFamily="2" charset="2"/>
            </a:endParaRPr>
          </a:p>
          <a:p>
            <a:pPr lvl="2">
              <a:spcBef>
                <a:spcPts val="1800"/>
              </a:spcBef>
            </a:pPr>
            <a:r>
              <a:rPr lang="en-US" dirty="0">
                <a:sym typeface="Wingdings" pitchFamily="2" charset="2"/>
              </a:rPr>
              <a:t>Sees Second Wave Feminism as too rigid and combative—alienating.  </a:t>
            </a:r>
          </a:p>
          <a:p>
            <a:pPr lvl="2">
              <a:spcBef>
                <a:spcPts val="1800"/>
              </a:spcBef>
              <a:buNone/>
            </a:pPr>
            <a:r>
              <a:rPr lang="en-US" sz="2500" i="1" dirty="0"/>
              <a:t>For many of us it seems that to be a feminist in the way that we have seen or understood feminism is to conform to an identity and way of living that doesn't allow for individuality, complexity, or less than perfect personal histories. </a:t>
            </a:r>
            <a:r>
              <a:rPr lang="en-US" sz="2500" b="1" i="1" dirty="0"/>
              <a:t>We fear that the identity will dictate and regulate our lives, instantaneously pitting us against someone, forcing us to choose inflexible and unchanging sides, female against male, black against white, oppressed against oppressor, good against bad."</a:t>
            </a:r>
            <a:r>
              <a:rPr lang="en-US" sz="2500" i="1" dirty="0"/>
              <a:t> </a:t>
            </a:r>
            <a:r>
              <a:rPr lang="en-US" sz="2500" dirty="0"/>
              <a:t>(Rebecca Walker,1995)</a:t>
            </a:r>
            <a:endParaRPr lang="en-US" dirty="0">
              <a:sym typeface="Wingdings" pitchFamily="2" charset="2"/>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838200"/>
          </a:xfrm>
        </p:spPr>
        <p:txBody>
          <a:bodyPr>
            <a:normAutofit/>
          </a:bodyPr>
          <a:lstStyle/>
          <a:p>
            <a:pPr eaLnBrk="1" hangingPunct="1"/>
            <a:r>
              <a:rPr lang="en-US" dirty="0"/>
              <a:t>Third Wave Feminism: Goals</a:t>
            </a:r>
          </a:p>
        </p:txBody>
      </p:sp>
      <p:sp>
        <p:nvSpPr>
          <p:cNvPr id="12291" name="Content Placeholder 2"/>
          <p:cNvSpPr>
            <a:spLocks noGrp="1"/>
          </p:cNvSpPr>
          <p:nvPr>
            <p:ph idx="1"/>
          </p:nvPr>
        </p:nvSpPr>
        <p:spPr>
          <a:xfrm>
            <a:off x="457200" y="1066800"/>
            <a:ext cx="8229600" cy="5486400"/>
          </a:xfrm>
        </p:spPr>
        <p:txBody>
          <a:bodyPr>
            <a:normAutofit fontScale="62500" lnSpcReduction="20000"/>
          </a:bodyPr>
          <a:lstStyle/>
          <a:p>
            <a:pPr marL="342900" lvl="2" indent="-342900"/>
            <a:r>
              <a:rPr lang="en-US" sz="3300" b="1" dirty="0">
                <a:sym typeface="Wingdings" pitchFamily="2" charset="2"/>
              </a:rPr>
              <a:t>End Sexual Harassment—recognize and resolve ongoing problems</a:t>
            </a:r>
            <a:r>
              <a:rPr lang="en-US" sz="3300" dirty="0">
                <a:sym typeface="Wingdings" pitchFamily="2" charset="2"/>
              </a:rPr>
              <a:t> (link to work of Second Wave) </a:t>
            </a:r>
            <a:endParaRPr lang="en-US" sz="3300" dirty="0"/>
          </a:p>
          <a:p>
            <a:pPr marL="800100" lvl="3" indent="-342900"/>
            <a:r>
              <a:rPr lang="en-US" sz="2600" dirty="0"/>
              <a:t>Motivated by </a:t>
            </a:r>
            <a:r>
              <a:rPr lang="en-US" sz="2600" dirty="0">
                <a:sym typeface="Wingdings" pitchFamily="2" charset="2"/>
              </a:rPr>
              <a:t>Anita Hill / Clarence Thomas hearings, early 1990s</a:t>
            </a:r>
            <a:br>
              <a:rPr lang="en-US" sz="2600" dirty="0">
                <a:sym typeface="Wingdings" pitchFamily="2" charset="2"/>
              </a:rPr>
            </a:br>
            <a:endParaRPr lang="en-US" sz="2600" dirty="0">
              <a:sym typeface="Wingdings" pitchFamily="2" charset="2"/>
            </a:endParaRPr>
          </a:p>
          <a:p>
            <a:pPr eaLnBrk="1" hangingPunct="1"/>
            <a:r>
              <a:rPr lang="en-US" sz="3300" dirty="0"/>
              <a:t>Emphasis on </a:t>
            </a:r>
            <a:r>
              <a:rPr lang="en-US" sz="3300" b="1" dirty="0"/>
              <a:t>local diversity </a:t>
            </a:r>
            <a:r>
              <a:rPr lang="en-US" sz="3300" dirty="0"/>
              <a:t>of women’s experiences around the world</a:t>
            </a:r>
          </a:p>
          <a:p>
            <a:pPr lvl="1"/>
            <a:r>
              <a:rPr lang="en-US" dirty="0">
                <a:sym typeface="Wingdings" pitchFamily="2" charset="2"/>
              </a:rPr>
              <a:t>Advocacy for women absolutely needed—but </a:t>
            </a:r>
            <a:r>
              <a:rPr lang="en-US" b="1" dirty="0">
                <a:sym typeface="Wingdings" pitchFamily="2" charset="2"/>
              </a:rPr>
              <a:t>not just one kind of advocacy!</a:t>
            </a:r>
            <a:endParaRPr lang="en-US" dirty="0">
              <a:sym typeface="Wingdings" pitchFamily="2" charset="2"/>
            </a:endParaRPr>
          </a:p>
          <a:p>
            <a:pPr lvl="1"/>
            <a:r>
              <a:rPr lang="en-US" dirty="0">
                <a:sym typeface="Wingdings" pitchFamily="2" charset="2"/>
              </a:rPr>
              <a:t>Not so centralized a movement. Instead--localized networks of women within their own communities</a:t>
            </a:r>
            <a:br>
              <a:rPr lang="en-US" dirty="0">
                <a:sym typeface="Wingdings" pitchFamily="2" charset="2"/>
              </a:rPr>
            </a:br>
            <a:endParaRPr lang="en-US" sz="2900" dirty="0"/>
          </a:p>
          <a:p>
            <a:r>
              <a:rPr lang="en-US" sz="3300" b="1" dirty="0"/>
              <a:t>Don’t fight men as the enemy. </a:t>
            </a:r>
            <a:r>
              <a:rPr lang="en-US" sz="3300" dirty="0"/>
              <a:t>(Men can be feminists too!) </a:t>
            </a:r>
          </a:p>
          <a:p>
            <a:r>
              <a:rPr lang="en-US" sz="3300" b="1" dirty="0"/>
              <a:t>Instead fight essentialism!</a:t>
            </a:r>
          </a:p>
          <a:p>
            <a:pPr lvl="1"/>
            <a:r>
              <a:rPr lang="en-US" sz="2900" b="1" dirty="0"/>
              <a:t>Develop, challenge, complicate ideas about gender and sexuality</a:t>
            </a:r>
          </a:p>
          <a:p>
            <a:pPr lvl="1"/>
            <a:r>
              <a:rPr lang="en-US" dirty="0"/>
              <a:t>Transgender, gay identities</a:t>
            </a:r>
          </a:p>
          <a:p>
            <a:pPr lvl="1"/>
            <a:r>
              <a:rPr lang="en-US" dirty="0"/>
              <a:t>Dispute “essentialism” in understanding of sex and gender. </a:t>
            </a:r>
          </a:p>
          <a:p>
            <a:pPr lvl="1"/>
            <a:r>
              <a:rPr lang="en-US" dirty="0"/>
              <a:t>Many ways to be happy in self-definition!  </a:t>
            </a:r>
          </a:p>
          <a:p>
            <a:pPr>
              <a:spcBef>
                <a:spcPts val="1800"/>
              </a:spcBef>
            </a:pPr>
            <a:r>
              <a:rPr lang="en-US" b="1" dirty="0">
                <a:sym typeface="Wingdings" pitchFamily="2" charset="2"/>
              </a:rPr>
              <a:t>“</a:t>
            </a:r>
            <a:r>
              <a:rPr lang="en-US" b="1" dirty="0" err="1">
                <a:sym typeface="Wingdings" pitchFamily="2" charset="2"/>
              </a:rPr>
              <a:t>grrrrrl</a:t>
            </a:r>
            <a:r>
              <a:rPr lang="en-US" b="1" dirty="0">
                <a:sym typeface="Wingdings" pitchFamily="2" charset="2"/>
              </a:rPr>
              <a:t> power”</a:t>
            </a:r>
            <a:r>
              <a:rPr lang="en-US" dirty="0">
                <a:sym typeface="Wingdings" pitchFamily="2" charset="2"/>
              </a:rPr>
              <a:t>: sexual assertiveness</a:t>
            </a:r>
          </a:p>
          <a:p>
            <a:pPr>
              <a:spcBef>
                <a:spcPts val="1800"/>
              </a:spcBef>
            </a:pPr>
            <a:r>
              <a:rPr lang="en-US" b="1" dirty="0">
                <a:sym typeface="Wingdings" pitchFamily="2" charset="2"/>
              </a:rPr>
              <a:t>“lipstick feminism” </a:t>
            </a:r>
            <a:r>
              <a:rPr lang="en-US" dirty="0">
                <a:sym typeface="Wingdings" pitchFamily="2" charset="2"/>
              </a:rPr>
              <a:t>– embrace materialism as means to power—don’t feel guilty about physical attractiveness—play to it.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a:t>Third Wave Feminisms</a:t>
            </a:r>
          </a:p>
        </p:txBody>
      </p:sp>
      <p:sp>
        <p:nvSpPr>
          <p:cNvPr id="3" name="Content Placeholder 2"/>
          <p:cNvSpPr>
            <a:spLocks noGrp="1"/>
          </p:cNvSpPr>
          <p:nvPr>
            <p:ph idx="1"/>
          </p:nvPr>
        </p:nvSpPr>
        <p:spPr>
          <a:xfrm>
            <a:off x="609600" y="1219200"/>
            <a:ext cx="8229600" cy="5638800"/>
          </a:xfrm>
        </p:spPr>
        <p:txBody>
          <a:bodyPr>
            <a:normAutofit/>
          </a:bodyPr>
          <a:lstStyle/>
          <a:p>
            <a:pPr>
              <a:spcBef>
                <a:spcPts val="1800"/>
              </a:spcBef>
            </a:pPr>
            <a:r>
              <a:rPr lang="en-US" b="1" dirty="0">
                <a:sym typeface="Wingdings" pitchFamily="2" charset="2"/>
              </a:rPr>
              <a:t>Not just about women in Western cultures—Europe, Americas. </a:t>
            </a:r>
          </a:p>
          <a:p>
            <a:pPr lvl="1">
              <a:spcBef>
                <a:spcPts val="1800"/>
              </a:spcBef>
            </a:pPr>
            <a:r>
              <a:rPr lang="en-US" dirty="0">
                <a:sym typeface="Wingdings" pitchFamily="2" charset="2"/>
              </a:rPr>
              <a:t>Is second-wave feminism applicable to women in Afghanistan? Iraq? Ethiopia?</a:t>
            </a:r>
          </a:p>
          <a:p>
            <a:pPr lvl="1">
              <a:spcBef>
                <a:spcPts val="1800"/>
              </a:spcBef>
            </a:pPr>
            <a:r>
              <a:rPr lang="en-US" b="1" dirty="0">
                <a:sym typeface="Wingdings" pitchFamily="2" charset="2"/>
              </a:rPr>
              <a:t>Is there a more inclusive, plural, culturally sensitive way to be a feminist? </a:t>
            </a:r>
          </a:p>
          <a:p>
            <a:pPr lvl="1">
              <a:spcBef>
                <a:spcPts val="1800"/>
              </a:spcBef>
            </a:pPr>
            <a:r>
              <a:rPr lang="en-US" b="1" dirty="0">
                <a:sym typeface="Wingdings" pitchFamily="2" charset="2"/>
              </a:rPr>
              <a:t>Many possibilities for liberation in women, depending on local / cultural contexts!</a:t>
            </a:r>
          </a:p>
          <a:p>
            <a:pPr lvl="1">
              <a:spcBef>
                <a:spcPts val="1800"/>
              </a:spcBef>
            </a:pPr>
            <a:endParaRPr lang="en-US" dirty="0">
              <a:sym typeface="Wingdings" pitchFamily="2" charset="2"/>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lvl="6" algn="ctr" rtl="0">
              <a:spcBef>
                <a:spcPct val="0"/>
              </a:spcBef>
            </a:pPr>
            <a:r>
              <a:rPr lang="en-US" sz="3200" b="1" dirty="0">
                <a:latin typeface="+mj-lt"/>
                <a:sym typeface="Wingdings" pitchFamily="2" charset="2"/>
              </a:rPr>
              <a:t>Tensions between “Third Wave” and “Second Wave”</a:t>
            </a:r>
            <a:br>
              <a:rPr lang="en-US" sz="2400" b="1" dirty="0">
                <a:latin typeface="+mj-lt"/>
                <a:sym typeface="Wingdings" pitchFamily="2" charset="2"/>
              </a:rPr>
            </a:br>
            <a:endParaRPr lang="en-US" sz="2400" b="1" dirty="0">
              <a:latin typeface="+mj-lt"/>
            </a:endParaRPr>
          </a:p>
        </p:txBody>
      </p:sp>
      <p:sp>
        <p:nvSpPr>
          <p:cNvPr id="3" name="Content Placeholder 2"/>
          <p:cNvSpPr>
            <a:spLocks noGrp="1"/>
          </p:cNvSpPr>
          <p:nvPr>
            <p:ph idx="1"/>
          </p:nvPr>
        </p:nvSpPr>
        <p:spPr>
          <a:xfrm>
            <a:off x="457200" y="1219200"/>
            <a:ext cx="8458200" cy="5638800"/>
          </a:xfrm>
        </p:spPr>
        <p:txBody>
          <a:bodyPr>
            <a:normAutofit fontScale="55000" lnSpcReduction="20000"/>
          </a:bodyPr>
          <a:lstStyle/>
          <a:p>
            <a:r>
              <a:rPr lang="en-US" b="1" dirty="0"/>
              <a:t>“Third wavers” question Second Wave standards for feminist liberation:</a:t>
            </a:r>
          </a:p>
          <a:p>
            <a:pPr lvl="1"/>
            <a:r>
              <a:rPr lang="en-US" dirty="0"/>
              <a:t>Perceived 2</a:t>
            </a:r>
            <a:r>
              <a:rPr lang="en-US" baseline="30000" dirty="0"/>
              <a:t>nd</a:t>
            </a:r>
            <a:r>
              <a:rPr lang="en-US" dirty="0"/>
              <a:t>-wave drive to “have it all”: career and family</a:t>
            </a:r>
            <a:r>
              <a:rPr lang="en-US" dirty="0">
                <a:sym typeface="Wingdings" pitchFamily="2" charset="2"/>
              </a:rPr>
              <a:t> Why not simplify? </a:t>
            </a:r>
          </a:p>
          <a:p>
            <a:pPr lvl="1"/>
            <a:r>
              <a:rPr lang="en-US" dirty="0">
                <a:sym typeface="Wingdings" pitchFamily="2" charset="2"/>
              </a:rPr>
              <a:t>Does it really make one less of a “feminist” to put parenting first…or to devote oneself entirely to career? </a:t>
            </a:r>
            <a:r>
              <a:rPr lang="en-US" b="1" dirty="0">
                <a:sym typeface="Wingdings" pitchFamily="2" charset="2"/>
              </a:rPr>
              <a:t>Can we respect each other’s choices?  </a:t>
            </a:r>
            <a:br>
              <a:rPr lang="en-US" dirty="0">
                <a:sym typeface="Wingdings" pitchFamily="2" charset="2"/>
              </a:rPr>
            </a:br>
            <a:endParaRPr lang="en-US" dirty="0"/>
          </a:p>
          <a:p>
            <a:r>
              <a:rPr lang="en-US" dirty="0"/>
              <a:t>“Third wavers”: wary of imposing Western feminist standards on Nonwestern cultures: (Example: Respect </a:t>
            </a:r>
            <a:r>
              <a:rPr lang="en-US" b="1" dirty="0"/>
              <a:t>the veil / chador </a:t>
            </a:r>
            <a:r>
              <a:rPr lang="en-US" dirty="0"/>
              <a:t>in Islamic culture: can be a liberating personal decision for women.)</a:t>
            </a:r>
          </a:p>
          <a:p>
            <a:pPr>
              <a:buNone/>
            </a:pPr>
            <a:r>
              <a:rPr lang="en-US" b="1" dirty="0"/>
              <a:t>                     </a:t>
            </a:r>
            <a:br>
              <a:rPr lang="en-US" b="1" dirty="0"/>
            </a:br>
            <a:r>
              <a:rPr lang="en-US" b="1" dirty="0"/>
              <a:t>			BUT. . .</a:t>
            </a:r>
            <a:br>
              <a:rPr lang="en-US" b="1" dirty="0"/>
            </a:br>
            <a:endParaRPr lang="en-US" dirty="0"/>
          </a:p>
          <a:p>
            <a:r>
              <a:rPr lang="en-US" b="1" dirty="0"/>
              <a:t>“Second Wavers” </a:t>
            </a:r>
            <a:r>
              <a:rPr lang="en-US" dirty="0"/>
              <a:t>think “Third Wavers” devalue their efforts: (You call yourself a “feminist”? </a:t>
            </a:r>
            <a:r>
              <a:rPr lang="en-US" b="1" dirty="0"/>
              <a:t>You don’t understand the uphill battles we fought for you</a:t>
            </a:r>
            <a:r>
              <a:rPr lang="en-US" dirty="0"/>
              <a:t>!)</a:t>
            </a:r>
            <a:br>
              <a:rPr lang="en-US" dirty="0"/>
            </a:br>
            <a:endParaRPr lang="en-US" dirty="0"/>
          </a:p>
          <a:p>
            <a:r>
              <a:rPr lang="en-US" dirty="0"/>
              <a:t>Some “Second Wavers” see “Third Wavers” as defending cultures in which women are not given the same rights as men.</a:t>
            </a:r>
            <a:br>
              <a:rPr lang="en-US" dirty="0"/>
            </a:br>
            <a:endParaRPr lang="en-US" dirty="0"/>
          </a:p>
          <a:p>
            <a:r>
              <a:rPr lang="en-US" dirty="0"/>
              <a:t>Second Wavers  don’t see Third Wavers rallying for women’s rights the way they did. No unifying center—</a:t>
            </a:r>
            <a:r>
              <a:rPr lang="en-US" b="1" dirty="0"/>
              <a:t>too relativist, too happy with sexist fashion trends</a:t>
            </a:r>
            <a:br>
              <a:rPr lang="en-US" dirty="0"/>
            </a:br>
            <a:endParaRPr lang="en-US" dirty="0"/>
          </a:p>
          <a:p>
            <a:r>
              <a:rPr lang="en-US" dirty="0"/>
              <a:t>Second Wavers (and some Third Wavers) worry  that</a:t>
            </a:r>
            <a:r>
              <a:rPr lang="en-US" b="1" dirty="0"/>
              <a:t> feminism has been hijacked  by a vacuous “girl power” commercial culture</a:t>
            </a:r>
            <a:r>
              <a:rPr lang="en-US" dirty="0"/>
              <a:t>! Susan </a:t>
            </a:r>
            <a:r>
              <a:rPr lang="en-US" dirty="0" err="1"/>
              <a:t>Faludi</a:t>
            </a:r>
            <a:r>
              <a:rPr lang="en-US" dirty="0"/>
              <a:t> calls this an invasive, regressive </a:t>
            </a:r>
            <a:r>
              <a:rPr lang="en-US" b="1" dirty="0"/>
              <a:t>“pod feminism” </a:t>
            </a:r>
            <a:r>
              <a:rPr lang="en-US" dirty="0"/>
              <a:t> (fake feminism)</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 one feminism but many!</a:t>
            </a:r>
          </a:p>
        </p:txBody>
      </p:sp>
      <p:sp>
        <p:nvSpPr>
          <p:cNvPr id="3" name="Content Placeholder 2"/>
          <p:cNvSpPr>
            <a:spLocks noGrp="1"/>
          </p:cNvSpPr>
          <p:nvPr>
            <p:ph idx="1"/>
          </p:nvPr>
        </p:nvSpPr>
        <p:spPr/>
        <p:txBody>
          <a:bodyPr>
            <a:normAutofit fontScale="77500" lnSpcReduction="20000"/>
          </a:bodyPr>
          <a:lstStyle/>
          <a:p>
            <a:r>
              <a:rPr lang="en-US" dirty="0" err="1"/>
              <a:t>Ecofeminism</a:t>
            </a:r>
            <a:r>
              <a:rPr lang="en-US" dirty="0"/>
              <a:t> (protect our environment / preserve water and food resources for women’s health and well being)</a:t>
            </a:r>
          </a:p>
          <a:p>
            <a:r>
              <a:rPr lang="en-US" dirty="0" err="1"/>
              <a:t>Cyberfeminism</a:t>
            </a:r>
            <a:r>
              <a:rPr lang="en-US" dirty="0"/>
              <a:t> / </a:t>
            </a:r>
            <a:r>
              <a:rPr lang="en-US" dirty="0" err="1"/>
              <a:t>technofeminism</a:t>
            </a:r>
            <a:r>
              <a:rPr lang="en-US" dirty="0"/>
              <a:t> (make technology work for women’s interests)</a:t>
            </a:r>
          </a:p>
          <a:p>
            <a:r>
              <a:rPr lang="en-US" dirty="0"/>
              <a:t>Queer feminists (reclaim and redefine abusive terms, support </a:t>
            </a:r>
            <a:r>
              <a:rPr lang="en-US"/>
              <a:t>gay communities)</a:t>
            </a:r>
            <a:endParaRPr lang="en-US" dirty="0"/>
          </a:p>
          <a:p>
            <a:r>
              <a:rPr lang="en-US" dirty="0" err="1"/>
              <a:t>Womanism</a:t>
            </a:r>
            <a:r>
              <a:rPr lang="en-US" dirty="0"/>
              <a:t> (respect how women around the world support communities)</a:t>
            </a:r>
          </a:p>
          <a:p>
            <a:r>
              <a:rPr lang="en-US" dirty="0"/>
              <a:t>Radical feminism (fight patriarchy)</a:t>
            </a:r>
          </a:p>
          <a:p>
            <a:r>
              <a:rPr lang="en-US" dirty="0"/>
              <a:t>Guerilla Girls (expose gender issues in the art world)</a:t>
            </a:r>
          </a:p>
          <a:p>
            <a:r>
              <a:rPr lang="en-US" dirty="0"/>
              <a:t>Women’s shelters, women’s networks, ALLIES</a:t>
            </a:r>
          </a:p>
          <a:p>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pPr lvl="1" algn="ctr" rtl="0">
              <a:spcBef>
                <a:spcPct val="0"/>
              </a:spcBef>
            </a:pPr>
            <a:r>
              <a:rPr lang="en-US" sz="3200" b="1" dirty="0"/>
              <a:t>Patriarchal Tradition and Her “Lot in Life” </a:t>
            </a:r>
          </a:p>
        </p:txBody>
      </p:sp>
      <p:sp>
        <p:nvSpPr>
          <p:cNvPr id="3" name="Content Placeholder 2"/>
          <p:cNvSpPr>
            <a:spLocks noGrp="1"/>
          </p:cNvSpPr>
          <p:nvPr>
            <p:ph idx="1"/>
          </p:nvPr>
        </p:nvSpPr>
        <p:spPr>
          <a:xfrm>
            <a:off x="0" y="990600"/>
            <a:ext cx="6248400" cy="5715000"/>
          </a:xfrm>
        </p:spPr>
        <p:txBody>
          <a:bodyPr>
            <a:normAutofit fontScale="92500" lnSpcReduction="10000"/>
          </a:bodyPr>
          <a:lstStyle/>
          <a:p>
            <a:pPr lvl="1">
              <a:spcBef>
                <a:spcPts val="1800"/>
              </a:spcBef>
            </a:pPr>
            <a:r>
              <a:rPr lang="en-US" sz="2100" b="1" dirty="0"/>
              <a:t>Patriarchy: </a:t>
            </a:r>
            <a:r>
              <a:rPr lang="en-US" sz="2100" dirty="0"/>
              <a:t>society in which authority, value, and social order are consolidated in male lineage:  Fathers pass authority, property to sons. </a:t>
            </a:r>
          </a:p>
          <a:p>
            <a:pPr lvl="2">
              <a:spcBef>
                <a:spcPts val="1800"/>
              </a:spcBef>
            </a:pPr>
            <a:r>
              <a:rPr lang="en-US" sz="1800" dirty="0"/>
              <a:t>Not universal, but </a:t>
            </a:r>
            <a:r>
              <a:rPr lang="en-US" sz="1800" b="1" dirty="0"/>
              <a:t>widely prevalent </a:t>
            </a:r>
            <a:r>
              <a:rPr lang="en-US" sz="1800" dirty="0"/>
              <a:t>in the world’s cultures—social </a:t>
            </a:r>
            <a:r>
              <a:rPr lang="en-US" sz="1800" dirty="0" err="1"/>
              <a:t>hierachies</a:t>
            </a:r>
            <a:endParaRPr lang="en-US" sz="1800" dirty="0"/>
          </a:p>
          <a:p>
            <a:pPr lvl="2">
              <a:spcBef>
                <a:spcPts val="1800"/>
              </a:spcBef>
            </a:pPr>
            <a:r>
              <a:rPr lang="en-US" sz="1800" dirty="0"/>
              <a:t>Modern pattern: “Patriarchal tendencies” have replaced ancient egalitarian tendencies:</a:t>
            </a:r>
          </a:p>
          <a:p>
            <a:pPr lvl="3">
              <a:spcBef>
                <a:spcPts val="1800"/>
              </a:spcBef>
            </a:pPr>
            <a:r>
              <a:rPr lang="en-US" sz="1700" b="1" dirty="0"/>
              <a:t>Feminists experience varying degrees of tension with “patriarchal tendencies or expectations.” </a:t>
            </a:r>
          </a:p>
          <a:p>
            <a:pPr lvl="1">
              <a:spcBef>
                <a:spcPts val="1800"/>
              </a:spcBef>
            </a:pPr>
            <a:r>
              <a:rPr lang="en-US" sz="2000" b="1" dirty="0"/>
              <a:t>Women in Patriarchy: </a:t>
            </a:r>
            <a:r>
              <a:rPr lang="en-US" sz="2000" dirty="0"/>
              <a:t>family property, exchanged in marriage (dowry / </a:t>
            </a:r>
            <a:r>
              <a:rPr lang="en-US" sz="2000" dirty="0" err="1"/>
              <a:t>bridewealth</a:t>
            </a:r>
            <a:r>
              <a:rPr lang="en-US" sz="2000" dirty="0"/>
              <a:t>)</a:t>
            </a:r>
          </a:p>
          <a:p>
            <a:pPr lvl="2">
              <a:spcBef>
                <a:spcPts val="1800"/>
              </a:spcBef>
            </a:pPr>
            <a:r>
              <a:rPr lang="en-US" sz="1800" dirty="0"/>
              <a:t>Marriage: for proper order of society. </a:t>
            </a:r>
            <a:br>
              <a:rPr lang="en-US" sz="1800" dirty="0"/>
            </a:br>
            <a:r>
              <a:rPr lang="en-US" sz="1800" dirty="0"/>
              <a:t>Having sons = blessing to women in patriarchal systems. Increases woman’s social importance and rank.</a:t>
            </a:r>
          </a:p>
          <a:p>
            <a:pPr lvl="2">
              <a:spcBef>
                <a:spcPts val="1800"/>
              </a:spcBef>
            </a:pPr>
            <a:r>
              <a:rPr lang="en-US" sz="1800" dirty="0"/>
              <a:t>Independent women?  Exiles? Aging unmarried women, widows—</a:t>
            </a:r>
            <a:r>
              <a:rPr lang="en-US" sz="1800" b="1" dirty="0"/>
              <a:t>outsiders, </a:t>
            </a:r>
            <a:r>
              <a:rPr lang="en-US" sz="1800" dirty="0"/>
              <a:t>no reliable</a:t>
            </a:r>
            <a:r>
              <a:rPr lang="en-US" sz="1800" b="1" dirty="0"/>
              <a:t> </a:t>
            </a:r>
            <a:r>
              <a:rPr lang="en-US" sz="1800" dirty="0"/>
              <a:t>financial support from patriarchal family. </a:t>
            </a:r>
            <a:endParaRPr lang="en-US" sz="1800" b="1" dirty="0"/>
          </a:p>
        </p:txBody>
      </p:sp>
      <p:pic>
        <p:nvPicPr>
          <p:cNvPr id="1028" name="Picture 4" descr="http://www.yehaveheard.com/wp-content/uploads/2010/06/smash_patriarchy.jpg"/>
          <p:cNvPicPr>
            <a:picLocks noChangeAspect="1" noChangeArrowheads="1"/>
          </p:cNvPicPr>
          <p:nvPr/>
        </p:nvPicPr>
        <p:blipFill>
          <a:blip r:embed="rId2" cstate="print"/>
          <a:srcRect/>
          <a:stretch>
            <a:fillRect/>
          </a:stretch>
        </p:blipFill>
        <p:spPr bwMode="auto">
          <a:xfrm>
            <a:off x="6286500" y="2133600"/>
            <a:ext cx="2857500" cy="27241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Patriarchy is Law. . .</a:t>
            </a:r>
          </a:p>
        </p:txBody>
      </p:sp>
      <p:sp>
        <p:nvSpPr>
          <p:cNvPr id="3" name="Content Placeholder 2"/>
          <p:cNvSpPr>
            <a:spLocks noGrp="1"/>
          </p:cNvSpPr>
          <p:nvPr>
            <p:ph idx="1"/>
          </p:nvPr>
        </p:nvSpPr>
        <p:spPr>
          <a:xfrm>
            <a:off x="304800" y="1371600"/>
            <a:ext cx="8686800" cy="4952999"/>
          </a:xfrm>
        </p:spPr>
        <p:txBody>
          <a:bodyPr>
            <a:normAutofit fontScale="77500" lnSpcReduction="20000"/>
          </a:bodyPr>
          <a:lstStyle/>
          <a:p>
            <a:pPr>
              <a:spcBef>
                <a:spcPts val="1800"/>
              </a:spcBef>
            </a:pPr>
            <a:r>
              <a:rPr lang="en-US" sz="3600" b="1" dirty="0"/>
              <a:t>English / US common law and custom (~1600s – 1800s) </a:t>
            </a:r>
            <a:r>
              <a:rPr lang="en-US" sz="3600" dirty="0"/>
              <a:t>treated husbands as “heads” of families, and wives as “hearts”</a:t>
            </a:r>
          </a:p>
          <a:p>
            <a:pPr>
              <a:spcBef>
                <a:spcPts val="1800"/>
              </a:spcBef>
            </a:pPr>
            <a:r>
              <a:rPr lang="en-US" sz="3600" b="1" dirty="0"/>
              <a:t>Laws of “</a:t>
            </a:r>
            <a:r>
              <a:rPr lang="en-US" sz="3600" b="1" dirty="0" err="1"/>
              <a:t>coverture</a:t>
            </a:r>
            <a:r>
              <a:rPr lang="en-US" sz="3600" b="1" dirty="0"/>
              <a:t>”: wife is “covered” by husband </a:t>
            </a:r>
            <a:r>
              <a:rPr lang="en-US" sz="3600" dirty="0"/>
              <a:t>who speaks for her, for entire household. </a:t>
            </a:r>
          </a:p>
          <a:p>
            <a:pPr>
              <a:spcBef>
                <a:spcPts val="1800"/>
              </a:spcBef>
            </a:pPr>
            <a:r>
              <a:rPr lang="en-US" sz="3600" b="1" dirty="0"/>
              <a:t>No voting for women</a:t>
            </a:r>
            <a:r>
              <a:rPr lang="en-US" sz="3600" dirty="0"/>
              <a:t>, because their views are supposed to be “covered” by male relatives or husband.</a:t>
            </a:r>
          </a:p>
          <a:p>
            <a:pPr>
              <a:spcBef>
                <a:spcPts val="1800"/>
              </a:spcBef>
            </a:pPr>
            <a:r>
              <a:rPr lang="en-US" sz="3600" dirty="0"/>
              <a:t>Married women and widows: </a:t>
            </a:r>
            <a:r>
              <a:rPr lang="en-US" sz="3600" b="1" dirty="0"/>
              <a:t>no rights to own property, to their own money</a:t>
            </a:r>
            <a:r>
              <a:rPr lang="en-US" sz="3600" dirty="0"/>
              <a:t>. Might be represented by their husbands or male children if called as court witnesses.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Deep Roots of 19</a:t>
            </a:r>
            <a:r>
              <a:rPr lang="en-US" b="1" baseline="30000" dirty="0"/>
              <a:t>th</a:t>
            </a:r>
            <a:r>
              <a:rPr lang="en-US" b="1" dirty="0"/>
              <a:t>-c Western Feminism</a:t>
            </a:r>
          </a:p>
        </p:txBody>
      </p:sp>
      <p:sp>
        <p:nvSpPr>
          <p:cNvPr id="3" name="Content Placeholder 2"/>
          <p:cNvSpPr>
            <a:spLocks noGrp="1"/>
          </p:cNvSpPr>
          <p:nvPr>
            <p:ph idx="1"/>
          </p:nvPr>
        </p:nvSpPr>
        <p:spPr/>
        <p:txBody>
          <a:bodyPr>
            <a:normAutofit/>
          </a:bodyPr>
          <a:lstStyle/>
          <a:p>
            <a:r>
              <a:rPr lang="en-US" b="1" dirty="0"/>
              <a:t>Subcultures </a:t>
            </a:r>
            <a:r>
              <a:rPr lang="en-US" dirty="0"/>
              <a:t>with women as religious authorities (Medieval convents, Protestant Quakers)</a:t>
            </a:r>
          </a:p>
          <a:p>
            <a:r>
              <a:rPr lang="en-US" b="1" dirty="0"/>
              <a:t>Age of Reason and Revolution</a:t>
            </a:r>
          </a:p>
          <a:p>
            <a:pPr lvl="1"/>
            <a:r>
              <a:rPr lang="en-US" dirty="0"/>
              <a:t>Rights of Man, AND Rights of Woman: first feminist tracts (1770s – 1790s)</a:t>
            </a:r>
          </a:p>
          <a:p>
            <a:pPr lvl="1"/>
            <a:r>
              <a:rPr lang="en-US" dirty="0"/>
              <a:t>Protesting patriarchal laws and customs, advocating for women as equal citizens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sz="3600" b="1" dirty="0"/>
              <a:t>The Revolution Era and the “Rights of Woman”</a:t>
            </a:r>
          </a:p>
        </p:txBody>
      </p:sp>
      <p:sp>
        <p:nvSpPr>
          <p:cNvPr id="3" name="Content Placeholder 2"/>
          <p:cNvSpPr>
            <a:spLocks noGrp="1"/>
          </p:cNvSpPr>
          <p:nvPr>
            <p:ph idx="1"/>
          </p:nvPr>
        </p:nvSpPr>
        <p:spPr>
          <a:xfrm>
            <a:off x="457200" y="1219200"/>
            <a:ext cx="8382000" cy="5257800"/>
          </a:xfrm>
        </p:spPr>
        <p:txBody>
          <a:bodyPr>
            <a:normAutofit fontScale="92500" lnSpcReduction="10000"/>
          </a:bodyPr>
          <a:lstStyle/>
          <a:p>
            <a:r>
              <a:rPr lang="en-US" sz="3000" dirty="0"/>
              <a:t>American and French Revolutions: </a:t>
            </a:r>
            <a:r>
              <a:rPr lang="en-US" sz="3000" b="1" dirty="0"/>
              <a:t>1770s – 1790s </a:t>
            </a:r>
          </a:p>
          <a:p>
            <a:pPr lvl="1"/>
            <a:r>
              <a:rPr lang="en-US" sz="2400" dirty="0"/>
              <a:t>Thomas Paine: </a:t>
            </a:r>
            <a:r>
              <a:rPr lang="en-US" sz="2400" i="1" dirty="0"/>
              <a:t>The Rights of Man </a:t>
            </a:r>
            <a:r>
              <a:rPr lang="en-US" sz="2400" dirty="0"/>
              <a:t>(1790)</a:t>
            </a:r>
            <a:br>
              <a:rPr lang="en-US" sz="2400" dirty="0"/>
            </a:br>
            <a:endParaRPr lang="en-US" sz="2400" b="1" dirty="0"/>
          </a:p>
          <a:p>
            <a:r>
              <a:rPr lang="en-US" sz="3000" dirty="0"/>
              <a:t>Revolutionary calls for </a:t>
            </a:r>
            <a:r>
              <a:rPr lang="en-US" sz="3000" b="1" dirty="0"/>
              <a:t>intellectual and social equality of the sexes: (US, France, England)</a:t>
            </a:r>
          </a:p>
          <a:p>
            <a:pPr lvl="1"/>
            <a:r>
              <a:rPr lang="en-US" sz="2400" dirty="0"/>
              <a:t>Abigail Adams to John Adams: “Remember the ladies” as you’re planning the new U.S. constitution. . .</a:t>
            </a:r>
            <a:endParaRPr lang="en-US" sz="2600" dirty="0"/>
          </a:p>
          <a:p>
            <a:pPr lvl="1"/>
            <a:r>
              <a:rPr lang="en-US" sz="2400" dirty="0"/>
              <a:t>Judith </a:t>
            </a:r>
            <a:r>
              <a:rPr lang="en-US" sz="2400" dirty="0" err="1"/>
              <a:t>Sargent</a:t>
            </a:r>
            <a:r>
              <a:rPr lang="en-US" sz="2400" dirty="0"/>
              <a:t> Murray “On the Equality of the Sexes” (1790) (US: equal education) </a:t>
            </a:r>
          </a:p>
          <a:p>
            <a:pPr lvl="1"/>
            <a:r>
              <a:rPr lang="en-US" sz="2400" dirty="0" err="1"/>
              <a:t>Olympe</a:t>
            </a:r>
            <a:r>
              <a:rPr lang="en-US" sz="2400" dirty="0"/>
              <a:t> de Gouges: </a:t>
            </a:r>
            <a:r>
              <a:rPr lang="en-US" sz="2400" i="1" dirty="0"/>
              <a:t>Declaration of the Rights of Woman and the Female Citizen</a:t>
            </a:r>
            <a:r>
              <a:rPr lang="en-US" sz="2400" dirty="0"/>
              <a:t> (1791) (Revolutionary France)</a:t>
            </a:r>
          </a:p>
          <a:p>
            <a:pPr lvl="2"/>
            <a:r>
              <a:rPr lang="en-US" sz="2000" dirty="0"/>
              <a:t>Guillotined during </a:t>
            </a:r>
            <a:r>
              <a:rPr lang="en-US" sz="2000" dirty="0" err="1"/>
              <a:t>Robespierre’s</a:t>
            </a:r>
            <a:r>
              <a:rPr lang="en-US" sz="2000" dirty="0"/>
              <a:t> Reign of Terror</a:t>
            </a:r>
            <a:endParaRPr lang="en-US" sz="2400" dirty="0"/>
          </a:p>
          <a:p>
            <a:pPr lvl="1"/>
            <a:r>
              <a:rPr lang="en-US" sz="2400" b="1" i="1" dirty="0"/>
              <a:t>Vindication of the Rights of Woman </a:t>
            </a:r>
            <a:r>
              <a:rPr lang="en-US" sz="2400" b="1" dirty="0"/>
              <a:t>–Mary Wollstonecraft (published in England, 1792)</a:t>
            </a:r>
          </a:p>
          <a:p>
            <a:pPr lvl="1"/>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943600" cy="1858962"/>
          </a:xfrm>
        </p:spPr>
        <p:txBody>
          <a:bodyPr>
            <a:normAutofit fontScale="90000"/>
          </a:bodyPr>
          <a:lstStyle/>
          <a:p>
            <a:r>
              <a:rPr lang="en-US" dirty="0"/>
              <a:t>Mary Wollstonecraft: </a:t>
            </a:r>
            <a:br>
              <a:rPr lang="en-US" dirty="0"/>
            </a:br>
            <a:r>
              <a:rPr lang="en-US" dirty="0"/>
              <a:t>“the mother of modern feminism”</a:t>
            </a:r>
          </a:p>
        </p:txBody>
      </p:sp>
      <p:sp>
        <p:nvSpPr>
          <p:cNvPr id="3" name="Content Placeholder 2"/>
          <p:cNvSpPr>
            <a:spLocks noGrp="1"/>
          </p:cNvSpPr>
          <p:nvPr>
            <p:ph idx="1"/>
          </p:nvPr>
        </p:nvSpPr>
        <p:spPr>
          <a:xfrm>
            <a:off x="381000" y="2438400"/>
            <a:ext cx="8229600" cy="4191000"/>
          </a:xfrm>
        </p:spPr>
        <p:txBody>
          <a:bodyPr>
            <a:normAutofit fontScale="92500" lnSpcReduction="20000"/>
          </a:bodyPr>
          <a:lstStyle/>
          <a:p>
            <a:pPr>
              <a:buFont typeface="Arial" charset="0"/>
              <a:buNone/>
            </a:pPr>
            <a:r>
              <a:rPr lang="en-US" sz="2800" b="1" dirty="0">
                <a:latin typeface="+mj-lt"/>
              </a:rPr>
              <a:t>Wollstonecraft’s </a:t>
            </a:r>
            <a:r>
              <a:rPr lang="en-US" sz="2800" b="1" i="1" dirty="0">
                <a:latin typeface="+mj-lt"/>
              </a:rPr>
              <a:t>Vindication of the Rights of Woman</a:t>
            </a:r>
          </a:p>
          <a:p>
            <a:r>
              <a:rPr lang="en-US" sz="2400" dirty="0">
                <a:latin typeface="+mj-lt"/>
              </a:rPr>
              <a:t>Public letter to Charles Talleyrand (Education Minister, Revolutionary France—1792)  </a:t>
            </a:r>
            <a:r>
              <a:rPr lang="en-US" sz="2400" b="1" dirty="0">
                <a:latin typeface="+mj-lt"/>
              </a:rPr>
              <a:t>to debate the role of education for women in a revolutionary “free” society:</a:t>
            </a:r>
          </a:p>
          <a:p>
            <a:pPr lvl="1"/>
            <a:r>
              <a:rPr lang="en-US" sz="2400" dirty="0">
                <a:solidFill>
                  <a:srgbClr val="800000"/>
                </a:solidFill>
                <a:latin typeface="+mj-lt"/>
              </a:rPr>
              <a:t>Talleyrand had argued that the state should only educate boys. Girls should be educated at home.</a:t>
            </a:r>
          </a:p>
          <a:p>
            <a:pPr lvl="1"/>
            <a:r>
              <a:rPr lang="en-US" sz="2400" dirty="0">
                <a:solidFill>
                  <a:srgbClr val="800000"/>
                </a:solidFill>
                <a:latin typeface="+mj-lt"/>
              </a:rPr>
              <a:t>Wollstonecraft retorts that </a:t>
            </a:r>
            <a:r>
              <a:rPr lang="en-US" sz="2400" b="1" dirty="0">
                <a:solidFill>
                  <a:srgbClr val="800000"/>
                </a:solidFill>
                <a:latin typeface="+mj-lt"/>
              </a:rPr>
              <a:t>no society is free until girls and boys are educated with equal expectations</a:t>
            </a:r>
            <a:endParaRPr lang="en-US" sz="2400" dirty="0">
              <a:solidFill>
                <a:srgbClr val="800000"/>
              </a:solidFill>
              <a:latin typeface="+mj-lt"/>
            </a:endParaRPr>
          </a:p>
          <a:p>
            <a:pPr lvl="1"/>
            <a:r>
              <a:rPr lang="en-US" sz="2400" dirty="0">
                <a:solidFill>
                  <a:srgbClr val="800000"/>
                </a:solidFill>
                <a:latin typeface="+mj-lt"/>
              </a:rPr>
              <a:t>To educate the sexes unequally is </a:t>
            </a:r>
            <a:r>
              <a:rPr lang="en-US" sz="2400" b="1" dirty="0">
                <a:solidFill>
                  <a:srgbClr val="800000"/>
                </a:solidFill>
                <a:latin typeface="+mj-lt"/>
              </a:rPr>
              <a:t>to perpetuate tyranny</a:t>
            </a:r>
            <a:r>
              <a:rPr lang="en-US" sz="2400" dirty="0">
                <a:solidFill>
                  <a:srgbClr val="800000"/>
                </a:solidFill>
                <a:latin typeface="+mj-lt"/>
              </a:rPr>
              <a:t>—to corrupt the morals of children: prepares boys to be tyrants, and  girls for bondage as </a:t>
            </a:r>
            <a:r>
              <a:rPr lang="en-US" sz="2400" b="1" dirty="0">
                <a:solidFill>
                  <a:srgbClr val="800000"/>
                </a:solidFill>
                <a:latin typeface="+mj-lt"/>
              </a:rPr>
              <a:t>dependent captives </a:t>
            </a:r>
            <a:r>
              <a:rPr lang="en-US" sz="2400" dirty="0">
                <a:solidFill>
                  <a:srgbClr val="800000"/>
                </a:solidFill>
                <a:latin typeface="+mj-lt"/>
              </a:rPr>
              <a:t>in life. </a:t>
            </a:r>
          </a:p>
          <a:p>
            <a:r>
              <a:rPr lang="en-US" b="1" dirty="0">
                <a:latin typeface="+mj-lt"/>
              </a:rPr>
              <a:t>Read (quietly) by future generations of feminists in England and America. Not taught until 1970s</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0" y="0"/>
            <a:ext cx="3143250" cy="24574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lvl="4" algn="ctr" rtl="0">
              <a:spcBef>
                <a:spcPct val="0"/>
              </a:spcBef>
            </a:pPr>
            <a:r>
              <a:rPr lang="en-US" sz="4000" b="1" dirty="0">
                <a:latin typeface="+mj-lt"/>
              </a:rPr>
              <a:t>First, Second, and Third Waves:  </a:t>
            </a:r>
            <a:br>
              <a:rPr lang="en-US" sz="4000" b="1" dirty="0">
                <a:latin typeface="+mj-lt"/>
              </a:rPr>
            </a:br>
            <a:r>
              <a:rPr lang="en-US" sz="4000" b="1" dirty="0">
                <a:latin typeface="+mj-lt"/>
              </a:rPr>
              <a:t>feminism </a:t>
            </a:r>
            <a:r>
              <a:rPr lang="en-US" sz="4000" b="1" dirty="0">
                <a:latin typeface="+mj-lt"/>
                <a:sym typeface="Wingdings" pitchFamily="2" charset="2"/>
              </a:rPr>
              <a:t> feminisms</a:t>
            </a:r>
            <a:br>
              <a:rPr lang="en-US" sz="2000" b="1" dirty="0">
                <a:latin typeface="Euphemia" pitchFamily="34" charset="0"/>
                <a:sym typeface="Wingdings" pitchFamily="2" charset="2"/>
              </a:rPr>
            </a:br>
            <a:endParaRPr lang="en-US" dirty="0"/>
          </a:p>
        </p:txBody>
      </p:sp>
      <p:sp>
        <p:nvSpPr>
          <p:cNvPr id="4" name="Rectangle 3"/>
          <p:cNvSpPr/>
          <p:nvPr/>
        </p:nvSpPr>
        <p:spPr>
          <a:xfrm>
            <a:off x="0" y="2362200"/>
            <a:ext cx="9144000" cy="1384995"/>
          </a:xfrm>
          <a:prstGeom prst="rect">
            <a:avLst/>
          </a:prstGeom>
        </p:spPr>
        <p:txBody>
          <a:bodyPr wrap="square">
            <a:spAutoFit/>
          </a:bodyPr>
          <a:lstStyle/>
          <a:p>
            <a:pPr lvl="5">
              <a:spcBef>
                <a:spcPts val="1800"/>
              </a:spcBef>
            </a:pPr>
            <a:r>
              <a:rPr lang="en-US" sz="2800" b="1" dirty="0">
                <a:latin typeface="+mj-lt"/>
                <a:sym typeface="Wingdings" pitchFamily="2" charset="2"/>
              </a:rPr>
              <a:t>FIRST WAVE: 1800s – 1920s</a:t>
            </a:r>
            <a:br>
              <a:rPr lang="en-US" sz="2800" b="1" dirty="0">
                <a:latin typeface="+mj-lt"/>
                <a:sym typeface="Wingdings" pitchFamily="2" charset="2"/>
              </a:rPr>
            </a:br>
            <a:r>
              <a:rPr lang="en-US" sz="2800" b="1" dirty="0">
                <a:latin typeface="+mj-lt"/>
                <a:sym typeface="Wingdings" pitchFamily="2" charset="2"/>
              </a:rPr>
              <a:t>SECOND WAVE: 1960s – 80s </a:t>
            </a:r>
            <a:br>
              <a:rPr lang="en-US" sz="2800" b="1" dirty="0">
                <a:latin typeface="+mj-lt"/>
                <a:sym typeface="Wingdings" pitchFamily="2" charset="2"/>
              </a:rPr>
            </a:br>
            <a:r>
              <a:rPr lang="en-US" sz="2800" b="1" dirty="0">
                <a:latin typeface="+mj-lt"/>
                <a:sym typeface="Wingdings" pitchFamily="2" charset="2"/>
              </a:rPr>
              <a:t>THIRD WAVE: 1990s – present</a:t>
            </a:r>
            <a:endParaRPr lang="en-US" sz="2800" dirty="0">
              <a:latin typeface="+mj-lt"/>
              <a:sym typeface="Wingdings"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5715000" cy="1143000"/>
          </a:xfrm>
        </p:spPr>
        <p:txBody>
          <a:bodyPr/>
          <a:lstStyle/>
          <a:p>
            <a:r>
              <a:rPr lang="en-US" dirty="0"/>
              <a:t>“First Wave” Feminism</a:t>
            </a:r>
          </a:p>
        </p:txBody>
      </p:sp>
      <p:pic>
        <p:nvPicPr>
          <p:cNvPr id="21506" name="Picture 2" descr="http://www.xtimeline.com/__UserPic_Large/1698/ELT200803050720111302668.JPG"/>
          <p:cNvPicPr>
            <a:picLocks noChangeAspect="1" noChangeArrowheads="1"/>
          </p:cNvPicPr>
          <p:nvPr/>
        </p:nvPicPr>
        <p:blipFill>
          <a:blip r:embed="rId2" cstate="print"/>
          <a:srcRect/>
          <a:stretch>
            <a:fillRect/>
          </a:stretch>
        </p:blipFill>
        <p:spPr bwMode="auto">
          <a:xfrm>
            <a:off x="2133600" y="1295401"/>
            <a:ext cx="6926194" cy="5562600"/>
          </a:xfrm>
          <a:prstGeom prst="rect">
            <a:avLst/>
          </a:prstGeom>
          <a:noFill/>
        </p:spPr>
      </p:pic>
      <p:pic>
        <p:nvPicPr>
          <p:cNvPr id="21508" name="Picture 4" descr="http://bhartleynhs.wikispaces.com/file/view/SenecaFallsConventionPhoto.jpg"/>
          <p:cNvPicPr>
            <a:picLocks noChangeAspect="1" noChangeArrowheads="1"/>
          </p:cNvPicPr>
          <p:nvPr/>
        </p:nvPicPr>
        <p:blipFill>
          <a:blip r:embed="rId3" cstate="print"/>
          <a:srcRect/>
          <a:stretch>
            <a:fillRect/>
          </a:stretch>
        </p:blipFill>
        <p:spPr bwMode="auto">
          <a:xfrm rot="20478181">
            <a:off x="-153325" y="269077"/>
            <a:ext cx="2943225" cy="1905000"/>
          </a:xfrm>
          <a:prstGeom prst="rect">
            <a:avLst/>
          </a:prstGeom>
          <a:noFill/>
        </p:spPr>
      </p:pic>
      <p:pic>
        <p:nvPicPr>
          <p:cNvPr id="21510" name="Picture 6" descr="An anti-suffrage advertisement. (University of Oregon Library)"/>
          <p:cNvPicPr>
            <a:picLocks noChangeAspect="1" noChangeArrowheads="1"/>
          </p:cNvPicPr>
          <p:nvPr/>
        </p:nvPicPr>
        <p:blipFill>
          <a:blip r:embed="rId4" cstate="print"/>
          <a:srcRect/>
          <a:stretch>
            <a:fillRect/>
          </a:stretch>
        </p:blipFill>
        <p:spPr bwMode="auto">
          <a:xfrm>
            <a:off x="685800" y="2133600"/>
            <a:ext cx="1190625" cy="45815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5874</TotalTime>
  <Words>1681</Words>
  <Application>Microsoft Macintosh PowerPoint</Application>
  <PresentationFormat>On-screen Show (4:3)</PresentationFormat>
  <Paragraphs>180</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Euphemia</vt:lpstr>
      <vt:lpstr>Office Theme</vt:lpstr>
      <vt:lpstr>A History of Feminism  in 20 minutes!</vt:lpstr>
      <vt:lpstr>When did “feminism” begin?</vt:lpstr>
      <vt:lpstr>Patriarchal Tradition and Her “Lot in Life” </vt:lpstr>
      <vt:lpstr>When Patriarchy is Law. . .</vt:lpstr>
      <vt:lpstr>Deep Roots of 19th-c Western Feminism</vt:lpstr>
      <vt:lpstr>The Revolution Era and the “Rights of Woman”</vt:lpstr>
      <vt:lpstr>Mary Wollstonecraft:  “the mother of modern feminism”</vt:lpstr>
      <vt:lpstr>First, Second, and Third Waves:   feminism  feminisms </vt:lpstr>
      <vt:lpstr>“First Wave” Feminism</vt:lpstr>
      <vt:lpstr>USA: “First Wave” Feminism</vt:lpstr>
      <vt:lpstr>Voting rights (USA)</vt:lpstr>
      <vt:lpstr>PowerPoint Presentation</vt:lpstr>
      <vt:lpstr>Second Wave Feminisms</vt:lpstr>
      <vt:lpstr>A “Second Wave” Ignites!</vt:lpstr>
      <vt:lpstr>1930s vs 1950s: feminism vs. mystique</vt:lpstr>
      <vt:lpstr>Second Wave:  Workplace, Law, Education</vt:lpstr>
      <vt:lpstr>Equal Rights Amendment (ERA) in USA</vt:lpstr>
      <vt:lpstr>Full Text of the ERA</vt:lpstr>
      <vt:lpstr>Second Wave Sexual Revolution</vt:lpstr>
      <vt:lpstr>Tensions within Second Wave</vt:lpstr>
      <vt:lpstr>“Postfeminist” Perspectives (since 1980s)</vt:lpstr>
      <vt:lpstr>Third Wave Feminisms</vt:lpstr>
      <vt:lpstr>Third Wave: Generation Gap</vt:lpstr>
      <vt:lpstr>Third Wave Feminism: Goals</vt:lpstr>
      <vt:lpstr>Third Wave Feminisms</vt:lpstr>
      <vt:lpstr>Tensions between “Third Wave” and “Second Wave” </vt:lpstr>
      <vt:lpstr>Not one feminism but 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History of Feminism  in 15 minutes</dc:title>
  <dc:creator>Lisa</dc:creator>
  <cp:lastModifiedBy>Beshero-Bondar, Elisa Eileen</cp:lastModifiedBy>
  <cp:revision>139</cp:revision>
  <dcterms:created xsi:type="dcterms:W3CDTF">2011-09-11T19:17:54Z</dcterms:created>
  <dcterms:modified xsi:type="dcterms:W3CDTF">2019-09-25T14:09:53Z</dcterms:modified>
</cp:coreProperties>
</file>