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2D57-8E65-4841-A664-F52EFBFFFDD6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E1AE-20BA-4921-844D-5512BC7525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609600"/>
            <a:ext cx="3657600" cy="22860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FFC000"/>
                </a:solidFill>
                <a:latin typeface="Algerian" pitchFamily="82" charset="0"/>
              </a:rPr>
              <a:t>The Arabian Nights</a:t>
            </a: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FF9900"/>
                </a:solidFill>
                <a:latin typeface="Algerian" pitchFamily="82" charset="0"/>
              </a:rPr>
            </a:br>
            <a:endParaRPr lang="en-US" dirty="0">
              <a:solidFill>
                <a:srgbClr val="FF99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2514600"/>
            <a:ext cx="3581400" cy="1752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C000"/>
                </a:solidFill>
                <a:latin typeface="Algerian" pitchFamily="82" charset="0"/>
              </a:rPr>
              <a:t>or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  <a:latin typeface="Algerian" pitchFamily="82" charset="0"/>
              </a:rPr>
              <a:t>The Thousand and One Nights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7200" y="0"/>
            <a:ext cx="5410200" cy="687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29200" y="4495800"/>
            <a:ext cx="365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Left: Edmund </a:t>
            </a:r>
            <a:r>
              <a:rPr lang="en-US" sz="2000" dirty="0" err="1" smtClean="0">
                <a:solidFill>
                  <a:srgbClr val="FFC000"/>
                </a:solidFill>
              </a:rPr>
              <a:t>Dulac</a:t>
            </a:r>
            <a:r>
              <a:rPr lang="en-US" sz="2000" dirty="0" smtClean="0">
                <a:solidFill>
                  <a:srgbClr val="FFC000"/>
                </a:solidFill>
              </a:rPr>
              <a:t>, </a:t>
            </a:r>
            <a:r>
              <a:rPr lang="en-US" sz="2000" i="1" dirty="0" smtClean="0">
                <a:solidFill>
                  <a:srgbClr val="FFC000"/>
                </a:solidFill>
              </a:rPr>
              <a:t>Sinbad the Sailor entertains Sinbad the Landsman</a:t>
            </a:r>
            <a:r>
              <a:rPr lang="en-US" sz="2000" dirty="0" smtClean="0">
                <a:solidFill>
                  <a:srgbClr val="FFC000"/>
                </a:solidFill>
              </a:rPr>
              <a:t> [from </a:t>
            </a:r>
            <a:r>
              <a:rPr lang="en-US" sz="2000" i="1" dirty="0" smtClean="0">
                <a:solidFill>
                  <a:srgbClr val="FFC000"/>
                </a:solidFill>
              </a:rPr>
              <a:t>Stories from the Arabian Nights</a:t>
            </a:r>
            <a:r>
              <a:rPr lang="en-US" sz="2000" dirty="0" smtClean="0">
                <a:solidFill>
                  <a:srgbClr val="FFC000"/>
                </a:solidFill>
              </a:rPr>
              <a:t>], 1914.</a:t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en-US" sz="2000" dirty="0" smtClean="0">
                <a:solidFill>
                  <a:srgbClr val="FFC000"/>
                </a:solidFill>
              </a:rPr>
              <a:t>(French book illustrator)</a:t>
            </a:r>
          </a:p>
          <a:p>
            <a:r>
              <a:rPr lang="en-US" sz="1600" dirty="0" smtClean="0">
                <a:solidFill>
                  <a:srgbClr val="FFC000"/>
                </a:solidFill>
              </a:rPr>
              <a:t>Source: Kendra and Allan Daniel Collection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2946" y="274638"/>
            <a:ext cx="3723853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Stories over the Nights: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070" y="1600200"/>
            <a:ext cx="475133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Nights 1 – 3: Merchant – Dates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3 old men + enchanted animals: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G</a:t>
            </a:r>
            <a:r>
              <a:rPr lang="en-US" dirty="0" smtClean="0">
                <a:solidFill>
                  <a:srgbClr val="FFC000"/>
                </a:solidFill>
              </a:rPr>
              <a:t>azelle,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Two Saluki dogs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Mule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Fisherman and the Jinni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smtClean="0">
                <a:solidFill>
                  <a:srgbClr val="FFFF00"/>
                </a:solidFill>
              </a:rPr>
              <a:t>Nights 3 </a:t>
            </a:r>
            <a:r>
              <a:rPr lang="en-US" dirty="0" smtClean="0">
                <a:solidFill>
                  <a:srgbClr val="FFFF00"/>
                </a:solidFill>
              </a:rPr>
              <a:t>– 9)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Fisherman tells of </a:t>
            </a:r>
            <a:r>
              <a:rPr lang="en-US" dirty="0" smtClean="0">
                <a:solidFill>
                  <a:srgbClr val="FFFF00"/>
                </a:solidFill>
              </a:rPr>
              <a:t>K. </a:t>
            </a:r>
            <a:r>
              <a:rPr lang="en-US" dirty="0" err="1" smtClean="0">
                <a:solidFill>
                  <a:srgbClr val="FFFF00"/>
                </a:solidFill>
              </a:rPr>
              <a:t>Yunan</a:t>
            </a:r>
            <a:r>
              <a:rPr lang="en-US" dirty="0" smtClean="0">
                <a:solidFill>
                  <a:srgbClr val="FFFF00"/>
                </a:solidFill>
              </a:rPr>
              <a:t> and Sage </a:t>
            </a:r>
            <a:r>
              <a:rPr lang="en-US" dirty="0" err="1" smtClean="0">
                <a:solidFill>
                  <a:srgbClr val="FFFF00"/>
                </a:solidFill>
              </a:rPr>
              <a:t>Duban</a:t>
            </a:r>
            <a:r>
              <a:rPr lang="en-US" dirty="0" smtClean="0">
                <a:solidFill>
                  <a:srgbClr val="FFFF00"/>
                </a:solidFill>
              </a:rPr>
              <a:t> (pp. 25-34)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Ifrit</a:t>
            </a:r>
            <a:r>
              <a:rPr lang="en-US" dirty="0" smtClean="0">
                <a:solidFill>
                  <a:srgbClr val="FFC000"/>
                </a:solidFill>
              </a:rPr>
              <a:t> inside or outside bottle?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4 fish and Release of Story: Enchanted Prince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 descr="http://leedevito.files.wordpress.com/2007/10/jinni-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16407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East Meets West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Whose </a:t>
            </a:r>
            <a:r>
              <a:rPr lang="en-US" i="1" dirty="0" smtClean="0">
                <a:solidFill>
                  <a:srgbClr val="FFC000"/>
                </a:solidFill>
              </a:rPr>
              <a:t>Arabian Nights</a:t>
            </a:r>
            <a:r>
              <a:rPr lang="en-US" dirty="0" smtClean="0">
                <a:solidFill>
                  <a:srgbClr val="FFC000"/>
                </a:solidFill>
              </a:rPr>
              <a:t>? Which </a:t>
            </a:r>
            <a:r>
              <a:rPr lang="en-US" i="1" dirty="0" smtClean="0">
                <a:solidFill>
                  <a:srgbClr val="FFC000"/>
                </a:solidFill>
              </a:rPr>
              <a:t>Arabian Nights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World Text in Multiple Versions! 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Who’s interested in making Arabian Nights—and for what reasons?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Stories in the Arabian Nights: many ancient origins, </a:t>
            </a:r>
            <a:r>
              <a:rPr lang="en-US" b="1" dirty="0" smtClean="0">
                <a:solidFill>
                  <a:srgbClr val="FFC000"/>
                </a:solidFill>
              </a:rPr>
              <a:t>oral traditions (pre-Islam)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Persian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Indian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Arabic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Unified written collection (Manuscripts): Islamic Golden Age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Multiple manuscripts! Multiple copies! Variations, Additions, Expansions…(beginning 1200s?)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C000"/>
                </a:solidFill>
              </a:rPr>
              <a:t>Islamic Golden Age 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(7</a:t>
            </a:r>
            <a:r>
              <a:rPr lang="en-US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-13</a:t>
            </a:r>
            <a:r>
              <a:rPr lang="en-US" baseline="30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centuries, CE)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During Middle Ages in Europe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Spread of Islam—new religion and empire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 from Middle East through southern Europe (modern Spain) and Africa, and eastward into India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Schools/universities throughout Islamic world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Preserved and expanded arts, sciences, literature, mathematics from classical era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transcribed oral traditions of many cultures </a:t>
            </a:r>
          </a:p>
          <a:p>
            <a:r>
              <a:rPr lang="en-US" i="1" dirty="0" smtClean="0">
                <a:solidFill>
                  <a:srgbClr val="FFC000"/>
                </a:solidFill>
              </a:rPr>
              <a:t>Arabian Nights </a:t>
            </a:r>
            <a:r>
              <a:rPr lang="en-US" dirty="0" smtClean="0">
                <a:solidFill>
                  <a:srgbClr val="FFC000"/>
                </a:solidFill>
              </a:rPr>
              <a:t>reflects cultural diversity of the Islamic empire of the Golden Age</a:t>
            </a: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European Versions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744"/>
            <a:ext cx="4800600" cy="565265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Translated/Adapted into French </a:t>
            </a:r>
            <a:r>
              <a:rPr lang="en-US" dirty="0" smtClean="0">
                <a:solidFill>
                  <a:srgbClr val="FFC000"/>
                </a:solidFill>
              </a:rPr>
              <a:t>(Antoine </a:t>
            </a:r>
            <a:r>
              <a:rPr lang="en-US" dirty="0" err="1" smtClean="0">
                <a:solidFill>
                  <a:srgbClr val="FFC000"/>
                </a:solidFill>
              </a:rPr>
              <a:t>Galland</a:t>
            </a:r>
            <a:r>
              <a:rPr lang="en-US" dirty="0" smtClean="0">
                <a:solidFill>
                  <a:srgbClr val="FFC000"/>
                </a:solidFill>
              </a:rPr>
              <a:t>, ~1700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Works with earliest known Arabic text (1400s)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Builds on it to help compile the </a:t>
            </a:r>
            <a:r>
              <a:rPr lang="en-US" b="1" i="1" dirty="0" err="1" smtClean="0">
                <a:solidFill>
                  <a:srgbClr val="FFC000"/>
                </a:solidFill>
              </a:rPr>
              <a:t>Bibliotheque</a:t>
            </a:r>
            <a:r>
              <a:rPr lang="en-US" b="1" i="1" dirty="0" smtClean="0">
                <a:solidFill>
                  <a:srgbClr val="FFC000"/>
                </a:solidFill>
              </a:rPr>
              <a:t> Orientale </a:t>
            </a:r>
            <a:r>
              <a:rPr lang="en-US" dirty="0" smtClean="0">
                <a:solidFill>
                  <a:srgbClr val="FFC000"/>
                </a:solidFill>
              </a:rPr>
              <a:t>(encyclopedia reference guide to Muslim world-published 1697</a:t>
            </a:r>
            <a:r>
              <a:rPr lang="en-US" b="1" i="1" dirty="0" smtClean="0">
                <a:solidFill>
                  <a:srgbClr val="FFC000"/>
                </a:solidFill>
              </a:rPr>
              <a:t>  </a:t>
            </a:r>
            <a:endParaRPr lang="en-US" b="1" i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Basis </a:t>
            </a:r>
            <a:r>
              <a:rPr lang="en-US" dirty="0" smtClean="0">
                <a:solidFill>
                  <a:srgbClr val="FFC000"/>
                </a:solidFill>
              </a:rPr>
              <a:t>for European perspective on “Arab world</a:t>
            </a:r>
            <a:r>
              <a:rPr lang="en-US" dirty="0" smtClean="0">
                <a:solidFill>
                  <a:srgbClr val="FFC000"/>
                </a:solidFill>
              </a:rPr>
              <a:t>”</a:t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English Translations: Calcutta I, II and </a:t>
            </a:r>
            <a:r>
              <a:rPr lang="en-US" b="1" dirty="0" err="1" smtClean="0">
                <a:solidFill>
                  <a:srgbClr val="FFC000"/>
                </a:solidFill>
              </a:rPr>
              <a:t>Bulaq</a:t>
            </a:r>
            <a:r>
              <a:rPr lang="en-US" b="1" dirty="0" smtClean="0">
                <a:solidFill>
                  <a:srgbClr val="FFC000"/>
                </a:solidFill>
              </a:rPr>
              <a:t> manuscripts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Studied by British East India Company officials to learn Arabic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William Lane—translation, 1830s</a:t>
            </a: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Richard Burton—1880s</a:t>
            </a:r>
            <a:endParaRPr lang="en-US" b="1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 descr="File:The Romance of Isabel, Lady Burton - Richard Burton in native d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68" y="1066800"/>
            <a:ext cx="3778197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0068" y="5943600"/>
            <a:ext cx="368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Sir Richard Francis Burton in Persian costume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051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Issues and Influence: English Translations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219200"/>
            <a:ext cx="63627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Errors and distortions in translation </a:t>
            </a:r>
            <a:r>
              <a:rPr lang="en-US" b="1" dirty="0" smtClean="0">
                <a:solidFill>
                  <a:srgbClr val="FFC000"/>
                </a:solidFill>
              </a:rPr>
              <a:t>!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>
                <a:solidFill>
                  <a:srgbClr val="FFC000"/>
                </a:solidFill>
              </a:rPr>
              <a:t>Lane versions, early 1800s)—</a:t>
            </a:r>
            <a:r>
              <a:rPr lang="en-US" b="1" dirty="0">
                <a:solidFill>
                  <a:srgbClr val="FFC000"/>
                </a:solidFill>
              </a:rPr>
              <a:t>BOWDLERIZES</a:t>
            </a:r>
            <a:r>
              <a:rPr lang="en-US" dirty="0">
                <a:solidFill>
                  <a:srgbClr val="FFC000"/>
                </a:solidFill>
              </a:rPr>
              <a:t> the </a:t>
            </a:r>
            <a:r>
              <a:rPr lang="en-US" dirty="0" smtClean="0">
                <a:solidFill>
                  <a:srgbClr val="FFC000"/>
                </a:solidFill>
              </a:rPr>
              <a:t>Nights: </a:t>
            </a:r>
            <a:r>
              <a:rPr lang="en-US" dirty="0">
                <a:solidFill>
                  <a:srgbClr val="FFC000"/>
                </a:solidFill>
              </a:rPr>
              <a:t>Prudish expurgation!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Richard Burton (1880s): </a:t>
            </a:r>
            <a:r>
              <a:rPr lang="en-US" dirty="0" smtClean="0">
                <a:solidFill>
                  <a:srgbClr val="FFC000"/>
                </a:solidFill>
              </a:rPr>
              <a:t>Exaggerates the OPPOSITE WAY: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elaborate </a:t>
            </a:r>
            <a:r>
              <a:rPr lang="en-US" b="1" dirty="0">
                <a:solidFill>
                  <a:srgbClr val="FFC000"/>
                </a:solidFill>
              </a:rPr>
              <a:t>embellishment, </a:t>
            </a:r>
            <a:r>
              <a:rPr lang="en-US" b="1" dirty="0" smtClean="0">
                <a:solidFill>
                  <a:srgbClr val="FFC000"/>
                </a:solidFill>
              </a:rPr>
              <a:t>sensationalizing—especially sexual content 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Claims that </a:t>
            </a:r>
            <a:r>
              <a:rPr lang="en-US" i="1" dirty="0" smtClean="0">
                <a:solidFill>
                  <a:srgbClr val="FFC000"/>
                </a:solidFill>
              </a:rPr>
              <a:t>Arabian Nights </a:t>
            </a:r>
            <a:r>
              <a:rPr lang="en-US" b="1" dirty="0" smtClean="0">
                <a:solidFill>
                  <a:srgbClr val="FFC000"/>
                </a:solidFill>
              </a:rPr>
              <a:t>authentically represents </a:t>
            </a:r>
            <a:r>
              <a:rPr lang="en-US" dirty="0" smtClean="0">
                <a:solidFill>
                  <a:srgbClr val="FFC000"/>
                </a:solidFill>
              </a:rPr>
              <a:t>daily life and beliefs in Baghdad or Damascus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Too-literal </a:t>
            </a:r>
            <a:r>
              <a:rPr lang="en-US" b="1" dirty="0">
                <a:solidFill>
                  <a:srgbClr val="FFC000"/>
                </a:solidFill>
              </a:rPr>
              <a:t>translation</a:t>
            </a:r>
            <a:r>
              <a:rPr lang="en-US" dirty="0">
                <a:solidFill>
                  <a:srgbClr val="FFC000"/>
                </a:solidFill>
              </a:rPr>
              <a:t>—creates artificially stilted experience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(Burton): Highly ornate/embellished stylized language—never steps down to colloquial everyday </a:t>
            </a:r>
            <a:r>
              <a:rPr lang="en-US" dirty="0" smtClean="0">
                <a:solidFill>
                  <a:srgbClr val="FFC000"/>
                </a:solidFill>
              </a:rPr>
              <a:t>speech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r>
              <a:rPr lang="en-US" b="1" dirty="0" err="1">
                <a:solidFill>
                  <a:srgbClr val="FFC000"/>
                </a:solidFill>
              </a:rPr>
              <a:t>Galland</a:t>
            </a:r>
            <a:r>
              <a:rPr lang="en-US" b="1" dirty="0">
                <a:solidFill>
                  <a:srgbClr val="FFC000"/>
                </a:solidFill>
              </a:rPr>
              <a:t> and Burton—very influential in defining the Western experience of </a:t>
            </a:r>
            <a:r>
              <a:rPr lang="en-US" b="1" i="1" dirty="0">
                <a:solidFill>
                  <a:srgbClr val="FFC000"/>
                </a:solidFill>
              </a:rPr>
              <a:t>The Arabian Nights </a:t>
            </a:r>
            <a:br>
              <a:rPr lang="en-US" b="1" i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(18</a:t>
            </a:r>
            <a:r>
              <a:rPr lang="en-US" b="1" baseline="30000" dirty="0">
                <a:solidFill>
                  <a:srgbClr val="FFC000"/>
                </a:solidFill>
              </a:rPr>
              <a:t>th </a:t>
            </a:r>
            <a:r>
              <a:rPr lang="en-US" b="1" dirty="0">
                <a:solidFill>
                  <a:srgbClr val="FFC000"/>
                </a:solidFill>
              </a:rPr>
              <a:t>- 20</a:t>
            </a:r>
            <a:r>
              <a:rPr lang="en-US" b="1" baseline="30000" dirty="0">
                <a:solidFill>
                  <a:srgbClr val="FFC000"/>
                </a:solidFill>
              </a:rPr>
              <a:t>th</a:t>
            </a:r>
            <a:r>
              <a:rPr lang="en-US" b="1" dirty="0">
                <a:solidFill>
                  <a:srgbClr val="FFC000"/>
                </a:solidFill>
              </a:rPr>
              <a:t> centuries)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Adaptations for children’s books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 illustrations / art (as in Edmund </a:t>
            </a:r>
            <a:r>
              <a:rPr lang="en-US" dirty="0" err="1">
                <a:solidFill>
                  <a:srgbClr val="FFC000"/>
                </a:solidFill>
              </a:rPr>
              <a:t>Dulac’s</a:t>
            </a:r>
            <a:r>
              <a:rPr lang="en-US" dirty="0">
                <a:solidFill>
                  <a:srgbClr val="FFC000"/>
                </a:solidFill>
              </a:rPr>
              <a:t> pictures)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Music: Rimsky-Korsakov’s “</a:t>
            </a:r>
            <a:r>
              <a:rPr lang="en-US" dirty="0" err="1">
                <a:solidFill>
                  <a:srgbClr val="FFC000"/>
                </a:solidFill>
              </a:rPr>
              <a:t>Scheherezade</a:t>
            </a:r>
            <a:r>
              <a:rPr lang="en-US" dirty="0">
                <a:solidFill>
                  <a:srgbClr val="FFC000"/>
                </a:solidFill>
              </a:rPr>
              <a:t>”</a:t>
            </a:r>
          </a:p>
          <a:p>
            <a:endParaRPr lang="en-US" dirty="0"/>
          </a:p>
        </p:txBody>
      </p:sp>
      <p:pic>
        <p:nvPicPr>
          <p:cNvPr id="1028" name="Picture 4" descr="http://img2.imagesbn.com/p/9781435114883_p0_v2_s260x4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3518"/>
            <a:ext cx="24765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3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Arabic Versions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2700" b="1" dirty="0" smtClean="0">
                <a:solidFill>
                  <a:srgbClr val="FFC000"/>
                </a:solidFill>
              </a:rPr>
              <a:t>Syrian vs. Egyptian manuscripts—two distinct branches</a:t>
            </a:r>
            <a:r>
              <a:rPr lang="en-US" b="1" dirty="0" smtClean="0">
                <a:solidFill>
                  <a:srgbClr val="FFC000"/>
                </a:solidFill>
              </a:rPr>
              <a:t/>
            </a:r>
            <a:br>
              <a:rPr lang="en-US" b="1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Syrian version</a:t>
            </a:r>
            <a:r>
              <a:rPr lang="en-US" dirty="0" smtClean="0">
                <a:solidFill>
                  <a:srgbClr val="FFC000"/>
                </a:solidFill>
              </a:rPr>
              <a:t>: Oldest existing manuscripts (1300s)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Contain same core group of stories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 smtClean="0">
                <a:solidFill>
                  <a:srgbClr val="FFC000"/>
                </a:solidFill>
              </a:rPr>
              <a:t>epresented in our first volume (</a:t>
            </a:r>
            <a:r>
              <a:rPr lang="en-US" i="1" dirty="0" smtClean="0">
                <a:solidFill>
                  <a:srgbClr val="FFC000"/>
                </a:solidFill>
              </a:rPr>
              <a:t>The Arabian Nights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Egyptian versions </a:t>
            </a:r>
            <a:r>
              <a:rPr lang="en-US" dirty="0" smtClean="0">
                <a:solidFill>
                  <a:srgbClr val="FFC000"/>
                </a:solidFill>
              </a:rPr>
              <a:t>(later—1600s through 1800s)—add stories to the core version, apparently to fill up the 1001 nights)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Source of the broadest multicultural variation (Persian, Indian, African, etc), and range of story types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(represented in our second volume (</a:t>
            </a:r>
            <a:r>
              <a:rPr lang="en-US" dirty="0" err="1" smtClean="0">
                <a:solidFill>
                  <a:srgbClr val="FFC000"/>
                </a:solidFill>
              </a:rPr>
              <a:t>Sindbad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Many of these stories were made popular in Europe by the </a:t>
            </a:r>
            <a:r>
              <a:rPr lang="en-US" dirty="0" err="1" smtClean="0">
                <a:solidFill>
                  <a:srgbClr val="FFC000"/>
                </a:solidFill>
              </a:rPr>
              <a:t>Galland</a:t>
            </a:r>
            <a:r>
              <a:rPr lang="en-US" dirty="0" smtClean="0">
                <a:solidFill>
                  <a:srgbClr val="FFC000"/>
                </a:solidFill>
              </a:rPr>
              <a:t> and Burton translations! (Aladdin, Ali-Baba, Sinbad)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Arabic printed editions (1800s)—varied widely, sometimes combining stories from Syrian and Egyptian manuscripts</a:t>
            </a:r>
          </a:p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Bulaq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edition”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(1835): </a:t>
            </a:r>
            <a:r>
              <a:rPr lang="en-US" dirty="0" smtClean="0">
                <a:solidFill>
                  <a:srgbClr val="FFC000"/>
                </a:solidFill>
              </a:rPr>
              <a:t>based on late Egyptian manuscript: contains 1001 stories—appears “complete”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Authenticity promoted/publicized as completeness and full quantity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Compilation of stories added by copyists, editors, publishers at different moments—mostly in the 1700s and 1800s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638"/>
            <a:ext cx="5486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Authentic Edition?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219200"/>
            <a:ext cx="5638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Seek out earliest complete manuscript in Arabic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Muhsin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Mahdi</a:t>
            </a:r>
            <a:r>
              <a:rPr lang="en-US" dirty="0" smtClean="0">
                <a:solidFill>
                  <a:srgbClr val="FFC000"/>
                </a:solidFill>
              </a:rPr>
              <a:t> edition (in modern Arabic) (1984)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First definitive, scholarly edition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Based on 14th-c. Syrian </a:t>
            </a:r>
            <a:r>
              <a:rPr lang="en-US" dirty="0" err="1" smtClean="0">
                <a:solidFill>
                  <a:srgbClr val="FFC000"/>
                </a:solidFill>
              </a:rPr>
              <a:t>ms</a:t>
            </a:r>
            <a:r>
              <a:rPr lang="en-US" dirty="0" smtClean="0">
                <a:solidFill>
                  <a:srgbClr val="FFC000"/>
                </a:solidFill>
              </a:rPr>
              <a:t> used by </a:t>
            </a:r>
            <a:r>
              <a:rPr lang="en-US" dirty="0" err="1" smtClean="0">
                <a:solidFill>
                  <a:srgbClr val="FFC000"/>
                </a:solidFill>
              </a:rPr>
              <a:t>Galland</a:t>
            </a:r>
            <a:r>
              <a:rPr lang="en-US" dirty="0" smtClean="0">
                <a:solidFill>
                  <a:srgbClr val="FFC000"/>
                </a:solidFill>
              </a:rPr>
              <a:t>!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Adaptation of medieval Arabic to modern language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Avoiding embellishments / distortions introduced by later copyists/translators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Translator (</a:t>
            </a:r>
            <a:r>
              <a:rPr lang="en-US" dirty="0" err="1" smtClean="0">
                <a:solidFill>
                  <a:srgbClr val="FFC000"/>
                </a:solidFill>
              </a:rPr>
              <a:t>Haddawy</a:t>
            </a:r>
            <a:r>
              <a:rPr lang="en-US" dirty="0" smtClean="0">
                <a:solidFill>
                  <a:srgbClr val="FFC000"/>
                </a:solidFill>
              </a:rPr>
              <a:t>), fluent in both English and </a:t>
            </a:r>
            <a:r>
              <a:rPr lang="en-US" dirty="0" smtClean="0">
                <a:solidFill>
                  <a:srgbClr val="FFC000"/>
                </a:solidFill>
              </a:rPr>
              <a:t>Arabic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But it’s only 35 and a half stories: 282 nights only. 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306881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40386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Above: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Muhsin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Mahdi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(1926-2007)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b. In Iraq, educated at American U. in Beirut, studied and taught Arabic and medieval Islamic politics/philosophy at U. of Chicago and Harvard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93" y="3657600"/>
            <a:ext cx="8763000" cy="348704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Malcolm and Ursula Lyons: </a:t>
            </a:r>
            <a:r>
              <a:rPr lang="en-US" dirty="0" smtClean="0">
                <a:solidFill>
                  <a:srgbClr val="FFFF00"/>
                </a:solidFill>
              </a:rPr>
              <a:t>Work with the Calcutta II manuscript, used by Richard Burton   (our text: 2008)  </a:t>
            </a:r>
          </a:p>
          <a:p>
            <a:r>
              <a:rPr lang="en-US" b="1" dirty="0">
                <a:solidFill>
                  <a:srgbClr val="FFFF00"/>
                </a:solidFill>
              </a:rPr>
              <a:t>Most extensive collection of the </a:t>
            </a:r>
            <a:r>
              <a:rPr lang="en-US" b="1" i="1" dirty="0">
                <a:solidFill>
                  <a:srgbClr val="FFFF00"/>
                </a:solidFill>
              </a:rPr>
              <a:t>Nights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we have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(Calcutta II = Manuscript brought to India by a British army officer (Major </a:t>
            </a:r>
            <a:r>
              <a:rPr lang="en-US" dirty="0" err="1" smtClean="0">
                <a:solidFill>
                  <a:srgbClr val="FFFF00"/>
                </a:solidFill>
              </a:rPr>
              <a:t>Macan</a:t>
            </a:r>
            <a:r>
              <a:rPr lang="en-US" dirty="0" smtClean="0">
                <a:solidFill>
                  <a:srgbClr val="FFFF00"/>
                </a:solidFill>
              </a:rPr>
              <a:t>), collected by Henry Salt—early 19</a:t>
            </a:r>
            <a:r>
              <a:rPr lang="en-US" baseline="30000" dirty="0" smtClean="0">
                <a:solidFill>
                  <a:srgbClr val="FFFF00"/>
                </a:solidFill>
              </a:rPr>
              <a:t>th</a:t>
            </a:r>
            <a:r>
              <a:rPr lang="en-US" dirty="0" smtClean="0">
                <a:solidFill>
                  <a:srgbClr val="FFFF00"/>
                </a:solidFill>
              </a:rPr>
              <a:t>-century)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Returns to manuscript to produce a new modern translation from Arabic to English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Emphasis on storytelling narrative, rather than scholarship on the Middle East!</a:t>
            </a:r>
          </a:p>
        </p:txBody>
      </p:sp>
      <p:pic>
        <p:nvPicPr>
          <p:cNvPr id="3076" name="Picture 4" descr="http://upload.wikimedia.org/wikipedia/commons/8/8b/ManuscriptAbbas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1278"/>
            <a:ext cx="4902057" cy="352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83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>
                <a:solidFill>
                  <a:srgbClr val="FFC000"/>
                </a:solidFill>
              </a:rPr>
              <a:t>Story Labyrinth: </a:t>
            </a:r>
            <a:r>
              <a:rPr lang="en-US" sz="3200" dirty="0" smtClean="0">
                <a:solidFill>
                  <a:srgbClr val="FFC000"/>
                </a:solidFill>
              </a:rPr>
              <a:t>Outermost layer of narrative: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267362"/>
            <a:ext cx="5486400" cy="5362037"/>
          </a:xfrm>
        </p:spPr>
        <p:txBody>
          <a:bodyPr>
            <a:normAutofit/>
          </a:bodyPr>
          <a:lstStyle/>
          <a:p>
            <a:pPr marL="742950" lvl="2" indent="-342900"/>
            <a:r>
              <a:rPr lang="en-US" dirty="0" err="1" smtClean="0">
                <a:solidFill>
                  <a:srgbClr val="FFFF00"/>
                </a:solidFill>
              </a:rPr>
              <a:t>Shahryar</a:t>
            </a:r>
            <a:r>
              <a:rPr lang="en-US" dirty="0" smtClean="0">
                <a:solidFill>
                  <a:srgbClr val="FFFF00"/>
                </a:solidFill>
              </a:rPr>
              <a:t> (Shah </a:t>
            </a:r>
            <a:r>
              <a:rPr lang="en-US" dirty="0" err="1" smtClean="0">
                <a:solidFill>
                  <a:srgbClr val="FFFF00"/>
                </a:solidFill>
              </a:rPr>
              <a:t>Zaman</a:t>
            </a:r>
            <a:r>
              <a:rPr lang="en-US" dirty="0" smtClean="0">
                <a:solidFill>
                  <a:srgbClr val="FFFF00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Shahrzad</a:t>
            </a:r>
            <a:endParaRPr lang="en-US" dirty="0" smtClean="0">
              <a:solidFill>
                <a:srgbClr val="FFFF00"/>
              </a:solidFill>
            </a:endParaRPr>
          </a:p>
          <a:p>
            <a:pPr marL="1200150" lvl="3" indent="-342900"/>
            <a:r>
              <a:rPr lang="en-US" dirty="0" smtClean="0">
                <a:solidFill>
                  <a:srgbClr val="FFFF00"/>
                </a:solidFill>
              </a:rPr>
              <a:t>Marital infidelity: king’s wives and African slaves</a:t>
            </a:r>
          </a:p>
          <a:p>
            <a:pPr marL="1200150" lvl="3" indent="-342900"/>
            <a:r>
              <a:rPr lang="en-US" dirty="0" smtClean="0">
                <a:solidFill>
                  <a:srgbClr val="FFFF00"/>
                </a:solidFill>
              </a:rPr>
              <a:t>Occasion to travel (why?)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Jinnee + girl-in-box (5-6)</a:t>
            </a:r>
          </a:p>
          <a:p>
            <a:pPr marL="1200150" lvl="3" indent="-342900"/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Return home…</a:t>
            </a:r>
            <a:r>
              <a:rPr lang="en-US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consequencesNARRATIVES-IN-NARRATIVES</a:t>
            </a:r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:</a:t>
            </a:r>
          </a:p>
          <a:p>
            <a:pPr marL="742950" lvl="2" indent="-342900"/>
            <a:r>
              <a:rPr lang="en-US" b="1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Shahrzad</a:t>
            </a:r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and </a:t>
            </a:r>
            <a:r>
              <a:rPr lang="en-US" b="1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Dunyazad</a:t>
            </a:r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: vizier’s daughters</a:t>
            </a:r>
          </a:p>
          <a:p>
            <a:pPr marL="1200150" lvl="3" indent="-342900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Relation of King to Vizier? </a:t>
            </a:r>
          </a:p>
          <a:p>
            <a:pPr marL="1200150" lvl="3" indent="-342900"/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(Vizier’s narrative of Merchant, donkey, bull, aggressive wife, and rooster) (8-9)</a:t>
            </a:r>
          </a:p>
          <a:p>
            <a:pPr marL="1200150" lvl="3" indent="-342900"/>
            <a:r>
              <a:rPr 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Control of women?</a:t>
            </a:r>
          </a:p>
          <a:p>
            <a:pPr marL="400050" lvl="2" indent="0">
              <a:buNone/>
            </a:pPr>
            <a:endParaRPr lang="en-US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742950" lvl="2" indent="-342900"/>
            <a:endParaRPr lang="en-US" b="1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1200150" lvl="3" indent="-342900"/>
            <a:endParaRPr lang="en-US" b="1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742950" lvl="2" indent="-342900"/>
            <a:endParaRPr lang="en-US" b="1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1200150" lvl="3" indent="-342900"/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" y="1443368"/>
            <a:ext cx="3492866" cy="35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1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709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Algerian</vt:lpstr>
      <vt:lpstr>Arial</vt:lpstr>
      <vt:lpstr>Calibri</vt:lpstr>
      <vt:lpstr>Wingdings</vt:lpstr>
      <vt:lpstr>Office Theme</vt:lpstr>
      <vt:lpstr>The Arabian Nights  </vt:lpstr>
      <vt:lpstr>East Meets West</vt:lpstr>
      <vt:lpstr>Islamic Golden Age  (7th-13th centuries, CE)</vt:lpstr>
      <vt:lpstr>European Versions</vt:lpstr>
      <vt:lpstr>Issues and Influence: English Translations</vt:lpstr>
      <vt:lpstr>Arabic Versions Syrian vs. Egyptian manuscripts—two distinct branches </vt:lpstr>
      <vt:lpstr>Authentic Edition?</vt:lpstr>
      <vt:lpstr>PowerPoint Presentation</vt:lpstr>
      <vt:lpstr>Story Labyrinth: Outermost layer of narrative:  </vt:lpstr>
      <vt:lpstr>Stories over the Nights: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Arabian Nights</dc:title>
  <dc:creator>Bondar</dc:creator>
  <cp:lastModifiedBy>Beshero-Bondar, Elisa Eileen</cp:lastModifiedBy>
  <cp:revision>13</cp:revision>
  <dcterms:created xsi:type="dcterms:W3CDTF">2009-10-01T02:52:54Z</dcterms:created>
  <dcterms:modified xsi:type="dcterms:W3CDTF">2014-03-25T18:26:04Z</dcterms:modified>
</cp:coreProperties>
</file>