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70F-C470-48AF-8A64-903879B4707C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0742-5250-4E0E-9788-7E937C30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5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70F-C470-48AF-8A64-903879B4707C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0742-5250-4E0E-9788-7E937C30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7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70F-C470-48AF-8A64-903879B4707C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0742-5250-4E0E-9788-7E937C30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70F-C470-48AF-8A64-903879B4707C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0742-5250-4E0E-9788-7E937C30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2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70F-C470-48AF-8A64-903879B4707C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0742-5250-4E0E-9788-7E937C30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5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70F-C470-48AF-8A64-903879B4707C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0742-5250-4E0E-9788-7E937C30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3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70F-C470-48AF-8A64-903879B4707C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0742-5250-4E0E-9788-7E937C30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4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70F-C470-48AF-8A64-903879B4707C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0742-5250-4E0E-9788-7E937C30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2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70F-C470-48AF-8A64-903879B4707C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0742-5250-4E0E-9788-7E937C30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7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70F-C470-48AF-8A64-903879B4707C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0742-5250-4E0E-9788-7E937C30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2570F-C470-48AF-8A64-903879B4707C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0742-5250-4E0E-9788-7E937C30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2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2570F-C470-48AF-8A64-903879B4707C}" type="datetimeFigureOut">
              <a:rPr lang="en-US" smtClean="0"/>
              <a:t>1/21/2014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B0742-5250-4E0E-9788-7E937C301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8891" y="2408238"/>
            <a:ext cx="9144000" cy="2387600"/>
          </a:xfrm>
        </p:spPr>
        <p:txBody>
          <a:bodyPr/>
          <a:lstStyle/>
          <a:p>
            <a:r>
              <a:rPr lang="en-US" dirty="0" smtClean="0"/>
              <a:t>Romance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327" y="4795838"/>
            <a:ext cx="9144000" cy="1655762"/>
          </a:xfrm>
        </p:spPr>
        <p:txBody>
          <a:bodyPr/>
          <a:lstStyle/>
          <a:p>
            <a:r>
              <a:rPr lang="en-US" dirty="0" smtClean="0"/>
              <a:t>and Chrétien de Troyes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4796"/>
            <a:ext cx="5590517" cy="35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8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Chrétien. . . Of Troyes!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154" y="536527"/>
            <a:ext cx="2838846" cy="3791479"/>
          </a:xfrm>
        </p:spPr>
      </p:pic>
      <p:sp>
        <p:nvSpPr>
          <p:cNvPr id="6" name="TextBox 5"/>
          <p:cNvSpPr txBox="1"/>
          <p:nvPr/>
        </p:nvSpPr>
        <p:spPr>
          <a:xfrm>
            <a:off x="654627" y="1537855"/>
            <a:ext cx="8427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4 romances, composed c. 1170s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Erec</a:t>
            </a:r>
            <a:r>
              <a:rPr lang="en-US" dirty="0" smtClean="0"/>
              <a:t> and </a:t>
            </a:r>
            <a:r>
              <a:rPr lang="en-US" dirty="0" err="1" smtClean="0"/>
              <a:t>Enide</a:t>
            </a:r>
            <a:r>
              <a:rPr lang="en-US" dirty="0" smtClean="0"/>
              <a:t>, Lancelot (Knight of the Cart), </a:t>
            </a:r>
            <a:r>
              <a:rPr lang="en-US" dirty="0" err="1" smtClean="0"/>
              <a:t>Yvain</a:t>
            </a:r>
            <a:r>
              <a:rPr lang="en-US" dirty="0" smtClean="0"/>
              <a:t> (Knight of the Lion), </a:t>
            </a:r>
            <a:r>
              <a:rPr lang="en-US" dirty="0" err="1" smtClean="0"/>
              <a:t>Cliges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Mythology of England. . .and </a:t>
            </a:r>
            <a:r>
              <a:rPr lang="en-US" b="1" dirty="0" smtClean="0"/>
              <a:t>King Arthur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Norman invasion of England, 1066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Association of French with Britons (Celts)—via Brittany / Bretagne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Imperial order / unification of Roman civilization after Roman empire (feudalism)</a:t>
            </a:r>
          </a:p>
        </p:txBody>
      </p:sp>
      <p:pic>
        <p:nvPicPr>
          <p:cNvPr id="1030" name="Picture 6" descr="http://www.proto-english.org/img/kaart%20europa%20cultuur%20zones%20kle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326" y="3306840"/>
            <a:ext cx="4240827" cy="360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canalboatholidays.com/canal_images/le_boat/regions/france/brittany_map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10" y="3411248"/>
            <a:ext cx="3510709" cy="321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94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49211"/>
            <a:ext cx="7401791" cy="1325563"/>
          </a:xfrm>
        </p:spPr>
        <p:txBody>
          <a:bodyPr/>
          <a:lstStyle/>
          <a:p>
            <a:r>
              <a:rPr lang="en-US" dirty="0" smtClean="0"/>
              <a:t>Chrétien and court patronage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082" y="1125393"/>
            <a:ext cx="8845839" cy="557674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Patroness: Countess Marie de Champagne</a:t>
            </a:r>
          </a:p>
          <a:p>
            <a:pPr lvl="1"/>
            <a:r>
              <a:rPr lang="en-US" dirty="0" smtClean="0"/>
              <a:t>Writing to entertain the royal courts</a:t>
            </a:r>
          </a:p>
          <a:p>
            <a:pPr lvl="1"/>
            <a:r>
              <a:rPr lang="en-US" dirty="0" smtClean="0"/>
              <a:t>Paid to write certain kinds of stories: promote values and ways of the court </a:t>
            </a:r>
            <a:endParaRPr lang="en-US" dirty="0"/>
          </a:p>
          <a:p>
            <a:r>
              <a:rPr lang="en-US" dirty="0" smtClean="0"/>
              <a:t>ROMANCE</a:t>
            </a:r>
          </a:p>
          <a:p>
            <a:pPr lvl="1"/>
            <a:r>
              <a:rPr lang="en-US" dirty="0" smtClean="0"/>
              <a:t>Composed in metrical verse </a:t>
            </a:r>
          </a:p>
          <a:p>
            <a:pPr lvl="2"/>
            <a:r>
              <a:rPr lang="en-US" dirty="0" smtClean="0"/>
              <a:t>Standard meter: 4-beat (</a:t>
            </a:r>
            <a:r>
              <a:rPr lang="en-US" dirty="0" err="1" smtClean="0"/>
              <a:t>octosyllabic</a:t>
            </a:r>
            <a:r>
              <a:rPr lang="en-US" dirty="0" smtClean="0"/>
              <a:t>) rhyming couplets</a:t>
            </a:r>
          </a:p>
          <a:p>
            <a:pPr lvl="1"/>
            <a:r>
              <a:rPr lang="en-US" dirty="0" smtClean="0"/>
              <a:t>Adventures (</a:t>
            </a:r>
            <a:r>
              <a:rPr lang="en-US" dirty="0" err="1" smtClean="0"/>
              <a:t>aventures</a:t>
            </a:r>
            <a:r>
              <a:rPr lang="en-US" dirty="0" smtClean="0"/>
              <a:t>) of questing knights—</a:t>
            </a:r>
            <a:r>
              <a:rPr lang="en-US" b="1" dirty="0" smtClean="0"/>
              <a:t>individuals</a:t>
            </a:r>
          </a:p>
          <a:p>
            <a:pPr lvl="1"/>
            <a:r>
              <a:rPr lang="en-US" dirty="0" err="1" smtClean="0"/>
              <a:t>Shfiting</a:t>
            </a:r>
            <a:r>
              <a:rPr lang="en-US" smtClean="0"/>
              <a:t> experience </a:t>
            </a:r>
            <a:r>
              <a:rPr lang="en-US" dirty="0" smtClean="0"/>
              <a:t>of time / place / identity</a:t>
            </a:r>
          </a:p>
          <a:p>
            <a:pPr lvl="1"/>
            <a:r>
              <a:rPr lang="en-US" dirty="0" smtClean="0"/>
              <a:t>Purposeful quest into the unknown</a:t>
            </a:r>
            <a:r>
              <a:rPr lang="en-US" dirty="0" smtClean="0">
                <a:sym typeface="Wingdings" panose="05000000000000000000" pitchFamily="2" charset="2"/>
              </a:rPr>
              <a:t> COMPLICATION/</a:t>
            </a:r>
            <a:r>
              <a:rPr lang="en-US" b="1" dirty="0" smtClean="0">
                <a:sym typeface="Wingdings" panose="05000000000000000000" pitchFamily="2" charset="2"/>
              </a:rPr>
              <a:t>CHANGE</a:t>
            </a:r>
            <a:r>
              <a:rPr lang="en-US" dirty="0" smtClean="0">
                <a:sym typeface="Wingdings" panose="05000000000000000000" pitchFamily="2" charset="2"/>
              </a:rPr>
              <a:t>  Return home</a:t>
            </a:r>
            <a:br>
              <a:rPr lang="en-US" dirty="0" smtClean="0">
                <a:sym typeface="Wingdings" panose="05000000000000000000" pitchFamily="2" charset="2"/>
              </a:rPr>
            </a:br>
            <a:endParaRPr lang="en-US" dirty="0" smtClean="0"/>
          </a:p>
          <a:p>
            <a:pPr lvl="1"/>
            <a:r>
              <a:rPr lang="en-US" b="1" dirty="0" smtClean="0"/>
              <a:t>Chivalry</a:t>
            </a:r>
            <a:r>
              <a:rPr lang="en-US" dirty="0" smtClean="0"/>
              <a:t>: (rel. to chevaliers/cavalry. .. Horseback riders!)</a:t>
            </a:r>
          </a:p>
          <a:p>
            <a:pPr lvl="2"/>
            <a:r>
              <a:rPr lang="en-US" dirty="0" smtClean="0"/>
              <a:t>Knightly bravery and skill</a:t>
            </a:r>
          </a:p>
          <a:p>
            <a:pPr lvl="2"/>
            <a:r>
              <a:rPr lang="en-US" dirty="0" smtClean="0"/>
              <a:t>Courtly code of honor : service to those in need of defense, service to one’s court / respect of fair play in combat</a:t>
            </a:r>
          </a:p>
          <a:p>
            <a:pPr lvl="1"/>
            <a:r>
              <a:rPr lang="en-US" b="1" dirty="0" smtClean="0"/>
              <a:t>Courtly love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(“amour </a:t>
            </a:r>
            <a:r>
              <a:rPr lang="en-US" dirty="0" err="1" smtClean="0"/>
              <a:t>courtois</a:t>
            </a:r>
            <a:r>
              <a:rPr lang="en-US" dirty="0" smtClean="0"/>
              <a:t>”—defined in late 19</a:t>
            </a:r>
            <a:r>
              <a:rPr lang="en-US" baseline="30000" dirty="0" smtClean="0"/>
              <a:t>th</a:t>
            </a:r>
            <a:r>
              <a:rPr lang="en-US" dirty="0" smtClean="0"/>
              <a:t>-c by scholars of the romances)</a:t>
            </a:r>
          </a:p>
          <a:p>
            <a:pPr lvl="2"/>
            <a:r>
              <a:rPr lang="en-US" dirty="0" smtClean="0"/>
              <a:t>Assoc. with Eleanor of Aquitaine—whose daughter is Chretien’s patron</a:t>
            </a:r>
          </a:p>
          <a:p>
            <a:pPr lvl="2"/>
            <a:r>
              <a:rPr lang="en-US" dirty="0" smtClean="0"/>
              <a:t>Rich, powerful women—ambiguous relations with vassals / knights of lesser rank</a:t>
            </a:r>
          </a:p>
          <a:p>
            <a:pPr lvl="3"/>
            <a:r>
              <a:rPr lang="en-US" dirty="0" smtClean="0"/>
              <a:t>Marriage: usually not about emotional affection</a:t>
            </a:r>
          </a:p>
          <a:p>
            <a:pPr lvl="3"/>
            <a:r>
              <a:rPr lang="en-US" dirty="0" smtClean="0"/>
              <a:t>Culturally-endorsed capacity for powerful women to attain love outside marriage</a:t>
            </a:r>
          </a:p>
          <a:p>
            <a:pPr lvl="3"/>
            <a:r>
              <a:rPr lang="en-US" dirty="0" smtClean="0"/>
              <a:t>Women’s authority over castles/ estates/ feudal society while husbands away on Crusades / war</a:t>
            </a:r>
          </a:p>
          <a:p>
            <a:pPr lvl="2"/>
            <a:r>
              <a:rPr lang="en-US" dirty="0" smtClean="0"/>
              <a:t>Origins in </a:t>
            </a:r>
            <a:r>
              <a:rPr lang="en-US" dirty="0" err="1" smtClean="0"/>
              <a:t>Mediterranian</a:t>
            </a:r>
            <a:r>
              <a:rPr lang="en-US" dirty="0" smtClean="0"/>
              <a:t> / Islamic cultures</a:t>
            </a:r>
          </a:p>
          <a:p>
            <a:pPr lvl="2"/>
            <a:r>
              <a:rPr lang="en-US" dirty="0" smtClean="0"/>
              <a:t>Ideal Love that leads to great deeds in defense of one’s Lady</a:t>
            </a:r>
          </a:p>
          <a:p>
            <a:pPr lvl="2"/>
            <a:r>
              <a:rPr lang="en-US" dirty="0" smtClean="0"/>
              <a:t>Troth: (faith or loyalty, and truth/honesty—except in loyal concealment / discretion!</a:t>
            </a:r>
          </a:p>
          <a:p>
            <a:pPr lvl="2"/>
            <a:endParaRPr lang="en-US" dirty="0" smtClean="0"/>
          </a:p>
          <a:p>
            <a:pPr lvl="1"/>
            <a:endParaRPr lang="en-US" b="1" dirty="0"/>
          </a:p>
        </p:txBody>
      </p:sp>
      <p:sp>
        <p:nvSpPr>
          <p:cNvPr id="4" name="AutoShape 2" descr="data:image/jpeg;base64,/9j/4AAQSkZJRgABAQAAAQABAAD/2wCEAAkGBhQSERUUEhQWFRUVGBwaGBcYGBcdIBgiICAcIB8dHiAbHCceHx8kHBsgHy8gJSgqLCwsGx8xNTAqNSYrLCkBCQoKDgwOGg8PGiwcHCQsLCwsLSwsLC0sLC0tLCwpLCwsLCwpKSksLCwuKSksLCksLCwsLCwsKSwsLCksKSwsLP/AABEIAMwAyAMBIgACEQEDEQH/xAAcAAACAgMBAQAAAAAAAAAAAAAFBgAHAgMEAQj/xABOEAACAQIEAwUEBQYMBAQHAAABAgMEEQAFEiEGEzEHIkFRYRQycYEjQpGhsRUkUnKCsjM0Q1NiY3OSk6LB0SVEVNIWg/DxCBc2ZHSjwv/EABoBAAIDAQEAAAAAAAAAAAAAAAABAgMFBAb/xAAwEQACAgECBAMHAwUAAAAAAAAAAQIRAyExBBJRcQVBsRMiMjNhgaFCUtEjNHKCwf/aAAwDAQACEQMRAD8AurExMTHMSJiYmPMMD3GueoVFLOwVQLliQAB6k9MJWcdpS8401DGKia+l3LKsUR7w77+YtewFiPHCPnuViaoilqJXzJwo1CFCYYyXAUd3ZFCm5B97riyONydbWKywantUoQdMTSVBN7cmJ2BPlqIC/O9sLecdq1dqkSmy3TyVV5HncEKrC4uEKqLjp3z8MCJqgCY01SHhhlLRwvCdLa1Cm2kfVN7Bht18sZtVye2yCCkWVGan0rJI1lkETbMin6QlLnyFr2xfkwxgrjr17gn1O2k41zOV4w1RQxK1iSiM5AI6gM2489N8dbcQ5jrPKrIZk91W9mRUdh7yL9IHJXxIBAwPoKaOEuI/zmaRmSeF1ji5AJLcuI2GgkkkWNt9Rtjkkl5FOFjWNUikbSh7xhMjqpTXfUbXJYg2PhghBTqlXX6h3Dqcd5nGdTU1NVpa5FOZUYbXuS+pfiLYOZN2qUcxCTM1LKbfRzqUuSbbMRYi/jthQzam7z05kJqYTIyNG5R7xLzQJEBEbI8dlVgu3Qm9zjDNxTTw08btFPJU7skZaQKvjMkjXkjIOwRm03v3cVyjGUqgtBlx3wMzrielpLe0zxxagSAxsWA62HU9cU3SHMadDSU9TppS1kkO8igkWRbbqbgDui1zfpgpRZHDBPy2ppHrpG/lSkkkzHdpLkGJYl6lyLnoMKeKUHyy0YB+Tte5jaaKinqBp1a2IhUgfolwb44JO0LM3YhKekp/6E0kjv5m+gjwP6OOWpe89THLMJyiGFCvcRNXfbujbVGRpuo6euN9Tksgj1xUbxKzQySO8qOWVbh2F7uCVAut7EAbYsjCFLmvX6kdXoja/aVmEIJmpaacEgAQTOh3IF/pFa4uQPDBKi7WAGZayiqacrcd0c4X8joAIPje1sL84k066Yxm6qonEdxKB/CiPmXUIXAsxufXHS+YSBi0juSuzse6bkdyK8dtbt0Cje1j0OLXgi3e0Xs2FlgZHxbS1m1PMjsBcp0df1lNiMF8UzW5IpnLNGUqHYFJYyUcsQTZLdXUAg+BvhgyPjWalITMmvExASdl0PHvYc9eoBOwkGxPlijJh5EnadjTssbExikgIBBBB3BHQ/DzxljnYyYmJiYQExMTEwATExMeE4AITiu+K+Jnq3anpZGWCMfnE0d7yf1URHz1OPd8LnY5cdcWSSiakoblowPapuiwqeqhjtzPD0vfwayjSOPa0y+kcnbuCOQ9xGQFmMl9LMrHmHSbA+754vxRi37wme5POISqQQiaGn2cF9GosfowGt9Ixs2w27vUeOWZVZJlWCTTLO1jdi1gO5IXcKN23UAgWJAGO6njSduXGY5DFeOMI38GfraAO6ob6rjxDAYFw5w8NQKKihMtSdJudJUt1Jl8SVO5v0Yb7jGg1yrnbXRa+X0IhWbMEp0R5XjREKkDRpClL8sarlnjvqJQLuSbnCzT8QVdQOVk61JN2aSXawLG7BQdo1vv7xNtsN0nZjGjPWZzUGfSNkjDqu/1VA7xJJICJYG/rjqk4lWSJ1WFqKjhtzEukTszgsgJU3RSBc2tJqsOl8cM5xekVS7kloK2X8CVZXlVuaxQIbpy1kV2bWbkNuNyepN8MVD2MvGhWHM50RgRYItjfr9axBxxxZItbAUGXpTGRe7phjdnHieawukm1xqIBvvju4JzJ6FqaFtYgqgqCJ21ezzWYsoY7qoC2KN3rkEbXxC2MWc1yOoyeSNZCstPI6D2kXXZWDFKgd4lbdBf5npjuz7KxSNep1VVQ30sbjuxyrdVW6rchoddwOjBj8razzKlqqeWBzZZUZSf0b9CL+IO/wAsUll+rVKlQ7JPQ2heTVsyKrhLk7i2q5t1svlieLG8kqQN0hgq8nmgikNSwrI45QjJpFqnWPogNLEjRMQttumBEucRx0ZaZ3EciroLMWlMiM2plt7kh2S1yAqDzwUpmNOkbons2iOJTJq7s/NiCLMqjYqkhEzn3hbASk4dWtzimhJYRRQiSRDax0sdWnTsA7Wa/iDvvh8125asQVyzgqpzfTUSacvpiUaOKIXZyosHNyLHTsGO9h08S5U3ZDlwOqSN6hj1aaV2ufO1wMOYGPcc7kwEKu7FMufeNJIG8GjkbY+dmuMAT2bZhQEyUdQtUNLAxyrpbfc6Nyuv+lcYtvEwczGUpltWOYA49lzNDaPnrpW3iENyrkgEeG56+GC1Tm8ojYRU6SqwcSQzXAbUSbnqb6yepFxtth/4l4YgroTFOlx9VhbVGf0lPgf/AEcVhXZLLQvFBXPzopXIhnSSZC7AbRTBCCSbXDb746cUoTb51bZFroZ8JcRzZdoV3NRQMCSQpBpBcbkXvyrm2/kelt7ehnV1DIQysLhhuCD0IPjim6KvijklZpGNRMoaAMjNGkC6gC+jeRGLEMDv3QT0x08O8UtlcwhlJlppUMirGCeR1LctTu0Qud/BVviucbbaWgy38TGEMoYAqQQdwR0IPQj0I3xnimhkxMTEwgJgBxxm701FI8Vua2mOIeJZyFAFvrWJI+GD+Kz43zUzZglOANFLGZHDAEF5BpS3kyKSb+GrF2HG8k1FeYm6FX8nx0kcZc21TBqiVmNmfTIxJHxvYWO59cbqTKIntUOEM08RcQAkOsQ922na7Ludx5YxzCiSqnVGBKU/fk9wgu38GnXVbSG1fLzx21dXHTxFiFRFvZALAknZQB01E28sbaw6uSaUI9Vd0V8wE4j4jaBIqamhtLy1WFwAHCsSO+o3Eg3Cm5sC22LQ7M+CRl9IodV9okGqVgN99whP9G9ttib4VuyPg9pXOaVYBkkJMKkCwB21+m2y+W58cWzjDyNN6bFiFbjcOWpAFBTnXJMgjIcC8dmIIve+xG+2K/yinGZVUetmMZlEssi2KzOO/HDIv1WjQFdXQi9+ow99pyxyULwNp1y/wZJtyypBMp8QqdSRe1x54T+yGljpFqGnP0iGJSxB+i5o1aCPA6wAT4fDCiNjrPxBNBWGOXSYCjSM+goIlXcnVqIksOuwxXvHXEcdRWUklKotE6SSGTuhtRAi2B3OnUR4+eLN4pzinjUQVHuzgqQ2yafrlmPdAA3tffwwh8F8NRZhXSV4gSGmje0MNgC7pca3Hha+489PW2GJlrg/f5/7YovOZGhzyrhDL+ckOupbjUQNII8RYMPni9SL4pPjykD8QqDsFgRr3IsRex23uMTwv30F0jOmkhggLXJQO5ZiCQGJsY4ySdSqe70G+DvZ5TiGsmkdxLzwsXMtblSJdjCb72ZXBUjroPlgJJB7QnI0hSpdZBEdIMjEtFpPv94Wmv4+6bdMEM4pP+HjMKaUsySQPrN7yiJit5ARtJd3BPiNOOjiJNwjGqX/AESRbOJiYmM8kTExMTABMAONeE0zClaFu6w70b/oOL2PwPQ+hwfxMNAUDwpSNFzIZlHPptUbxWIJB908zUe625PdtbT547Mrp1iqWj5Cry4Lxy6ix7zgstztpUEoFsNvPDV2p5MYGXM4RdohoqUBI5sRIAuR+iftBHlgFNUK0QlVwFUc1XJbSFt3iVX3iUuAD47+GNfhFDJC3vHWvp5kJOhj4Gzf2aRaN2vFLqNPcbxtuzQnwK+KNt4jwxYIxUU0AkW2630spsNSEWZGGq1mvbfyJxaeVVJeGNmKlyo16CCNQFnAINtmBHyxRx3DrFO47PVBF2jrxMTExnEzCWQKCWIAAuSfADqfsxTkVcAklVLG4MzNUSJcaiDuiqbfzekD1v8ADD/2iVDChaNAWad0isLgkM3f6b/wYa/phGm5WpUK9TeFR0Ux94b/ANEWI88avh+N+9NbpUu7K59DXllI0UYEjBpCzPIwsQzPYsQQNxYKPkcDanLWr8xgoN+VH9LOLegvuN7MncHkxwSzStEMMkp+opO1gbnYW9bm9vTB7sSyLl0bVMlmlqXY6iO9pU2CknqNQLfPHV4hkWLGsEfuKCvUsOKFUUKgCqosABYADwAHpjizjOkp1W/ekc6Yo196RvIf6t0A3OCGFHiTK2apQRFllqWEZlHWCFF1SCM9V1kab/pMDjBWrLRWq6xJiaqsIkRzaKnjILVOg7RRjqYw99R+uSb3AAwf7POHZ0SqnrVAkrpOY8XXQLEAH7fltjTx/wAKQQ5ZLLTRrBLTfTRSIoDKykXN+tz0Pnjn4L7RpZKVHrIXsSyieJS6sVNm1gd5Wv6WOLFsI7OJuHmhSNua7UUMiyTQMFeyLvZSRcoOpBJJx0dm+ew1EdTynVrVUzWHUqxujEeZA+7HDLm9TmTrDFTPFR6h7RJOAplTfVGijex89sAODUpaV6yOaKJmo6vTCzABgJD4XOwFvxwVoDLdDYpXj57cRResMY+Gz/7YsOpyiqhd5aWoaUN1p6htSk7+5JYsg9LEYq7i6qebPqd3hkhYRoGR9N7gP00kgr64swfMj3XqKWqC9BWlZpmsDyXjI2Av3Fb8cB+B8z5sMVFJrHtWYajYd0qvfdL+pCi2CMlLtVEdZBt8RHpxr7CMoaSV5n9ymuIxp+vLbWb+YVAP2sd3iD+H7+rBbF3YmJiYyCRMTABOPaAy8kVcPM8tW3973fvweBwAe4mJiYAOevolmieJwCjqVYHxBFjijeEpHiEtFMQZKSRlC6dtJO5JPUF+gPgcX1iqe02l9mzGkqkXu1F4JbG2ttuXq87A3/Yx1cJl9nlTZGStHDRSWLRsdTR2Ny1yytfSx22ubqF8AuGvs6q9DTUx1WJM8RNraXNnAsPqy3Nj+mMLUoKuukFmZhERtps17u3qhF1PTvHG2jqmhqaWVFv9Mschuf4OXuWPhbmMrX8xjX4yHNhcf2v8MhF69y2cTExMeeLRF7Rpn51Eikga5ZWsSLhECgGx85cLDCNpFB2liUyLt7yv9GR6WtfBjjWrf8qKl+57ESAfAtKbkepEa/ZgKkQ5rygdFELfEHmfgwxv8BGsSvzl6IrluDM9iE9TRUYAbnTAyLvcBSPlZkLH5YvSKIKAqiyqLADwA6D7MUrwZl5qOIHZrgUanp4lRoAJ/wDMJ+WLsxl8Zk9pllImjxmtudsJ3DecLXZjPPCSYYIhThri0jMwk1KPILtc+eHE44qLLBHLPID/AAxQkeWlAn3gY5RiH22xs9IFiaXmBlUxo1lcSnSA4+sSUOkDpuTjHgHKM1pKIU5gp4yGZw0khN9RvuIzcW6fPBnOq5XzmjpjfSiSVDC/dZz3Yv2lKuR8cM9dNIsd4UEjnorNpA9S1jYfI4mnSABJleZOGMtZFGWNgIYjZBbw5lze+++EXirsuArKWWSrnlNTUhJWIjDFgjMjKAuju6CCCD1xaGUZa0RleRtTzOHcC+lLKF0rf4dfG+BAU1ObMGty6GNWUXO8s17P+yisu/6eCwNE/EM9AyjMNLwMdK1aKQEJOwnX6v6693wthN7RoQc3y+ZGDJKlgQbghb7i3nqxbWZZck8TxSqGSRSrKfEH8PMHzAxRObZctJX0NEEs1M7guBYTJIAUe1zZjpKkemLMD/qR7oT2Yfhl7z3+qR+6Dg52Gov5OkI8amW/3W+7AWqi0xs17akY3t0sLfPDH2LU2nKkb+cklf7WsPuHTHf4j+n7+rFEdqmoCIzt7qqWJ8gBc/cMfOnGva9VVpeKL6CC5AVCQ7jw1N13H1Rt53x9AcQ5eZ6WeFTZpInUH1Km334+eOz7s/hrjIaqoWERELoDKGY9L3Y2ABHrjLiiVpCTJGQbHSSu1r/Hp59fDFzdhnHLMTQzvey3pyfS+qO/l4qPjg1P2a5VTItM0Mkssg1A3Gu1wpIY6VFifdvfFQ8WcPS5ZWNGGIKHmQurWJW/dN7dRiT6D0aPqvEwndl3GL5hRl5gvNibQ5Xo+wIa3hcH4XBw44q2ETCf2r5J7TlkwUDmRDmofIpuSP2NQw4Y1VVMsiMjC6upVh5ggg/ccAFOxSrVUoaxjSaIHYm4AG/2lT9uPKycz0zyRtydUfPTf3Cn0qjfrZkHzwP4P7sMsJYkwTyJY/VUGwt8SDg/HTKxCabKxC6fQ7W6eRx6iC9ri5usWn9ijZloZfWrNEkqe7IiuvwYAj7jiYE8CN/w+mH6KafkpZR+GJjzJeKnF8erMpGv7lPClv1mla/3YB5c/wBLUgnu89Tv0H0SXOOzNr/lGvJa51x29AI9h8rn7cDs4iIjrrKBdCQAbiwhS5/1x6DhmoYIf7P8FL3DfYXRNyqqpfczTaQT46L3N/K5H2YtDCT2N0XLymH+sLyf3jh2x5+Tt2WomF/IcyvSmVDJUF5ZSF2DKdbfRm9guj3d/LDBgBklVTQzTUkbESCQykN9YzXlOg+PU7eGIjFWaoLUsldKCs9PWLJPH7xhVLfQg+Wgh/K7nFgUVdHKuqJ1dQSCykEAjqNuhHQjCJ2kwxQvB3mtVzok1ODZakDqWP1SARf9IADwx5nWSy5Y71VABy2YNLGWOkAbEaQOhv7/AFB63xYhFgTzBVLHoATsLn5Abn5YTuzvP4ah6zSxMrTvJpZSrGO9ozZhfSBt6E+uD2W8QxT05m1aAg+kDEXiNgbNv4Ag+oIxUcFTPJPU1UTyxS0xmniiJFnUyJzom7u2hRZlud2Ui2EBemKs7VqRBmWWSAAM7SqzeYUIVH+c/biy6CtWaKOVfdkRXX4MAR9xxXXawPz7Kj/WT/ux4ng0yx7oHscGYT/QGw9yN/n1OGTsYkvlEPo8g/zHCtmqfm0p31GOS3kRpPr11bYZOxA/8Ij3vaSQH073TGl4pSkkvr6kYPQfCfn6Y+WuHMwgWtkSrQCnnZ45LohMd2NmBIuukncrvtj6mxU3HHB+T82onkEnMjTmSxQNsSfOwIRmPw88ZUXRPyHDIKxaiNIqpElkiCkSlVZJiBcSxnfY9b+mKj7c6tJa6GSJ1dDTjS43BIkcGxGxsRh24Py/nxPD7RLBHIWkaksodI5D3FR/CJkBuAPhpx3caZNTyPSUlNGoqYSHi0gaKeNSLtIPFNrBNix+3EqBOjDsV4akpaN3lR0edgdL9dKiwNuovcmx9MWEXAIFxc9PXzt52GEbJMzq0ilqDOtTTk3jMoCM9trxlRYJIxsga5FvG+BfEfFhqkhnhjqoWpJXNQAqCSNNDK43JHXYG3hiDQhth48pXVSrOzsSOSsbNKhBseZGt2S3iWA6jGWU8WGaskpWp5ImjjEhLNG2xbSAdDHSSO8Ad7YSMqljbkVMQCJ32oqKBhzZzbdpmJufMqTYdbnbDL2bSpItTKXL1LzkVV1ICOosIl63VBsDc33OHVAJHsCxZrmarZQWidVJ3bVdmYelzv8AHHbQ1ZY6r7pIVB/Uaw+zHJxN/wDUUvrTL+Axjkh7j/8A5E37+PQ+HyvHFdyqfxD92ZVOvLo77lJJUPykf/fExr7ME00ki/o1M33tf/XEx5+fxMvFXM5y2YV1+qyIvh0CLb8cC897lPVG5uyEbn9JAMFc3a1fXLe9nRrbbaox/tgZxCoaOuXry02F+hEKN+ONqP8Abw7S9Cn9RY/ZuhGVUYIt9Av+uGTALgYj8m0dunIj/dGDuMJliJhW4gydXq4dYLRVKtC6g20soMiTAjfWujSG6i4thpwL4iLiJWjALCaHr4AyKGP90nCGV5xtBzs1SlILAUoWPUQdOstrkGrZprKoXxJBw4cL587D2aqKLXRqDIl76x4SLbrfxHhhazaNajMpEYAxvPFE4a9/oE5hKlTdbc4EHbHXwrw+irJR1YDTxOZFluweVSbiQMDq67FQbLsN8WIi9wJx5k0+XxyS0bxrTzLy3gdEIuWLG+vZy2ogE72sOgGCEeRCFRpZmjiraiGQklmMU62ZWJ3J5ujf0GMuMqeqiAjWQVkMjRryJQrSIzNZWBUC6XuL22tgnxEuimrtFxaeGQ28CZIy59RYfdhj8wtwBITl8Kk3MQaEk/1TNH//ADhU7Wf45lX9rN+6mGXgKUcqoQEHRVzm46Wkcyr/AJZBhZ7Wl/Pcq/tZv3Y8SwfNj3QPYFV/8DL/AGbfhgt2M5vFFlBaaRI0SeQFnYKBex3v479MC6uVVjLO2lSCt/M22VR4sfAeJxOEOyqZKWGZ+VFULI0gSWPWpjYe7Kl/eHVbWK77+Wp4q1LIlZCGw1RzS5s5tzIcvQ9RqSSrI+xkh+9vhjZmeSR0KrUUkKoq7VEUS2EkbbFtKi7Og3XzuRjVw1xQRFUzVdTHyEm0RSMBHbSCHGjcjvDYG5tvglWcX00cnfqI0jRAWJYWYv0Xbe4A1ftDGSTODJ+AdCGGpYSxx39nIBEkQPir+8hHSybY5YKGGAyRyqYYmF3EknMqasgnc2JdowNh4m1rWxxCthFkpGzYQgWCQRaowOltToW/zY15dQxVfPcXpKaJitSZCfaJLKCRIzkmGMi11WxO9iMMDbnnF7mVI6aEvpkCJoAKwNYm737ryCMMRGpNuhsbYEQ8JNPPWTUtSzK5jin1nUZY5I0Mt9XusqsWVPqkAeGGNcravhEFMDS0AHddRpknP1WW+6oGAbWbl7dRjZlfEV8rqJowBPTLMsoAHeljBBcgAXLldeDyA08FcJQTU1LWIDFOz85pIyCXvdeWWI3jKgd3zGH8YA8A0jRZbSxvbUsS6rdAettvjg/ipvUCmc5pCc+rJCdkjjH99QB+7jHJF7r38aib73xlUSH8r5oL7a4b+tl/0v8AfjroUETA9QJOZ6btqIx6LgE44ov/ACKZayoaOymTXRSSH3pKmYn5NpH+VRjzHb2bQBcuhI/lDJIfi8jNiY8/LV2Xi1xJCEr6od3VKtPJ62CyIbbWtcDfADMIkWGqVL8yVGdr9NJQIAPW69cNfHdCBWwy6gC1NKlj9bQ8bKB6/SP9mF1qVXlC3OudTEoHSwux/G2Nvh6lwnZv8lT+If8As6l1ZVRH+oT7hbDHhJ7HakvlMIY3MbSR9OgVjYH4DDtjCe5YTHFnc5SmmcdUidh8VUkfeMduAXHFQVoZgBcygQD0MxEYY+gL3+WEMTez2OWZqSrl7zVDVUzm2w1JFGv28v7sMdDRCsjnYsVkiqplilQWaIxtYEefSxXowuDjq4ey5aV46Vb6YqdVUn61i2r79/nicExaYqj1rKk/bIcWiETPuEaiLSXqFjd6mOOllQvqRZD9Irbe6zXYJ0UnY4apbSSZpGQCFSIEH9Rydj5264P5vCjPCJF1Wk1L/RZRswHphbmgZRm8q7s4Ci48ERh08rMcKx0dXAKBHrFH85Aw+BpoB+KnAHtYYityr+0m/dj3wX4OmK1ciW2lo6WYf3NFvuwI7WP47lX9pN+7HizD82PdEW9Gb+EKimSqfnNEJyo5BkAVhHtqUMdiTLc262t4YN1WRy0YeahZnAUn2SRiUc3v3Ce9GdybAd7bCNXUkUiETheWBcsRfQPFhbcEDxG+MqXNMxpoaVXqy4qku68vVNTIDvKltioTT74J3x18fgeLLd3eoou0TMcspqus53tdTNMyAmGkgCPZlIs73sr6SQdRDW2thi4JyqipzY00FNPqIRTIssunbeRrkKxN9r7YMx8JUawHQj6TdyY5ZdUhNySSjAuzevntirM1y+mggrEij1GYo9BMrMZHLGzxsb3JjZSSrbi+OEkXuRivlymOqzyqVr8uKGEyxfVme5Kl/PSLbfbjpyvimtqKsSxpEcuMki8y51aEv9Lcm1iw28xfAXJ+KpIjUVaJSkVszOhlqo4joQCJdm6glC1x54VDLGzWvSngklc2WJC3gOg2HzNgPiMV7w/kTTyLHJK0BlpedNDENJlWWVn3bqpUtyyRubY8zfNazNI5KaOKJVCI945klEjagyqXA0iMWJbx6AYccgzTnMTMix1UY5MqixII7/dPijKdY8gcCEzm7P4+RC9Ex79I5Xc7ujEtHIfLULj9g4acKtGurOZ2TYJSxCXf3yzMY9v6Kq/97B7N67k08su30cbvv46VJt92IMZUlDVrNLWVAsGkq5AVBvZYwqr9tj9uM5JDNAWhW3NVQgJ6c0hEuT5FgT8MD+GopPYVeIappA0pDW7zsxvYeq+GD+T06zZpTxKg5MSvUab7rpskYIHUajcfbje9o8ODlX7fy3/BUqbLNy+gWGJIoxZI1CKPQCwxMdGJjBssFDtIp7QRVAQO1PMpseml/o2/eB+IGFGSkHMRjfVCXsB43Glr+gGLQzjK1qYJYJPclQo3zHX4jr8sUs2ZGKKFJpDFMkhWblWZouTu+pTfUrKATe4N98afA8RHHGUZdyMo62hq7GJzH7ZRlg3s82pT5h73sPK4H24szFO8IVJpc6UMbpWRsi7AHUtmBcDYMQPDbcYuLHBli4zaZJEwA4nBaWij3KvUXYeeiORxf9pV+7B/ACSZ2zRENjGlMZB6OZAv7l/txWlYwxyU1mSw1gFdXkOtv9cCeDgPZQym4eSR7+ZZib45uC61pMvWaQ3LGVifIB3A+5cZ8BW/JlKVFtUSvuf0t8TF5HVxIBpg/hP4xFblWB97fV/V/pemAkdSEosyb+vqF323ay2HkLtYfLBviFhemFtX06bawlvW562/Q8flhfTKGqaOvgQhWkq5rFvR0P4DbBWg0zdkdKY8whUi1srhTfzWTcepAOA3az/HMq/tZv3Uwx5jBozHLjfcpOh38BGD0+OFrtZJ9tyr+0n28+7HizD82L+qE9gPmjjkVC7E+zTNp2vbQRq+AODqZRUNPPy0bRV0MKxVAAIhKIbowvezXGFlaGWoeeOCI1bmHll00p7MWFzBIW7jgMdVxvth84Hr3hAy+sNqmFbRtuRPGALOhPUi5UjqNI2x1cbmWbJfTQjHQrnM86ZKdKeaLZGV4YO82mQDS8WkbslybC45ZtYuBg5TcMeyhM1qjNG8ZZxSO4kZ3YaEAfa5IFgum+H3iPL52j1UZhjqQwtJIgN1B3F7XF8DTljIfbc1njIh3jjQssMJ/TGvd5CehPQ9McRI4+MD7JQ0+W0hPOqLQRWO6p/KPv4Bb/biRdj9NCySUrtFKihbsBIjbdSjEC99+uNfBMcs9fV1NYmieMRpDGWB5MUgLADTtqNtz1w/xi2E9AESTLnWohhrY4/pCVp62nHKcPbVoKgHQWUNuCQbHHbnGQpJVwypOYqnTpiawYEqNUhdbgFmisu56DGXafG/savGjs8c8ThkBLRgHvOAu57tx88Lq50kuZVc1G3OEcEU9l724bTKqA9HaIBPiMG4x54c4f8AZldnfmTzPrml06dZ6AAXOlFGwW+2/ngT2rTkZXMie/MUhX1Luo/DDLQZhHPGskTB0YXVlIIP/rywh9qVSss9DS7k8xqhrEDSsasATfb3je3jpsNyMKKuSQvIAPGgMUR1IRuoT3bxAAg+QJPzthq7OMuDPU1ZQKXYQJboUh2LfFpL3/VGETOn5M61R1yd5ESJAdITv8wEDc3vGbncG48sXHw9TFKWFWXS3LQuLW7xUF7jzLXv640OMy37jVO/xRGKoJYmJiYzCZMVZ2g8LJDWJWJGDHMkiVCKDdzoLX09DdVPlc2BxaeAXG7SChmaEanQB9JNtSoQzLfwuoI2xZjlyyTEVjxNTxxwM61Qeem5NRCL30XvrjjI+q221zaxxcOVV4nhjmUWEqK4F+moA2+Ivb5YpKj5dNBBA0ivzAoWOPcyCa5EylusYAIK9VI9cPnZbU8lJsvaRZGo3Oh1N9cb95W8rg3UjwtieRKk7tiHvCnmCvCc0qRsRCDG3lohY7ft+Hng/nObx0sLzSmyIPmSTYAepO2EalmkGUsrgc2qrHR47klRLPaRPUohbp5YriMJzUjQ5IkUDaJHgVEPjrksT9pY4a6WjSJFjRQqINKqPADoBgRnkCNLRU4Om0vNX1EAG3+YYPDDYIVeKmPtmWoQ2lpnPctcFVBW9/qX975Y7uENL03NU7VDvMP2zff7PwwqdpeZjngICJ6OA1cb6rdGKsun61wN/LD5lFAsEEUSCyxoAB8sFjAfGchhNJOLao6qOPf9GYiNvuOFvjzL3r81o6aB2jNKrSzSi30YcrYC/wBchOnrgv2rkvRrTR3NRUSxrAo6llYMWv4BQLlvDBvhjh1aSIqSZJZDrmlbdpXsAST5eAGBOtRM7MryiKnj5cCBEuSQPEnqT4knzxrzfI4ahQKiNJAh1KW20kdCCCCPtwK4s4w9laOGKPm1MwJRCbKADYu58gdrDc4Wez+gOZwyVVfJLK/PdOWJXWHSttuWDpI3PXDp7gEs5nhEulMxrWkb3aemeNz8hyyAAN928MYR8AzVLpJVzSryjeJQ4eVT4FpNAUja+jRsfE4485yn2GokFFJ7MJRTsYo1TTdpo4SwU7W0udvO2CeT5NU1ETyPX1GoSSKjKEUFVJX3R3eowXoB72eUbiSvkeZ5SakxB5LaiIbrvYAG1+tsEuJs7mgqKSKCMSGUylkL6bqihutjvv0xt4Go2joIBILSsmuXzLtuxPqTgLLHUVdfPLSyRxilApwZFDhnNndl8u6wQ/A4AO2p4xqfdjyyqaTp3iqx3/tLm49dOFdslzaSpkk1Q0LsltSsjpHFe+kDSO+ZLsXJ8cMFVPm9PE7n8nyiNSzE89GIAvtYaQcJedS1VbV08VXy1jqKGWUJTtKAw0M6CS+5s1thscCHQz9mKpz6wxTvVA8oSTt0aQB9QQWAsLg7DxHXCpxBxG01XXzJqcxg0sMS2JOgF2cDe4DrrPmFO+CvCuZfk3K62Y6TZ9Ue4szMqqFHwI6YVOGoYqaiZlDGSVUeSVm5d1VeY0SarMQygqXGzXt1OJ4nyysTG7g7LTU1ciyHVTwpDKyFrl5WF0DbX0JpZwngWFycWmMBeEcq5NOGZdM0x5swv0dgLr8FACgemDeIZJc0m0BMTExMVDJjwjHuJgAqPiTKhSyTQLGltLT0IC3eSVnX6NWPhGQToFhpcXG2BmSVAopoq0u7ESGOuLOmlea3esFUe5MSx67dMWpxZkRqIlMYHPhYSwsbW1L9Umxsrjut6H0xTEdIRM5q4Aqc56eSFSt11sWDIzEKCoYRhid1AIvjojUk00Is/MqhaysAFjS0H0srbWeXTdFB/oC5P664H8NU5mqKa1+XGJa5zvs9QWKRsPC0cha3pgBwhJ9Ecl0aZBMTK1x34NmMgYXBb3V22tix8klgb2ipjI0u5WQjoOQOWfDoNPXENgPEUy5gzEd2niAVtra5CeYPiFVD88G7XwD4RgblPNIpR6mVpmUn3dgq2+Kop+eNnFOciCnbvWkkDJEL2u5Vj19AC3n3drmwMRiYkP5Rr8y2snsq08EgHVSziRlJ/phl/Zw/5lmcdNC0srhY4xcsfS32knYDxJGK3yaOSgoqZpiY5DImonZuRGxklJAv1LlrC5II8bgML05rJlqqscmjpyXhjkIAkPhPIPdAA9xTvvcgEWw2Lzs6OFsreaZ8xqQVllXTDEf5CHqB+u3vN5Xt4Y38Z8bRZdCGazyv3YogbFz4X8lv1OOWfjE1TLBlxvI66zNIrBIkuV12YBpCWBAA2J6kDFUZzTrPNl6OSZ2T2ipmkILm7d0DUQCo07Rjpq8cNK2NDFFWTPIshkjnq2ZpDCwOiQRA6o4mA7giYH9Zh44ZOxQk5ZqIHfnlYAeFyNvtwsyS8tgY6gmBp0UI4bmQSlhM6DSpGiSO4ve1jvg/2J1INJUR9HSpkJXfuhrW/A4smnV+Wwuh08aSA1qpbfRTG9uv57Bt8McDZg35Jip4mtPWzTQx2O4vPIXfbwVfxxs45qrVcjEWWOKm72//AFMUh+xFJtjHs1omcCunskUSSpS3Y2KNI7vKb7DVqC7/AKGKlqGw4cW5+aWC8a655W5dPGPrOw7vyUDUfQHG3hrJfZKaOG+pgCXb9J2Opz8C5NvS2B+SZbJNUNW1SaGF0pojY8pPFzbbmSdT5AW8ThkBGAAdxIgNHUhunJkv/dP+uK2p0LZjlY3v+SyPth/3OLLz/wDilR/YyfuNipW4gipaihmmfSkeXKvmWJp1IAt0JJFr4cQYoUOZGolgpnkBgVVeSPpqaMv3fMnfFhZRwm9XVUrStzIUDSyodNkNzyoSn1QpU3XpdfhivuG4pKcSPy/zibRyFPUBn8dXds2oCwu3iQMXpwHw2aSB+YoE08jyyC4NiSdK3HXStvmTi6T5IVeobjLiYmJjlYyYmJiYQExMTHFnOcRUsDzztpjjF2NifG2wG5NzgA7cVz2ncKOxWtp1MjRspqIRY85FsQbG41Lby3B9MduS9sVDUzCIGWNmbShkSysTYDcE6bk2sbYeBiSdbAfOOXwlYmlpqiMVNNJKyMqyFnSy3VjfSid4hQwNyrYsrh+uSpymKkoSup6flyud1gLLZy9rXkJJ7o9Sdhhd7SsiOWze1U8amlqGAqIjfSGuSOg7qNv87+eMey7jSANUUExjWGRpHia4CaW1akJa3h0Pyxa6pMWxY/BGYGbL6eR9IbRpNr2OgmO/nvov88ecWJTAQzVbKkdPJzBrOxbSQAB4ne4HmBgbSZy8sYp8ph0RR9wVEi2iQD+bX3pGHqAD54KZTwTDE4mlvUVNt55bsx9FHuqo8FHTERAODJpMwq4qyoVoYYLmngbZm8TLKPqg9NB8BvjdlsP5VczTD8yRz7PEb2qCDYzSX95b+4h2te99rGONQ/sNSI9pJImSMCwLOwsAvS5PlhbyrI61IolljY8tQoiin5UagdBpAOq3nfc4LDzPFzSUZ1VmGASCCnhiN5EjCjUXuCw6b9PC2K7ySqJeozCMLzXZ1poCvN5aBl5kl+iLHcWY7bnbD7xHw1WSRSRZfTCmM4KzFnBVwb3Pnr3tq8rDwwtUPZ5m8cccRjo2jj90Mdz63Avf8cWQ5d26GzOhrI6p7wvJaNpArW7hkfu8wED6RpZNm8FQ7acd/ZpmPLzepj7rLWRCZWU3AKEgj7dX2YAV/BucAFUhpzGRblI0elDq1axdh3tX1vljTV5Zm1LLTVbinjkR1hQKUJ+k2syg7gdevjiTaceVMVUM/FtM2YZnLQR33aFpZFJtHEE76m31i1gPjg5xxnFOMqq4YmsEh0AaSAbECwPQkePzxsyngKtpZJ5Ia+PXUPrkZqQElvT6TYX+rgk1Pmagr+aTA7Etqj897BWH/tikk+p3NxhRbn2uAW2J5i7ffbGmTjrLx/ztOLdfpFwCy3g6shgiiK0U3KQLd0ILW8zY728cEBlNaDcQ0Ki1iukm/pq0XwAeZrx7l708qJW07FopAAJBuSpsBik8zrFqmigDAFUhlaX3gqpSxqRbrcFSbYuLMuGauaJ43p6AiRCCLEWPhuFvsd7+mKHM0+XvVwSGRKgoIe6fq3GodN1ZOnocNAWN2YUM9dXGWpkWWGhZuWVClWkcC1tt7KNV+oNsXXbC52fcOCiy+GEiz6Q8l7A62sWBt5E6f2cBO1PtHfLFiSJFaWYOQWJtGFKi5UbtfUbb/VOISbk9QH/Ex80ZZ20ZlE+p51mXa6yIu/w0gEE9L+uPo3K60TQxSgWEkaOB5alDW+/CaoKOrExMTEQJipP/AIhXl9npgo+iMraz469Pc9fdMnzAxbRxyZplkVRG0M6LJG/vK3Q4a3A+Ow3kfv6Y+q+C+Nqeup0aNwJAoEkbN31IG9x1I8dQwOj7E8rVtXIZv6LSSEH4i+OhuyrK/wDoovtk8v1sTdA9w9neUJVU8kEgBWVCtyAbXBAYX2upOoH0xTfZb2epLCaqR49RdkVHRHWwNiWVge9qG3piz4uAqFV0rTgL008yawv5DXYY5ouy3LB/yibW+tJ/34SEZ/8AheSTaor5njsPo4+XCB8GjAe3oDjBuAKLb6WoFjcfnk+3/wCzHo7Mss3/ADOP+9J/34zXs2y0H+Jx/MufxbDsDkl4Hy1WUySyFgQymSrlJUg3BF5OoPjjo/JWWjumVfS9U1/PrrvjenZ1lo/5KDp4qT+Jxt/+X2XWt7FT/wCGuCwBxy/K2BHtIAHUrWOD9ok88Sn4YyxxZZS9/wD7yU/YeZgsOC6EkXoqXY/zEQ8vJcaans/y5hvRU/yjUfhbBzDNK8J5cTpCoTYfyrE7ftY8g4VyzUumOFmDh1JfUQwva1z92Nz8A5ebA0UG2w7gB+0b4yTgDL9vzKDu7DuDbCsQbaqQG5dR+0N8YyV8a9ZEA9WGAzcA5eSSaOAkjfuY8fs8y4kXooD+x8MIYUbOoBe80Qt176/745n4rox1q6cf+cn++OVOAsvF7UVP/hqfxxt/8F0H/RUv+BF/24dgRuNqAdaym/xo/wDfFf8AHkWWVldQyieBy0wjn0ypugBZS2/TUANXkbYfm4JoP+ipv8GP/bEHBFB/0VN4fyMfx8sNAdzZ/TAXNRDv/Wx/92KL7b+K6aqqIUp21mDmJJIttJ1FCAp8dJVt/XF0LwXQA39ipen8zH/qtsRODaEf8lS9SP4CLw+K4WgHynluXS1EixQoZHc6QFubnoD6C/j4b4+u8lpTFTwxt7yRIpt5qoB+8Y20OWRQrphjSJb30xoqj7FAGN69BhN3oG57iYmJiI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http://cla.calpoly.edu/~dschwart/engl513/courtly/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339" y="160338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la.calpoly.edu/~dschwart/engl513/courtly/pici2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039" y="2701925"/>
            <a:ext cx="23812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57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148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Romance</vt:lpstr>
      <vt:lpstr>Chrétien. . . Of Troyes!</vt:lpstr>
      <vt:lpstr>Chrétien and court patronage</vt:lpstr>
    </vt:vector>
  </TitlesOfParts>
  <Company>University of Pittsburgh at Greensburg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Romance</dc:title>
  <dc:creator>Beshero-Bondar, Elisa Eileen</dc:creator>
  <cp:lastModifiedBy>Beshero-Bondar, Elisa Eileen</cp:lastModifiedBy>
  <cp:revision>9</cp:revision>
  <dcterms:created xsi:type="dcterms:W3CDTF">2014-01-21T18:49:55Z</dcterms:created>
  <dcterms:modified xsi:type="dcterms:W3CDTF">2014-01-21T19:26:12Z</dcterms:modified>
</cp:coreProperties>
</file>