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2" r:id="rId6"/>
    <p:sldId id="259" r:id="rId7"/>
    <p:sldId id="260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2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5031-DAAB-48DE-BCD6-C76AF9625E56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9513-8DA8-4866-8EB0-0CB910831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5031-DAAB-48DE-BCD6-C76AF9625E56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9513-8DA8-4866-8EB0-0CB910831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5031-DAAB-48DE-BCD6-C76AF9625E56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9513-8DA8-4866-8EB0-0CB910831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5031-DAAB-48DE-BCD6-C76AF9625E56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9513-8DA8-4866-8EB0-0CB910831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5031-DAAB-48DE-BCD6-C76AF9625E56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9513-8DA8-4866-8EB0-0CB910831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5031-DAAB-48DE-BCD6-C76AF9625E56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9513-8DA8-4866-8EB0-0CB910831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5031-DAAB-48DE-BCD6-C76AF9625E56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9513-8DA8-4866-8EB0-0CB910831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5031-DAAB-48DE-BCD6-C76AF9625E56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9513-8DA8-4866-8EB0-0CB910831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5031-DAAB-48DE-BCD6-C76AF9625E56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9513-8DA8-4866-8EB0-0CB910831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5031-DAAB-48DE-BCD6-C76AF9625E56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9513-8DA8-4866-8EB0-0CB910831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5031-DAAB-48DE-BCD6-C76AF9625E56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9513-8DA8-4866-8EB0-0CB910831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65031-DAAB-48DE-BCD6-C76AF9625E56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59513-8DA8-4866-8EB0-0CB910831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5943600" cy="1470025"/>
          </a:xfrm>
        </p:spPr>
        <p:txBody>
          <a:bodyPr/>
          <a:lstStyle/>
          <a:p>
            <a:r>
              <a:rPr lang="en-US" i="1" dirty="0" smtClean="0"/>
              <a:t>In the Night Garden</a:t>
            </a:r>
            <a:br>
              <a:rPr lang="en-US" i="1" dirty="0" smtClean="0"/>
            </a:br>
            <a:r>
              <a:rPr lang="en-US" dirty="0" smtClean="0"/>
              <a:t>(2006)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43400"/>
            <a:ext cx="4343400" cy="1752600"/>
          </a:xfrm>
        </p:spPr>
        <p:txBody>
          <a:bodyPr/>
          <a:lstStyle/>
          <a:p>
            <a:r>
              <a:rPr lang="en-US" dirty="0" err="1" smtClean="0"/>
              <a:t>Catherynne</a:t>
            </a:r>
            <a:r>
              <a:rPr lang="en-US" dirty="0" smtClean="0"/>
              <a:t> </a:t>
            </a:r>
            <a:r>
              <a:rPr lang="en-US" dirty="0" err="1" smtClean="0"/>
              <a:t>Valente</a:t>
            </a:r>
            <a:endParaRPr lang="en-US" dirty="0"/>
          </a:p>
        </p:txBody>
      </p:sp>
      <p:pic>
        <p:nvPicPr>
          <p:cNvPr id="5124" name="Picture 4" descr="The Folded World (Dirge for Prester John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8600" y="4191000"/>
            <a:ext cx="2476500" cy="2476500"/>
          </a:xfrm>
          <a:prstGeom prst="rect">
            <a:avLst/>
          </a:prstGeom>
          <a:noFill/>
        </p:spPr>
      </p:pic>
      <p:pic>
        <p:nvPicPr>
          <p:cNvPr id="5126" name="Picture 6" descr="http://orphanstales.com/images/orphanto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458200" cy="2643188"/>
          </a:xfrm>
          <a:prstGeom prst="rect">
            <a:avLst/>
          </a:prstGeom>
          <a:noFill/>
        </p:spPr>
      </p:pic>
      <p:pic>
        <p:nvPicPr>
          <p:cNvPr id="5128" name="Picture 8" descr="http://orphanstales.com/images/orphancover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28575"/>
            <a:ext cx="2638425" cy="6829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Anthropology and Secondary Worlds?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Fantasy generated at cultural intersections?</a:t>
            </a:r>
          </a:p>
          <a:p>
            <a:pPr lvl="1"/>
            <a:r>
              <a:rPr lang="en-US" dirty="0" smtClean="0"/>
              <a:t>Readers’ “secondary belief”—engaged temporarily within “</a:t>
            </a:r>
            <a:r>
              <a:rPr lang="en-US" b="1" dirty="0" smtClean="0"/>
              <a:t>Secondary World”</a:t>
            </a:r>
            <a:endParaRPr lang="en-US" dirty="0" smtClean="0"/>
          </a:p>
          <a:p>
            <a:pPr lvl="1"/>
            <a:r>
              <a:rPr lang="en-US" b="1" dirty="0" smtClean="0"/>
              <a:t>Borders</a:t>
            </a:r>
            <a:r>
              <a:rPr lang="en-US" dirty="0" smtClean="0"/>
              <a:t>: stories traded, exchanged—or silenced/ended </a:t>
            </a:r>
            <a:endParaRPr lang="en-US" dirty="0"/>
          </a:p>
          <a:p>
            <a:pPr lvl="1"/>
            <a:r>
              <a:rPr lang="en-US" dirty="0" smtClean="0"/>
              <a:t>Review: </a:t>
            </a:r>
            <a:r>
              <a:rPr lang="en-US" i="1" dirty="0" smtClean="0"/>
              <a:t>Beowulf,</a:t>
            </a:r>
            <a:r>
              <a:rPr lang="en-US" dirty="0" smtClean="0"/>
              <a:t> </a:t>
            </a:r>
            <a:r>
              <a:rPr lang="en-US" i="1" dirty="0" smtClean="0"/>
              <a:t>1001 Nights</a:t>
            </a:r>
            <a:r>
              <a:rPr lang="en-US" dirty="0" smtClean="0"/>
              <a:t>, </a:t>
            </a:r>
            <a:r>
              <a:rPr lang="en-US" i="1" dirty="0" smtClean="0"/>
              <a:t>Saga of the </a:t>
            </a:r>
            <a:r>
              <a:rPr lang="en-US" i="1" dirty="0" err="1" smtClean="0"/>
              <a:t>Volsungs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Borders </a:t>
            </a:r>
            <a:r>
              <a:rPr lang="en-US" dirty="0" smtClean="0"/>
              <a:t>between cultures represented within the narratives</a:t>
            </a:r>
          </a:p>
          <a:p>
            <a:pPr lvl="2"/>
            <a:r>
              <a:rPr lang="en-US" dirty="0" smtClean="0"/>
              <a:t>As generative of new </a:t>
            </a:r>
            <a:r>
              <a:rPr lang="en-US" dirty="0" err="1" smtClean="0"/>
              <a:t>stories</a:t>
            </a:r>
            <a:r>
              <a:rPr lang="en-US" dirty="0" err="1" smtClean="0">
                <a:sym typeface="Wingdings" pitchFamily="2" charset="2"/>
              </a:rPr>
              <a:t>mythology</a:t>
            </a:r>
            <a:r>
              <a:rPr lang="en-US" dirty="0" smtClean="0">
                <a:sym typeface="Wingdings" pitchFamily="2" charset="2"/>
              </a:rPr>
              <a:t> removed from original cultural contexts</a:t>
            </a:r>
            <a:endParaRPr lang="en-US" dirty="0" smtClean="0"/>
          </a:p>
          <a:p>
            <a:pPr lvl="2"/>
            <a:r>
              <a:rPr lang="en-US" dirty="0" smtClean="0"/>
              <a:t>As source of “magic” within stories? </a:t>
            </a:r>
          </a:p>
          <a:p>
            <a:pPr lvl="1"/>
            <a:r>
              <a:rPr lang="en-US" dirty="0" smtClean="0"/>
              <a:t>Anthropology as source material: research of ancient cultures, </a:t>
            </a:r>
            <a:r>
              <a:rPr lang="en-US" dirty="0" err="1" smtClean="0"/>
              <a:t>nonWestern</a:t>
            </a:r>
            <a:r>
              <a:rPr lang="en-US" dirty="0" smtClean="0"/>
              <a:t> cultures</a:t>
            </a:r>
          </a:p>
          <a:p>
            <a:pPr lvl="2"/>
            <a:r>
              <a:rPr lang="en-US" dirty="0" smtClean="0"/>
              <a:t>Ursula Le </a:t>
            </a:r>
            <a:r>
              <a:rPr lang="en-US" dirty="0" err="1" smtClean="0"/>
              <a:t>Guin</a:t>
            </a:r>
            <a:r>
              <a:rPr lang="en-US" dirty="0" smtClean="0"/>
              <a:t> (</a:t>
            </a:r>
            <a:r>
              <a:rPr lang="en-US" dirty="0" err="1" smtClean="0"/>
              <a:t>Earthsea</a:t>
            </a:r>
            <a:r>
              <a:rPr lang="en-US" dirty="0" smtClean="0"/>
              <a:t> cycle)– Le </a:t>
            </a:r>
            <a:r>
              <a:rPr lang="en-US" dirty="0" err="1" smtClean="0"/>
              <a:t>Guin</a:t>
            </a:r>
            <a:r>
              <a:rPr lang="en-US" dirty="0" smtClean="0"/>
              <a:t> as daughter of anthropologists </a:t>
            </a:r>
          </a:p>
          <a:p>
            <a:pPr lvl="2"/>
            <a:r>
              <a:rPr lang="en-US" dirty="0" err="1" smtClean="0"/>
              <a:t>Catherynne</a:t>
            </a:r>
            <a:r>
              <a:rPr lang="en-US" dirty="0" smtClean="0"/>
              <a:t> </a:t>
            </a:r>
            <a:r>
              <a:rPr lang="en-US" dirty="0" err="1" smtClean="0"/>
              <a:t>Valente</a:t>
            </a:r>
            <a:r>
              <a:rPr lang="en-US" dirty="0" smtClean="0"/>
              <a:t>: research of world mythologies, anthropology, medieval lit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Secondary World(s) of </a:t>
            </a:r>
            <a:r>
              <a:rPr lang="en-US" b="1" i="1" dirty="0" smtClean="0"/>
              <a:t>Orphan’s Tales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1001 Nights structure: enhanced</a:t>
            </a:r>
          </a:p>
          <a:p>
            <a:r>
              <a:rPr lang="en-US" dirty="0" smtClean="0"/>
              <a:t>Persian / Middle Eastern palace</a:t>
            </a:r>
          </a:p>
          <a:p>
            <a:pPr lvl="1"/>
            <a:r>
              <a:rPr lang="en-US" dirty="0" smtClean="0"/>
              <a:t>Cast-out orphan girl and </a:t>
            </a:r>
            <a:r>
              <a:rPr lang="en-US" dirty="0" err="1" smtClean="0"/>
              <a:t>Dinarzad’s</a:t>
            </a:r>
            <a:r>
              <a:rPr lang="en-US" dirty="0" smtClean="0"/>
              <a:t> little brother</a:t>
            </a:r>
          </a:p>
          <a:p>
            <a:pPr lvl="1"/>
            <a:r>
              <a:rPr lang="en-US" dirty="0" smtClean="0"/>
              <a:t>Tales on eyelids. . . Night Garden experience </a:t>
            </a:r>
          </a:p>
          <a:p>
            <a:pPr lvl="2"/>
            <a:r>
              <a:rPr lang="en-US" dirty="0" smtClean="0"/>
              <a:t>Inside vs. Outside Palace walls</a:t>
            </a:r>
          </a:p>
          <a:p>
            <a:pPr lvl="2"/>
            <a:r>
              <a:rPr lang="en-US" dirty="0" smtClean="0"/>
              <a:t>Nature associations / experience</a:t>
            </a:r>
          </a:p>
          <a:p>
            <a:pPr lvl="2"/>
            <a:r>
              <a:rPr lang="en-US" dirty="0" smtClean="0"/>
              <a:t>Trade/exchange: food for stories</a:t>
            </a:r>
          </a:p>
          <a:p>
            <a:pPr lvl="2"/>
            <a:r>
              <a:rPr lang="en-US" dirty="0" smtClean="0"/>
              <a:t>Childhood verging on adulthood</a:t>
            </a:r>
          </a:p>
          <a:p>
            <a:pPr lvl="1"/>
            <a:r>
              <a:rPr lang="en-US" dirty="0" smtClean="0"/>
              <a:t>Tale of Prince and Goose </a:t>
            </a:r>
            <a:r>
              <a:rPr lang="en-US" dirty="0" smtClean="0">
                <a:sym typeface="Wingdings" pitchFamily="2" charset="2"/>
              </a:rPr>
              <a:t> Witch’s tale—leads to experience of horsewomen’s culture. . .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Culture and Gender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4864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>
                <a:sym typeface="Wingdings" pitchFamily="2" charset="2"/>
              </a:rPr>
              <a:t>Grandmother </a:t>
            </a:r>
            <a:r>
              <a:rPr lang="en-US" dirty="0" err="1" smtClean="0">
                <a:sym typeface="Wingdings" pitchFamily="2" charset="2"/>
              </a:rPr>
              <a:t>Bentbow</a:t>
            </a:r>
            <a:r>
              <a:rPr lang="en-US" dirty="0" smtClean="0">
                <a:sym typeface="Wingdings" pitchFamily="2" charset="2"/>
              </a:rPr>
              <a:t> and Knife…. Vs. Prince Leander and his father the King 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Historical context: Persians invading the steppes</a:t>
            </a:r>
          </a:p>
          <a:p>
            <a:pPr lvl="1"/>
            <a:endParaRPr lang="en-US" dirty="0" smtClean="0">
              <a:sym typeface="Wingdings" pitchFamily="2" charset="2"/>
            </a:endParaRPr>
          </a:p>
          <a:p>
            <a:pPr lvl="1"/>
            <a:r>
              <a:rPr lang="en-US" b="1" dirty="0" smtClean="0">
                <a:sym typeface="Wingdings" pitchFamily="2" charset="2"/>
              </a:rPr>
              <a:t>SHAPE-SHIFTING MAGIC : conflict of gender authority? </a:t>
            </a:r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endParaRPr lang="en-US" dirty="0" smtClean="0">
              <a:sym typeface="Wingdings" pitchFamily="2" charset="2"/>
            </a:endParaRPr>
          </a:p>
          <a:p>
            <a:r>
              <a:rPr lang="en-US" b="1" dirty="0" smtClean="0">
                <a:sym typeface="Wingdings" pitchFamily="2" charset="2"/>
              </a:rPr>
              <a:t>Female Authority vs. Male Authority:</a:t>
            </a:r>
          </a:p>
          <a:p>
            <a:pPr lvl="1"/>
            <a:r>
              <a:rPr lang="en-US" sz="2900" b="1" dirty="0" smtClean="0">
                <a:solidFill>
                  <a:srgbClr val="FF0000"/>
                </a:solidFill>
                <a:sym typeface="Wingdings" pitchFamily="2" charset="2"/>
              </a:rPr>
              <a:t>Matrilineal</a:t>
            </a:r>
            <a:r>
              <a:rPr lang="en-US" sz="2900" dirty="0" smtClean="0">
                <a:solidFill>
                  <a:srgbClr val="FF0000"/>
                </a:solidFill>
                <a:sym typeface="Wingdings" pitchFamily="2" charset="2"/>
              </a:rPr>
              <a:t> order</a:t>
            </a:r>
            <a:r>
              <a:rPr lang="en-US" sz="2900" dirty="0" smtClean="0">
                <a:sym typeface="Wingdings" pitchFamily="2" charset="2"/>
              </a:rPr>
              <a:t>: culture organized through inheritance of property and family order from mother to children. (Males can be tribal leaders… Females too. </a:t>
            </a:r>
            <a:r>
              <a:rPr lang="en-US" sz="2900" b="1" dirty="0" smtClean="0">
                <a:sym typeface="Wingdings" pitchFamily="2" charset="2"/>
              </a:rPr>
              <a:t>Sharing authority</a:t>
            </a:r>
            <a:r>
              <a:rPr lang="en-US" sz="2900" dirty="0" smtClean="0">
                <a:sym typeface="Wingdings" pitchFamily="2" charset="2"/>
              </a:rPr>
              <a:t>.)  sibling relations are stronger than father-son relations. Women’s defining relationships are with their children and their siblings, mothers, and aunts. Husbands are temporary pair bonds. Ancient social orders…. </a:t>
            </a:r>
            <a:r>
              <a:rPr lang="en-US" sz="2900" b="1" dirty="0" smtClean="0">
                <a:sym typeface="Wingdings" pitchFamily="2" charset="2"/>
              </a:rPr>
              <a:t>Men and Women can both be leaders of society</a:t>
            </a:r>
          </a:p>
          <a:p>
            <a:pPr lvl="1"/>
            <a:r>
              <a:rPr lang="en-US" sz="2900" b="1" dirty="0" err="1" smtClean="0">
                <a:sym typeface="Wingdings" pitchFamily="2" charset="2"/>
              </a:rPr>
              <a:t>Patrilineal</a:t>
            </a:r>
            <a:r>
              <a:rPr lang="en-US" sz="2900" b="1" dirty="0" smtClean="0">
                <a:sym typeface="Wingdings" pitchFamily="2" charset="2"/>
              </a:rPr>
              <a:t> order: </a:t>
            </a:r>
            <a:r>
              <a:rPr lang="en-US" sz="2900" dirty="0" smtClean="0">
                <a:sym typeface="Wingdings" pitchFamily="2" charset="2"/>
              </a:rPr>
              <a:t>property and family inheritance from father to children. Identity derived from fathers. Women’s identities redefined by marriage. </a:t>
            </a:r>
            <a:br>
              <a:rPr lang="en-US" sz="2900" dirty="0" smtClean="0">
                <a:sym typeface="Wingdings" pitchFamily="2" charset="2"/>
              </a:rPr>
            </a:br>
            <a:endParaRPr lang="en-US" sz="2900" dirty="0" smtClean="0">
              <a:sym typeface="Wingdings" pitchFamily="2" charset="2"/>
            </a:endParaRPr>
          </a:p>
          <a:p>
            <a:pPr lvl="1">
              <a:buNone/>
            </a:pPr>
            <a:r>
              <a:rPr lang="en-US" sz="2900" dirty="0" smtClean="0">
                <a:sym typeface="Wingdings" pitchFamily="2" charset="2"/>
              </a:rPr>
              <a:t>   ********************************************</a:t>
            </a:r>
          </a:p>
          <a:p>
            <a:pPr lvl="1"/>
            <a:r>
              <a:rPr lang="en-US" sz="2900" b="1" dirty="0" smtClean="0">
                <a:sym typeface="Wingdings" pitchFamily="2" charset="2"/>
              </a:rPr>
              <a:t>Matriarchal society: </a:t>
            </a:r>
            <a:r>
              <a:rPr lang="en-US" sz="2900" dirty="0" smtClean="0">
                <a:sym typeface="Wingdings" pitchFamily="2" charset="2"/>
              </a:rPr>
              <a:t>political and moral leadership dominated by women. Mother as exclusive authority.  Inheritance, family organized through mothers’ line. </a:t>
            </a:r>
            <a:r>
              <a:rPr lang="en-US" sz="2900" dirty="0" smtClean="0">
                <a:solidFill>
                  <a:srgbClr val="FF0000"/>
                </a:solidFill>
                <a:sym typeface="Wingdings" pitchFamily="2" charset="2"/>
              </a:rPr>
              <a:t>Many anthropologists claim there have been no true matriarchies. </a:t>
            </a:r>
            <a:r>
              <a:rPr lang="en-US" sz="2900" dirty="0" smtClean="0">
                <a:sym typeface="Wingdings" pitchFamily="2" charset="2"/>
              </a:rPr>
              <a:t>	</a:t>
            </a:r>
          </a:p>
          <a:p>
            <a:pPr lvl="2"/>
            <a:r>
              <a:rPr lang="en-US" sz="2900" b="1" dirty="0" smtClean="0">
                <a:sym typeface="Wingdings" pitchFamily="2" charset="2"/>
              </a:rPr>
              <a:t>Mythical example: Amazons</a:t>
            </a:r>
            <a:r>
              <a:rPr lang="en-US" sz="2900" dirty="0" smtClean="0">
                <a:sym typeface="Wingdings" pitchFamily="2" charset="2"/>
              </a:rPr>
              <a:t>: did they exist? </a:t>
            </a:r>
          </a:p>
          <a:p>
            <a:pPr lvl="1">
              <a:buNone/>
            </a:pPr>
            <a:endParaRPr lang="en-US" sz="2900" dirty="0" smtClean="0">
              <a:sym typeface="Wingdings" pitchFamily="2" charset="2"/>
            </a:endParaRPr>
          </a:p>
          <a:p>
            <a:pPr lvl="1"/>
            <a:r>
              <a:rPr lang="en-US" sz="2900" b="1" dirty="0" smtClean="0">
                <a:sym typeface="Wingdings" pitchFamily="2" charset="2"/>
              </a:rPr>
              <a:t>Patriarchal society: </a:t>
            </a:r>
            <a:r>
              <a:rPr lang="en-US" sz="2900" dirty="0" smtClean="0">
                <a:sym typeface="Wingdings" pitchFamily="2" charset="2"/>
              </a:rPr>
              <a:t>political and moral authority dominated by men. Men control distribution of wealth, resources, including wives.  Inheritance, family, organized by fathers.</a:t>
            </a:r>
          </a:p>
          <a:p>
            <a:pPr lvl="2"/>
            <a:r>
              <a:rPr lang="en-US" sz="2900" dirty="0" smtClean="0">
                <a:sym typeface="Wingdings" pitchFamily="2" charset="2"/>
              </a:rPr>
              <a:t>“your father, the King” controls social order. If women rule, they rule in the roles of men! </a:t>
            </a:r>
          </a:p>
          <a:p>
            <a:pPr lvl="3">
              <a:buNone/>
            </a:pPr>
            <a:endParaRPr lang="en-US" dirty="0" smtClean="0">
              <a:sym typeface="Wingdings" pitchFamily="2" charset="2"/>
            </a:endParaRPr>
          </a:p>
          <a:p>
            <a:pPr lvl="3"/>
            <a:endParaRPr lang="en-US" dirty="0" smtClean="0">
              <a:sym typeface="Wingdings" pitchFamily="2" charset="2"/>
            </a:endParaRPr>
          </a:p>
          <a:p>
            <a:pPr lvl="2"/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457200"/>
            <a:ext cx="35052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Nomadic Steppe People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124200"/>
            <a:ext cx="8153400" cy="3733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“Scythians” (Greek name from Herodotus)</a:t>
            </a:r>
          </a:p>
          <a:p>
            <a:pPr lvl="1"/>
            <a:r>
              <a:rPr lang="en-US" dirty="0" smtClean="0"/>
              <a:t>Multiple cultural groups on the Eurasian plains or steppes</a:t>
            </a:r>
          </a:p>
          <a:p>
            <a:pPr lvl="1"/>
            <a:r>
              <a:rPr lang="en-US" dirty="0" smtClean="0"/>
              <a:t>Greeks and Persians vs. Scythians– ancient history of conflicts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b="1" dirty="0" err="1" smtClean="0"/>
              <a:t>Massagetae</a:t>
            </a:r>
            <a:r>
              <a:rPr lang="en-US" b="1" dirty="0" smtClean="0"/>
              <a:t>: </a:t>
            </a:r>
            <a:r>
              <a:rPr lang="en-US" dirty="0" smtClean="0"/>
              <a:t>nomadic tribe near the Aral sea, led by Queen </a:t>
            </a:r>
            <a:r>
              <a:rPr lang="en-US" dirty="0" err="1" smtClean="0"/>
              <a:t>Tomyris</a:t>
            </a:r>
            <a:r>
              <a:rPr lang="en-US" dirty="0" smtClean="0"/>
              <a:t>: defeated a Persian invading force and killed the Persian king, Cyrus the Great living in the vicinity of the Aral Sea who under the leadership of their queen, </a:t>
            </a:r>
            <a:r>
              <a:rPr lang="en-US" dirty="0" err="1" smtClean="0"/>
              <a:t>Tomyris</a:t>
            </a:r>
            <a:r>
              <a:rPr lang="en-US" dirty="0" smtClean="0"/>
              <a:t>, defeated and killed Cyrus the Great, </a:t>
            </a:r>
            <a:r>
              <a:rPr lang="en-US" dirty="0" err="1" smtClean="0"/>
              <a:t>Achaemenid</a:t>
            </a:r>
            <a:r>
              <a:rPr lang="en-US" dirty="0" smtClean="0"/>
              <a:t> Persian king, when he tried to invade her lands in 530 BCE.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Horses central to nomadic cultural life</a:t>
            </a:r>
          </a:p>
          <a:p>
            <a:pPr lvl="1"/>
            <a:r>
              <a:rPr lang="en-US" dirty="0" smtClean="0"/>
              <a:t>20</a:t>
            </a:r>
            <a:r>
              <a:rPr lang="en-US" baseline="30000" dirty="0" smtClean="0"/>
              <a:t>th</a:t>
            </a:r>
            <a:r>
              <a:rPr lang="en-US" dirty="0" smtClean="0"/>
              <a:t>-c archaeological excavations from the 1920s </a:t>
            </a:r>
            <a:r>
              <a:rPr lang="en-US" dirty="0" err="1" smtClean="0"/>
              <a:t>throught</a:t>
            </a:r>
            <a:r>
              <a:rPr lang="en-US" dirty="0" smtClean="0"/>
              <a:t> the 1990s: uncovering burial sites—revealing religious practices / women’s authority </a:t>
            </a:r>
          </a:p>
          <a:p>
            <a:pPr lvl="1"/>
            <a:r>
              <a:rPr lang="en-US" dirty="0" smtClean="0"/>
              <a:t>Women revealed to have been leaders and warriors</a:t>
            </a:r>
          </a:p>
          <a:p>
            <a:endParaRPr lang="en-US" dirty="0"/>
          </a:p>
        </p:txBody>
      </p:sp>
      <p:pic>
        <p:nvPicPr>
          <p:cNvPr id="19458" name="Picture 2" descr="Woman warri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124450" cy="3152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0"/>
            <a:ext cx="8229600" cy="1143000"/>
          </a:xfrm>
        </p:spPr>
        <p:txBody>
          <a:bodyPr/>
          <a:lstStyle/>
          <a:p>
            <a:r>
              <a:rPr lang="en-US" dirty="0" smtClean="0"/>
              <a:t>Eurasian Steppes</a:t>
            </a:r>
            <a:endParaRPr lang="en-US" dirty="0"/>
          </a:p>
        </p:txBody>
      </p:sp>
      <p:sp>
        <p:nvSpPr>
          <p:cNvPr id="1026" name="AutoShape 2" descr="https://sremote.pitt.edu/estarch/,DanaInfo=c1933542.cdn.cloudfiles.rackspacecloud.com+fig_035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s://sremote.pitt.edu/estarch/,DanaInfo=c1933542.cdn.cloudfiles.rackspacecloud.com+fig_035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D:\Users\Lisa\Pitt-Greensburg\Courses\ENGLIT1572 (Fantasy and Romance)\EurasianSteppemap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1000"/>
            <a:ext cx="7620000" cy="485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Aganippe</a:t>
            </a:r>
            <a:r>
              <a:rPr lang="en-US" dirty="0" smtClean="0"/>
              <a:t>: The Mare who Destroys Mercifully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600200"/>
            <a:ext cx="52578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Horse form of Gk. Goddess Demeter, worshipped by ancient, localized cults</a:t>
            </a:r>
          </a:p>
          <a:p>
            <a:pPr lvl="1"/>
            <a:r>
              <a:rPr lang="en-US" dirty="0" smtClean="0"/>
              <a:t>Idol to </a:t>
            </a:r>
            <a:r>
              <a:rPr lang="en-US" dirty="0" err="1" smtClean="0"/>
              <a:t>Aganippe</a:t>
            </a:r>
            <a:r>
              <a:rPr lang="en-US" dirty="0" smtClean="0"/>
              <a:t> in </a:t>
            </a:r>
            <a:r>
              <a:rPr lang="en-US" dirty="0" err="1" smtClean="0"/>
              <a:t>Mavrospelya</a:t>
            </a:r>
            <a:r>
              <a:rPr lang="en-US" dirty="0"/>
              <a:t>, the Black Cave, in </a:t>
            </a:r>
            <a:r>
              <a:rPr lang="en-US" dirty="0" err="1" smtClean="0"/>
              <a:t>Phigalia</a:t>
            </a:r>
            <a:r>
              <a:rPr lang="en-US" dirty="0" smtClean="0"/>
              <a:t>: mare with mane of snakes, surrounded by other creatures…</a:t>
            </a:r>
          </a:p>
          <a:p>
            <a:pPr lvl="1"/>
            <a:r>
              <a:rPr lang="en-US" dirty="0" smtClean="0"/>
              <a:t>related to later myths of Pegasus, flying horse</a:t>
            </a:r>
          </a:p>
          <a:p>
            <a:r>
              <a:rPr lang="en-US" dirty="0" smtClean="0"/>
              <a:t>Demeter: associated with the earth’s fertility, harvest, sustaining life</a:t>
            </a:r>
          </a:p>
          <a:p>
            <a:pPr lvl="1"/>
            <a:r>
              <a:rPr lang="en-US" dirty="0" smtClean="0"/>
              <a:t>Very ancient forms: associated with life cycle as Virgin, Mother, and Crone (bringer of death)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http://image.absoluteastronomy.com/images/encyclopediaimages/d/de/demeter_in_horse_chariot_w_daughter_kore_83d40m_wikic_tempio_y_di_selinunte_sec_v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3238500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Narrative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Immersion in “secondary belief” systems</a:t>
            </a:r>
          </a:p>
          <a:p>
            <a:pPr lvl="1"/>
            <a:r>
              <a:rPr lang="en-US" dirty="0" smtClean="0"/>
              <a:t>Cultural experience? </a:t>
            </a:r>
          </a:p>
          <a:p>
            <a:pPr lvl="1"/>
            <a:r>
              <a:rPr lang="en-US" dirty="0" smtClean="0"/>
              <a:t>Tangible experience of supernatural:</a:t>
            </a:r>
          </a:p>
          <a:p>
            <a:pPr lvl="2"/>
            <a:r>
              <a:rPr lang="en-US" dirty="0" smtClean="0"/>
              <a:t>Mare and fox, holes full of light…spilling into the world</a:t>
            </a:r>
          </a:p>
          <a:p>
            <a:pPr lvl="2"/>
            <a:r>
              <a:rPr lang="en-US" dirty="0" smtClean="0"/>
              <a:t>Source of magic…as resistance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Blood – </a:t>
            </a:r>
            <a:r>
              <a:rPr lang="en-US" smtClean="0"/>
              <a:t>Light Transfusions!</a:t>
            </a:r>
            <a:endParaRPr lang="en-US" dirty="0" smtClean="0"/>
          </a:p>
          <a:p>
            <a:pPr lvl="1"/>
            <a:r>
              <a:rPr lang="en-US" dirty="0" smtClean="0"/>
              <a:t>Significance to </a:t>
            </a:r>
          </a:p>
          <a:p>
            <a:pPr lvl="2"/>
            <a:r>
              <a:rPr lang="en-US" dirty="0" smtClean="0"/>
              <a:t>Knife (48)</a:t>
            </a:r>
          </a:p>
          <a:p>
            <a:pPr lvl="2"/>
            <a:r>
              <a:rPr lang="en-US" dirty="0" smtClean="0"/>
              <a:t>Prince Leander?</a:t>
            </a:r>
          </a:p>
          <a:p>
            <a:pPr lvl="2"/>
            <a:r>
              <a:rPr lang="en-US" dirty="0" smtClean="0"/>
              <a:t>orphan girl and prince in outside frame?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Conflicts and Intersections: </a:t>
            </a:r>
            <a:br>
              <a:rPr lang="en-US" dirty="0" smtClean="0"/>
            </a:br>
            <a:r>
              <a:rPr lang="en-US" dirty="0" smtClean="0"/>
              <a:t>Ages, Genders, Cultures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Bear vs. Harpoon Star</a:t>
            </a:r>
          </a:p>
          <a:p>
            <a:pPr>
              <a:buNone/>
            </a:pPr>
            <a:r>
              <a:rPr lang="en-US" dirty="0" smtClean="0"/>
              <a:t>	animal – human transformation (tavern-keeper)</a:t>
            </a:r>
          </a:p>
          <a:p>
            <a:pPr>
              <a:buNone/>
            </a:pPr>
            <a:r>
              <a:rPr lang="en-US" dirty="0" smtClean="0"/>
              <a:t>	conflict with star-beings (death of Snake Star)</a:t>
            </a:r>
          </a:p>
          <a:p>
            <a:pPr>
              <a:buNone/>
            </a:pPr>
            <a:r>
              <a:rPr lang="en-US" dirty="0" smtClean="0"/>
              <a:t>	humans </a:t>
            </a:r>
            <a:r>
              <a:rPr lang="en-US" dirty="0" err="1" smtClean="0"/>
              <a:t>vs</a:t>
            </a:r>
            <a:r>
              <a:rPr lang="en-US" dirty="0" smtClean="0"/>
              <a:t> animals?  Relations with star-beings, and </a:t>
            </a:r>
            <a:r>
              <a:rPr lang="en-US" b="1" dirty="0" smtClean="0"/>
              <a:t>QUESTS (104)</a:t>
            </a:r>
          </a:p>
          <a:p>
            <a:pPr>
              <a:buNone/>
            </a:pPr>
            <a:r>
              <a:rPr lang="en-US" b="1" dirty="0" smtClean="0"/>
              <a:t>      [What’s a quest?]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 smtClean="0"/>
              <a:t>Beast and Marsh King</a:t>
            </a:r>
          </a:p>
          <a:p>
            <a:pPr lvl="1"/>
            <a:r>
              <a:rPr lang="en-US" dirty="0" smtClean="0"/>
              <a:t>Interactions with princes and witches</a:t>
            </a:r>
          </a:p>
          <a:p>
            <a:pPr lvl="1"/>
            <a:r>
              <a:rPr lang="en-US" dirty="0" smtClean="0"/>
              <a:t>(Prince Mathematics… Universal Monarchic Algorithm) (110-111)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err="1" smtClean="0"/>
              <a:t>Magadin</a:t>
            </a:r>
            <a:endParaRPr lang="en-US" b="1" dirty="0" smtClean="0"/>
          </a:p>
          <a:p>
            <a:pPr lvl="1"/>
            <a:r>
              <a:rPr lang="en-US" dirty="0" smtClean="0"/>
              <a:t>Stepmother (</a:t>
            </a:r>
            <a:r>
              <a:rPr lang="en-US" dirty="0" err="1" smtClean="0"/>
              <a:t>Iolanthe</a:t>
            </a:r>
            <a:r>
              <a:rPr lang="en-US" dirty="0" smtClean="0"/>
              <a:t>) / stepsisters… (“All stepmothers are witches” (128)</a:t>
            </a:r>
          </a:p>
          <a:p>
            <a:pPr lvl="1"/>
            <a:r>
              <a:rPr lang="en-US" dirty="0" smtClean="0"/>
              <a:t>BEAST / Monstrosity vs. tower captivity</a:t>
            </a:r>
          </a:p>
          <a:p>
            <a:pPr lvl="1"/>
            <a:r>
              <a:rPr lang="en-US" dirty="0" smtClean="0"/>
              <a:t>Wizards and Kings vs. Witches</a:t>
            </a:r>
          </a:p>
          <a:p>
            <a:pPr lvl="1"/>
            <a:r>
              <a:rPr lang="en-US" dirty="0" smtClean="0"/>
              <a:t>and the boy-prince in frame narrative?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3762</TotalTime>
  <Words>394</Words>
  <Application>Microsoft Office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In the Night Garden (2006) </vt:lpstr>
      <vt:lpstr>Anthropology and Secondary Worlds?</vt:lpstr>
      <vt:lpstr>Secondary World(s) of Orphan’s Tales</vt:lpstr>
      <vt:lpstr>Culture and Gender</vt:lpstr>
      <vt:lpstr> Nomadic Steppe People</vt:lpstr>
      <vt:lpstr>Eurasian Steppes</vt:lpstr>
      <vt:lpstr>Aganippe: The Mare who Destroys Mercifully</vt:lpstr>
      <vt:lpstr>Narrative Structure</vt:lpstr>
      <vt:lpstr>Conflicts and Intersections:  Ages, Genders, Cultures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the Night Garden</dc:title>
  <dc:creator>EB-B</dc:creator>
  <cp:lastModifiedBy>Beshero-Bondar, Elisa Eileen</cp:lastModifiedBy>
  <cp:revision>22</cp:revision>
  <dcterms:created xsi:type="dcterms:W3CDTF">2011-11-13T19:29:34Z</dcterms:created>
  <dcterms:modified xsi:type="dcterms:W3CDTF">2014-04-03T18:30:48Z</dcterms:modified>
</cp:coreProperties>
</file>