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92" r:id="rId5"/>
    <p:sldId id="273" r:id="rId6"/>
    <p:sldId id="272" r:id="rId7"/>
    <p:sldId id="259" r:id="rId8"/>
    <p:sldId id="260" r:id="rId9"/>
    <p:sldId id="261" r:id="rId10"/>
    <p:sldId id="267" r:id="rId11"/>
    <p:sldId id="262" r:id="rId12"/>
    <p:sldId id="269" r:id="rId13"/>
    <p:sldId id="268" r:id="rId14"/>
    <p:sldId id="271" r:id="rId15"/>
    <p:sldId id="263" r:id="rId16"/>
    <p:sldId id="284" r:id="rId17"/>
    <p:sldId id="276" r:id="rId18"/>
    <p:sldId id="274" r:id="rId19"/>
    <p:sldId id="275" r:id="rId20"/>
    <p:sldId id="286" r:id="rId21"/>
    <p:sldId id="282" r:id="rId22"/>
    <p:sldId id="287" r:id="rId23"/>
    <p:sldId id="285" r:id="rId24"/>
    <p:sldId id="277" r:id="rId25"/>
    <p:sldId id="278" r:id="rId26"/>
    <p:sldId id="283" r:id="rId27"/>
    <p:sldId id="279" r:id="rId28"/>
    <p:sldId id="280" r:id="rId29"/>
    <p:sldId id="289" r:id="rId30"/>
    <p:sldId id="264" r:id="rId31"/>
    <p:sldId id="290" r:id="rId32"/>
    <p:sldId id="288" r:id="rId33"/>
    <p:sldId id="265" r:id="rId34"/>
    <p:sldId id="266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4E75A5-25D1-4D30-991D-9A2E74180B23}">
          <p14:sldIdLst>
            <p14:sldId id="256"/>
            <p14:sldId id="257"/>
            <p14:sldId id="270"/>
            <p14:sldId id="292"/>
            <p14:sldId id="273"/>
            <p14:sldId id="272"/>
            <p14:sldId id="259"/>
            <p14:sldId id="260"/>
            <p14:sldId id="261"/>
            <p14:sldId id="267"/>
            <p14:sldId id="262"/>
            <p14:sldId id="269"/>
            <p14:sldId id="268"/>
            <p14:sldId id="271"/>
            <p14:sldId id="263"/>
            <p14:sldId id="284"/>
            <p14:sldId id="276"/>
            <p14:sldId id="274"/>
            <p14:sldId id="275"/>
            <p14:sldId id="286"/>
            <p14:sldId id="282"/>
            <p14:sldId id="287"/>
            <p14:sldId id="285"/>
            <p14:sldId id="277"/>
            <p14:sldId id="278"/>
            <p14:sldId id="283"/>
            <p14:sldId id="279"/>
            <p14:sldId id="280"/>
            <p14:sldId id="289"/>
            <p14:sldId id="264"/>
            <p14:sldId id="290"/>
            <p14:sldId id="288"/>
            <p14:sldId id="265"/>
            <p14:sldId id="266"/>
            <p14:sldId id="2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85" d="100"/>
          <a:sy n="85" d="100"/>
        </p:scale>
        <p:origin x="-184" y="-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 basics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1.0</c:v>
                </c:pt>
                <c:pt idx="1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descriptives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Statistical models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Diagnostics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1.0</c:v>
                </c:pt>
                <c:pt idx="1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Model-based simulation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2.0</c:v>
                </c:pt>
                <c:pt idx="1">
                  <c:v>2.0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Review and further topics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1.0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6269720"/>
        <c:axId val="245668760"/>
      </c:barChart>
      <c:catAx>
        <c:axId val="3462697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68760"/>
        <c:crosses val="autoZero"/>
        <c:auto val="1"/>
        <c:lblAlgn val="ctr"/>
        <c:lblOffset val="100"/>
        <c:noMultiLvlLbl val="0"/>
      </c:catAx>
      <c:valAx>
        <c:axId val="245668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69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77539582325842"/>
          <c:y val="0.80568005918586"/>
          <c:w val="0.873827907608324"/>
          <c:h val="0.1766254864233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4.wmf"/><Relationship Id="rId2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49440"/>
            <a:ext cx="4937760" cy="4519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331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77079"/>
            <a:ext cx="4937760" cy="3883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4332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94968"/>
            <a:ext cx="10058400" cy="4374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4159" y="122188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3.wmf"/><Relationship Id="rId5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18.wmf"/><Relationship Id="rId11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1.emf"/><Relationship Id="rId5" Type="http://schemas.openxmlformats.org/officeDocument/2006/relationships/image" Target="../media/image2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statnetWeb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Teaching and Learning Network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4516978" cy="1143000"/>
          </a:xfrm>
        </p:spPr>
        <p:txBody>
          <a:bodyPr/>
          <a:lstStyle/>
          <a:p>
            <a:r>
              <a:rPr lang="en-US" dirty="0" smtClean="0"/>
              <a:t>XXXV Sunbelt conference</a:t>
            </a:r>
          </a:p>
          <a:p>
            <a:r>
              <a:rPr lang="en-US" dirty="0" smtClean="0"/>
              <a:t>June 24, 2015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8702" y="4455621"/>
            <a:ext cx="451697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Emily Beylerian</a:t>
            </a:r>
          </a:p>
          <a:p>
            <a:pPr algn="r"/>
            <a:r>
              <a:rPr lang="en-US" dirty="0" smtClean="0"/>
              <a:t>Martina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Interactive: </a:t>
            </a:r>
            <a:r>
              <a:rPr lang="en-US" dirty="0"/>
              <a:t>open statnetWeb and attempt to upload the dataset that you brought with you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Uploading to </a:t>
            </a:r>
            <a:r>
              <a:rPr lang="en-US" dirty="0" err="1" smtClean="0"/>
              <a:t>statnetWeb</a:t>
            </a:r>
            <a:endParaRPr lang="en-US" dirty="0" smtClean="0"/>
          </a:p>
          <a:p>
            <a:pPr lvl="1"/>
            <a:r>
              <a:rPr lang="en-US" dirty="0" smtClean="0"/>
              <a:t>Matrices (.</a:t>
            </a:r>
            <a:r>
              <a:rPr lang="en-US" dirty="0" err="1" smtClean="0"/>
              <a:t>csv</a:t>
            </a:r>
            <a:r>
              <a:rPr lang="en-US" dirty="0" smtClean="0"/>
              <a:t> or R-object)</a:t>
            </a:r>
          </a:p>
          <a:p>
            <a:pPr lvl="2"/>
            <a:r>
              <a:rPr lang="en-US" dirty="0" smtClean="0"/>
              <a:t>Adjacency matrices should have node labels in the first row and column of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Incidence matrices should have edge labels in the first row and node labels in the first column of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Edge lists should </a:t>
            </a:r>
            <a:r>
              <a:rPr lang="en-US" i="1" dirty="0" smtClean="0"/>
              <a:t>not</a:t>
            </a:r>
            <a:r>
              <a:rPr lang="en-US" dirty="0" smtClean="0"/>
              <a:t> have row or column labels in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Built-in datasets</a:t>
            </a:r>
          </a:p>
          <a:p>
            <a:pPr lvl="1"/>
            <a:r>
              <a:rPr lang="en-US" dirty="0" err="1" smtClean="0"/>
              <a:t>ergm</a:t>
            </a:r>
            <a:r>
              <a:rPr lang="en-US" dirty="0" smtClean="0"/>
              <a:t> object (R-object)</a:t>
            </a:r>
          </a:p>
          <a:p>
            <a:pPr lvl="1"/>
            <a:r>
              <a:rPr lang="en-US" dirty="0" err="1" smtClean="0"/>
              <a:t>Pajek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etwork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(.</a:t>
            </a:r>
            <a:r>
              <a:rPr lang="en-US" dirty="0" err="1" smtClean="0"/>
              <a:t>paj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52904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most of the workshop we will be using the built-in networks to standardize our results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571"/>
            <a:ext cx="526666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Editing data</a:t>
            </a:r>
          </a:p>
          <a:p>
            <a:pPr lvl="1"/>
            <a:r>
              <a:rPr lang="en-US" dirty="0" smtClean="0"/>
              <a:t>Symmetrize edges</a:t>
            </a:r>
          </a:p>
          <a:p>
            <a:pPr lvl="2"/>
            <a:r>
              <a:rPr lang="en-US" dirty="0" smtClean="0"/>
              <a:t>Upper triangle</a:t>
            </a:r>
          </a:p>
          <a:p>
            <a:pPr lvl="2"/>
            <a:r>
              <a:rPr lang="en-US" dirty="0" smtClean="0"/>
              <a:t>Lower triangle</a:t>
            </a:r>
          </a:p>
          <a:p>
            <a:pPr lvl="2"/>
            <a:r>
              <a:rPr lang="en-US" dirty="0" smtClean="0"/>
              <a:t>Strong (intersection)</a:t>
            </a:r>
          </a:p>
          <a:p>
            <a:pPr lvl="2"/>
            <a:r>
              <a:rPr lang="en-US" dirty="0" smtClean="0"/>
              <a:t>Weak (union)</a:t>
            </a:r>
          </a:p>
          <a:p>
            <a:pPr lvl="1"/>
            <a:r>
              <a:rPr lang="en-US" dirty="0" smtClean="0"/>
              <a:t>Upload new attribute values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Network summary</a:t>
            </a:r>
          </a:p>
          <a:p>
            <a:pPr lvl="1"/>
            <a:r>
              <a:rPr lang="en-US" dirty="0" smtClean="0"/>
              <a:t>Verify that the network has the basic characteristics you expect</a:t>
            </a:r>
          </a:p>
          <a:p>
            <a:pPr lvl="1"/>
            <a:r>
              <a:rPr lang="en-US" dirty="0" smtClean="0"/>
              <a:t>Can go back to this on almost every page of </a:t>
            </a:r>
            <a:r>
              <a:rPr lang="en-US" dirty="0" err="1" smtClean="0"/>
              <a:t>statnetWeb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156" y="2872183"/>
            <a:ext cx="2321288" cy="28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7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smtClean="0"/>
              <a:t>always a </a:t>
            </a:r>
            <a:r>
              <a:rPr lang="en-US" dirty="0"/>
              <a:t>good idea to look at your data before trying to model</a:t>
            </a:r>
          </a:p>
          <a:p>
            <a:pPr lvl="1"/>
            <a:r>
              <a:rPr lang="en-US" dirty="0"/>
              <a:t>Graphical exploration</a:t>
            </a:r>
          </a:p>
          <a:p>
            <a:pPr lvl="1"/>
            <a:r>
              <a:rPr lang="en-US" dirty="0"/>
              <a:t>Numerical summaries</a:t>
            </a:r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plot</a:t>
            </a:r>
          </a:p>
          <a:p>
            <a:pPr lvl="1"/>
            <a:r>
              <a:rPr lang="en-US" dirty="0"/>
              <a:t>Color code nodes by attributes</a:t>
            </a:r>
          </a:p>
          <a:p>
            <a:pPr lvl="1"/>
            <a:r>
              <a:rPr lang="en-US" dirty="0"/>
              <a:t>Size by numeric attributes or </a:t>
            </a:r>
            <a:r>
              <a:rPr lang="en-US" dirty="0" err="1"/>
              <a:t>betweenness</a:t>
            </a:r>
            <a:endParaRPr lang="en-US" dirty="0"/>
          </a:p>
          <a:p>
            <a:pPr lvl="2"/>
            <a:r>
              <a:rPr lang="en-US" dirty="0"/>
              <a:t>Note: if larger nodes obscure small ones you can edit the opacity to ensure that all nodes are visible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Interactive: </a:t>
            </a:r>
            <a:r>
              <a:rPr lang="en-US" dirty="0"/>
              <a:t>L</a:t>
            </a:r>
            <a:r>
              <a:rPr lang="en-US" dirty="0" smtClean="0"/>
              <a:t>oad the </a:t>
            </a:r>
            <a:r>
              <a:rPr lang="en-US" dirty="0" err="1" smtClean="0"/>
              <a:t>faux.mesa.high</a:t>
            </a:r>
            <a:r>
              <a:rPr lang="en-US" dirty="0" smtClean="0"/>
              <a:t> data and examine the network plot.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Play around with color-coding the nodes</a:t>
            </a:r>
          </a:p>
          <a:p>
            <a:pPr lvl="1"/>
            <a:r>
              <a:rPr lang="en-US" dirty="0" smtClean="0"/>
              <a:t>What do you notice after color-coding the nodes based on grade?</a:t>
            </a:r>
          </a:p>
          <a:p>
            <a:pPr lvl="1"/>
            <a:r>
              <a:rPr lang="en-US" dirty="0" smtClean="0"/>
              <a:t>Now edit the size of the nodes based on </a:t>
            </a:r>
            <a:r>
              <a:rPr lang="en-US" dirty="0" err="1" smtClean="0"/>
              <a:t>betweenness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have we already learned about the social structure of this school?</a:t>
            </a:r>
          </a:p>
          <a:p>
            <a:endParaRPr lang="en-US" dirty="0" smtClean="0"/>
          </a:p>
        </p:txBody>
      </p:sp>
      <p:pic>
        <p:nvPicPr>
          <p:cNvPr id="6" name="Picture 5" descr="sw_nw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83" y="1993667"/>
            <a:ext cx="2997978" cy="15258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726584" y="2841171"/>
            <a:ext cx="671153" cy="108857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720943" y="3156857"/>
            <a:ext cx="552401" cy="43543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2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Degree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Plot of a numerical summary</a:t>
            </a:r>
            <a:endParaRPr lang="en-US" dirty="0"/>
          </a:p>
          <a:p>
            <a:pPr lvl="1"/>
            <a:r>
              <a:rPr lang="en-US" dirty="0"/>
              <a:t>How are degrees distributed?</a:t>
            </a:r>
          </a:p>
          <a:p>
            <a:r>
              <a:rPr lang="en-US" dirty="0"/>
              <a:t>Geodesic Distribution</a:t>
            </a:r>
          </a:p>
          <a:p>
            <a:pPr lvl="1"/>
            <a:r>
              <a:rPr lang="en-US" dirty="0"/>
              <a:t>How “connected” is the network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/>
              <a:t>Explore these plots for the </a:t>
            </a:r>
            <a:r>
              <a:rPr lang="en-US" dirty="0" err="1" smtClean="0"/>
              <a:t>faux.mesa.high</a:t>
            </a:r>
            <a:r>
              <a:rPr lang="en-US" dirty="0" smtClean="0"/>
              <a:t> network</a:t>
            </a:r>
            <a:endParaRPr lang="en-US" dirty="0"/>
          </a:p>
          <a:p>
            <a:r>
              <a:rPr lang="en-US" dirty="0" smtClean="0"/>
              <a:t>Note: we can compare our network to the expected values under certain conditions – we will come back to this later!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1813" y="1608931"/>
            <a:ext cx="3609975" cy="4000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81813" y="3701143"/>
            <a:ext cx="3613306" cy="1208314"/>
          </a:xfrm>
          <a:prstGeom prst="rect">
            <a:avLst/>
          </a:prstGeom>
          <a:noFill/>
          <a:ln w="1905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Numerical summaries</a:t>
            </a:r>
          </a:p>
          <a:p>
            <a:pPr lvl="1"/>
            <a:r>
              <a:rPr lang="en-US" dirty="0" smtClean="0"/>
              <a:t>Different levels of measurement</a:t>
            </a:r>
          </a:p>
          <a:p>
            <a:r>
              <a:rPr lang="en-US" dirty="0" smtClean="0"/>
              <a:t>Mixing </a:t>
            </a:r>
            <a:r>
              <a:rPr lang="en-US" dirty="0" smtClean="0"/>
              <a:t>matrices</a:t>
            </a:r>
          </a:p>
          <a:p>
            <a:pPr lvl="1"/>
            <a:r>
              <a:rPr lang="en-US" dirty="0" err="1" smtClean="0"/>
              <a:t>Assortative</a:t>
            </a:r>
            <a:r>
              <a:rPr lang="en-US" dirty="0" smtClean="0"/>
              <a:t> mixing – tendency to favor nodes with similar characteristics to one’s own</a:t>
            </a:r>
            <a:endParaRPr lang="en-US" dirty="0" smtClean="0"/>
          </a:p>
          <a:p>
            <a:r>
              <a:rPr lang="en-US" dirty="0" smtClean="0"/>
              <a:t>Node-level indices</a:t>
            </a:r>
          </a:p>
          <a:p>
            <a:r>
              <a:rPr lang="en-US" dirty="0" smtClean="0"/>
              <a:t>Graph-level indices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>
                <a:solidFill>
                  <a:srgbClr val="404040"/>
                </a:solidFill>
              </a:rPr>
              <a:t>Navigat</a:t>
            </a:r>
            <a:r>
              <a:rPr lang="en-US" dirty="0" smtClean="0">
                <a:solidFill>
                  <a:srgbClr val="404040"/>
                </a:solidFill>
              </a:rPr>
              <a:t>e to the “More” tab under Network </a:t>
            </a:r>
            <a:r>
              <a:rPr lang="en-US" dirty="0" err="1" smtClean="0">
                <a:solidFill>
                  <a:srgbClr val="404040"/>
                </a:solidFill>
              </a:rPr>
              <a:t>Descriptives</a:t>
            </a:r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smtClean="0"/>
              <a:t>What do mixing matrices reveal about tendency toward </a:t>
            </a:r>
            <a:r>
              <a:rPr lang="en-US" dirty="0" err="1" smtClean="0"/>
              <a:t>assortative</a:t>
            </a:r>
            <a:r>
              <a:rPr lang="en-US" dirty="0" smtClean="0"/>
              <a:t> mixing/</a:t>
            </a:r>
            <a:r>
              <a:rPr lang="en-US" dirty="0" err="1" smtClean="0"/>
              <a:t>homophily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Scroll through node-level </a:t>
            </a:r>
            <a:r>
              <a:rPr lang="en-US" dirty="0" err="1" smtClean="0"/>
              <a:t>descriptives</a:t>
            </a:r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w_mixingma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07" y="2980563"/>
            <a:ext cx="4486834" cy="32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4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17920" y="1621582"/>
            <a:ext cx="4937760" cy="4247513"/>
          </a:xfrm>
        </p:spPr>
        <p:txBody>
          <a:bodyPr/>
          <a:lstStyle/>
          <a:p>
            <a:r>
              <a:rPr lang="en-US" u="sng" dirty="0" smtClean="0"/>
              <a:t>Idea: </a:t>
            </a:r>
            <a:r>
              <a:rPr lang="en-US" dirty="0" smtClean="0"/>
              <a:t>We </a:t>
            </a:r>
            <a:r>
              <a:rPr lang="en-US" dirty="0"/>
              <a:t>want to capture the underlying structural features of a network with a few parameters.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hosen </a:t>
            </a:r>
            <a:r>
              <a:rPr lang="en-US" dirty="0"/>
              <a:t>parameters </a:t>
            </a:r>
            <a:r>
              <a:rPr lang="en-US" dirty="0" smtClean="0"/>
              <a:t>are </a:t>
            </a:r>
            <a:r>
              <a:rPr lang="en-US" dirty="0"/>
              <a:t>determining factors in specifying the probability of other possible networks.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have a good model, simulations from it will resemble our original network.</a:t>
            </a:r>
          </a:p>
          <a:p>
            <a:r>
              <a:rPr lang="en-US" dirty="0"/>
              <a:t>The appropriate model depends on the type of data. For now, we consider fully observed binary networks.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661" r="833" b="-661"/>
          <a:stretch/>
        </p:blipFill>
        <p:spPr>
          <a:xfrm>
            <a:off x="268942" y="1334433"/>
            <a:ext cx="5946588" cy="4519613"/>
          </a:xfrm>
        </p:spPr>
      </p:pic>
    </p:spTree>
    <p:extLst>
      <p:ext uri="{BB962C8B-B14F-4D97-AF65-F5344CB8AC3E}">
        <p14:creationId xmlns:p14="http://schemas.microsoft.com/office/powerpoint/2010/main" val="236349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10063781" cy="4519654"/>
          </a:xfrm>
        </p:spPr>
        <p:txBody>
          <a:bodyPr/>
          <a:lstStyle/>
          <a:p>
            <a:r>
              <a:rPr lang="en-US" b="1" dirty="0" smtClean="0"/>
              <a:t>Exponential </a:t>
            </a:r>
            <a:r>
              <a:rPr lang="en-US" b="1" dirty="0" smtClean="0"/>
              <a:t>random graph models </a:t>
            </a:r>
            <a:r>
              <a:rPr lang="en-US" b="1" dirty="0" smtClean="0"/>
              <a:t>(</a:t>
            </a:r>
            <a:r>
              <a:rPr lang="en-US" b="1" dirty="0" smtClean="0"/>
              <a:t>ERGMs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class of models for specifying the probability distribution for a set of random graphs or networks.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statnetWeb</a:t>
            </a:r>
            <a:r>
              <a:rPr lang="en-US" dirty="0" smtClean="0"/>
              <a:t> is based on the </a:t>
            </a:r>
            <a:r>
              <a:rPr lang="en-US" dirty="0" err="1" smtClean="0"/>
              <a:t>ergm</a:t>
            </a:r>
            <a:r>
              <a:rPr lang="en-US" dirty="0" smtClean="0"/>
              <a:t> package from </a:t>
            </a:r>
            <a:r>
              <a:rPr lang="en-US" dirty="0" err="1" smtClean="0"/>
              <a:t>statnet</a:t>
            </a:r>
            <a:r>
              <a:rPr lang="en-US" dirty="0" smtClean="0"/>
              <a:t>, </a:t>
            </a:r>
            <a:r>
              <a:rPr lang="en-US" dirty="0"/>
              <a:t>a powerful and flexible framework for fitting and simulating from network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Based on what we can observe about our network, we will choose some key network statistics to include as the basis of our model</a:t>
            </a:r>
          </a:p>
          <a:p>
            <a:pPr lvl="1"/>
            <a:r>
              <a:rPr lang="en-US" dirty="0" smtClean="0"/>
              <a:t>We can choose from any of the </a:t>
            </a:r>
            <a:r>
              <a:rPr lang="en-US" dirty="0" err="1" smtClean="0"/>
              <a:t>ergm</a:t>
            </a:r>
            <a:r>
              <a:rPr lang="en-US" dirty="0" smtClean="0"/>
              <a:t> terms</a:t>
            </a:r>
          </a:p>
          <a:p>
            <a:pPr lvl="2"/>
            <a:r>
              <a:rPr lang="en-US" dirty="0" smtClean="0"/>
              <a:t>See documentation box in </a:t>
            </a:r>
            <a:r>
              <a:rPr lang="en-US" dirty="0" err="1" smtClean="0"/>
              <a:t>statnetWeb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sz="1200" dirty="0" smtClean="0">
                <a:latin typeface="Courier"/>
                <a:cs typeface="Courier"/>
              </a:rPr>
              <a:t>help(“</a:t>
            </a:r>
            <a:r>
              <a:rPr lang="en-US" sz="1200" dirty="0" err="1" smtClean="0">
                <a:latin typeface="Courier"/>
                <a:cs typeface="Courier"/>
              </a:rPr>
              <a:t>ergm</a:t>
            </a:r>
            <a:r>
              <a:rPr lang="en-US" sz="1200" dirty="0" smtClean="0">
                <a:latin typeface="Courier"/>
                <a:cs typeface="Courier"/>
              </a:rPr>
              <a:t>-terms”) </a:t>
            </a:r>
            <a:r>
              <a:rPr lang="en-US" dirty="0" smtClean="0"/>
              <a:t>in the R command line</a:t>
            </a:r>
          </a:p>
          <a:p>
            <a:pPr lvl="2"/>
            <a:r>
              <a:rPr lang="en-US" dirty="0" smtClean="0">
                <a:solidFill>
                  <a:srgbClr val="FD2F2F"/>
                </a:solidFill>
              </a:rPr>
              <a:t>Skye’s reference page online?</a:t>
            </a:r>
          </a:p>
          <a:p>
            <a:r>
              <a:rPr lang="en-US" dirty="0"/>
              <a:t>Many simple models fit into this framework, even though they were developed far before the ERGM theory.</a:t>
            </a:r>
            <a:endParaRPr lang="en-US" dirty="0" smtClean="0">
              <a:solidFill>
                <a:srgbClr val="FD2F2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22063"/>
              </p:ext>
            </p:extLst>
          </p:nvPr>
        </p:nvGraphicFramePr>
        <p:xfrm>
          <a:off x="4458541" y="2098302"/>
          <a:ext cx="20970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1511280" imgH="419040" progId="Equation.3">
                  <p:embed/>
                </p:oleObj>
              </mc:Choice>
              <mc:Fallback>
                <p:oleObj name="Equation" r:id="rId3" imgW="15112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8541" y="2098302"/>
                        <a:ext cx="2097087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07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Exponential random graph models (p</a:t>
            </a:r>
            <a:r>
              <a:rPr lang="en-US" b="1" baseline="30000" dirty="0"/>
              <a:t>*</a:t>
            </a:r>
            <a:r>
              <a:rPr lang="en-US" b="1" dirty="0"/>
              <a:t>)</a:t>
            </a:r>
          </a:p>
          <a:p>
            <a:endParaRPr lang="en-US" sz="1100" dirty="0" smtClean="0"/>
          </a:p>
          <a:p>
            <a:pPr lvl="1"/>
            <a:endParaRPr lang="en-US" dirty="0"/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: random variable for state of network (with realization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g(y)</a:t>
            </a:r>
            <a:r>
              <a:rPr lang="en-US" dirty="0" smtClean="0"/>
              <a:t>: vector of model statistics for network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en-US" dirty="0" smtClean="0">
                <a:cs typeface="Times New Roman" panose="02020603050405020304" pitchFamily="18" charset="0"/>
              </a:rPr>
              <a:t>We choose </a:t>
            </a:r>
            <a:r>
              <a:rPr lang="en-US" i="1" dirty="0" smtClean="0">
                <a:latin typeface="Times New Roman"/>
                <a:cs typeface="Times New Roman"/>
              </a:rPr>
              <a:t>g</a:t>
            </a:r>
            <a:r>
              <a:rPr lang="en-US" dirty="0" smtClean="0">
                <a:cs typeface="Times New Roman" panose="02020603050405020304" pitchFamily="18" charset="0"/>
              </a:rPr>
              <a:t> from the collection of </a:t>
            </a:r>
            <a:r>
              <a:rPr lang="en-US" dirty="0" err="1" smtClean="0">
                <a:cs typeface="Times New Roman" panose="02020603050405020304" pitchFamily="18" charset="0"/>
              </a:rPr>
              <a:t>ergm</a:t>
            </a:r>
            <a:r>
              <a:rPr lang="en-US" dirty="0" smtClean="0">
                <a:cs typeface="Times New Roman" panose="02020603050405020304" pitchFamily="18" charset="0"/>
              </a:rPr>
              <a:t> terms</a:t>
            </a:r>
          </a:p>
          <a:p>
            <a:pPr lvl="2"/>
            <a:r>
              <a:rPr lang="en-US" dirty="0" smtClean="0">
                <a:cs typeface="Times New Roman" panose="02020603050405020304" pitchFamily="18" charset="0"/>
              </a:rPr>
              <a:t>We can see </a:t>
            </a:r>
            <a:r>
              <a:rPr lang="en-US" i="1" dirty="0" smtClean="0">
                <a:latin typeface="Times New Roman"/>
                <a:cs typeface="Times New Roman"/>
              </a:rPr>
              <a:t>g(</a:t>
            </a:r>
            <a:r>
              <a:rPr lang="en-US" i="1" dirty="0" err="1" smtClean="0"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obs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cs typeface="Times New Roman" panose="02020603050405020304" pitchFamily="18" charset="0"/>
              </a:rPr>
              <a:t>in the model summary statistics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/>
              <a:t>: vector of coefficients for statistics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cs typeface="Times New Roman" panose="02020603050405020304" pitchFamily="18" charset="0"/>
              </a:rPr>
              <a:t>statnetWeb</a:t>
            </a:r>
            <a:r>
              <a:rPr lang="en-US" dirty="0" smtClean="0">
                <a:cs typeface="Times New Roman" panose="02020603050405020304" pitchFamily="18" charset="0"/>
              </a:rPr>
              <a:t> estimates these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k(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: numerator summed over all possible networks with same node set as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en-US" dirty="0" smtClean="0"/>
              <a:t>Hard to calculate!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03612"/>
              </p:ext>
            </p:extLst>
          </p:nvPr>
        </p:nvGraphicFramePr>
        <p:xfrm>
          <a:off x="2426541" y="1799478"/>
          <a:ext cx="20970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511280" imgH="419040" progId="Equation.3">
                  <p:embed/>
                </p:oleObj>
              </mc:Choice>
              <mc:Fallback>
                <p:oleObj name="Equation" r:id="rId3" imgW="15112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6541" y="1799478"/>
                        <a:ext cx="2097087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4" descr="sw_fitpage.png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1" r="-2671"/>
          <a:stretch/>
        </p:blipFill>
        <p:spPr>
          <a:xfrm>
            <a:off x="6218238" y="1314824"/>
            <a:ext cx="4937125" cy="4960564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5588000" y="4243294"/>
            <a:ext cx="1807882" cy="687294"/>
          </a:xfrm>
          <a:prstGeom prst="straightConnector1">
            <a:avLst/>
          </a:prstGeom>
          <a:ln w="28575" cmpd="sng">
            <a:solidFill>
              <a:schemeClr val="accent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07529" y="2196353"/>
            <a:ext cx="2525059" cy="1419412"/>
          </a:xfrm>
          <a:prstGeom prst="straightConnector1">
            <a:avLst/>
          </a:prstGeom>
          <a:ln w="28575" cmpd="sng">
            <a:solidFill>
              <a:schemeClr val="accent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37412" y="1658471"/>
            <a:ext cx="2002117" cy="1598705"/>
          </a:xfrm>
          <a:prstGeom prst="straightConnector1">
            <a:avLst/>
          </a:prstGeom>
          <a:ln w="28575" cmpd="sng">
            <a:solidFill>
              <a:schemeClr val="accent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2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Conditionally uniform models</a:t>
                </a:r>
              </a:p>
              <a:p>
                <a:pPr lvl="1"/>
                <a:r>
                  <a:rPr lang="en-US" dirty="0" smtClean="0"/>
                  <a:t>Given some condition, every tie has a uniform probability of forming</a:t>
                </a:r>
              </a:p>
              <a:p>
                <a:pPr lvl="1"/>
                <a:r>
                  <a:rPr lang="en-US" dirty="0" smtClean="0"/>
                  <a:t>Not good models for most networks</a:t>
                </a:r>
              </a:p>
              <a:p>
                <a:pPr lvl="1"/>
                <a:r>
                  <a:rPr lang="en-US" dirty="0" smtClean="0"/>
                  <a:t>Useful as null models for hypothesis testing</a:t>
                </a:r>
              </a:p>
              <a:p>
                <a:pPr lvl="2"/>
                <a:r>
                  <a:rPr lang="en-US" dirty="0" smtClean="0"/>
                  <a:t>Comparisons to observed network can reveal important differences</a:t>
                </a:r>
              </a:p>
              <a:p>
                <a:r>
                  <a:rPr lang="en-US" dirty="0" smtClean="0"/>
                  <a:t>BRG(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dirty="0" smtClean="0"/>
                  <a:t>): Bernoulli random graphs</a:t>
                </a:r>
              </a:p>
              <a:p>
                <a:pPr lvl="1"/>
                <a:r>
                  <a:rPr lang="en-US" dirty="0" smtClean="0"/>
                  <a:t>The probability of each tie is a constant 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/>
                  <a:t>MLE </a:t>
                </a:r>
                <a14:m>
                  <m:oMath xmlns:m="http://schemas.openxmlformats.org/officeDocument/2006/math" xmlns="">
                    <m:acc>
                      <m:accPr>
                        <m:chr m:val="̂"/>
                        <m:ctrlPr>
                          <a:rPr lang="el-GR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dirty="0" smtClean="0"/>
                  <a:t> is the density </a:t>
                </a:r>
                <a14:m>
                  <m:oMath xmlns:m="http://schemas.openxmlformats.org/officeDocument/2006/math" xmlns="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CUG(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): </a:t>
                </a:r>
                <a:r>
                  <a:rPr lang="en-US" dirty="0" err="1" smtClean="0"/>
                  <a:t>Erdos-Reyni</a:t>
                </a:r>
                <a:r>
                  <a:rPr lang="en-US" dirty="0" smtClean="0"/>
                  <a:t> graphs</a:t>
                </a:r>
              </a:p>
              <a:p>
                <a:pPr lvl="1"/>
                <a:r>
                  <a:rPr lang="en-US" dirty="0" smtClean="0"/>
                  <a:t>All networks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 total ties are equally probable</a:t>
                </a:r>
                <a:endParaRPr lang="en-US" dirty="0"/>
              </a:p>
              <a:p>
                <a:pPr lvl="1"/>
                <a:r>
                  <a:rPr lang="en-US" dirty="0" smtClean="0"/>
                  <a:t>Often similar to the Bernoulli graphs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35" t="-134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/>
              <a:t>Revisit the plots of degree and geodesic distributions. </a:t>
            </a:r>
          </a:p>
          <a:p>
            <a:pPr lvl="1"/>
            <a:r>
              <a:rPr lang="en-US" dirty="0" smtClean="0"/>
              <a:t>Add overlays of expected distributions from the null models.</a:t>
            </a:r>
          </a:p>
          <a:p>
            <a:pPr lvl="1"/>
            <a:r>
              <a:rPr lang="en-US" dirty="0" smtClean="0"/>
              <a:t>What can we learn about </a:t>
            </a:r>
            <a:r>
              <a:rPr lang="en-US" dirty="0" err="1" smtClean="0"/>
              <a:t>faux.mesa.high</a:t>
            </a:r>
            <a:r>
              <a:rPr lang="en-US" dirty="0" smtClean="0"/>
              <a:t> from these comparisons?</a:t>
            </a:r>
          </a:p>
          <a:p>
            <a:r>
              <a:rPr lang="en-US" dirty="0" smtClean="0"/>
              <a:t>What do the null models </a:t>
            </a:r>
            <a:r>
              <a:rPr lang="en-US" b="1" dirty="0" smtClean="0"/>
              <a:t>not</a:t>
            </a:r>
            <a:r>
              <a:rPr lang="en-US" dirty="0" smtClean="0"/>
              <a:t> tell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Covariate effects</a:t>
            </a:r>
          </a:p>
          <a:p>
            <a:pPr lvl="1"/>
            <a:r>
              <a:rPr lang="en-US" dirty="0" smtClean="0"/>
              <a:t>We can rearrange </a:t>
            </a:r>
            <a:r>
              <a:rPr lang="en-US" dirty="0"/>
              <a:t>the rows and columns of an adjacency matrix to create a </a:t>
            </a:r>
            <a:r>
              <a:rPr lang="en-US" dirty="0" err="1" smtClean="0"/>
              <a:t>blockmodel</a:t>
            </a:r>
            <a:r>
              <a:rPr lang="en-US" dirty="0" smtClean="0"/>
              <a:t>, </a:t>
            </a:r>
            <a:r>
              <a:rPr lang="en-US" dirty="0"/>
              <a:t>where nodes are grouped by values of a nodal </a:t>
            </a:r>
            <a:r>
              <a:rPr lang="en-US" dirty="0" smtClean="0"/>
              <a:t>covariate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block is a subgraph with its own </a:t>
            </a:r>
            <a:r>
              <a:rPr lang="en-US" dirty="0" smtClean="0"/>
              <a:t>density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relative rates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smtClean="0"/>
              <a:t>capture </a:t>
            </a:r>
            <a:r>
              <a:rPr lang="en-US" dirty="0"/>
              <a:t>the relative tendency of ties in heterogeneous pairs compared to the baseline rate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endParaRPr lang="en-US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323" y="1349440"/>
            <a:ext cx="4937760" cy="4519655"/>
          </a:xfrm>
        </p:spPr>
        <p:txBody>
          <a:bodyPr>
            <a:normAutofit/>
          </a:bodyPr>
          <a:lstStyle/>
          <a:p>
            <a:r>
              <a:rPr lang="en-US" b="1" dirty="0"/>
              <a:t>Odds ratios for tie preferences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odds ratio                  represents the preference for </a:t>
            </a:r>
            <a:r>
              <a:rPr lang="en-US" dirty="0" err="1" smtClean="0"/>
              <a:t>homophily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80223"/>
              </p:ext>
            </p:extLst>
          </p:nvPr>
        </p:nvGraphicFramePr>
        <p:xfrm>
          <a:off x="3234203" y="4527474"/>
          <a:ext cx="55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558720" imgH="431640" progId="Equation.DSMT4">
                  <p:embed/>
                </p:oleObj>
              </mc:Choice>
              <mc:Fallback>
                <p:oleObj name="Equation" r:id="rId3" imgW="558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4203" y="4527474"/>
                        <a:ext cx="55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795117"/>
              </p:ext>
            </p:extLst>
          </p:nvPr>
        </p:nvGraphicFramePr>
        <p:xfrm>
          <a:off x="6645897" y="1812861"/>
          <a:ext cx="1475407" cy="51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1193760" imgH="419040" progId="Equation.DSMT4">
                  <p:embed/>
                </p:oleObj>
              </mc:Choice>
              <mc:Fallback>
                <p:oleObj name="Equation" r:id="rId5" imgW="1193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5897" y="1812861"/>
                        <a:ext cx="1475407" cy="51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86585"/>
              </p:ext>
            </p:extLst>
          </p:nvPr>
        </p:nvGraphicFramePr>
        <p:xfrm>
          <a:off x="6654730" y="2495176"/>
          <a:ext cx="3139016" cy="54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7" imgW="2425680" imgH="419040" progId="Equation.DSMT4">
                  <p:embed/>
                </p:oleObj>
              </mc:Choice>
              <mc:Fallback>
                <p:oleObj name="Equation" r:id="rId7" imgW="2425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54730" y="2495176"/>
                        <a:ext cx="3139016" cy="542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69107"/>
              </p:ext>
            </p:extLst>
          </p:nvPr>
        </p:nvGraphicFramePr>
        <p:xfrm>
          <a:off x="7973088" y="3137646"/>
          <a:ext cx="856959" cy="54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9" imgW="672840" imgH="431640" progId="Equation.DSMT4">
                  <p:embed/>
                </p:oleObj>
              </mc:Choice>
              <mc:Fallback>
                <p:oleObj name="Equation" r:id="rId9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73088" y="3137646"/>
                        <a:ext cx="856959" cy="54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blockmode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777563"/>
            <a:ext cx="2626073" cy="17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statnetWeb?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4696941" cy="4519654"/>
          </a:xfrm>
        </p:spPr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is a graphical user interface for network analysis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statnet</a:t>
            </a:r>
            <a:r>
              <a:rPr lang="en-US" dirty="0" smtClean="0"/>
              <a:t> suite of R packages</a:t>
            </a:r>
          </a:p>
          <a:p>
            <a:pPr lvl="2"/>
            <a:r>
              <a:rPr lang="en-US" dirty="0" smtClean="0"/>
              <a:t>www.statnet.org</a:t>
            </a:r>
          </a:p>
          <a:p>
            <a:pPr lvl="1"/>
            <a:r>
              <a:rPr lang="en-US" dirty="0" smtClean="0"/>
              <a:t>Runs in a web browser</a:t>
            </a:r>
          </a:p>
          <a:p>
            <a:r>
              <a:rPr lang="en-US" dirty="0" smtClean="0"/>
              <a:t>Users </a:t>
            </a:r>
            <a:r>
              <a:rPr lang="en-US" dirty="0"/>
              <a:t>can perform complete analyses of relational data </a:t>
            </a:r>
            <a:endParaRPr lang="en-US" dirty="0" smtClean="0"/>
          </a:p>
          <a:p>
            <a:pPr lvl="1"/>
            <a:r>
              <a:rPr lang="en-US" dirty="0" smtClean="0"/>
              <a:t>Network visualization</a:t>
            </a:r>
          </a:p>
          <a:p>
            <a:pPr lvl="1"/>
            <a:r>
              <a:rPr lang="en-US" dirty="0" smtClean="0"/>
              <a:t>Model estimation and evaluation</a:t>
            </a:r>
          </a:p>
          <a:p>
            <a:pPr lvl="1"/>
            <a:r>
              <a:rPr lang="en-US" dirty="0" smtClean="0"/>
              <a:t>Model-based simulation</a:t>
            </a:r>
          </a:p>
          <a:p>
            <a:r>
              <a:rPr lang="en-US" dirty="0" smtClean="0"/>
              <a:t>And download results and figures throughout the process</a:t>
            </a:r>
            <a:endParaRPr lang="en-US" dirty="0"/>
          </a:p>
        </p:txBody>
      </p:sp>
      <p:pic>
        <p:nvPicPr>
          <p:cNvPr id="8" name="Picture 7" descr="mesa_racegr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28" y="1245958"/>
            <a:ext cx="4499824" cy="42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0824" y="1349440"/>
            <a:ext cx="10080259" cy="4519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Interactive: </a:t>
            </a:r>
            <a:r>
              <a:rPr lang="en-US" sz="2400" dirty="0" smtClean="0"/>
              <a:t>Find the probabilities of ties within and between the sexes in </a:t>
            </a:r>
            <a:r>
              <a:rPr lang="en-US" sz="2400" dirty="0" err="1" smtClean="0"/>
              <a:t>faux.mesa.high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1900" dirty="0" smtClean="0"/>
              <a:t>Look at the mixing matrix based on the sex attribute</a:t>
            </a:r>
          </a:p>
          <a:p>
            <a:pPr lvl="1">
              <a:lnSpc>
                <a:spcPct val="120000"/>
              </a:lnSpc>
            </a:pPr>
            <a:r>
              <a:rPr lang="en-US" sz="1900" dirty="0" smtClean="0"/>
              <a:t>Calculate </a:t>
            </a:r>
            <a:r>
              <a:rPr lang="en-US" sz="1900" dirty="0" smtClean="0"/>
              <a:t>{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FF</a:t>
            </a:r>
            <a:r>
              <a:rPr lang="en-US" sz="1900" i="1" dirty="0" smtClean="0">
                <a:latin typeface="Times New Roman"/>
                <a:cs typeface="Times New Roman"/>
              </a:rPr>
              <a:t>, 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FM</a:t>
            </a:r>
            <a:r>
              <a:rPr lang="en-US" sz="1900" i="1" dirty="0" smtClean="0">
                <a:latin typeface="Times New Roman"/>
                <a:cs typeface="Times New Roman"/>
              </a:rPr>
              <a:t>, 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MF</a:t>
            </a:r>
            <a:r>
              <a:rPr lang="en-US" sz="1900" i="1" dirty="0" smtClean="0">
                <a:latin typeface="Times New Roman"/>
                <a:cs typeface="Times New Roman"/>
              </a:rPr>
              <a:t>, 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MM</a:t>
            </a:r>
            <a:r>
              <a:rPr lang="en-US" sz="1900" dirty="0" smtClean="0"/>
              <a:t>} by </a:t>
            </a:r>
            <a:r>
              <a:rPr lang="en-US" sz="1900" dirty="0" smtClean="0"/>
              <a:t>dividing the total ties in each block by the total number of ties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Caution:</a:t>
            </a:r>
            <a:r>
              <a:rPr lang="en-US" sz="1600" dirty="0" smtClean="0"/>
              <a:t> Is the total number of ties equal to the sum of all four blocks in the mixing matrix?</a:t>
            </a:r>
          </a:p>
          <a:p>
            <a:pPr lvl="1">
              <a:lnSpc>
                <a:spcPct val="120000"/>
              </a:lnSpc>
            </a:pPr>
            <a:r>
              <a:rPr lang="en-US" sz="1900" dirty="0" smtClean="0"/>
              <a:t>Now find the relative </a:t>
            </a:r>
            <a:r>
              <a:rPr lang="en-US" sz="1900" dirty="0" smtClean="0"/>
              <a:t>rates and interpret</a:t>
            </a:r>
            <a:endParaRPr lang="en-US" sz="19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39108"/>
              </p:ext>
            </p:extLst>
          </p:nvPr>
        </p:nvGraphicFramePr>
        <p:xfrm>
          <a:off x="1505111" y="3982819"/>
          <a:ext cx="2249334" cy="67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1701720" imgH="507960" progId="Equation.DSMT4">
                  <p:embed/>
                </p:oleObj>
              </mc:Choice>
              <mc:Fallback>
                <p:oleObj name="Equation" r:id="rId3" imgW="17017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5111" y="3982819"/>
                        <a:ext cx="2249334" cy="67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03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11875" y="1349440"/>
            <a:ext cx="4937760" cy="4519654"/>
          </a:xfrm>
        </p:spPr>
        <p:txBody>
          <a:bodyPr/>
          <a:lstStyle/>
          <a:p>
            <a:r>
              <a:rPr lang="en-US" b="1" dirty="0" smtClean="0"/>
              <a:t>Logistic </a:t>
            </a:r>
            <a:r>
              <a:rPr lang="en-US" b="1" dirty="0" smtClean="0"/>
              <a:t>regression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Model the effect </a:t>
            </a:r>
            <a:r>
              <a:rPr lang="en-US" dirty="0" smtClean="0"/>
              <a:t>of a covariate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</a:t>
            </a:r>
            <a:r>
              <a:rPr lang="en-US" dirty="0" smtClean="0"/>
              <a:t>on the likelihood of ties</a:t>
            </a:r>
          </a:p>
          <a:p>
            <a:pPr lvl="1"/>
            <a:endParaRPr lang="en-US" dirty="0"/>
          </a:p>
          <a:p>
            <a:pPr marL="566928" lvl="3" indent="0">
              <a:buNone/>
            </a:pPr>
            <a:endParaRPr lang="en-US" sz="1600" dirty="0" smtClean="0"/>
          </a:p>
          <a:p>
            <a:pPr marL="566928" lvl="3" indent="0">
              <a:buNone/>
            </a:pPr>
            <a:endParaRPr lang="en-US" sz="1600" dirty="0"/>
          </a:p>
          <a:p>
            <a:pPr marL="566928" lvl="3" indent="0">
              <a:buNone/>
            </a:pP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is the baseline log odds of a tie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represents the </a:t>
            </a:r>
            <a:r>
              <a:rPr lang="en-US" dirty="0" smtClean="0"/>
              <a:t>effect </a:t>
            </a:r>
            <a:r>
              <a:rPr lang="en-US" dirty="0" smtClean="0"/>
              <a:t>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95735"/>
              </p:ext>
            </p:extLst>
          </p:nvPr>
        </p:nvGraphicFramePr>
        <p:xfrm>
          <a:off x="1805829" y="2806981"/>
          <a:ext cx="3367976" cy="8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1892300" imgH="469900" progId="Equation.3">
                  <p:embed/>
                </p:oleObj>
              </mc:Choice>
              <mc:Fallback>
                <p:oleObj name="Equation" r:id="rId3" imgW="1892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5829" y="2806981"/>
                        <a:ext cx="3367976" cy="83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logre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11"/>
          <a:stretch/>
        </p:blipFill>
        <p:spPr>
          <a:xfrm>
            <a:off x="6324600" y="1432112"/>
            <a:ext cx="4507753" cy="2257425"/>
          </a:xfrm>
          <a:prstGeom prst="rect">
            <a:avLst/>
          </a:prstGeom>
        </p:spPr>
      </p:pic>
      <p:pic>
        <p:nvPicPr>
          <p:cNvPr id="14" name="Picture 13" descr="logre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3"/>
          <a:stretch/>
        </p:blipFill>
        <p:spPr>
          <a:xfrm>
            <a:off x="6215529" y="3404347"/>
            <a:ext cx="5173756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883" y="1349440"/>
            <a:ext cx="10064974" cy="4519655"/>
          </a:xfrm>
        </p:spPr>
        <p:txBody>
          <a:bodyPr/>
          <a:lstStyle/>
          <a:p>
            <a:r>
              <a:rPr lang="en-US" dirty="0" smtClean="0">
                <a:cs typeface="Times New Roman"/>
              </a:rPr>
              <a:t>Why can we fit logistic regression models in </a:t>
            </a:r>
            <a:r>
              <a:rPr lang="en-US" dirty="0" err="1" smtClean="0">
                <a:cs typeface="Times New Roman"/>
              </a:rPr>
              <a:t>statnetWeb</a:t>
            </a:r>
            <a:r>
              <a:rPr lang="en-US" dirty="0" smtClean="0">
                <a:cs typeface="Times New Roman"/>
              </a:rPr>
              <a:t>?</a:t>
            </a:r>
          </a:p>
          <a:p>
            <a:pPr lvl="1"/>
            <a:r>
              <a:rPr lang="en-US" dirty="0" smtClean="0"/>
              <a:t>Logistic regression </a:t>
            </a:r>
            <a:r>
              <a:rPr lang="en-US" dirty="0"/>
              <a:t>models are ERGMs! </a:t>
            </a:r>
            <a:endParaRPr lang="en-US" dirty="0" smtClean="0"/>
          </a:p>
          <a:p>
            <a:r>
              <a:rPr lang="en-US" dirty="0" smtClean="0">
                <a:cs typeface="Times New Roman"/>
              </a:rPr>
              <a:t>How do we fit a logistic regression (or any) model in </a:t>
            </a:r>
            <a:r>
              <a:rPr lang="en-US" dirty="0" err="1" smtClean="0">
                <a:cs typeface="Times New Roman"/>
              </a:rPr>
              <a:t>statnetWeb</a:t>
            </a:r>
            <a:r>
              <a:rPr lang="en-US" dirty="0" smtClean="0">
                <a:cs typeface="Times New Roman"/>
              </a:rPr>
              <a:t>?</a:t>
            </a:r>
          </a:p>
          <a:p>
            <a:pPr lvl="1"/>
            <a:r>
              <a:rPr lang="en-US" dirty="0" smtClean="0">
                <a:cs typeface="Times New Roman"/>
              </a:rPr>
              <a:t>Decide which terms correspond to the model </a:t>
            </a:r>
          </a:p>
          <a:p>
            <a:pPr lvl="1"/>
            <a:r>
              <a:rPr lang="en-US" dirty="0" smtClean="0">
                <a:cs typeface="Times New Roman"/>
              </a:rPr>
              <a:t>Enter terms (and any necessary arguments) into the formula box</a:t>
            </a:r>
          </a:p>
          <a:p>
            <a:pPr lvl="1"/>
            <a:r>
              <a:rPr lang="en-US" dirty="0" smtClean="0">
                <a:cs typeface="Times New Roman"/>
              </a:rPr>
              <a:t>Note that after adding terms to a formula, you can see a summary of those statistics in your network</a:t>
            </a:r>
          </a:p>
          <a:p>
            <a:r>
              <a:rPr lang="en-US" dirty="0" smtClean="0">
                <a:cs typeface="Times New Roman"/>
              </a:rPr>
              <a:t>Model summary</a:t>
            </a:r>
          </a:p>
          <a:p>
            <a:pPr lvl="1"/>
            <a:r>
              <a:rPr lang="en-US" dirty="0" smtClean="0">
                <a:cs typeface="Times New Roman"/>
              </a:rPr>
              <a:t>Estimates of coefficients, standard errors, p-values</a:t>
            </a:r>
          </a:p>
          <a:p>
            <a:pPr lvl="1"/>
            <a:endParaRPr lang="en-US" dirty="0" smtClean="0">
              <a:cs typeface="Times New Roman"/>
            </a:endParaRPr>
          </a:p>
          <a:p>
            <a:pPr lvl="1"/>
            <a:endParaRPr lang="en-US" dirty="0">
              <a:cs typeface="Times New Roman"/>
            </a:endParaRPr>
          </a:p>
        </p:txBody>
      </p:sp>
      <p:pic>
        <p:nvPicPr>
          <p:cNvPr id="12" name="Picture 11" descr="sW_logregsum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4"/>
          <a:stretch/>
        </p:blipFill>
        <p:spPr>
          <a:xfrm>
            <a:off x="3158564" y="4236570"/>
            <a:ext cx="5865906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11875" y="1349440"/>
            <a:ext cx="4937760" cy="4519654"/>
          </a:xfrm>
        </p:spPr>
        <p:txBody>
          <a:bodyPr/>
          <a:lstStyle/>
          <a:p>
            <a:r>
              <a:rPr lang="en-US" b="1" dirty="0" smtClean="0"/>
              <a:t>Logistic regression</a:t>
            </a:r>
          </a:p>
          <a:p>
            <a:pPr lvl="1"/>
            <a:r>
              <a:rPr lang="en-US" dirty="0" smtClean="0"/>
              <a:t>Model the effect of </a:t>
            </a:r>
            <a:r>
              <a:rPr lang="en-US" dirty="0" smtClean="0"/>
              <a:t>multiple covariates </a:t>
            </a:r>
            <a:r>
              <a:rPr lang="en-US" dirty="0" smtClean="0"/>
              <a:t>on the likelihood of ties</a:t>
            </a:r>
          </a:p>
          <a:p>
            <a:pPr lvl="1"/>
            <a:endParaRPr lang="en-US" dirty="0"/>
          </a:p>
          <a:p>
            <a:pPr marL="566928" lvl="3" indent="0">
              <a:buNone/>
            </a:pPr>
            <a:endParaRPr lang="en-US" sz="1600" dirty="0"/>
          </a:p>
          <a:p>
            <a:pPr marL="566928" lvl="3" indent="0">
              <a:buNone/>
            </a:pPr>
            <a:endParaRPr lang="en-US" dirty="0" smtClean="0"/>
          </a:p>
          <a:p>
            <a:pPr marL="566928" lvl="3" indent="0">
              <a:buNone/>
            </a:pPr>
            <a:r>
              <a:rPr lang="en-US" sz="1600" dirty="0" smtClean="0"/>
              <a:t>where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/>
              <a:t> is the value of a covariate for node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/>
              <a:t>, and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 smtClean="0"/>
              <a:t> is the value for node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lvl="3" indent="0">
              <a:buNone/>
            </a:pP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is the baseline log odds of a tie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represents the </a:t>
            </a:r>
            <a:r>
              <a:rPr lang="en-US" dirty="0" smtClean="0"/>
              <a:t>effect </a:t>
            </a:r>
            <a:r>
              <a:rPr lang="en-US" dirty="0" smtClean="0"/>
              <a:t>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represents the </a:t>
            </a:r>
            <a:r>
              <a:rPr lang="en-US" dirty="0" smtClean="0"/>
              <a:t>effect </a:t>
            </a:r>
            <a:r>
              <a:rPr lang="en-US" dirty="0"/>
              <a:t>of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/>
              <a:t> </a:t>
            </a:r>
            <a:r>
              <a:rPr lang="en-US" dirty="0"/>
              <a:t>represents the </a:t>
            </a:r>
            <a:r>
              <a:rPr lang="en-US" dirty="0" smtClean="0"/>
              <a:t>effect of the interaction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02278"/>
              </p:ext>
            </p:extLst>
          </p:nvPr>
        </p:nvGraphicFramePr>
        <p:xfrm>
          <a:off x="1588072" y="2329543"/>
          <a:ext cx="4044414" cy="5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3174840" imgH="469800" progId="Equation.3">
                  <p:embed/>
                </p:oleObj>
              </mc:Choice>
              <mc:Fallback>
                <p:oleObj name="Equation" r:id="rId3" imgW="3174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072" y="2329543"/>
                        <a:ext cx="4044414" cy="59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334498"/>
            <a:ext cx="4937760" cy="451965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</a:t>
            </a:r>
            <a:r>
              <a:rPr lang="en-US" dirty="0" smtClean="0"/>
              <a:t> Fit this model in </a:t>
            </a:r>
            <a:r>
              <a:rPr lang="en-US" dirty="0" err="1" smtClean="0"/>
              <a:t>statnetWeb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=1</a:t>
            </a:r>
            <a:r>
              <a:rPr lang="en-US" dirty="0" smtClean="0"/>
              <a:t> if 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is male</a:t>
            </a:r>
          </a:p>
          <a:p>
            <a:pPr lvl="1"/>
            <a:r>
              <a:rPr lang="en-US" dirty="0" smtClean="0"/>
              <a:t>Read the help documentation for the </a:t>
            </a:r>
            <a:r>
              <a:rPr lang="en-US" dirty="0" err="1" smtClean="0"/>
              <a:t>ergm</a:t>
            </a:r>
            <a:r>
              <a:rPr lang="en-US" dirty="0" smtClean="0"/>
              <a:t> terms </a:t>
            </a:r>
            <a:r>
              <a:rPr lang="en-US" dirty="0" err="1" smtClean="0"/>
              <a:t>nodefactor</a:t>
            </a:r>
            <a:r>
              <a:rPr lang="en-US" dirty="0" smtClean="0"/>
              <a:t> and </a:t>
            </a:r>
            <a:r>
              <a:rPr lang="en-US" dirty="0" err="1" smtClean="0"/>
              <a:t>nodematch</a:t>
            </a:r>
            <a:endParaRPr lang="en-US" dirty="0" smtClean="0"/>
          </a:p>
          <a:p>
            <a:pPr lvl="1"/>
            <a:r>
              <a:rPr lang="en-US" dirty="0" smtClean="0"/>
              <a:t>Does it make sense that the following </a:t>
            </a:r>
            <a:r>
              <a:rPr lang="en-US" dirty="0" err="1" smtClean="0"/>
              <a:t>ergm</a:t>
            </a:r>
            <a:r>
              <a:rPr lang="en-US" dirty="0" smtClean="0"/>
              <a:t> formula is fitting the same model as on the left?</a:t>
            </a:r>
            <a:endParaRPr lang="en-US" dirty="0" smtClean="0"/>
          </a:p>
          <a:p>
            <a:pPr marL="201168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edges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("Sex") +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Sex",diff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TRUE,keep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Fit the model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Interpret the coefficients</a:t>
            </a:r>
          </a:p>
          <a:p>
            <a:pPr lvl="1"/>
            <a:r>
              <a:rPr lang="en-US" dirty="0" err="1" smtClean="0">
                <a:solidFill>
                  <a:srgbClr val="404040"/>
                </a:solidFill>
              </a:rPr>
              <a:t>Exponentiate</a:t>
            </a:r>
            <a:r>
              <a:rPr lang="en-US" dirty="0" smtClean="0">
                <a:solidFill>
                  <a:srgbClr val="404040"/>
                </a:solidFill>
              </a:rPr>
              <a:t> the coefficients and compare to relative rates</a:t>
            </a:r>
            <a:endParaRPr lang="en-US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6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875" y="1349440"/>
            <a:ext cx="4937760" cy="451965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Logistic </a:t>
            </a:r>
            <a:r>
              <a:rPr lang="en-US" b="1" dirty="0" smtClean="0"/>
              <a:t>regression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are {</a:t>
            </a:r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i="1" baseline="-25000" dirty="0">
                <a:latin typeface="Times New Roman"/>
                <a:cs typeface="Times New Roman"/>
              </a:rPr>
              <a:t>0</a:t>
            </a:r>
            <a:r>
              <a:rPr lang="en-US" i="1" dirty="0">
                <a:latin typeface="Times New Roman"/>
                <a:cs typeface="Times New Roman"/>
              </a:rPr>
              <a:t>, β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, β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, β</a:t>
            </a:r>
            <a:r>
              <a:rPr lang="en-US" i="1" baseline="-25000" dirty="0">
                <a:latin typeface="Times New Roman"/>
                <a:cs typeface="Times New Roman"/>
              </a:rPr>
              <a:t>12</a:t>
            </a:r>
            <a:r>
              <a:rPr lang="en-US" dirty="0"/>
              <a:t>} from our model related to                            ?</a:t>
            </a:r>
          </a:p>
          <a:p>
            <a:endParaRPr lang="en-US" dirty="0"/>
          </a:p>
          <a:p>
            <a:pPr lvl="1"/>
            <a:r>
              <a:rPr lang="en-US" dirty="0"/>
              <a:t>If network density is low, </a:t>
            </a:r>
            <a:r>
              <a:rPr lang="en-US" i="1" dirty="0">
                <a:latin typeface="Times New Roman"/>
                <a:cs typeface="Times New Roman"/>
              </a:rPr>
              <a:t>1-p</a:t>
            </a:r>
            <a:r>
              <a:rPr lang="en-US" i="1" baseline="-25000" dirty="0">
                <a:latin typeface="Times New Roman"/>
                <a:cs typeface="Times New Roman"/>
              </a:rPr>
              <a:t>xixj</a:t>
            </a:r>
            <a:r>
              <a:rPr lang="en-US" i="1" dirty="0">
                <a:latin typeface="Times New Roman"/>
                <a:cs typeface="Times New Roman"/>
              </a:rPr>
              <a:t> ≈ 1</a:t>
            </a:r>
          </a:p>
          <a:p>
            <a:pPr lvl="1"/>
            <a:r>
              <a:rPr lang="en-US" i="1" dirty="0" err="1">
                <a:latin typeface="Times New Roman"/>
                <a:cs typeface="Times New Roman"/>
              </a:rPr>
              <a:t>o</a:t>
            </a:r>
            <a:r>
              <a:rPr lang="en-US" i="1" baseline="-25000" dirty="0" err="1">
                <a:latin typeface="Times New Roman"/>
                <a:cs typeface="Times New Roman"/>
              </a:rPr>
              <a:t>xixj</a:t>
            </a:r>
            <a:r>
              <a:rPr lang="en-US" i="1" baseline="-25000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= </a:t>
            </a:r>
            <a:r>
              <a:rPr lang="en-US" i="1" dirty="0" err="1"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latin typeface="Times New Roman"/>
                <a:cs typeface="Times New Roman"/>
              </a:rPr>
              <a:t>xixj</a:t>
            </a:r>
            <a:r>
              <a:rPr lang="en-US" i="1" dirty="0">
                <a:latin typeface="Times New Roman"/>
                <a:cs typeface="Times New Roman"/>
              </a:rPr>
              <a:t> / (1-p</a:t>
            </a:r>
            <a:r>
              <a:rPr lang="en-US" i="1" baseline="-25000" dirty="0">
                <a:latin typeface="Times New Roman"/>
                <a:cs typeface="Times New Roman"/>
              </a:rPr>
              <a:t>xixj</a:t>
            </a:r>
            <a:r>
              <a:rPr lang="en-US" i="1" dirty="0">
                <a:latin typeface="Times New Roman"/>
                <a:cs typeface="Times New Roman"/>
              </a:rPr>
              <a:t>) ≈ </a:t>
            </a:r>
            <a:r>
              <a:rPr lang="en-US" i="1" dirty="0" err="1"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latin typeface="Times New Roman"/>
                <a:cs typeface="Times New Roman"/>
              </a:rPr>
              <a:t>xixj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dirty="0">
              <a:cs typeface="Times New Roman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cs typeface="Times New Roman"/>
              </a:rPr>
              <a:t>Edit these equations on windows</a:t>
            </a:r>
          </a:p>
          <a:p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30464"/>
              </p:ext>
            </p:extLst>
          </p:nvPr>
        </p:nvGraphicFramePr>
        <p:xfrm>
          <a:off x="1498425" y="1774771"/>
          <a:ext cx="4044414" cy="5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3174840" imgH="469800" progId="Equation.3">
                  <p:embed/>
                </p:oleObj>
              </mc:Choice>
              <mc:Fallback>
                <p:oleObj name="Equation" r:id="rId3" imgW="3174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8425" y="1774771"/>
                        <a:ext cx="4044414" cy="59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6340438" y="1337286"/>
            <a:ext cx="4937760" cy="45196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</a:t>
            </a:r>
            <a:r>
              <a:rPr lang="en-US" dirty="0"/>
              <a:t>that if we don’t include any covariates our logistic regression model becomes much simpler</a:t>
            </a:r>
          </a:p>
          <a:p>
            <a:pPr marL="201168" lvl="1" indent="0">
              <a:buNone/>
            </a:pPr>
            <a:endParaRPr lang="en-US" dirty="0"/>
          </a:p>
          <a:p>
            <a:pPr marL="566928" lvl="3" indent="0">
              <a:buNone/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is the log odds of any tie 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This is the Bernoulli model</a:t>
            </a:r>
          </a:p>
          <a:p>
            <a:endParaRPr lang="en-US" dirty="0">
              <a:solidFill>
                <a:srgbClr val="FF0000"/>
              </a:solidFill>
              <a:cs typeface="Times New Roman"/>
            </a:endParaRPr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2082728"/>
              </p:ext>
            </p:extLst>
          </p:nvPr>
        </p:nvGraphicFramePr>
        <p:xfrm>
          <a:off x="2346887" y="2915539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1384300" imgH="520700" progId="Equation.3">
                  <p:embed/>
                </p:oleObj>
              </mc:Choice>
              <mc:Fallback>
                <p:oleObj name="Equation" r:id="rId5" imgW="13843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6887" y="2915539"/>
                        <a:ext cx="1384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40010"/>
              </p:ext>
            </p:extLst>
          </p:nvPr>
        </p:nvGraphicFramePr>
        <p:xfrm>
          <a:off x="1744009" y="4431366"/>
          <a:ext cx="26558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7" imgW="1841500" imgH="520700" progId="Equation.3">
                  <p:embed/>
                </p:oleObj>
              </mc:Choice>
              <mc:Fallback>
                <p:oleObj name="Equation" r:id="rId7" imgW="18415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4009" y="4431366"/>
                        <a:ext cx="2655888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81680"/>
              </p:ext>
            </p:extLst>
          </p:nvPr>
        </p:nvGraphicFramePr>
        <p:xfrm>
          <a:off x="7173259" y="2181412"/>
          <a:ext cx="3054253" cy="83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9" imgW="1778000" imgH="469900" progId="Equation.3">
                  <p:embed/>
                </p:oleObj>
              </mc:Choice>
              <mc:Fallback>
                <p:oleObj name="Equation" r:id="rId9" imgW="1778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73259" y="2181412"/>
                        <a:ext cx="3054253" cy="83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86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Individual </a:t>
            </a:r>
            <a:r>
              <a:rPr lang="en-US" b="1" dirty="0" smtClean="0"/>
              <a:t>effects 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irected networks)</a:t>
            </a:r>
          </a:p>
          <a:p>
            <a:pPr lvl="1"/>
            <a:r>
              <a:rPr lang="en-US" dirty="0" smtClean="0"/>
              <a:t>Some are </a:t>
            </a:r>
            <a:r>
              <a:rPr lang="en-US" dirty="0"/>
              <a:t>more likely to send ties (more sociable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are more </a:t>
            </a:r>
            <a:r>
              <a:rPr lang="en-US" dirty="0"/>
              <a:t>likely to receive ties (more popular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apture </a:t>
            </a:r>
            <a:r>
              <a:rPr lang="en-US" dirty="0"/>
              <a:t>the variability of out-degree and in-degree by fitting the marginal totals of a network’s adjacency matrix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snet_marg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63" y="1718236"/>
            <a:ext cx="5551608" cy="34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6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Individual </a:t>
            </a:r>
            <a:r>
              <a:rPr lang="en-US" b="1" dirty="0" smtClean="0"/>
              <a:t>effects 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irected networks)</a:t>
            </a:r>
          </a:p>
          <a:p>
            <a:pPr lvl="1"/>
            <a:r>
              <a:rPr lang="en-US" dirty="0" smtClean="0"/>
              <a:t>Some are </a:t>
            </a:r>
            <a:r>
              <a:rPr lang="en-US" dirty="0"/>
              <a:t>more likely to send ties (more sociable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are more </a:t>
            </a:r>
            <a:r>
              <a:rPr lang="en-US" dirty="0"/>
              <a:t>likely to receive ties (more popular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apture </a:t>
            </a:r>
            <a:r>
              <a:rPr lang="en-US" dirty="0"/>
              <a:t>the variability of out-degree and in-degree by fitting the marginal totals of a network’s adjacency matrix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Interactive:</a:t>
            </a:r>
            <a:r>
              <a:rPr lang="en-US" dirty="0" smtClean="0"/>
              <a:t> Fit an individual effects model.</a:t>
            </a:r>
          </a:p>
          <a:p>
            <a:pPr lvl="1"/>
            <a:r>
              <a:rPr lang="en-US" dirty="0" smtClean="0"/>
              <a:t>Load the </a:t>
            </a:r>
            <a:r>
              <a:rPr lang="en-US" dirty="0" err="1" smtClean="0"/>
              <a:t>samplike</a:t>
            </a:r>
            <a:r>
              <a:rPr lang="en-US" dirty="0" smtClean="0"/>
              <a:t> dataset.</a:t>
            </a:r>
          </a:p>
          <a:p>
            <a:pPr lvl="1"/>
            <a:r>
              <a:rPr lang="en-US" dirty="0" smtClean="0"/>
              <a:t>Perform some exploratory analysis and discuss with your neighbors.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Image</a:t>
            </a:r>
          </a:p>
          <a:p>
            <a:pPr lvl="1"/>
            <a:r>
              <a:rPr lang="en-US" dirty="0" smtClean="0"/>
              <a:t>Fit this model with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sz="1400" dirty="0" err="1" smtClean="0">
                <a:latin typeface="Courier"/>
                <a:cs typeface="Courier"/>
              </a:rPr>
              <a:t>samplike</a:t>
            </a:r>
            <a:r>
              <a:rPr lang="en-US" sz="1400" dirty="0" smtClean="0">
                <a:latin typeface="Courier"/>
                <a:cs typeface="Courier"/>
              </a:rPr>
              <a:t> ~ edges + sender + receiver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2595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r>
              <a:rPr lang="en-US" b="1" dirty="0" smtClean="0"/>
              <a:t>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So far we have assumed independence between all ties.</a:t>
            </a:r>
          </a:p>
          <a:p>
            <a:r>
              <a:rPr lang="en-US" dirty="0" smtClean="0"/>
              <a:t>In the p</a:t>
            </a:r>
            <a:r>
              <a:rPr lang="en-US" baseline="-25000" dirty="0" smtClean="0"/>
              <a:t>1</a:t>
            </a:r>
            <a:r>
              <a:rPr lang="en-US" dirty="0" smtClean="0"/>
              <a:t> model we allow for dependence within dyads.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</a:t>
            </a:r>
            <a:r>
              <a:rPr lang="en-US" dirty="0"/>
              <a:t>sender and receiver effects as the individual effects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Additional </a:t>
            </a:r>
            <a:r>
              <a:rPr lang="en-US" dirty="0"/>
              <a:t>parameter </a:t>
            </a:r>
            <a:r>
              <a:rPr lang="en-US" i="1" dirty="0" err="1" smtClean="0">
                <a:latin typeface="Times New Roman"/>
                <a:cs typeface="Times New Roman"/>
              </a:rPr>
              <a:t>γ</a:t>
            </a:r>
            <a:r>
              <a:rPr lang="en-US" dirty="0" smtClean="0"/>
              <a:t> measures tendency </a:t>
            </a:r>
            <a:r>
              <a:rPr lang="en-US" dirty="0"/>
              <a:t>for ties to be </a:t>
            </a:r>
            <a:r>
              <a:rPr lang="en-US" dirty="0" smtClean="0"/>
              <a:t>mutual</a:t>
            </a:r>
          </a:p>
          <a:p>
            <a:r>
              <a:rPr lang="en-US" dirty="0" smtClean="0"/>
              <a:t>Relations between dyads are still independent.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</a:t>
            </a:r>
            <a:r>
              <a:rPr lang="en-US" dirty="0" smtClean="0">
                <a:solidFill>
                  <a:srgbClr val="404040"/>
                </a:solidFill>
              </a:rPr>
              <a:t> Fit model.</a:t>
            </a:r>
          </a:p>
          <a:p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Image</a:t>
            </a:r>
          </a:p>
          <a:p>
            <a:r>
              <a:rPr lang="en-US" dirty="0" smtClean="0"/>
              <a:t>As you can see, this model includes many parameters, which are all specific to the network in question. </a:t>
            </a:r>
          </a:p>
          <a:p>
            <a:r>
              <a:rPr lang="en-US" dirty="0" smtClean="0"/>
              <a:t>Ideally, we want to work with a model that is more generalizable and parsimonious.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3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Markov </a:t>
            </a:r>
            <a:r>
              <a:rPr lang="en-US" b="1" dirty="0" smtClean="0"/>
              <a:t>graphs</a:t>
            </a:r>
          </a:p>
          <a:p>
            <a:pPr lvl="1"/>
            <a:r>
              <a:rPr lang="en-US" dirty="0" smtClean="0"/>
              <a:t>Dyads are dependent only if they share a node</a:t>
            </a:r>
          </a:p>
          <a:p>
            <a:pPr lvl="1"/>
            <a:r>
              <a:rPr lang="en-US" dirty="0" smtClean="0"/>
              <a:t>Groups of nodes that are all dependent on each other form triangles and k-stars</a:t>
            </a:r>
          </a:p>
          <a:p>
            <a:r>
              <a:rPr lang="en-US" dirty="0" smtClean="0"/>
              <a:t>“A friend of my friend is my friend”</a:t>
            </a:r>
          </a:p>
          <a:p>
            <a:pPr lvl="1"/>
            <a:r>
              <a:rPr lang="en-US" dirty="0" smtClean="0"/>
              <a:t>Example of a Markov graph is one where individuals are more likely to become friends if they have existing friends in common</a:t>
            </a:r>
          </a:p>
          <a:p>
            <a:pPr lvl="1"/>
            <a:r>
              <a:rPr lang="en-US" dirty="0" smtClean="0"/>
              <a:t>More friends in common </a:t>
            </a:r>
            <a:r>
              <a:rPr lang="en-US" dirty="0" smtClean="0">
                <a:latin typeface="Times New Roman"/>
                <a:ea typeface="Wingdings"/>
                <a:cs typeface="Times New Roman"/>
                <a:sym typeface="Wingdings"/>
              </a:rPr>
              <a:t></a:t>
            </a:r>
            <a:r>
              <a:rPr lang="en-US" dirty="0" smtClean="0"/>
              <a:t> more triangles will close as a result of friendship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/>
              <a:t>Fit a Markov graph model using the triangle term.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faux.mesa.high</a:t>
            </a:r>
            <a:r>
              <a:rPr lang="en-US" sz="1600" dirty="0" smtClean="0">
                <a:latin typeface="Courier"/>
                <a:cs typeface="Courier"/>
              </a:rPr>
              <a:t> ~ edges + triangle</a:t>
            </a:r>
          </a:p>
          <a:p>
            <a:endParaRPr lang="en-US" dirty="0"/>
          </a:p>
          <a:p>
            <a:r>
              <a:rPr lang="en-US" dirty="0" smtClean="0"/>
              <a:t>What happens when you fit this model?</a:t>
            </a:r>
            <a:endParaRPr lang="en-US" dirty="0"/>
          </a:p>
        </p:txBody>
      </p:sp>
      <p:pic>
        <p:nvPicPr>
          <p:cNvPr id="6" name="Picture 5" descr="triang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" t="13011" r="6432" b="9448"/>
          <a:stretch/>
        </p:blipFill>
        <p:spPr>
          <a:xfrm>
            <a:off x="1314823" y="4676588"/>
            <a:ext cx="4646705" cy="12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4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99764"/>
            <a:ext cx="10058400" cy="3269329"/>
          </a:xfrm>
        </p:spPr>
        <p:txBody>
          <a:bodyPr/>
          <a:lstStyle/>
          <a:p>
            <a:r>
              <a:rPr lang="en-US" dirty="0" smtClean="0"/>
              <a:t>Markov chain Monte Carlo estimation</a:t>
            </a:r>
          </a:p>
          <a:p>
            <a:pPr lvl="1"/>
            <a:r>
              <a:rPr lang="en-US" dirty="0" smtClean="0"/>
              <a:t>Used in models that involved dyadic dependence.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teratively </a:t>
            </a:r>
            <a:r>
              <a:rPr lang="en-US" dirty="0"/>
              <a:t>simulate graphs and approximate coefficients that approach the maximum likelihood estimates. </a:t>
            </a:r>
            <a:endParaRPr lang="en-US" dirty="0" smtClean="0"/>
          </a:p>
          <a:p>
            <a:pPr lvl="1"/>
            <a:r>
              <a:rPr lang="en-US" dirty="0" smtClean="0"/>
              <a:t>Computationally </a:t>
            </a:r>
            <a:r>
              <a:rPr lang="en-US" dirty="0"/>
              <a:t>intensive process and comes with limitations.</a:t>
            </a:r>
            <a:endParaRPr lang="en-US" dirty="0" smtClean="0"/>
          </a:p>
          <a:p>
            <a:r>
              <a:rPr lang="en-US" dirty="0" smtClean="0"/>
              <a:t>Degeneracy</a:t>
            </a:r>
          </a:p>
          <a:p>
            <a:pPr lvl="1"/>
            <a:r>
              <a:rPr lang="en-US" dirty="0" smtClean="0"/>
              <a:t>For certain </a:t>
            </a:r>
            <a:r>
              <a:rPr lang="en-US" dirty="0"/>
              <a:t>sets of parameters, dyadic dependence quickly cascades across the network, causing the </a:t>
            </a:r>
            <a:r>
              <a:rPr lang="en-US" dirty="0" smtClean="0"/>
              <a:t>outcome graphs to become unreasonably dense.</a:t>
            </a:r>
          </a:p>
          <a:p>
            <a:pPr lvl="1"/>
            <a:r>
              <a:rPr lang="en-US" dirty="0" smtClean="0"/>
              <a:t>The triangle term is one of the worst offenders. </a:t>
            </a:r>
          </a:p>
        </p:txBody>
      </p:sp>
      <p:pic>
        <p:nvPicPr>
          <p:cNvPr id="4" name="Picture 3" descr="mcmc_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321547"/>
            <a:ext cx="9931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614707"/>
            <a:ext cx="4937760" cy="98611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statnet</a:t>
            </a:r>
            <a:r>
              <a:rPr lang="en-US" dirty="0" smtClean="0"/>
              <a:t> suite of R packages gives users powerful network analysis tools, accessed from the flexibility of the R command line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614707"/>
            <a:ext cx="4937760" cy="986118"/>
          </a:xfrm>
        </p:spPr>
        <p:txBody>
          <a:bodyPr>
            <a:normAutofit/>
          </a:bodyPr>
          <a:lstStyle/>
          <a:p>
            <a:r>
              <a:rPr lang="en-US" dirty="0"/>
              <a:t>The Shiny framework from </a:t>
            </a:r>
            <a:r>
              <a:rPr lang="en-US" dirty="0" err="1"/>
              <a:t>RStudio</a:t>
            </a:r>
            <a:r>
              <a:rPr lang="en-US" dirty="0"/>
              <a:t> allows us to build a friendly interface for </a:t>
            </a:r>
            <a:r>
              <a:rPr lang="en-US" dirty="0" err="1"/>
              <a:t>statnet</a:t>
            </a:r>
            <a:r>
              <a:rPr lang="en-US" dirty="0"/>
              <a:t> that runs in a web browser.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5647" y="1255059"/>
            <a:ext cx="995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analysis techniques have progressed immensely over the past 60 years and continue to develop quickly.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line programs: flexible analysis possibilities, requires initial investment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-based programs: available to wider audience, limited analysis possibilities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7"/>
          <a:stretch/>
        </p:blipFill>
        <p:spPr>
          <a:xfrm>
            <a:off x="6574118" y="3613507"/>
            <a:ext cx="4019774" cy="2383947"/>
          </a:xfrm>
          <a:prstGeom prst="rect">
            <a:avLst/>
          </a:prstGeom>
        </p:spPr>
      </p:pic>
      <p:pic>
        <p:nvPicPr>
          <p:cNvPr id="7" name="Picture 6" descr="command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63" y="3620482"/>
            <a:ext cx="4002527" cy="24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4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MCMC Diagnostics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79" y="2077079"/>
            <a:ext cx="10063779" cy="3883455"/>
          </a:xfrm>
        </p:spPr>
        <p:txBody>
          <a:bodyPr/>
          <a:lstStyle/>
          <a:p>
            <a:r>
              <a:rPr lang="en-US" dirty="0"/>
              <a:t>To verify that our model is not </a:t>
            </a:r>
            <a:r>
              <a:rPr lang="en-US" dirty="0" smtClean="0"/>
              <a:t>degenerate: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want the MCMC sample statistics to vary randomly around the observed values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the difference between the observed and simulated values of the sample statistics to have a roughly bell-shaped distribution, centered at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 descr="mcmc_g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81" y="3306637"/>
            <a:ext cx="8785411" cy="28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7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90706" y="1343320"/>
            <a:ext cx="10064974" cy="736282"/>
          </a:xfrm>
        </p:spPr>
        <p:txBody>
          <a:bodyPr/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90706" y="2077079"/>
            <a:ext cx="10064974" cy="3883455"/>
          </a:xfrm>
        </p:spPr>
        <p:txBody>
          <a:bodyPr>
            <a:normAutofit/>
          </a:bodyPr>
          <a:lstStyle/>
          <a:p>
            <a:r>
              <a:rPr lang="en-US" dirty="0"/>
              <a:t>If a statistic is included in our model, simulations should always reproduce the observed value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/>
              <a:t>this verifies that the model is performing the way we expect it to.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model is able to reproduce statistics that are not explicitly included in the model, this is a sign that we have captured the key structural features of the data.</a:t>
            </a:r>
          </a:p>
          <a:p>
            <a:pPr lvl="1"/>
            <a:r>
              <a:rPr lang="en-US" dirty="0" err="1" smtClean="0"/>
              <a:t>statnetWeb</a:t>
            </a:r>
            <a:r>
              <a:rPr lang="en-US" dirty="0" smtClean="0"/>
              <a:t> </a:t>
            </a:r>
            <a:r>
              <a:rPr lang="en-US" dirty="0"/>
              <a:t>has a built in goodness of fit mechanism.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various terms (degree, </a:t>
            </a:r>
            <a:r>
              <a:rPr lang="en-US" dirty="0" err="1"/>
              <a:t>egdewise</a:t>
            </a:r>
            <a:r>
              <a:rPr lang="en-US" dirty="0"/>
              <a:t> shared partners, geodesic distance and more), the user can check statistics and boxplots of simulated values and compared them to the observed network.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multiple models are saved, compare GOF plots in a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8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Back to ERGMs</a:t>
            </a:r>
          </a:p>
          <a:p>
            <a:r>
              <a:rPr lang="en-US" dirty="0" smtClean="0"/>
              <a:t>More examples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Save multiple models and compare results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3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10018957" cy="2191619"/>
          </a:xfrm>
        </p:spPr>
        <p:txBody>
          <a:bodyPr/>
          <a:lstStyle/>
          <a:p>
            <a:r>
              <a:rPr lang="en-US" dirty="0" smtClean="0"/>
              <a:t>Choose the number of simulations and e</a:t>
            </a:r>
            <a:r>
              <a:rPr lang="en-US" dirty="0" smtClean="0"/>
              <a:t>dit MCMC control options if desired</a:t>
            </a:r>
          </a:p>
          <a:p>
            <a:r>
              <a:rPr lang="en-US" dirty="0" smtClean="0"/>
              <a:t>Browse through plots of each simulation</a:t>
            </a:r>
          </a:p>
          <a:p>
            <a:r>
              <a:rPr lang="en-US" dirty="0" smtClean="0"/>
              <a:t>Plot simulation statistics compared to targets</a:t>
            </a:r>
          </a:p>
          <a:p>
            <a:r>
              <a:rPr lang="en-US" dirty="0" smtClean="0"/>
              <a:t>Download files of simulation summary</a:t>
            </a:r>
          </a:p>
          <a:p>
            <a:endParaRPr lang="en-US" dirty="0"/>
          </a:p>
        </p:txBody>
      </p:sp>
      <p:pic>
        <p:nvPicPr>
          <p:cNvPr id="5" name="Content Placeholder 4" descr="simstats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" b="774"/>
          <a:stretch/>
        </p:blipFill>
        <p:spPr>
          <a:xfrm>
            <a:off x="253919" y="3182470"/>
            <a:ext cx="7853761" cy="3018119"/>
          </a:xfrm>
        </p:spPr>
      </p:pic>
      <p:pic>
        <p:nvPicPr>
          <p:cNvPr id="6" name="Picture 5" descr="simstats_s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7" y="2484109"/>
            <a:ext cx="3399863" cy="36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Further Topics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706" y="1349440"/>
            <a:ext cx="10064974" cy="4519655"/>
          </a:xfrm>
        </p:spPr>
        <p:txBody>
          <a:bodyPr/>
          <a:lstStyle/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Longitudinal analysis (STERGMs)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7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is written in Shiny, a framework for creating web applications with content written in R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shiny.rstudio.com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code for </a:t>
            </a:r>
            <a:r>
              <a:rPr lang="en-US" dirty="0" err="1"/>
              <a:t>statnetWeb</a:t>
            </a:r>
            <a:r>
              <a:rPr lang="en-US" dirty="0"/>
              <a:t> is publicly available at </a:t>
            </a:r>
            <a:r>
              <a:rPr lang="en-US" dirty="0" smtClean="0"/>
              <a:t>our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https://github.com/statnet/</a:t>
            </a:r>
            <a:r>
              <a:rPr lang="en-US" dirty="0" smtClean="0">
                <a:solidFill>
                  <a:srgbClr val="404040"/>
                </a:solidFill>
              </a:rPr>
              <a:t>statnetWeb</a:t>
            </a:r>
            <a:endParaRPr lang="en-US" dirty="0" smtClean="0">
              <a:solidFill>
                <a:srgbClr val="404040"/>
              </a:solidFill>
            </a:endParaRPr>
          </a:p>
          <a:p>
            <a:endParaRPr lang="en-US" dirty="0" smtClean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Feel free to browse the code, make suggestions and report issues.</a:t>
            </a:r>
          </a:p>
        </p:txBody>
      </p:sp>
    </p:spTree>
    <p:extLst>
      <p:ext uri="{BB962C8B-B14F-4D97-AF65-F5344CB8AC3E}">
        <p14:creationId xmlns:p14="http://schemas.microsoft.com/office/powerpoint/2010/main" val="31995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97529"/>
            <a:ext cx="10001692" cy="3971565"/>
          </a:xfrm>
        </p:spPr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Rather </a:t>
            </a:r>
            <a:r>
              <a:rPr lang="en-US" dirty="0" smtClean="0">
                <a:solidFill>
                  <a:srgbClr val="404040"/>
                </a:solidFill>
              </a:rPr>
              <a:t>than reinforcing the dichotomy between access to the command line and standalone GUIs, </a:t>
            </a:r>
            <a:r>
              <a:rPr lang="en-US" dirty="0" err="1" smtClean="0">
                <a:solidFill>
                  <a:srgbClr val="404040"/>
                </a:solidFill>
              </a:rPr>
              <a:t>statnetWeb</a:t>
            </a:r>
            <a:r>
              <a:rPr lang="en-US" dirty="0" smtClean="0">
                <a:solidFill>
                  <a:srgbClr val="404040"/>
                </a:solidFill>
              </a:rPr>
              <a:t> occupies the middle ground. </a:t>
            </a:r>
            <a:endParaRPr lang="en-US" dirty="0" smtClean="0">
              <a:solidFill>
                <a:srgbClr val="404040"/>
              </a:solidFill>
            </a:endParaRPr>
          </a:p>
          <a:p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smtClean="0"/>
              <a:t>Teach and learn introductory network analysis</a:t>
            </a:r>
          </a:p>
          <a:p>
            <a:pPr lvl="1"/>
            <a:r>
              <a:rPr lang="en-US" dirty="0" smtClean="0"/>
              <a:t>Perform exploratory tasks quickly</a:t>
            </a:r>
          </a:p>
          <a:p>
            <a:pPr lvl="1"/>
            <a:r>
              <a:rPr lang="en-US" dirty="0" smtClean="0"/>
              <a:t>Transition to the command line for formal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Accessing </a:t>
            </a:r>
            <a:r>
              <a:rPr lang="en-US" sz="3200" dirty="0" err="1" smtClean="0"/>
              <a:t>statnetWeb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2. </a:t>
            </a:r>
            <a:r>
              <a:rPr lang="en-US" sz="3200" dirty="0" err="1" smtClean="0"/>
              <a:t>statnetWeb</a:t>
            </a:r>
            <a:r>
              <a:rPr lang="en-US" sz="3200" dirty="0" smtClean="0"/>
              <a:t> in the classroom: Intro to Network Analysis</a:t>
            </a:r>
          </a:p>
          <a:p>
            <a:endParaRPr lang="en-US" sz="3200" dirty="0" smtClean="0"/>
          </a:p>
          <a:p>
            <a:r>
              <a:rPr lang="en-US" sz="3200" dirty="0" smtClean="0"/>
              <a:t>3. Development with Shiny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09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statnetWeb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through the web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TBD, depends on how we host the app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Shinyapps.io</a:t>
            </a:r>
          </a:p>
          <a:p>
            <a:r>
              <a:rPr lang="en-US" dirty="0" smtClean="0"/>
              <a:t>Currently 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ebey.shinyapps.io/statnetWeb/</a:t>
            </a:r>
          </a:p>
          <a:p>
            <a:r>
              <a:rPr lang="en-US" dirty="0" smtClean="0"/>
              <a:t>Everything runs on the host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Through </a:t>
            </a:r>
            <a:r>
              <a:rPr lang="en-US" u="sng" dirty="0" err="1" smtClean="0"/>
              <a:t>rstudio</a:t>
            </a:r>
            <a:r>
              <a:rPr lang="en-US" u="sng" dirty="0" smtClean="0"/>
              <a:t> and </a:t>
            </a:r>
            <a:r>
              <a:rPr lang="en-US" u="sng" dirty="0" err="1" smtClean="0"/>
              <a:t>github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r>
              <a:rPr lang="en-US" dirty="0" smtClean="0"/>
              <a:t>Install the necessary packages in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"shiny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shinythemes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RColorBrewer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"lattice",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latticeExtra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dirty="0" smtClean="0"/>
              <a:t>Launch the application by sourcing code from the GitHub repository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shiny::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runGitHub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statnetWeb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Everything runs on your local machine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6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in the Classroom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2077079"/>
            <a:ext cx="4791891" cy="38834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analysis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descriptives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Statistical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Diagnostics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Model-based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and further topics</a:t>
            </a:r>
          </a:p>
          <a:p>
            <a:pPr marL="0" indent="0">
              <a:buNone/>
            </a:pPr>
            <a:r>
              <a:rPr lang="en-US" dirty="0" smtClean="0"/>
              <a:t>See the supplemental materials for more background and examples on each of these topics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03579365"/>
              </p:ext>
            </p:extLst>
          </p:nvPr>
        </p:nvGraphicFramePr>
        <p:xfrm>
          <a:off x="5377542" y="1447802"/>
          <a:ext cx="6060849" cy="430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0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a network?</a:t>
            </a:r>
          </a:p>
          <a:p>
            <a:pPr lvl="2"/>
            <a:r>
              <a:rPr lang="en-US" dirty="0" smtClean="0"/>
              <a:t>Nodes (vertices, actors)</a:t>
            </a:r>
          </a:p>
          <a:p>
            <a:pPr lvl="3"/>
            <a:r>
              <a:rPr lang="en-US" dirty="0" smtClean="0"/>
              <a:t>Can have attributes associated</a:t>
            </a:r>
          </a:p>
          <a:p>
            <a:pPr lvl="2"/>
            <a:r>
              <a:rPr lang="en-US" dirty="0" smtClean="0"/>
              <a:t>Ties (edges, links)</a:t>
            </a:r>
          </a:p>
          <a:p>
            <a:pPr lvl="3"/>
            <a:r>
              <a:rPr lang="en-US" dirty="0" smtClean="0"/>
              <a:t>Can be directed/undirected and valued/binary</a:t>
            </a:r>
          </a:p>
          <a:p>
            <a:pPr lvl="1"/>
            <a:r>
              <a:rPr lang="en-US" dirty="0" smtClean="0"/>
              <a:t>What can be represented as a network?</a:t>
            </a:r>
          </a:p>
          <a:p>
            <a:pPr lvl="1"/>
            <a:r>
              <a:rPr lang="en-US" dirty="0" smtClean="0"/>
              <a:t>What kind of questions can we answer?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Types of networks</a:t>
            </a:r>
          </a:p>
          <a:p>
            <a:pPr lvl="1"/>
            <a:r>
              <a:rPr lang="en-US" dirty="0" smtClean="0"/>
              <a:t>Configurations: dyads, triads, k-stars</a:t>
            </a:r>
          </a:p>
          <a:p>
            <a:r>
              <a:rPr lang="en-US" dirty="0" smtClean="0"/>
              <a:t>Types of network analysis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Statistical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Friendship (node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likes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Sexual contact (nodes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 have a relationship) </a:t>
            </a:r>
          </a:p>
          <a:p>
            <a:pPr lvl="1"/>
            <a:r>
              <a:rPr lang="en-US" dirty="0" smtClean="0"/>
              <a:t>Affiliation (node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is a member of club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Social role (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gives advice to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7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Sampling designs</a:t>
            </a:r>
          </a:p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Adjacency matrices (</a:t>
            </a:r>
            <a:r>
              <a:rPr lang="en-US" dirty="0" err="1" smtClean="0"/>
              <a:t>sociomatrices</a:t>
            </a:r>
            <a:r>
              <a:rPr lang="en-US" dirty="0" smtClean="0"/>
              <a:t>), edge lists</a:t>
            </a:r>
            <a:r>
              <a:rPr lang="en-US" dirty="0"/>
              <a:t>, incidence matrices</a:t>
            </a:r>
            <a:endParaRPr lang="en-US" dirty="0" smtClean="0"/>
          </a:p>
          <a:p>
            <a:r>
              <a:rPr lang="en-US" dirty="0" smtClean="0"/>
              <a:t>Data presentation</a:t>
            </a:r>
          </a:p>
          <a:p>
            <a:pPr lvl="1"/>
            <a:r>
              <a:rPr lang="en-US" dirty="0" smtClean="0"/>
              <a:t>Numeric (matrices)</a:t>
            </a:r>
          </a:p>
          <a:p>
            <a:pPr lvl="1"/>
            <a:r>
              <a:rPr lang="en-US" dirty="0" smtClean="0"/>
              <a:t>Pictorial (graphs)</a:t>
            </a:r>
          </a:p>
          <a:p>
            <a:pPr lvl="2"/>
            <a:r>
              <a:rPr lang="en-US" dirty="0" smtClean="0"/>
              <a:t>Graph notation</a:t>
            </a:r>
          </a:p>
          <a:p>
            <a:pPr lvl="2"/>
            <a:r>
              <a:rPr lang="en-US" dirty="0" smtClean="0"/>
              <a:t>Graph terminology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38" y="1934256"/>
            <a:ext cx="1009650" cy="27146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8" y="2122355"/>
            <a:ext cx="2686050" cy="1781175"/>
          </a:xfrm>
          <a:prstGeom prst="rect">
            <a:avLst/>
          </a:prstGeom>
        </p:spPr>
      </p:pic>
      <p:pic>
        <p:nvPicPr>
          <p:cNvPr id="4" name="Picture 3" descr="snet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84" y="3872216"/>
            <a:ext cx="2581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8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2194</TotalTime>
  <Words>2457</Words>
  <Application>Microsoft Macintosh PowerPoint</Application>
  <PresentationFormat>Custom</PresentationFormat>
  <Paragraphs>356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Retrospect</vt:lpstr>
      <vt:lpstr>Equation</vt:lpstr>
      <vt:lpstr>Microsoft Equation</vt:lpstr>
      <vt:lpstr>statnetWeb    for Teaching and Learning Network Analysis</vt:lpstr>
      <vt:lpstr>What is statnetWeb?</vt:lpstr>
      <vt:lpstr>Why is it useful?</vt:lpstr>
      <vt:lpstr>Why is it useful?</vt:lpstr>
      <vt:lpstr>This Workshop</vt:lpstr>
      <vt:lpstr>Accessing statnetWeb</vt:lpstr>
      <vt:lpstr>statnetWeb in the Classroom</vt:lpstr>
      <vt:lpstr>Network Analysis Basics</vt:lpstr>
      <vt:lpstr>Data</vt:lpstr>
      <vt:lpstr>Data</vt:lpstr>
      <vt:lpstr>Data</vt:lpstr>
      <vt:lpstr>Network Descriptives</vt:lpstr>
      <vt:lpstr>Network Descriptives</vt:lpstr>
      <vt:lpstr>Network Descriptives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Diagnostics</vt:lpstr>
      <vt:lpstr>Diagnostics</vt:lpstr>
      <vt:lpstr>Statistical Models</vt:lpstr>
      <vt:lpstr>Model-Based Simulation</vt:lpstr>
      <vt:lpstr>Review &amp; Further Topics</vt:lpstr>
      <vt:lpstr>statnetWeb Development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statnetWeb  for Network Analysis</dc:title>
  <dc:creator>Emily N. Beylerian</dc:creator>
  <cp:lastModifiedBy>Emily Beylerian</cp:lastModifiedBy>
  <cp:revision>92</cp:revision>
  <dcterms:created xsi:type="dcterms:W3CDTF">2015-04-02T19:11:53Z</dcterms:created>
  <dcterms:modified xsi:type="dcterms:W3CDTF">2015-04-07T21:22:46Z</dcterms:modified>
</cp:coreProperties>
</file>