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3" r:id="rId6"/>
    <p:sldId id="272" r:id="rId7"/>
    <p:sldId id="259" r:id="rId8"/>
    <p:sldId id="260" r:id="rId9"/>
    <p:sldId id="261" r:id="rId10"/>
    <p:sldId id="267" r:id="rId11"/>
    <p:sldId id="262" r:id="rId12"/>
    <p:sldId id="269" r:id="rId13"/>
    <p:sldId id="268" r:id="rId14"/>
    <p:sldId id="271" r:id="rId15"/>
    <p:sldId id="263" r:id="rId16"/>
    <p:sldId id="274" r:id="rId17"/>
    <p:sldId id="275" r:id="rId18"/>
    <p:sldId id="277" r:id="rId19"/>
    <p:sldId id="282" r:id="rId20"/>
    <p:sldId id="278" r:id="rId21"/>
    <p:sldId id="279" r:id="rId22"/>
    <p:sldId id="280" r:id="rId23"/>
    <p:sldId id="281" r:id="rId24"/>
    <p:sldId id="276" r:id="rId25"/>
    <p:sldId id="264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A4E75A5-25D1-4D30-991D-9A2E74180B23}">
          <p14:sldIdLst>
            <p14:sldId id="256"/>
            <p14:sldId id="257"/>
            <p14:sldId id="258"/>
            <p14:sldId id="270"/>
            <p14:sldId id="273"/>
            <p14:sldId id="272"/>
            <p14:sldId id="259"/>
            <p14:sldId id="260"/>
            <p14:sldId id="261"/>
            <p14:sldId id="267"/>
            <p14:sldId id="262"/>
            <p14:sldId id="269"/>
            <p14:sldId id="268"/>
            <p14:sldId id="271"/>
            <p14:sldId id="263"/>
            <p14:sldId id="274"/>
            <p14:sldId id="275"/>
            <p14:sldId id="277"/>
            <p14:sldId id="282"/>
            <p14:sldId id="278"/>
            <p14:sldId id="279"/>
            <p14:sldId id="280"/>
            <p14:sldId id="281"/>
            <p14:sldId id="276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Network basics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descriptives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Statistical models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Diagnostics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Model-based simulation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Review and further topics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3961328"/>
        <c:axId val="303962112"/>
      </c:barChart>
      <c:catAx>
        <c:axId val="303961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62112"/>
        <c:crosses val="autoZero"/>
        <c:auto val="1"/>
        <c:lblAlgn val="ctr"/>
        <c:lblOffset val="100"/>
        <c:noMultiLvlLbl val="0"/>
      </c:catAx>
      <c:valAx>
        <c:axId val="30396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6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753958232584242E-2"/>
          <c:y val="0.80568005918586005"/>
          <c:w val="0.87382790760832352"/>
          <c:h val="0.17662548642333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49440"/>
            <a:ext cx="4937760" cy="4519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9440"/>
            <a:ext cx="4937760" cy="4519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3319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077079"/>
            <a:ext cx="4937760" cy="3883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4332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77079"/>
            <a:ext cx="4937760" cy="38834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94968"/>
            <a:ext cx="10058400" cy="4374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4159" y="122188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5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bey.shinyapps.io/statnetWeb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statnetWeb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Teaching and Learning Network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4516978" cy="1143000"/>
          </a:xfrm>
        </p:spPr>
        <p:txBody>
          <a:bodyPr/>
          <a:lstStyle/>
          <a:p>
            <a:r>
              <a:rPr lang="en-US" dirty="0" smtClean="0"/>
              <a:t>XXXV Sunbelt conference</a:t>
            </a:r>
          </a:p>
          <a:p>
            <a:r>
              <a:rPr lang="en-US" dirty="0" smtClean="0"/>
              <a:t>June 24, 2015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8702" y="4455621"/>
            <a:ext cx="4516978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Emily Beylerian</a:t>
            </a:r>
          </a:p>
          <a:p>
            <a:pPr algn="r"/>
            <a:r>
              <a:rPr lang="en-US" dirty="0" smtClean="0"/>
              <a:t>Martina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9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Interactive: </a:t>
            </a:r>
            <a:r>
              <a:rPr lang="en-US" dirty="0"/>
              <a:t>open statnetWeb and attempt to upload the dataset that you brought with you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Uploading to </a:t>
            </a:r>
            <a:r>
              <a:rPr lang="en-US" dirty="0" err="1" smtClean="0"/>
              <a:t>statnetWeb</a:t>
            </a:r>
            <a:endParaRPr lang="en-US" dirty="0" smtClean="0"/>
          </a:p>
          <a:p>
            <a:pPr lvl="1"/>
            <a:r>
              <a:rPr lang="en-US" dirty="0" smtClean="0"/>
              <a:t>Matrices (.</a:t>
            </a:r>
            <a:r>
              <a:rPr lang="en-US" dirty="0" err="1" smtClean="0"/>
              <a:t>csv</a:t>
            </a:r>
            <a:r>
              <a:rPr lang="en-US" dirty="0" smtClean="0"/>
              <a:t> or R-object)</a:t>
            </a:r>
          </a:p>
          <a:p>
            <a:pPr lvl="2"/>
            <a:r>
              <a:rPr lang="en-US" dirty="0" smtClean="0"/>
              <a:t>Adjacency matrices should have node labels in the first row and column of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Incidence matrices should have edge labels in the first row and node labels in the first column of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Edge lists should </a:t>
            </a:r>
            <a:r>
              <a:rPr lang="en-US" i="1" dirty="0" smtClean="0"/>
              <a:t>not</a:t>
            </a:r>
            <a:r>
              <a:rPr lang="en-US" dirty="0" smtClean="0"/>
              <a:t> have row or column labels in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Built-in datasets</a:t>
            </a:r>
          </a:p>
          <a:p>
            <a:pPr lvl="1"/>
            <a:r>
              <a:rPr lang="en-US" dirty="0" err="1" smtClean="0"/>
              <a:t>ergm</a:t>
            </a:r>
            <a:r>
              <a:rPr lang="en-US" dirty="0" smtClean="0"/>
              <a:t> object (R-object)</a:t>
            </a:r>
          </a:p>
          <a:p>
            <a:pPr lvl="1"/>
            <a:r>
              <a:rPr lang="en-US" dirty="0" err="1" smtClean="0"/>
              <a:t>Pajek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etwork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(.</a:t>
            </a:r>
            <a:r>
              <a:rPr lang="en-US" dirty="0" err="1" smtClean="0"/>
              <a:t>paj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529045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most of the workshop we will be using the built-in networks to standardize our results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571"/>
            <a:ext cx="5266667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5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Editing data</a:t>
            </a:r>
          </a:p>
          <a:p>
            <a:pPr lvl="1"/>
            <a:r>
              <a:rPr lang="en-US" dirty="0" smtClean="0"/>
              <a:t>Symmetrize edges</a:t>
            </a:r>
          </a:p>
          <a:p>
            <a:pPr lvl="2"/>
            <a:r>
              <a:rPr lang="en-US" dirty="0" smtClean="0"/>
              <a:t>Upper triangle</a:t>
            </a:r>
          </a:p>
          <a:p>
            <a:pPr lvl="2"/>
            <a:r>
              <a:rPr lang="en-US" dirty="0" smtClean="0"/>
              <a:t>Lower triangle</a:t>
            </a:r>
          </a:p>
          <a:p>
            <a:pPr lvl="2"/>
            <a:r>
              <a:rPr lang="en-US" dirty="0" smtClean="0"/>
              <a:t>Strong (intersection)</a:t>
            </a:r>
          </a:p>
          <a:p>
            <a:pPr lvl="2"/>
            <a:r>
              <a:rPr lang="en-US" dirty="0" smtClean="0"/>
              <a:t>Weak (union)</a:t>
            </a:r>
          </a:p>
          <a:p>
            <a:pPr lvl="1"/>
            <a:r>
              <a:rPr lang="en-US" dirty="0" smtClean="0"/>
              <a:t>Upload new attribute values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Network summary</a:t>
            </a:r>
          </a:p>
          <a:p>
            <a:pPr lvl="1"/>
            <a:r>
              <a:rPr lang="en-US" dirty="0" smtClean="0"/>
              <a:t>Verify that the network has the basic characteristics you expect</a:t>
            </a:r>
            <a:endParaRPr lang="en-US" dirty="0" smtClean="0"/>
          </a:p>
          <a:p>
            <a:pPr lvl="1"/>
            <a:r>
              <a:rPr lang="en-US" dirty="0" smtClean="0"/>
              <a:t>Can go back to this on almost every page of </a:t>
            </a:r>
            <a:r>
              <a:rPr lang="en-US" dirty="0" err="1" smtClean="0"/>
              <a:t>statnetWeb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156" y="2872183"/>
            <a:ext cx="2321288" cy="287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7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err="1" smtClean="0"/>
              <a:t>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 smtClean="0"/>
              <a:t>always a </a:t>
            </a:r>
            <a:r>
              <a:rPr lang="en-US" dirty="0"/>
              <a:t>good idea to look at your data before trying to model</a:t>
            </a:r>
          </a:p>
          <a:p>
            <a:pPr lvl="1"/>
            <a:r>
              <a:rPr lang="en-US" dirty="0"/>
              <a:t>Graphical exploration</a:t>
            </a:r>
          </a:p>
          <a:p>
            <a:pPr lvl="1"/>
            <a:r>
              <a:rPr lang="en-US" dirty="0"/>
              <a:t>Numerical summaries</a:t>
            </a:r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plot</a:t>
            </a:r>
          </a:p>
          <a:p>
            <a:pPr lvl="1"/>
            <a:r>
              <a:rPr lang="en-US" dirty="0"/>
              <a:t>Color code nodes by attributes</a:t>
            </a:r>
          </a:p>
          <a:p>
            <a:pPr lvl="1"/>
            <a:r>
              <a:rPr lang="en-US" dirty="0"/>
              <a:t>Size by numeric attributes or </a:t>
            </a:r>
            <a:r>
              <a:rPr lang="en-US" dirty="0" err="1"/>
              <a:t>betweenness</a:t>
            </a:r>
            <a:endParaRPr lang="en-US" dirty="0"/>
          </a:p>
          <a:p>
            <a:pPr lvl="2"/>
            <a:r>
              <a:rPr lang="en-US" dirty="0"/>
              <a:t>Note: if larger nodes obscure small ones you can edit the opacity to ensure that all nodes are visible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9440"/>
            <a:ext cx="4937760" cy="45196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Interactive: </a:t>
            </a:r>
            <a:r>
              <a:rPr lang="en-US" dirty="0"/>
              <a:t>L</a:t>
            </a:r>
            <a:r>
              <a:rPr lang="en-US" dirty="0" smtClean="0"/>
              <a:t>oad the </a:t>
            </a:r>
            <a:r>
              <a:rPr lang="en-US" dirty="0" err="1" smtClean="0"/>
              <a:t>faux.mesa.high</a:t>
            </a:r>
            <a:r>
              <a:rPr lang="en-US" dirty="0" smtClean="0"/>
              <a:t> data and examine the network plot.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Play around with color-coding the nodes</a:t>
            </a:r>
          </a:p>
          <a:p>
            <a:pPr lvl="1"/>
            <a:r>
              <a:rPr lang="en-US" dirty="0" smtClean="0"/>
              <a:t>What do you notice after color-coding the nodes based on grade?</a:t>
            </a:r>
          </a:p>
          <a:p>
            <a:pPr lvl="1"/>
            <a:r>
              <a:rPr lang="en-US" dirty="0" smtClean="0"/>
              <a:t>Now edit the size of the nodes based on </a:t>
            </a:r>
            <a:r>
              <a:rPr lang="en-US" dirty="0" err="1" smtClean="0"/>
              <a:t>betweenness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have we already learned about the social structure of this school?</a:t>
            </a:r>
          </a:p>
          <a:p>
            <a:endParaRPr lang="en-US" dirty="0" smtClean="0"/>
          </a:p>
        </p:txBody>
      </p:sp>
      <p:pic>
        <p:nvPicPr>
          <p:cNvPr id="6" name="Picture 5" descr="sw_nw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83" y="1993667"/>
            <a:ext cx="2997978" cy="15258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726584" y="2841171"/>
            <a:ext cx="671153" cy="108857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720943" y="3156857"/>
            <a:ext cx="552401" cy="43543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2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Degree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Plot of a numerical summary</a:t>
            </a:r>
            <a:endParaRPr lang="en-US" dirty="0"/>
          </a:p>
          <a:p>
            <a:pPr lvl="1"/>
            <a:r>
              <a:rPr lang="en-US" dirty="0"/>
              <a:t>How are degrees distributed?</a:t>
            </a:r>
          </a:p>
          <a:p>
            <a:r>
              <a:rPr lang="en-US" dirty="0"/>
              <a:t>Geodesic Distribution</a:t>
            </a:r>
          </a:p>
          <a:p>
            <a:pPr lvl="1"/>
            <a:r>
              <a:rPr lang="en-US" dirty="0"/>
              <a:t>How “connected” is the network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Note: we can compare our network to the expected values under certain conditions – we will come back to this later!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1813" y="1608931"/>
            <a:ext cx="3609975" cy="4000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81813" y="3701143"/>
            <a:ext cx="3437844" cy="1208314"/>
          </a:xfrm>
          <a:prstGeom prst="rect">
            <a:avLst/>
          </a:prstGeom>
          <a:noFill/>
          <a:ln w="1905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Numerical summaries</a:t>
            </a:r>
          </a:p>
          <a:p>
            <a:pPr lvl="1"/>
            <a:r>
              <a:rPr lang="en-US" dirty="0" smtClean="0"/>
              <a:t>Different levels of </a:t>
            </a:r>
            <a:r>
              <a:rPr lang="en-US" dirty="0" smtClean="0"/>
              <a:t>measurement</a:t>
            </a:r>
          </a:p>
          <a:p>
            <a:r>
              <a:rPr lang="en-US" dirty="0" smtClean="0"/>
              <a:t>Mixing matrices</a:t>
            </a:r>
          </a:p>
          <a:p>
            <a:r>
              <a:rPr lang="en-US" dirty="0" smtClean="0"/>
              <a:t>Node-level indices</a:t>
            </a:r>
          </a:p>
          <a:p>
            <a:r>
              <a:rPr lang="en-US" dirty="0" smtClean="0"/>
              <a:t>Graph-level indices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621582"/>
            <a:ext cx="4938712" cy="370403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17920" y="1621582"/>
            <a:ext cx="4937760" cy="4247513"/>
          </a:xfrm>
        </p:spPr>
        <p:txBody>
          <a:bodyPr/>
          <a:lstStyle/>
          <a:p>
            <a:r>
              <a:rPr lang="en-US" u="sng" dirty="0" smtClean="0"/>
              <a:t>Idea: </a:t>
            </a:r>
            <a:r>
              <a:rPr lang="en-US" dirty="0" smtClean="0"/>
              <a:t>We </a:t>
            </a:r>
            <a:r>
              <a:rPr lang="en-US" dirty="0"/>
              <a:t>want to capture the underlying structural features of a network with a few parameters.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hosen </a:t>
            </a:r>
            <a:r>
              <a:rPr lang="en-US" dirty="0"/>
              <a:t>parameters </a:t>
            </a:r>
            <a:r>
              <a:rPr lang="en-US" dirty="0" smtClean="0"/>
              <a:t>are </a:t>
            </a:r>
            <a:r>
              <a:rPr lang="en-US" dirty="0"/>
              <a:t>determining factors in specifying the probability of other possible networks.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have a good model, simulations from it will resemble our original network.</a:t>
            </a:r>
          </a:p>
          <a:p>
            <a:r>
              <a:rPr lang="en-US" dirty="0"/>
              <a:t>The appropriate model depends on the type of data. For now, we consider fully observed binary networks.</a:t>
            </a:r>
          </a:p>
        </p:txBody>
      </p:sp>
    </p:spTree>
    <p:extLst>
      <p:ext uri="{BB962C8B-B14F-4D97-AF65-F5344CB8AC3E}">
        <p14:creationId xmlns:p14="http://schemas.microsoft.com/office/powerpoint/2010/main" val="236349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Conditionally uniform models</a:t>
                </a:r>
              </a:p>
              <a:p>
                <a:pPr lvl="1"/>
                <a:r>
                  <a:rPr lang="en-US" dirty="0" smtClean="0"/>
                  <a:t>Given some condition, every tie has a uniform probability of forming</a:t>
                </a:r>
              </a:p>
              <a:p>
                <a:pPr lvl="1"/>
                <a:r>
                  <a:rPr lang="en-US" dirty="0" smtClean="0"/>
                  <a:t>Not good models for most networks</a:t>
                </a:r>
              </a:p>
              <a:p>
                <a:pPr lvl="1"/>
                <a:r>
                  <a:rPr lang="en-US" dirty="0" smtClean="0"/>
                  <a:t>Useful as null models for hypothesis testing</a:t>
                </a:r>
              </a:p>
              <a:p>
                <a:pPr lvl="2"/>
                <a:r>
                  <a:rPr lang="en-US" dirty="0" smtClean="0"/>
                  <a:t>Comparisons to observed network can reveal important differences</a:t>
                </a:r>
              </a:p>
              <a:p>
                <a:r>
                  <a:rPr lang="en-US" dirty="0" smtClean="0"/>
                  <a:t>BRG(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dirty="0" smtClean="0"/>
                  <a:t>): Bernoulli random graphs</a:t>
                </a:r>
              </a:p>
              <a:p>
                <a:pPr lvl="1"/>
                <a:r>
                  <a:rPr lang="en-US" dirty="0" smtClean="0"/>
                  <a:t>The probability of each tie is a constant 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/>
                  <a:t>MLE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dirty="0" smtClean="0"/>
                  <a:t> is the density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CUG(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): </a:t>
                </a:r>
                <a:r>
                  <a:rPr lang="en-US" dirty="0" err="1" smtClean="0"/>
                  <a:t>Erdos-Reyni</a:t>
                </a:r>
                <a:r>
                  <a:rPr lang="en-US" dirty="0" smtClean="0"/>
                  <a:t> graphs</a:t>
                </a:r>
              </a:p>
              <a:p>
                <a:pPr lvl="1"/>
                <a:r>
                  <a:rPr lang="en-US" dirty="0" smtClean="0"/>
                  <a:t>All networks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 total ties are equally probable</a:t>
                </a:r>
                <a:endParaRPr lang="en-US" dirty="0"/>
              </a:p>
              <a:p>
                <a:pPr lvl="1"/>
                <a:r>
                  <a:rPr lang="en-US" dirty="0" smtClean="0"/>
                  <a:t>Often similar to the Bernoulli graphs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35" t="-134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/>
              <a:t>Revisit the plots of degree and geodesic distributions. </a:t>
            </a:r>
          </a:p>
          <a:p>
            <a:pPr lvl="1"/>
            <a:r>
              <a:rPr lang="en-US" dirty="0" smtClean="0"/>
              <a:t>Add overlays of expected distributions from the null models.</a:t>
            </a:r>
          </a:p>
          <a:p>
            <a:pPr lvl="1"/>
            <a:r>
              <a:rPr lang="en-US" dirty="0" smtClean="0"/>
              <a:t>What can we learn about </a:t>
            </a:r>
            <a:r>
              <a:rPr lang="en-US" dirty="0" err="1" smtClean="0"/>
              <a:t>faux.mesa.high</a:t>
            </a:r>
            <a:r>
              <a:rPr lang="en-US" dirty="0" smtClean="0"/>
              <a:t> from these comparisons?</a:t>
            </a:r>
          </a:p>
          <a:p>
            <a:r>
              <a:rPr lang="en-US" dirty="0" smtClean="0"/>
              <a:t>What do the null models </a:t>
            </a:r>
            <a:r>
              <a:rPr lang="en-US" b="1" dirty="0" smtClean="0"/>
              <a:t>not</a:t>
            </a:r>
            <a:r>
              <a:rPr lang="en-US" dirty="0" smtClean="0"/>
              <a:t> tell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Covariate effects</a:t>
            </a:r>
          </a:p>
          <a:p>
            <a:pPr lvl="1"/>
            <a:r>
              <a:rPr lang="en-US" dirty="0" smtClean="0"/>
              <a:t>We can rearrange </a:t>
            </a:r>
            <a:r>
              <a:rPr lang="en-US" dirty="0"/>
              <a:t>the rows and columns of an adjacency matrix to create a </a:t>
            </a:r>
            <a:r>
              <a:rPr lang="en-US" dirty="0" err="1" smtClean="0"/>
              <a:t>blockmodel</a:t>
            </a:r>
            <a:r>
              <a:rPr lang="en-US" dirty="0" smtClean="0"/>
              <a:t>, </a:t>
            </a:r>
            <a:r>
              <a:rPr lang="en-US" dirty="0"/>
              <a:t>where nodes are grouped by values of a nodal </a:t>
            </a:r>
            <a:r>
              <a:rPr lang="en-US" dirty="0" smtClean="0"/>
              <a:t>covariate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block is a subgraph with its own </a:t>
            </a:r>
            <a:r>
              <a:rPr lang="en-US" dirty="0" smtClean="0"/>
              <a:t>density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relative rates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smtClean="0"/>
              <a:t>capture </a:t>
            </a:r>
            <a:r>
              <a:rPr lang="en-US" dirty="0"/>
              <a:t>the relative tendency of ties in heterogeneous pairs compared to the baseline rate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endParaRPr lang="en-US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/>
              <a:t>Odds </a:t>
            </a:r>
            <a:r>
              <a:rPr lang="en-US" b="1" dirty="0"/>
              <a:t>ratios for tie </a:t>
            </a:r>
            <a:r>
              <a:rPr lang="en-US" b="1" dirty="0" smtClean="0"/>
              <a:t>preferences</a:t>
            </a:r>
          </a:p>
          <a:p>
            <a:pPr lvl="1"/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odds ratio                  represents the preference for </a:t>
            </a:r>
            <a:r>
              <a:rPr lang="en-US" dirty="0" err="1" smtClean="0"/>
              <a:t>homophily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 smtClean="0">
                    <a:solidFill>
                      <a:srgbClr val="3366FF"/>
                    </a:solidFill>
                  </a:rPr>
                  <a:t>Interactive: </a:t>
                </a:r>
                <a:r>
                  <a:rPr lang="en-US" sz="2400" dirty="0" smtClean="0"/>
                  <a:t>Find the probabilities of ties within and between the sexes in </a:t>
                </a:r>
                <a:r>
                  <a:rPr lang="en-US" sz="2400" dirty="0" err="1" smtClean="0"/>
                  <a:t>faux.mesa.high</a:t>
                </a:r>
                <a:endParaRPr lang="en-US" sz="24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sz="1900" dirty="0" smtClean="0"/>
                  <a:t>Look at the mixing matrix based on the sex attribute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900" dirty="0" smtClean="0"/>
                  <a:t>Calculate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𝐹𝐹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𝑀𝑀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900" dirty="0" smtClean="0"/>
                  <a:t> by dividing the total ties in each block by the total number of ties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1600" dirty="0" smtClean="0"/>
                  <a:t>Caution: Is the total number of ties equal to the sum of all four blocks in the mixing matrix?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900" dirty="0" smtClean="0"/>
                  <a:t>Now find the relative rates</a:t>
                </a:r>
                <a:endParaRPr lang="en-US" sz="19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35" t="-674" r="-3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8987" b="9172"/>
          <a:stretch/>
        </p:blipFill>
        <p:spPr>
          <a:xfrm>
            <a:off x="2289621" y="2330468"/>
            <a:ext cx="2152950" cy="115388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097030"/>
              </p:ext>
            </p:extLst>
          </p:nvPr>
        </p:nvGraphicFramePr>
        <p:xfrm>
          <a:off x="7182758" y="3759043"/>
          <a:ext cx="2249334" cy="67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1701720" imgH="507960" progId="Equation.DSMT4">
                  <p:embed/>
                </p:oleObj>
              </mc:Choice>
              <mc:Fallback>
                <p:oleObj name="Equation" r:id="rId5" imgW="17017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82758" y="3759043"/>
                        <a:ext cx="2249334" cy="67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041823"/>
              </p:ext>
            </p:extLst>
          </p:nvPr>
        </p:nvGraphicFramePr>
        <p:xfrm>
          <a:off x="2950321" y="3451709"/>
          <a:ext cx="55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7" imgW="558720" imgH="431640" progId="Equation.DSMT4">
                  <p:embed/>
                </p:oleObj>
              </mc:Choice>
              <mc:Fallback>
                <p:oleObj name="Equation" r:id="rId7" imgW="558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0321" y="3451709"/>
                        <a:ext cx="55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098531"/>
              </p:ext>
            </p:extLst>
          </p:nvPr>
        </p:nvGraphicFramePr>
        <p:xfrm>
          <a:off x="1506133" y="4651684"/>
          <a:ext cx="119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9" imgW="1193760" imgH="419040" progId="Equation.DSMT4">
                  <p:embed/>
                </p:oleObj>
              </mc:Choice>
              <mc:Fallback>
                <p:oleObj name="Equation" r:id="rId9" imgW="1193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6133" y="4651684"/>
                        <a:ext cx="1193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818793"/>
              </p:ext>
            </p:extLst>
          </p:nvPr>
        </p:nvGraphicFramePr>
        <p:xfrm>
          <a:off x="3154635" y="4605595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1" imgW="2425680" imgH="419040" progId="Equation.DSMT4">
                  <p:embed/>
                </p:oleObj>
              </mc:Choice>
              <mc:Fallback>
                <p:oleObj name="Equation" r:id="rId11" imgW="2425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54635" y="4605595"/>
                        <a:ext cx="242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042922"/>
              </p:ext>
            </p:extLst>
          </p:nvPr>
        </p:nvGraphicFramePr>
        <p:xfrm>
          <a:off x="2613771" y="5242770"/>
          <a:ext cx="67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13" imgW="672840" imgH="431640" progId="Equation.DSMT4">
                  <p:embed/>
                </p:oleObj>
              </mc:Choice>
              <mc:Fallback>
                <p:oleObj name="Equation" r:id="rId13" imgW="672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13771" y="5242770"/>
                        <a:ext cx="673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9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Logistic regression</a:t>
            </a:r>
          </a:p>
          <a:p>
            <a:pPr lvl="1"/>
            <a:r>
              <a:rPr lang="en-US" dirty="0" smtClean="0"/>
              <a:t>Model the effect of binary covariates on the likelihood of ties</a:t>
            </a:r>
          </a:p>
          <a:p>
            <a:pPr lvl="1"/>
            <a:endParaRPr lang="en-US" dirty="0"/>
          </a:p>
          <a:p>
            <a:pPr marL="566928" lvl="3" indent="0">
              <a:buNone/>
            </a:pPr>
            <a:endParaRPr lang="en-US" sz="1600" dirty="0"/>
          </a:p>
          <a:p>
            <a:pPr marL="566928" lvl="3" indent="0">
              <a:buNone/>
            </a:pPr>
            <a:endParaRPr lang="en-US" dirty="0" smtClean="0"/>
          </a:p>
          <a:p>
            <a:pPr marL="566928" lvl="3" indent="0">
              <a:buNone/>
            </a:pPr>
            <a:r>
              <a:rPr lang="en-US" sz="1600" dirty="0" smtClean="0"/>
              <a:t>where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/>
              <a:t> is the value of a covariate for node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/>
              <a:t>, and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 smtClean="0"/>
              <a:t> is the value for node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28" lvl="3" indent="0">
              <a:buNone/>
            </a:pPr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is the baseline log odds of a tie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represents the “effect”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represents the “effect” of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/>
              <a:t> </a:t>
            </a:r>
            <a:r>
              <a:rPr lang="en-US" dirty="0"/>
              <a:t>represents the </a:t>
            </a:r>
            <a:r>
              <a:rPr lang="en-US" dirty="0" smtClean="0"/>
              <a:t>effect of the interaction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</a:t>
            </a:r>
            <a:r>
              <a:rPr lang="en-US" dirty="0" smtClean="0"/>
              <a:t> Fit this model in </a:t>
            </a:r>
            <a:r>
              <a:rPr lang="en-US" dirty="0" err="1" smtClean="0"/>
              <a:t>statnetWeb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 the “Fit Model” page enter </a:t>
            </a:r>
            <a:r>
              <a:rPr lang="en-US" dirty="0"/>
              <a:t>as the </a:t>
            </a:r>
            <a:r>
              <a:rPr lang="en-US" dirty="0" err="1"/>
              <a:t>ergm</a:t>
            </a:r>
            <a:r>
              <a:rPr lang="en-US" dirty="0"/>
              <a:t> </a:t>
            </a:r>
            <a:r>
              <a:rPr lang="en-US" dirty="0" smtClean="0"/>
              <a:t>formula:</a:t>
            </a:r>
          </a:p>
          <a:p>
            <a:pPr marL="201168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("Sex")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Sex",diff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TRUE,keep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=2))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dirty="0" smtClean="0"/>
              <a:t>We can do this because logistic regression models are ERGMs! More on this later.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22507"/>
              </p:ext>
            </p:extLst>
          </p:nvPr>
        </p:nvGraphicFramePr>
        <p:xfrm>
          <a:off x="1588072" y="2329543"/>
          <a:ext cx="4044414" cy="5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3174840" imgH="469800" progId="Equation.DSMT4">
                  <p:embed/>
                </p:oleObj>
              </mc:Choice>
              <mc:Fallback>
                <p:oleObj name="Equation" r:id="rId3" imgW="3174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072" y="2329543"/>
                        <a:ext cx="4044414" cy="598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86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Logistic regression</a:t>
            </a:r>
          </a:p>
          <a:p>
            <a:pPr lvl="1"/>
            <a:r>
              <a:rPr lang="en-US" dirty="0" smtClean="0"/>
              <a:t>Model the effect of binary covariates on the likelihood of ties</a:t>
            </a:r>
          </a:p>
          <a:p>
            <a:pPr lvl="1"/>
            <a:endParaRPr lang="en-US" dirty="0"/>
          </a:p>
          <a:p>
            <a:pPr marL="566928" lvl="3" indent="0">
              <a:buNone/>
            </a:pPr>
            <a:endParaRPr lang="en-US" sz="1600" dirty="0"/>
          </a:p>
          <a:p>
            <a:pPr marL="566928" lvl="3" indent="0">
              <a:buNone/>
            </a:pPr>
            <a:r>
              <a:rPr lang="en-US" sz="1200" dirty="0" smtClean="0"/>
              <a:t>where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 smtClean="0"/>
              <a:t> is the value of a covariate for node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 smtClean="0"/>
              <a:t>, and </a:t>
            </a:r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dirty="0" smtClean="0"/>
              <a:t> is the value for node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is the baseline log odds of a tie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represents the “effect”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represents the “effect” of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/>
              <a:t> </a:t>
            </a:r>
            <a:r>
              <a:rPr lang="en-US" dirty="0"/>
              <a:t>represents the </a:t>
            </a:r>
            <a:r>
              <a:rPr lang="en-US" dirty="0" smtClean="0"/>
              <a:t>effect of the interaction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are {beta,….} related to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91776"/>
              </p:ext>
            </p:extLst>
          </p:nvPr>
        </p:nvGraphicFramePr>
        <p:xfrm>
          <a:off x="6311901" y="1679872"/>
          <a:ext cx="2249334" cy="67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701720" imgH="507960" progId="Equation.DSMT4">
                  <p:embed/>
                </p:oleObj>
              </mc:Choice>
              <mc:Fallback>
                <p:oleObj name="Equation" r:id="rId3" imgW="17017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1901" y="1679872"/>
                        <a:ext cx="2249334" cy="67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48465"/>
              </p:ext>
            </p:extLst>
          </p:nvPr>
        </p:nvGraphicFramePr>
        <p:xfrm>
          <a:off x="1620729" y="2264229"/>
          <a:ext cx="36353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3174840" imgH="469800" progId="Equation.DSMT4">
                  <p:embed/>
                </p:oleObj>
              </mc:Choice>
              <mc:Fallback>
                <p:oleObj name="Equation" r:id="rId5" imgW="3174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729" y="2264229"/>
                        <a:ext cx="3635375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91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statnetWeb?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7" y="1349440"/>
            <a:ext cx="4696941" cy="4519654"/>
          </a:xfrm>
        </p:spPr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is </a:t>
            </a:r>
            <a:r>
              <a:rPr lang="en-US" dirty="0" smtClean="0"/>
              <a:t>a graphical user interface for network analysis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statnet</a:t>
            </a:r>
            <a:r>
              <a:rPr lang="en-US" dirty="0" smtClean="0"/>
              <a:t> suite of R packages</a:t>
            </a:r>
          </a:p>
          <a:p>
            <a:pPr lvl="2"/>
            <a:r>
              <a:rPr lang="en-US" dirty="0" smtClean="0"/>
              <a:t>www.statnet.org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uns in a web browser</a:t>
            </a: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can perform complete analyses of relational data </a:t>
            </a:r>
            <a:endParaRPr lang="en-US" dirty="0" smtClean="0"/>
          </a:p>
          <a:p>
            <a:pPr lvl="1"/>
            <a:r>
              <a:rPr lang="en-US" dirty="0" smtClean="0"/>
              <a:t>Network visualization</a:t>
            </a:r>
          </a:p>
          <a:p>
            <a:pPr lvl="1"/>
            <a:r>
              <a:rPr lang="en-US" dirty="0" smtClean="0"/>
              <a:t>Model estimation and evaluation</a:t>
            </a:r>
          </a:p>
          <a:p>
            <a:pPr lvl="1"/>
            <a:r>
              <a:rPr lang="en-US" dirty="0" smtClean="0"/>
              <a:t>Model-based simulation</a:t>
            </a:r>
          </a:p>
          <a:p>
            <a:r>
              <a:rPr lang="en-US" dirty="0" smtClean="0"/>
              <a:t>And download results and figures throughout the process</a:t>
            </a:r>
            <a:endParaRPr lang="en-US" dirty="0"/>
          </a:p>
        </p:txBody>
      </p:sp>
      <p:pic>
        <p:nvPicPr>
          <p:cNvPr id="8" name="Picture 7" descr="mesa_racegr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28" y="1245958"/>
            <a:ext cx="4499824" cy="42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Individual effects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7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1</a:t>
            </a:r>
            <a:r>
              <a:rPr lang="en-US" b="1" dirty="0" smtClean="0"/>
              <a:t>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3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Markov graphs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4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Exponential random graph models (p</a:t>
            </a:r>
            <a:r>
              <a:rPr lang="en-US" b="1" baseline="30000" dirty="0" smtClean="0"/>
              <a:t>*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9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is an ERGM?</a:t>
            </a:r>
          </a:p>
          <a:p>
            <a:endParaRPr lang="en-US" sz="1100" dirty="0" smtClean="0"/>
          </a:p>
          <a:p>
            <a:pPr lvl="1"/>
            <a:r>
              <a:rPr lang="en-US" dirty="0" smtClean="0"/>
              <a:t>Class of models for specifying the probability distribution for a set of random graphs or networks</a:t>
            </a:r>
          </a:p>
          <a:p>
            <a:pPr lvl="1"/>
            <a:endParaRPr lang="en-US" dirty="0"/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: random variable for state of network (with realization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g(y)</a:t>
            </a:r>
            <a:r>
              <a:rPr lang="en-US" dirty="0" smtClean="0"/>
              <a:t>: vector of model statistics for network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 smtClean="0"/>
              <a:t>: vector of coefficients for statistics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g(y)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k(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: numerator summed over all possible networks with same node set as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8" y="1447800"/>
            <a:ext cx="5350405" cy="4012803"/>
          </a:xfr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384258"/>
              </p:ext>
            </p:extLst>
          </p:nvPr>
        </p:nvGraphicFramePr>
        <p:xfrm>
          <a:off x="2516188" y="2651125"/>
          <a:ext cx="20970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511280" imgH="419040" progId="Equation.DSMT4">
                  <p:embed/>
                </p:oleObj>
              </mc:Choice>
              <mc:Fallback>
                <p:oleObj name="Equation" r:id="rId4" imgW="1511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6188" y="2651125"/>
                        <a:ext cx="2097087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123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3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&amp; Further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pic>
        <p:nvPicPr>
          <p:cNvPr id="4" name="Picture 3" descr="command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6" y="1907193"/>
            <a:ext cx="5506751" cy="33731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7"/>
          <a:stretch/>
        </p:blipFill>
        <p:spPr>
          <a:xfrm>
            <a:off x="262483" y="1907193"/>
            <a:ext cx="5863997" cy="34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6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49440"/>
            <a:ext cx="10001692" cy="4519654"/>
          </a:xfrm>
        </p:spPr>
        <p:txBody>
          <a:bodyPr/>
          <a:lstStyle/>
          <a:p>
            <a:r>
              <a:rPr lang="en-US" dirty="0"/>
              <a:t>Network analysis techniques have progressed immensely over the past 60 years and continue to develop quickly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Command line programs: flexible analysis possibilities, requires initial investment </a:t>
            </a:r>
          </a:p>
          <a:p>
            <a:pPr lvl="1"/>
            <a:r>
              <a:rPr lang="en-US" dirty="0" smtClean="0"/>
              <a:t>GUI-based programs: available to wider audience, limited analysis possibilities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statnet</a:t>
            </a:r>
            <a:r>
              <a:rPr lang="en-US" dirty="0" smtClean="0"/>
              <a:t> suite of R packages gives users powerful network analysis tools, accessed from the flexibility of the R command line.</a:t>
            </a:r>
          </a:p>
          <a:p>
            <a:r>
              <a:rPr lang="en-US" dirty="0" smtClean="0"/>
              <a:t>The Shiny framework from </a:t>
            </a:r>
            <a:r>
              <a:rPr lang="en-US" dirty="0" err="1" smtClean="0"/>
              <a:t>RStudio</a:t>
            </a:r>
            <a:r>
              <a:rPr lang="en-US" dirty="0" smtClean="0"/>
              <a:t> allows us to build a </a:t>
            </a:r>
            <a:r>
              <a:rPr lang="en-US" dirty="0" smtClean="0"/>
              <a:t>friendly interface for </a:t>
            </a:r>
            <a:r>
              <a:rPr lang="en-US" dirty="0" err="1" smtClean="0"/>
              <a:t>statnet</a:t>
            </a:r>
            <a:r>
              <a:rPr lang="en-US" dirty="0" smtClean="0"/>
              <a:t> that runs in a web browser.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Rather than </a:t>
            </a:r>
            <a:r>
              <a:rPr lang="en-US" dirty="0" smtClean="0">
                <a:solidFill>
                  <a:schemeClr val="accent1"/>
                </a:solidFill>
              </a:rPr>
              <a:t>reinforcing the dichotomy between</a:t>
            </a:r>
            <a:r>
              <a:rPr lang="en-US" dirty="0" smtClean="0">
                <a:solidFill>
                  <a:schemeClr val="accent1"/>
                </a:solidFill>
              </a:rPr>
              <a:t> access to the command line and standalone GUIs, </a:t>
            </a:r>
            <a:r>
              <a:rPr lang="en-US" dirty="0" err="1" smtClean="0">
                <a:solidFill>
                  <a:schemeClr val="accent1"/>
                </a:solidFill>
              </a:rPr>
              <a:t>statnetWeb</a:t>
            </a:r>
            <a:r>
              <a:rPr lang="en-US" dirty="0" smtClean="0">
                <a:solidFill>
                  <a:schemeClr val="accent1"/>
                </a:solidFill>
              </a:rPr>
              <a:t> occupies </a:t>
            </a: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middle </a:t>
            </a:r>
            <a:r>
              <a:rPr lang="en-US" dirty="0" smtClean="0">
                <a:solidFill>
                  <a:schemeClr val="accent1"/>
                </a:solidFill>
              </a:rPr>
              <a:t>ground. </a:t>
            </a:r>
          </a:p>
          <a:p>
            <a:pPr lvl="1"/>
            <a:r>
              <a:rPr lang="en-US" dirty="0" smtClean="0"/>
              <a:t>Teach and learn introductory network analysis</a:t>
            </a:r>
          </a:p>
          <a:p>
            <a:pPr lvl="1"/>
            <a:r>
              <a:rPr lang="en-US" dirty="0" smtClean="0"/>
              <a:t>Perform exploratory tasks quickly</a:t>
            </a:r>
            <a:endParaRPr lang="en-US" dirty="0" smtClean="0"/>
          </a:p>
          <a:p>
            <a:pPr lvl="1"/>
            <a:r>
              <a:rPr lang="en-US" dirty="0" smtClean="0"/>
              <a:t>Transition to the command line for formal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Accessing </a:t>
            </a:r>
            <a:r>
              <a:rPr lang="en-US" sz="3200" dirty="0" err="1" smtClean="0"/>
              <a:t>statnetWeb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2. </a:t>
            </a:r>
            <a:r>
              <a:rPr lang="en-US" sz="3200" dirty="0" err="1" smtClean="0"/>
              <a:t>statnetWeb</a:t>
            </a:r>
            <a:r>
              <a:rPr lang="en-US" sz="3200" dirty="0" smtClean="0"/>
              <a:t> in the classroom: Intro to Network Analysis</a:t>
            </a:r>
          </a:p>
          <a:p>
            <a:endParaRPr lang="en-US" sz="3200" dirty="0" smtClean="0"/>
          </a:p>
          <a:p>
            <a:r>
              <a:rPr lang="en-US" sz="3200" dirty="0" smtClean="0"/>
              <a:t>3. Development with Shiny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09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statnetWeb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through the web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TBD, depends on how we host the app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Shinyapps.io</a:t>
            </a:r>
          </a:p>
          <a:p>
            <a:r>
              <a:rPr lang="en-US" dirty="0" smtClean="0"/>
              <a:t>Currently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ebey.shinyapps.io/statnetWeb/</a:t>
            </a:r>
            <a:endParaRPr lang="en-US" dirty="0" smtClean="0"/>
          </a:p>
          <a:p>
            <a:r>
              <a:rPr lang="en-US" dirty="0" smtClean="0"/>
              <a:t>Everything runs on the host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Through </a:t>
            </a:r>
            <a:r>
              <a:rPr lang="en-US" u="sng" dirty="0" err="1" smtClean="0"/>
              <a:t>rstudio</a:t>
            </a:r>
            <a:r>
              <a:rPr lang="en-US" u="sng" dirty="0" smtClean="0"/>
              <a:t> and </a:t>
            </a:r>
            <a:r>
              <a:rPr lang="en-US" u="sng" dirty="0" err="1" smtClean="0"/>
              <a:t>github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77079"/>
            <a:ext cx="4937760" cy="3883455"/>
          </a:xfrm>
        </p:spPr>
        <p:txBody>
          <a:bodyPr/>
          <a:lstStyle/>
          <a:p>
            <a:r>
              <a:rPr lang="en-US" dirty="0" smtClean="0"/>
              <a:t>Install the necessary packages in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"shiny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shinythemes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RColorBrewer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"lattice",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latticeExtra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dirty="0" smtClean="0"/>
              <a:t>Launch the application by sourcing code from the GitHub repository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shiny::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runGitHub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statnetWeb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statnet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Everything runs on your local machine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6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in the Classroom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2077079"/>
            <a:ext cx="4791891" cy="388345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analysis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descriptives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Statistical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Diagnostics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Model-based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and further </a:t>
            </a:r>
            <a:r>
              <a:rPr lang="en-US" dirty="0" smtClean="0"/>
              <a:t>topics</a:t>
            </a:r>
          </a:p>
          <a:p>
            <a:pPr marL="0" indent="0">
              <a:buNone/>
            </a:pPr>
            <a:r>
              <a:rPr lang="en-US" dirty="0" smtClean="0"/>
              <a:t>See the supplemental materials for more background and examples on each of these topics</a:t>
            </a:r>
            <a:endParaRPr lang="en-US" dirty="0" smtClean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03579365"/>
              </p:ext>
            </p:extLst>
          </p:nvPr>
        </p:nvGraphicFramePr>
        <p:xfrm>
          <a:off x="5377542" y="1447802"/>
          <a:ext cx="6060849" cy="4306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60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What is a network?</a:t>
            </a:r>
          </a:p>
          <a:p>
            <a:pPr lvl="2"/>
            <a:r>
              <a:rPr lang="en-US" dirty="0" smtClean="0"/>
              <a:t>Nodes (vertices, actors)</a:t>
            </a:r>
          </a:p>
          <a:p>
            <a:pPr lvl="3"/>
            <a:r>
              <a:rPr lang="en-US" dirty="0" smtClean="0"/>
              <a:t>Can have attributes associated</a:t>
            </a:r>
          </a:p>
          <a:p>
            <a:pPr lvl="2"/>
            <a:r>
              <a:rPr lang="en-US" dirty="0" smtClean="0"/>
              <a:t>Ties (edges, links)</a:t>
            </a:r>
          </a:p>
          <a:p>
            <a:pPr lvl="3"/>
            <a:r>
              <a:rPr lang="en-US" dirty="0" smtClean="0"/>
              <a:t>Can be directed/undirected and valued/binary</a:t>
            </a:r>
          </a:p>
          <a:p>
            <a:pPr lvl="1"/>
            <a:r>
              <a:rPr lang="en-US" dirty="0" smtClean="0"/>
              <a:t>What can be represented as a network?</a:t>
            </a:r>
          </a:p>
          <a:p>
            <a:pPr lvl="1"/>
            <a:r>
              <a:rPr lang="en-US" dirty="0" smtClean="0"/>
              <a:t>What kind of questions can we answer?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Types of networks</a:t>
            </a:r>
          </a:p>
          <a:p>
            <a:pPr lvl="1"/>
            <a:r>
              <a:rPr lang="en-US" dirty="0" smtClean="0"/>
              <a:t>Configurations: dyads, triads, </a:t>
            </a:r>
            <a:r>
              <a:rPr lang="en-US" dirty="0" smtClean="0"/>
              <a:t>k-stars</a:t>
            </a:r>
            <a:endParaRPr lang="en-US" dirty="0" smtClean="0"/>
          </a:p>
          <a:p>
            <a:r>
              <a:rPr lang="en-US" dirty="0" smtClean="0"/>
              <a:t>Types of network analysis</a:t>
            </a:r>
          </a:p>
          <a:p>
            <a:pPr lvl="1"/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Statistical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Friendship (node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likes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Sexual contact (nodes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 have a relationship) </a:t>
            </a:r>
          </a:p>
          <a:p>
            <a:pPr lvl="1"/>
            <a:r>
              <a:rPr lang="en-US" dirty="0" smtClean="0"/>
              <a:t>Affiliation (node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is a member of club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Social role (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gives advice to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7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Sampling designs</a:t>
            </a:r>
          </a:p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Adjacency </a:t>
            </a:r>
            <a:r>
              <a:rPr lang="en-US" dirty="0" smtClean="0"/>
              <a:t>matrices (</a:t>
            </a:r>
            <a:r>
              <a:rPr lang="en-US" dirty="0" err="1" smtClean="0"/>
              <a:t>sociomatrices</a:t>
            </a:r>
            <a:r>
              <a:rPr lang="en-US" dirty="0" smtClean="0"/>
              <a:t>), </a:t>
            </a:r>
            <a:r>
              <a:rPr lang="en-US" dirty="0" smtClean="0"/>
              <a:t>edge lists</a:t>
            </a:r>
            <a:r>
              <a:rPr lang="en-US" dirty="0"/>
              <a:t>, incidence matrices</a:t>
            </a:r>
            <a:endParaRPr lang="en-US" dirty="0" smtClean="0"/>
          </a:p>
          <a:p>
            <a:r>
              <a:rPr lang="en-US" dirty="0" smtClean="0"/>
              <a:t>Data presentation</a:t>
            </a:r>
          </a:p>
          <a:p>
            <a:pPr lvl="1"/>
            <a:r>
              <a:rPr lang="en-US" dirty="0" smtClean="0"/>
              <a:t>Numeric (matrices)</a:t>
            </a:r>
          </a:p>
          <a:p>
            <a:pPr lvl="1"/>
            <a:r>
              <a:rPr lang="en-US" dirty="0" smtClean="0"/>
              <a:t>Pictorial (graphs)</a:t>
            </a:r>
          </a:p>
          <a:p>
            <a:pPr lvl="2"/>
            <a:r>
              <a:rPr lang="en-US" dirty="0" smtClean="0"/>
              <a:t>Graph notation</a:t>
            </a:r>
          </a:p>
          <a:p>
            <a:pPr lvl="2"/>
            <a:r>
              <a:rPr lang="en-US" dirty="0" smtClean="0"/>
              <a:t>Graph terminology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38" y="1934256"/>
            <a:ext cx="1009650" cy="27146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8" y="2122355"/>
            <a:ext cx="2686050" cy="1781175"/>
          </a:xfrm>
          <a:prstGeom prst="rect">
            <a:avLst/>
          </a:prstGeom>
        </p:spPr>
      </p:pic>
      <p:pic>
        <p:nvPicPr>
          <p:cNvPr id="4" name="Picture 3" descr="snet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84" y="3872216"/>
            <a:ext cx="2581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8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1208</TotalTime>
  <Words>1351</Words>
  <Application>Microsoft Office PowerPoint</Application>
  <PresentationFormat>Widescreen</PresentationFormat>
  <Paragraphs>232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Times New Roman</vt:lpstr>
      <vt:lpstr>Retrospect</vt:lpstr>
      <vt:lpstr>MathType 6.0 Equation</vt:lpstr>
      <vt:lpstr>statnetWeb    for Teaching and Learning Network Analysis</vt:lpstr>
      <vt:lpstr>What is statnetWeb?</vt:lpstr>
      <vt:lpstr>Why is it useful?</vt:lpstr>
      <vt:lpstr>Why is it useful?</vt:lpstr>
      <vt:lpstr>This Workshop</vt:lpstr>
      <vt:lpstr>Accessing statnetWeb</vt:lpstr>
      <vt:lpstr>statnetWeb in the Classroom</vt:lpstr>
      <vt:lpstr>Network Analysis Basics</vt:lpstr>
      <vt:lpstr>Data</vt:lpstr>
      <vt:lpstr>Data</vt:lpstr>
      <vt:lpstr>Data</vt:lpstr>
      <vt:lpstr>Network Descriptives</vt:lpstr>
      <vt:lpstr>Network Descriptives</vt:lpstr>
      <vt:lpstr>Network Descriptives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Diagnostics</vt:lpstr>
      <vt:lpstr>Model-Based Simulation</vt:lpstr>
      <vt:lpstr>Review &amp; Further Topics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statnetWeb  for Network Analysis</dc:title>
  <dc:creator>Emily N. Beylerian</dc:creator>
  <cp:lastModifiedBy>Emily N. Beylerian</cp:lastModifiedBy>
  <cp:revision>56</cp:revision>
  <dcterms:created xsi:type="dcterms:W3CDTF">2015-04-02T19:11:53Z</dcterms:created>
  <dcterms:modified xsi:type="dcterms:W3CDTF">2015-04-07T01:04:27Z</dcterms:modified>
</cp:coreProperties>
</file>