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7" r:id="rId9"/>
    <p:sldId id="262" r:id="rId10"/>
    <p:sldId id="269" r:id="rId11"/>
    <p:sldId id="268" r:id="rId12"/>
    <p:sldId id="271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A4E75A5-25D1-4D30-991D-9A2E74180B23}">
          <p14:sldIdLst>
            <p14:sldId id="256"/>
            <p14:sldId id="257"/>
            <p14:sldId id="258"/>
            <p14:sldId id="270"/>
            <p14:sldId id="259"/>
            <p14:sldId id="260"/>
            <p14:sldId id="261"/>
            <p14:sldId id="267"/>
            <p14:sldId id="262"/>
            <p14:sldId id="269"/>
            <p14:sldId id="268"/>
            <p14:sldId id="271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12" y="-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Network basics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1.0</c:v>
                </c:pt>
                <c:pt idx="1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 descriptives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Statistical models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Diagnostics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1.0</c:v>
                </c:pt>
                <c:pt idx="1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Model-based simulation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2.0</c:v>
                </c:pt>
                <c:pt idx="1">
                  <c:v>2.0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Review and further topics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1.0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3506664"/>
        <c:axId val="2123510200"/>
      </c:barChart>
      <c:catAx>
        <c:axId val="21235066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510200"/>
        <c:crosses val="autoZero"/>
        <c:auto val="1"/>
        <c:lblAlgn val="ctr"/>
        <c:lblOffset val="100"/>
        <c:noMultiLvlLbl val="0"/>
      </c:catAx>
      <c:valAx>
        <c:axId val="2123510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506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49440"/>
            <a:ext cx="4937760" cy="4519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9440"/>
            <a:ext cx="4937760" cy="4519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40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3319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077079"/>
            <a:ext cx="4937760" cy="3883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4332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77079"/>
            <a:ext cx="4937760" cy="38834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4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94968"/>
            <a:ext cx="10058400" cy="4374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4159" y="122188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statnetWeb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Teaching and Learning Network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4516978" cy="1143000"/>
          </a:xfrm>
        </p:spPr>
        <p:txBody>
          <a:bodyPr/>
          <a:lstStyle/>
          <a:p>
            <a:r>
              <a:rPr lang="en-US" dirty="0" smtClean="0"/>
              <a:t>XXXV Sunbelt conference</a:t>
            </a:r>
          </a:p>
          <a:p>
            <a:r>
              <a:rPr lang="en-US" dirty="0" smtClean="0"/>
              <a:t>June 24, 2015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8702" y="4455621"/>
            <a:ext cx="4516978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Emily Beylerian</a:t>
            </a:r>
          </a:p>
          <a:p>
            <a:pPr algn="r"/>
            <a:r>
              <a:rPr lang="en-US" dirty="0" smtClean="0"/>
              <a:t>Martina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9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err="1" smtClean="0"/>
              <a:t>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is a good idea to look at your data before trying to model</a:t>
            </a:r>
          </a:p>
          <a:p>
            <a:pPr lvl="1"/>
            <a:r>
              <a:rPr lang="en-US" dirty="0"/>
              <a:t>Graphical exploration</a:t>
            </a:r>
          </a:p>
          <a:p>
            <a:pPr lvl="1"/>
            <a:r>
              <a:rPr lang="en-US" dirty="0"/>
              <a:t>Numerical summaries</a:t>
            </a:r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plot</a:t>
            </a:r>
          </a:p>
          <a:p>
            <a:pPr lvl="1"/>
            <a:r>
              <a:rPr lang="en-US" dirty="0"/>
              <a:t>Color code nodes by attributes</a:t>
            </a:r>
          </a:p>
          <a:p>
            <a:pPr lvl="1"/>
            <a:r>
              <a:rPr lang="en-US" dirty="0"/>
              <a:t>Size by numeric attributes or </a:t>
            </a:r>
            <a:r>
              <a:rPr lang="en-US" dirty="0" err="1"/>
              <a:t>betweenness</a:t>
            </a:r>
            <a:endParaRPr lang="en-US" dirty="0"/>
          </a:p>
          <a:p>
            <a:pPr lvl="2"/>
            <a:r>
              <a:rPr lang="en-US" dirty="0"/>
              <a:t>Note: if larger nodes obscure small ones you can edit the opacity to ensure that all nodes are visible</a:t>
            </a:r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9440"/>
            <a:ext cx="4937760" cy="45196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Interactive: </a:t>
            </a:r>
            <a:r>
              <a:rPr lang="en-US" dirty="0"/>
              <a:t>L</a:t>
            </a:r>
            <a:r>
              <a:rPr lang="en-US" dirty="0" smtClean="0"/>
              <a:t>oad the </a:t>
            </a:r>
            <a:r>
              <a:rPr lang="en-US" dirty="0" err="1" smtClean="0"/>
              <a:t>faux.mesa.high</a:t>
            </a:r>
            <a:r>
              <a:rPr lang="en-US" dirty="0" smtClean="0"/>
              <a:t> data and examine the network plot.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Play around with color-coding the nodes</a:t>
            </a:r>
          </a:p>
          <a:p>
            <a:pPr lvl="1"/>
            <a:r>
              <a:rPr lang="en-US" dirty="0" smtClean="0"/>
              <a:t>What do you notice after color-coding the nodes based on grade?</a:t>
            </a:r>
          </a:p>
          <a:p>
            <a:pPr lvl="1"/>
            <a:r>
              <a:rPr lang="en-US" dirty="0" smtClean="0"/>
              <a:t>Now edit the size of the nodes based on </a:t>
            </a:r>
            <a:r>
              <a:rPr lang="en-US" dirty="0" err="1" smtClean="0"/>
              <a:t>betweenness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have we already learned about the social structure of this school?</a:t>
            </a:r>
          </a:p>
          <a:p>
            <a:endParaRPr lang="en-US" dirty="0" smtClean="0"/>
          </a:p>
        </p:txBody>
      </p:sp>
      <p:pic>
        <p:nvPicPr>
          <p:cNvPr id="6" name="Picture 5" descr="sw_nw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183" y="1993667"/>
            <a:ext cx="2997978" cy="152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2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Degree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Plot of a numerical summary</a:t>
            </a:r>
            <a:endParaRPr lang="en-US" dirty="0"/>
          </a:p>
          <a:p>
            <a:pPr lvl="1"/>
            <a:r>
              <a:rPr lang="en-US" dirty="0"/>
              <a:t>How are degrees distributed?</a:t>
            </a:r>
          </a:p>
          <a:p>
            <a:r>
              <a:rPr lang="en-US" dirty="0"/>
              <a:t>Geodesic Distribution</a:t>
            </a:r>
          </a:p>
          <a:p>
            <a:pPr lvl="1"/>
            <a:r>
              <a:rPr lang="en-US" dirty="0"/>
              <a:t>How “connected” is the network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Note about expected values – go back later!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Numerical summaries</a:t>
            </a:r>
          </a:p>
          <a:p>
            <a:pPr lvl="1"/>
            <a:r>
              <a:rPr lang="en-US" dirty="0" smtClean="0"/>
              <a:t>Different levels of measurement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&amp; Further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statnetWeb?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7" y="1349440"/>
            <a:ext cx="4696941" cy="4519654"/>
          </a:xfrm>
        </p:spPr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is an interactive web application </a:t>
            </a:r>
            <a:r>
              <a:rPr lang="en-US" dirty="0"/>
              <a:t>for social network </a:t>
            </a:r>
            <a:r>
              <a:rPr lang="en-US" dirty="0" smtClean="0"/>
              <a:t>analysis.</a:t>
            </a:r>
          </a:p>
          <a:p>
            <a:r>
              <a:rPr lang="en-US" dirty="0" smtClean="0"/>
              <a:t>Users </a:t>
            </a:r>
            <a:r>
              <a:rPr lang="en-US" dirty="0"/>
              <a:t>can perform complete analyses of relational data </a:t>
            </a:r>
            <a:endParaRPr lang="en-US" dirty="0" smtClean="0"/>
          </a:p>
          <a:p>
            <a:pPr lvl="1"/>
            <a:r>
              <a:rPr lang="en-US" dirty="0" smtClean="0"/>
              <a:t>Network visualization</a:t>
            </a:r>
          </a:p>
          <a:p>
            <a:pPr lvl="1"/>
            <a:r>
              <a:rPr lang="en-US" dirty="0" smtClean="0"/>
              <a:t>Model estimation and evaluation</a:t>
            </a:r>
          </a:p>
          <a:p>
            <a:pPr lvl="1"/>
            <a:r>
              <a:rPr lang="en-US" dirty="0" smtClean="0"/>
              <a:t>Model-based simulation</a:t>
            </a:r>
          </a:p>
          <a:p>
            <a:r>
              <a:rPr lang="en-US" dirty="0" smtClean="0"/>
              <a:t>And download results and figures throughout the process</a:t>
            </a:r>
            <a:endParaRPr lang="en-US" dirty="0"/>
          </a:p>
        </p:txBody>
      </p:sp>
      <p:pic>
        <p:nvPicPr>
          <p:cNvPr id="8" name="Picture 7" descr="mesa_racegr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28" y="1245958"/>
            <a:ext cx="4499824" cy="42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pic>
        <p:nvPicPr>
          <p:cNvPr id="4" name="Picture 3" descr="command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33" y="1635115"/>
            <a:ext cx="6565760" cy="4021831"/>
          </a:xfrm>
          <a:prstGeom prst="rect">
            <a:avLst/>
          </a:prstGeom>
        </p:spPr>
      </p:pic>
      <p:pic>
        <p:nvPicPr>
          <p:cNvPr id="6" name="Picture 5" descr="sw_displayop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03" y="1693514"/>
            <a:ext cx="3217488" cy="39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6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49440"/>
            <a:ext cx="10001692" cy="4519654"/>
          </a:xfrm>
        </p:spPr>
        <p:txBody>
          <a:bodyPr/>
          <a:lstStyle/>
          <a:p>
            <a:r>
              <a:rPr lang="en-US" dirty="0"/>
              <a:t>Network analysis techniques have progressed immensely over the past 60 years and continue to develop quickly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Command line programs: flexible analysis possibilities, requires initial investment </a:t>
            </a:r>
          </a:p>
          <a:p>
            <a:pPr lvl="1"/>
            <a:r>
              <a:rPr lang="en-US" dirty="0" smtClean="0"/>
              <a:t>GUI-based programs: available to wider audience, limited analysis </a:t>
            </a:r>
            <a:r>
              <a:rPr lang="en-US" dirty="0" smtClean="0"/>
              <a:t>possibilities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statnet</a:t>
            </a:r>
            <a:r>
              <a:rPr lang="en-US" dirty="0" smtClean="0"/>
              <a:t> suite of R packages gives users powerful network analysis tools, accessed from the flexibility of the R command line.</a:t>
            </a:r>
          </a:p>
          <a:p>
            <a:r>
              <a:rPr lang="en-US" dirty="0" smtClean="0"/>
              <a:t>The Shiny framework from </a:t>
            </a:r>
            <a:r>
              <a:rPr lang="en-US" dirty="0" err="1" smtClean="0"/>
              <a:t>RStudio</a:t>
            </a:r>
            <a:r>
              <a:rPr lang="en-US" dirty="0" smtClean="0"/>
              <a:t> allows us to build a graphical user interface for </a:t>
            </a:r>
            <a:r>
              <a:rPr lang="en-US" dirty="0" err="1" smtClean="0"/>
              <a:t>statnet</a:t>
            </a:r>
            <a:r>
              <a:rPr lang="en-US" dirty="0" smtClean="0"/>
              <a:t> that runs in a web browser.</a:t>
            </a:r>
            <a:endParaRPr lang="en-US" dirty="0"/>
          </a:p>
          <a:p>
            <a:r>
              <a:rPr lang="en-US" dirty="0" smtClean="0"/>
              <a:t>Rather than an isolated GUI, </a:t>
            </a:r>
            <a:r>
              <a:rPr lang="en-US" dirty="0" err="1" smtClean="0"/>
              <a:t>statnetWeb</a:t>
            </a:r>
            <a:r>
              <a:rPr lang="en-US" dirty="0" smtClean="0"/>
              <a:t> occupies a middle ground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80" y="1786024"/>
            <a:ext cx="4937760" cy="417450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analysis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descriptives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Statistical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Diagnostics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Model-based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and further topics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13052801"/>
              </p:ext>
            </p:extLst>
          </p:nvPr>
        </p:nvGraphicFramePr>
        <p:xfrm>
          <a:off x="4544175" y="1609255"/>
          <a:ext cx="6822849" cy="4034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601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What is a network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Nodes (vertices, actors)</a:t>
            </a:r>
          </a:p>
          <a:p>
            <a:pPr lvl="3"/>
            <a:r>
              <a:rPr lang="en-US" dirty="0" smtClean="0"/>
              <a:t>Can have attributes associated</a:t>
            </a:r>
          </a:p>
          <a:p>
            <a:pPr lvl="2"/>
            <a:r>
              <a:rPr lang="en-US" dirty="0" smtClean="0"/>
              <a:t>Ties (edges, links)</a:t>
            </a:r>
          </a:p>
          <a:p>
            <a:pPr lvl="3"/>
            <a:r>
              <a:rPr lang="en-US" dirty="0" smtClean="0"/>
              <a:t>Can be directed/undirected and valued/binary</a:t>
            </a:r>
            <a:endParaRPr lang="en-US" dirty="0" smtClean="0"/>
          </a:p>
          <a:p>
            <a:pPr lvl="1"/>
            <a:r>
              <a:rPr lang="en-US" dirty="0" smtClean="0"/>
              <a:t>What can be represented as a network?</a:t>
            </a:r>
          </a:p>
          <a:p>
            <a:pPr lvl="1"/>
            <a:r>
              <a:rPr lang="en-US" dirty="0" smtClean="0"/>
              <a:t>What kind of questions can we answer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Types of networks</a:t>
            </a:r>
          </a:p>
          <a:p>
            <a:pPr lvl="1"/>
            <a:r>
              <a:rPr lang="en-US" dirty="0" smtClean="0"/>
              <a:t>Configurations: dyads, triads, k</a:t>
            </a:r>
            <a:r>
              <a:rPr lang="en-US" smtClean="0"/>
              <a:t>-stars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Types </a:t>
            </a:r>
            <a:r>
              <a:rPr lang="en-US" dirty="0" smtClean="0"/>
              <a:t>of network analysis</a:t>
            </a:r>
          </a:p>
          <a:p>
            <a:pPr lvl="1"/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Statistical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Friendship (node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likes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Sexual contact (nodes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 have a relationship) </a:t>
            </a:r>
          </a:p>
          <a:p>
            <a:pPr lvl="1"/>
            <a:r>
              <a:rPr lang="en-US" dirty="0" smtClean="0"/>
              <a:t>Affiliation (node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is a member of club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Social role (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gives advice to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7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Sampling designs</a:t>
            </a:r>
          </a:p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Adjacency matrices, edge lists</a:t>
            </a:r>
            <a:r>
              <a:rPr lang="en-US" dirty="0"/>
              <a:t>, incidence matrices</a:t>
            </a:r>
            <a:endParaRPr lang="en-US" dirty="0" smtClean="0"/>
          </a:p>
          <a:p>
            <a:r>
              <a:rPr lang="en-US" dirty="0" smtClean="0"/>
              <a:t>Data presentation</a:t>
            </a:r>
          </a:p>
          <a:p>
            <a:pPr lvl="1"/>
            <a:r>
              <a:rPr lang="en-US" dirty="0" smtClean="0"/>
              <a:t>Numeric (matrices)</a:t>
            </a:r>
          </a:p>
          <a:p>
            <a:pPr lvl="1"/>
            <a:r>
              <a:rPr lang="en-US" dirty="0" smtClean="0"/>
              <a:t>Pictorial (graphs)</a:t>
            </a:r>
          </a:p>
          <a:p>
            <a:pPr lvl="2"/>
            <a:r>
              <a:rPr lang="en-US" dirty="0" smtClean="0"/>
              <a:t>Graph notation</a:t>
            </a:r>
          </a:p>
          <a:p>
            <a:pPr lvl="2"/>
            <a:r>
              <a:rPr lang="en-US" dirty="0" smtClean="0"/>
              <a:t>Graph terminology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038" y="1934256"/>
            <a:ext cx="1009650" cy="27146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8" y="2122355"/>
            <a:ext cx="2686050" cy="1781175"/>
          </a:xfrm>
          <a:prstGeom prst="rect">
            <a:avLst/>
          </a:prstGeom>
        </p:spPr>
      </p:pic>
      <p:pic>
        <p:nvPicPr>
          <p:cNvPr id="4" name="Picture 3" descr="snet_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84" y="3872216"/>
            <a:ext cx="2581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Interactive: </a:t>
            </a:r>
            <a:r>
              <a:rPr lang="en-US" dirty="0"/>
              <a:t>open statnetWeb and attempt to upload the dataset that you brought with you</a:t>
            </a:r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Uploading to </a:t>
            </a:r>
            <a:r>
              <a:rPr lang="en-US" dirty="0" err="1" smtClean="0"/>
              <a:t>statnetWeb</a:t>
            </a:r>
            <a:endParaRPr lang="en-US" dirty="0" smtClean="0"/>
          </a:p>
          <a:p>
            <a:pPr lvl="1"/>
            <a:r>
              <a:rPr lang="en-US" dirty="0" smtClean="0"/>
              <a:t>Matrices (.</a:t>
            </a:r>
            <a:r>
              <a:rPr lang="en-US" dirty="0" err="1" smtClean="0"/>
              <a:t>csv</a:t>
            </a:r>
            <a:r>
              <a:rPr lang="en-US" dirty="0" smtClean="0"/>
              <a:t> or R-object)</a:t>
            </a:r>
          </a:p>
          <a:p>
            <a:pPr lvl="2"/>
            <a:r>
              <a:rPr lang="en-US" dirty="0" smtClean="0"/>
              <a:t>Adjacency matrices should have node labels in the first row and column of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Incidence matrices should have edge labels in the first row and node labels in the first column of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Edge lists should </a:t>
            </a:r>
            <a:r>
              <a:rPr lang="en-US" i="1" dirty="0" smtClean="0"/>
              <a:t>not</a:t>
            </a:r>
            <a:r>
              <a:rPr lang="en-US" dirty="0" smtClean="0"/>
              <a:t> have row or column labels in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Built-in datasets</a:t>
            </a:r>
          </a:p>
          <a:p>
            <a:pPr lvl="1"/>
            <a:r>
              <a:rPr lang="en-US" dirty="0" err="1" smtClean="0"/>
              <a:t>ergm</a:t>
            </a:r>
            <a:r>
              <a:rPr lang="en-US" dirty="0" smtClean="0"/>
              <a:t> object (R-object)</a:t>
            </a:r>
          </a:p>
          <a:p>
            <a:pPr lvl="1"/>
            <a:r>
              <a:rPr lang="en-US" dirty="0" err="1" smtClean="0"/>
              <a:t>Pajek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etwork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 (.</a:t>
            </a:r>
            <a:r>
              <a:rPr lang="en-US" dirty="0" err="1" smtClean="0"/>
              <a:t>paj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529045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most of the workshop we will be using the built-in networks to standardize our results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571"/>
            <a:ext cx="5266667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5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Editing data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Nw</a:t>
            </a:r>
            <a:r>
              <a:rPr lang="en-US" dirty="0" smtClean="0"/>
              <a:t> summary</a:t>
            </a:r>
          </a:p>
          <a:p>
            <a:pPr lvl="1"/>
            <a:r>
              <a:rPr lang="en-US" dirty="0" smtClean="0"/>
              <a:t>Can go back to this on almost every page of </a:t>
            </a:r>
            <a:r>
              <a:rPr lang="en-US" dirty="0" err="1" smtClean="0"/>
              <a:t>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770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869</TotalTime>
  <Words>615</Words>
  <Application>Microsoft Macintosh PowerPoint</Application>
  <PresentationFormat>Custom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statnetWeb    for Teaching and Learning Network Analysis</vt:lpstr>
      <vt:lpstr>What is statnetWeb?</vt:lpstr>
      <vt:lpstr>Why is it useful?</vt:lpstr>
      <vt:lpstr>Why is it useful?</vt:lpstr>
      <vt:lpstr>Course Outlines</vt:lpstr>
      <vt:lpstr>Network Analysis Basics</vt:lpstr>
      <vt:lpstr>Data</vt:lpstr>
      <vt:lpstr>Data</vt:lpstr>
      <vt:lpstr>Data</vt:lpstr>
      <vt:lpstr>Network Descriptives</vt:lpstr>
      <vt:lpstr>Network Descriptives</vt:lpstr>
      <vt:lpstr>Network Descriptives</vt:lpstr>
      <vt:lpstr>Statistical Models</vt:lpstr>
      <vt:lpstr>Diagnostics</vt:lpstr>
      <vt:lpstr>Model-Based Simulation</vt:lpstr>
      <vt:lpstr>Review &amp; Further Topics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statnetWeb  for Network Analysis</dc:title>
  <dc:creator>Emily N. Beylerian</dc:creator>
  <cp:lastModifiedBy>Emily Beylerian</cp:lastModifiedBy>
  <cp:revision>27</cp:revision>
  <dcterms:created xsi:type="dcterms:W3CDTF">2015-04-02T19:11:53Z</dcterms:created>
  <dcterms:modified xsi:type="dcterms:W3CDTF">2015-04-04T05:16:17Z</dcterms:modified>
</cp:coreProperties>
</file>