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2"/>
            <p14:sldId id="268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2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1.0</c:v>
                </c:pt>
                <c:pt idx="1">
                  <c:v>2.0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2.0</c:v>
                </c:pt>
                <c:pt idx="1">
                  <c:v>3.0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1.0</c:v>
                </c:pt>
                <c:pt idx="1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2.0</c:v>
                </c:pt>
                <c:pt idx="1">
                  <c:v>2.0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1.0</c:v>
                </c:pt>
                <c:pt idx="1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39935720"/>
        <c:axId val="-2141564072"/>
      </c:barChart>
      <c:catAx>
        <c:axId val="-2139935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564072"/>
        <c:crosses val="autoZero"/>
        <c:auto val="1"/>
        <c:lblAlgn val="ctr"/>
        <c:lblOffset val="100"/>
        <c:noMultiLvlLbl val="0"/>
      </c:catAx>
      <c:valAx>
        <c:axId val="-2141564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935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4937760" cy="45196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49440"/>
            <a:ext cx="4937760" cy="45196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3319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077079"/>
            <a:ext cx="4937760" cy="38834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34332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077079"/>
            <a:ext cx="4937760" cy="388345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94968"/>
            <a:ext cx="10058400" cy="4374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14159" y="122188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7" y="1349440"/>
            <a:ext cx="4696941" cy="4519654"/>
          </a:xfrm>
        </p:spPr>
        <p:txBody>
          <a:bodyPr/>
          <a:lstStyle/>
          <a:p>
            <a:r>
              <a:rPr lang="en-US" dirty="0" err="1" smtClean="0"/>
              <a:t>statnetWeb</a:t>
            </a:r>
            <a:r>
              <a:rPr lang="en-US" dirty="0" smtClean="0"/>
              <a:t> is an interactive web application </a:t>
            </a:r>
            <a:r>
              <a:rPr lang="en-US" dirty="0"/>
              <a:t>for social network </a:t>
            </a:r>
            <a:r>
              <a:rPr lang="en-US" dirty="0" smtClean="0"/>
              <a:t>analysis.</a:t>
            </a:r>
          </a:p>
          <a:p>
            <a:r>
              <a:rPr lang="en-US" dirty="0" smtClean="0"/>
              <a:t>Users </a:t>
            </a:r>
            <a:r>
              <a:rPr lang="en-US" dirty="0"/>
              <a:t>can perform complete analyses of relational data </a:t>
            </a:r>
            <a:endParaRPr lang="en-US" dirty="0" smtClean="0"/>
          </a:p>
          <a:p>
            <a:pPr lvl="1"/>
            <a:r>
              <a:rPr lang="en-US" dirty="0" smtClean="0"/>
              <a:t>Network visualization</a:t>
            </a:r>
          </a:p>
          <a:p>
            <a:pPr lvl="1"/>
            <a:r>
              <a:rPr lang="en-US" dirty="0" smtClean="0"/>
              <a:t>Model estimation and evaluation</a:t>
            </a:r>
          </a:p>
          <a:p>
            <a:pPr lvl="1"/>
            <a:r>
              <a:rPr lang="en-US" dirty="0" smtClean="0"/>
              <a:t>Model-based simulation</a:t>
            </a:r>
          </a:p>
          <a:p>
            <a:r>
              <a:rPr lang="en-US" dirty="0" smtClean="0"/>
              <a:t>And download results and figures throughout the process</a:t>
            </a:r>
            <a:endParaRPr lang="en-US" dirty="0"/>
          </a:p>
        </p:txBody>
      </p:sp>
      <p:pic>
        <p:nvPicPr>
          <p:cNvPr id="8" name="Picture 7" descr="mesa_racegr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28" y="1245958"/>
            <a:ext cx="4499824" cy="42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349440"/>
            <a:ext cx="10001692" cy="4519654"/>
          </a:xfrm>
        </p:spPr>
        <p:txBody>
          <a:bodyPr/>
          <a:lstStyle/>
          <a:p>
            <a:r>
              <a:rPr lang="en-US" dirty="0"/>
              <a:t>Network analysis techniques have progressed immensely over the past 60 years and continue to develop quickly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Command line </a:t>
            </a:r>
            <a:r>
              <a:rPr lang="en-US" smtClean="0"/>
              <a:t>programs: flexible </a:t>
            </a:r>
            <a:r>
              <a:rPr lang="en-US" dirty="0" smtClean="0"/>
              <a:t>analysis possibilities, requires </a:t>
            </a:r>
            <a:r>
              <a:rPr lang="en-US" smtClean="0"/>
              <a:t>initial investment </a:t>
            </a:r>
            <a:endParaRPr lang="en-US" dirty="0" smtClean="0"/>
          </a:p>
          <a:p>
            <a:pPr lvl="1"/>
            <a:r>
              <a:rPr lang="en-US" dirty="0" smtClean="0"/>
              <a:t>GUI-based programs: available to wider audience, limited analysis 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1786024"/>
            <a:ext cx="4937760" cy="417450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topics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13052801"/>
              </p:ext>
            </p:extLst>
          </p:nvPr>
        </p:nvGraphicFramePr>
        <p:xfrm>
          <a:off x="4544175" y="1609255"/>
          <a:ext cx="6822849" cy="403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Sampling Designs</a:t>
            </a:r>
          </a:p>
          <a:p>
            <a:pPr lvl="1"/>
            <a:r>
              <a:rPr lang="en-US" dirty="0" smtClean="0"/>
              <a:t>Census, adaptive sample, egocentric sample</a:t>
            </a:r>
          </a:p>
          <a:p>
            <a:pPr lvl="1"/>
            <a:r>
              <a:rPr lang="en-US" dirty="0" smtClean="0"/>
              <a:t>The type of sample impacts the type of analysis</a:t>
            </a:r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matrices, 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Network data as a graph</a:t>
            </a:r>
          </a:p>
          <a:p>
            <a:pPr lvl="1"/>
            <a:r>
              <a:rPr lang="en-US" dirty="0" smtClean="0"/>
              <a:t>Graph notation </a:t>
            </a:r>
          </a:p>
          <a:p>
            <a:pPr lvl="1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66" y="3903530"/>
            <a:ext cx="2593238" cy="24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statnetWeb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r>
              <a:rPr lang="en-US" dirty="0" smtClean="0"/>
              <a:t> network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Pajek</a:t>
            </a:r>
            <a:r>
              <a:rPr lang="en-US" dirty="0" smtClean="0"/>
              <a:t> project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Matrices (.csv or R-object)</a:t>
            </a:r>
          </a:p>
          <a:p>
            <a:pPr lvl="2"/>
            <a:r>
              <a:rPr lang="en-US" dirty="0" smtClean="0"/>
              <a:t> Adjacency matrices should have node labels in the first row and column of .csv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.csv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.csv files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pre-loaded sample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0850"/>
          </a:xfrm>
        </p:spPr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some initial insight </a:t>
            </a:r>
            <a:r>
              <a:rPr lang="en-US" dirty="0"/>
              <a:t>into </a:t>
            </a:r>
            <a:r>
              <a:rPr lang="en-US" dirty="0" smtClean="0"/>
              <a:t>structure of the observed network, </a:t>
            </a:r>
            <a:r>
              <a:rPr lang="en-US" smtClean="0"/>
              <a:t>we get</a:t>
            </a:r>
            <a:endParaRPr lang="en-US" dirty="0"/>
          </a:p>
          <a:p>
            <a:pPr lvl="1"/>
            <a:r>
              <a:rPr lang="en-US" dirty="0" smtClean="0"/>
              <a:t>Better model formulations</a:t>
            </a:r>
          </a:p>
          <a:p>
            <a:pPr lvl="1"/>
            <a:r>
              <a:rPr lang="en-US" dirty="0" smtClean="0"/>
              <a:t>Better interpretation of results</a:t>
            </a:r>
          </a:p>
          <a:p>
            <a:r>
              <a:rPr lang="en-US" dirty="0" smtClean="0"/>
              <a:t>Network plot</a:t>
            </a:r>
          </a:p>
          <a:p>
            <a:pPr lvl="1"/>
            <a:r>
              <a:rPr lang="en-US" dirty="0" smtClean="0"/>
              <a:t>Color code nodes by attributes</a:t>
            </a:r>
          </a:p>
          <a:p>
            <a:pPr lvl="1"/>
            <a:r>
              <a:rPr lang="en-US" dirty="0" smtClean="0"/>
              <a:t>Size by numeric attributes or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pPr lvl="2"/>
            <a:r>
              <a:rPr lang="en-US" dirty="0" smtClean="0"/>
              <a:t>Note: if larger nodes obscure small ones you can edit the opacity to ensure that all nodes are visible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Play </a:t>
            </a:r>
            <a:r>
              <a:rPr lang="en-US" dirty="0" smtClean="0"/>
              <a:t>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  <p:pic>
        <p:nvPicPr>
          <p:cNvPr id="5" name="Picture 4" descr="sw_nw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183" y="1993667"/>
            <a:ext cx="2997978" cy="15258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9868691" y="2884097"/>
            <a:ext cx="648211" cy="79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868691" y="3188383"/>
            <a:ext cx="542381" cy="52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Distribution</a:t>
            </a:r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327</TotalTime>
  <Words>447</Words>
  <Application>Microsoft Macintosh PowerPoint</Application>
  <PresentationFormat>Custom</PresentationFormat>
  <Paragraphs>79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statnetWeb    for Teaching and Learning Network Analysis</vt:lpstr>
      <vt:lpstr>What is statnetWeb?</vt:lpstr>
      <vt:lpstr>Why is it useful?</vt:lpstr>
      <vt:lpstr>Course Outlines</vt:lpstr>
      <vt:lpstr>Network Analysis Basics</vt:lpstr>
      <vt:lpstr>Data</vt:lpstr>
      <vt:lpstr>Data</vt:lpstr>
      <vt:lpstr>Network Descriptives</vt:lpstr>
      <vt:lpstr>Network Descriptives</vt:lpstr>
      <vt:lpstr>Statistical Models</vt:lpstr>
      <vt:lpstr>Diagnostics</vt:lpstr>
      <vt:lpstr>Model-Based Simulation</vt:lpstr>
      <vt:lpstr>Review &amp; Further Topics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Beylerian</cp:lastModifiedBy>
  <cp:revision>23</cp:revision>
  <dcterms:created xsi:type="dcterms:W3CDTF">2015-04-02T19:11:53Z</dcterms:created>
  <dcterms:modified xsi:type="dcterms:W3CDTF">2015-04-03T17:07:03Z</dcterms:modified>
</cp:coreProperties>
</file>