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A4E75A5-25D1-4D30-991D-9A2E74180B23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62"/>
            <p14:sldId id="268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Network basics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Data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Network descriptives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Statistical models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Diagnostics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Model-based simulation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Review and further topics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10 week course</c:v>
                </c:pt>
                <c:pt idx="1">
                  <c:v>14 week course</c:v>
                </c:pt>
              </c:strCache>
            </c:strRef>
          </c:cat>
          <c:val>
            <c:numRef>
              <c:f>Sheet1!$H$2:$H$3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1753224"/>
        <c:axId val="401750480"/>
      </c:barChart>
      <c:catAx>
        <c:axId val="4017532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0480"/>
        <c:crosses val="autoZero"/>
        <c:auto val="1"/>
        <c:lblAlgn val="ctr"/>
        <c:lblOffset val="100"/>
        <c:noMultiLvlLbl val="0"/>
      </c:catAx>
      <c:valAx>
        <c:axId val="401750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753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4/2/2015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statnetWeb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Teaching and Learning Network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4516978" cy="1143000"/>
          </a:xfrm>
        </p:spPr>
        <p:txBody>
          <a:bodyPr/>
          <a:lstStyle/>
          <a:p>
            <a:r>
              <a:rPr lang="en-US" dirty="0" smtClean="0"/>
              <a:t>XXXV Sunbelt conference</a:t>
            </a:r>
          </a:p>
          <a:p>
            <a:r>
              <a:rPr lang="en-US" dirty="0" smtClean="0"/>
              <a:t>June 24, 2015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638702" y="4455621"/>
            <a:ext cx="451697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Emily Beylerian</a:t>
            </a:r>
          </a:p>
          <a:p>
            <a:pPr algn="r"/>
            <a:r>
              <a:rPr lang="en-US" dirty="0" smtClean="0"/>
              <a:t>Martina Morris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9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9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1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0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&amp; Further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5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statnetWeb?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6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97280" y="2481942"/>
            <a:ext cx="4937760" cy="34785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analysis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Network descriptives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Statistical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Diagnostics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Model-based simulation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and further topics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017241568"/>
              </p:ext>
            </p:extLst>
          </p:nvPr>
        </p:nvGraphicFramePr>
        <p:xfrm>
          <a:off x="4332514" y="1926771"/>
          <a:ext cx="6822849" cy="4034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6018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Analysis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smtClean="0"/>
              <a:t>What is a network?</a:t>
            </a:r>
          </a:p>
          <a:p>
            <a:pPr lvl="1"/>
            <a:r>
              <a:rPr lang="en-US" dirty="0" smtClean="0"/>
              <a:t>What can be represented as a network?</a:t>
            </a:r>
          </a:p>
          <a:p>
            <a:pPr lvl="1"/>
            <a:r>
              <a:rPr lang="en-US" dirty="0" smtClean="0"/>
              <a:t>What kind of questions can we answer?</a:t>
            </a:r>
          </a:p>
          <a:p>
            <a:r>
              <a:rPr lang="en-US" dirty="0" smtClean="0"/>
              <a:t>Sampling Designs</a:t>
            </a:r>
          </a:p>
          <a:p>
            <a:pPr lvl="1"/>
            <a:r>
              <a:rPr lang="en-US" dirty="0" smtClean="0"/>
              <a:t>Census, adaptive sample, egocentric sample</a:t>
            </a:r>
          </a:p>
          <a:p>
            <a:pPr lvl="1"/>
            <a:r>
              <a:rPr lang="en-US" dirty="0" smtClean="0"/>
              <a:t>The type of sample impacts the type of analysis</a:t>
            </a:r>
          </a:p>
          <a:p>
            <a:r>
              <a:rPr lang="en-US" dirty="0" smtClean="0"/>
              <a:t>Types of network analysis</a:t>
            </a:r>
          </a:p>
          <a:p>
            <a:pPr lvl="1"/>
            <a:r>
              <a:rPr lang="en-US" dirty="0" smtClean="0"/>
              <a:t>Descriptive</a:t>
            </a:r>
          </a:p>
          <a:p>
            <a:pPr lvl="1"/>
            <a:r>
              <a:rPr lang="en-US" dirty="0" smtClean="0"/>
              <a:t>Statistical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7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Adjacency matrices, edge lists</a:t>
            </a:r>
            <a:r>
              <a:rPr lang="en-US" dirty="0"/>
              <a:t>, incidence matrices</a:t>
            </a:r>
            <a:endParaRPr lang="en-US" dirty="0" smtClean="0"/>
          </a:p>
          <a:p>
            <a:r>
              <a:rPr lang="en-US" dirty="0" smtClean="0"/>
              <a:t>Network data as a graph</a:t>
            </a:r>
          </a:p>
          <a:p>
            <a:pPr lvl="1"/>
            <a:r>
              <a:rPr lang="en-US" dirty="0" smtClean="0"/>
              <a:t>Graph notation </a:t>
            </a:r>
          </a:p>
          <a:p>
            <a:pPr lvl="1"/>
            <a:r>
              <a:rPr lang="en-US" dirty="0" smtClean="0"/>
              <a:t>Graph terminology</a:t>
            </a:r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38" y="1934256"/>
            <a:ext cx="1009650" cy="271462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038" y="2122355"/>
            <a:ext cx="2686050" cy="17811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066" y="3903530"/>
            <a:ext cx="2593238" cy="24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Interactive: </a:t>
            </a:r>
            <a:r>
              <a:rPr lang="en-US" dirty="0"/>
              <a:t>open statnetWeb and attempt to upload the dataset that you brought with you</a:t>
            </a:r>
          </a:p>
          <a:p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Uploading to statnetWeb</a:t>
            </a:r>
          </a:p>
          <a:p>
            <a:pPr lvl="1"/>
            <a:r>
              <a:rPr lang="en-US" dirty="0" err="1" smtClean="0"/>
              <a:t>ergm</a:t>
            </a:r>
            <a:r>
              <a:rPr lang="en-US" dirty="0" smtClean="0"/>
              <a:t> object (R-object)</a:t>
            </a:r>
          </a:p>
          <a:p>
            <a:pPr lvl="1"/>
            <a:r>
              <a:rPr lang="en-US" dirty="0" err="1" smtClean="0"/>
              <a:t>Pajek</a:t>
            </a:r>
            <a:r>
              <a:rPr lang="en-US" dirty="0" smtClean="0"/>
              <a:t> network (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Pajek</a:t>
            </a:r>
            <a:r>
              <a:rPr lang="en-US" dirty="0" smtClean="0"/>
              <a:t> project (.</a:t>
            </a:r>
            <a:r>
              <a:rPr lang="en-US" dirty="0" err="1" smtClean="0"/>
              <a:t>paj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Matrices (.csv or R-object)</a:t>
            </a:r>
          </a:p>
          <a:p>
            <a:pPr lvl="2"/>
            <a:r>
              <a:rPr lang="en-US" dirty="0" smtClean="0"/>
              <a:t> Adjacency matrices should have node labels in the first row and column of .csv files</a:t>
            </a:r>
          </a:p>
          <a:p>
            <a:pPr lvl="2"/>
            <a:r>
              <a:rPr lang="en-US" dirty="0" smtClean="0"/>
              <a:t>Incidence matrices should have edge labels in the first row and node labels in the first column of .csv files</a:t>
            </a:r>
          </a:p>
          <a:p>
            <a:pPr lvl="2"/>
            <a:r>
              <a:rPr lang="en-US" dirty="0" smtClean="0"/>
              <a:t>Edge lists should </a:t>
            </a:r>
            <a:r>
              <a:rPr lang="en-US" i="1" dirty="0" smtClean="0"/>
              <a:t>not</a:t>
            </a:r>
            <a:r>
              <a:rPr lang="en-US" dirty="0" smtClean="0"/>
              <a:t> have row or column labels in .csv files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5290457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most of the workshop we will be using the pre-loaded sample networks to standardize our results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772571"/>
            <a:ext cx="5266667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8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With some initial insight </a:t>
            </a:r>
            <a:r>
              <a:rPr lang="en-US" dirty="0"/>
              <a:t>into </a:t>
            </a:r>
            <a:r>
              <a:rPr lang="en-US" dirty="0" smtClean="0"/>
              <a:t>structure of the observed network, </a:t>
            </a:r>
            <a:r>
              <a:rPr lang="en-US" smtClean="0"/>
              <a:t>we get</a:t>
            </a:r>
            <a:endParaRPr lang="en-US" dirty="0"/>
          </a:p>
          <a:p>
            <a:pPr lvl="1"/>
            <a:r>
              <a:rPr lang="en-US" dirty="0" smtClean="0"/>
              <a:t>Better model formulations</a:t>
            </a:r>
          </a:p>
          <a:p>
            <a:pPr lvl="1"/>
            <a:r>
              <a:rPr lang="en-US" dirty="0" smtClean="0"/>
              <a:t>Better interpretation of results</a:t>
            </a:r>
          </a:p>
          <a:p>
            <a:r>
              <a:rPr lang="en-US" dirty="0" smtClean="0"/>
              <a:t>Network plot</a:t>
            </a:r>
          </a:p>
          <a:p>
            <a:pPr lvl="1"/>
            <a:r>
              <a:rPr lang="en-US" dirty="0" smtClean="0"/>
              <a:t>Color code nodes by attributes</a:t>
            </a:r>
          </a:p>
          <a:p>
            <a:pPr lvl="1"/>
            <a:r>
              <a:rPr lang="en-US" dirty="0" smtClean="0"/>
              <a:t>Size by numeric attributes or </a:t>
            </a:r>
            <a:r>
              <a:rPr lang="en-US" dirty="0" err="1" smtClean="0"/>
              <a:t>betweenness</a:t>
            </a:r>
            <a:endParaRPr lang="en-US" dirty="0" smtClean="0"/>
          </a:p>
          <a:p>
            <a:pPr lvl="2"/>
            <a:r>
              <a:rPr lang="en-US" dirty="0" smtClean="0"/>
              <a:t>Note: if larger nodes obscure small ones you can edit the opacity to ensure that all nodes are visible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Interactive: </a:t>
            </a:r>
            <a:r>
              <a:rPr lang="en-US" dirty="0"/>
              <a:t>L</a:t>
            </a:r>
            <a:r>
              <a:rPr lang="en-US" dirty="0" smtClean="0"/>
              <a:t>oad the </a:t>
            </a:r>
            <a:r>
              <a:rPr lang="en-US" dirty="0" err="1" smtClean="0"/>
              <a:t>faux.mesa.high</a:t>
            </a:r>
            <a:r>
              <a:rPr lang="en-US" dirty="0" smtClean="0"/>
              <a:t> data and examine the network plot.</a:t>
            </a:r>
          </a:p>
          <a:p>
            <a:pPr lvl="1"/>
            <a:r>
              <a:rPr lang="en-US" dirty="0" smtClean="0"/>
              <a:t>Play around with color-coding the nodes</a:t>
            </a:r>
          </a:p>
          <a:p>
            <a:pPr lvl="1"/>
            <a:r>
              <a:rPr lang="en-US" dirty="0" smtClean="0"/>
              <a:t>What do you notice after color-coding the nodes based on grade?</a:t>
            </a:r>
          </a:p>
          <a:p>
            <a:pPr lvl="1"/>
            <a:r>
              <a:rPr lang="en-US" dirty="0" smtClean="0"/>
              <a:t>Now edit the size of the nodes based on </a:t>
            </a:r>
            <a:r>
              <a:rPr lang="en-US" dirty="0" err="1" smtClean="0"/>
              <a:t>betweenness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What have we already learned about the social structure of this school?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377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Descriptives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Degree Distribution</a:t>
            </a:r>
          </a:p>
          <a:p>
            <a:pPr lvl="1"/>
            <a:r>
              <a:rPr lang="en-US" dirty="0"/>
              <a:t>How are degrees distributed?</a:t>
            </a:r>
          </a:p>
          <a:p>
            <a:r>
              <a:rPr lang="en-US" dirty="0"/>
              <a:t>Geodesic Distribution</a:t>
            </a:r>
          </a:p>
          <a:p>
            <a:pPr lvl="1"/>
            <a:r>
              <a:rPr lang="en-US" dirty="0"/>
              <a:t>How “connected” is the network?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734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</TotalTime>
  <Words>352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statnetWeb    for Teaching and Learning Network Analysis</vt:lpstr>
      <vt:lpstr>What is statnetWeb?</vt:lpstr>
      <vt:lpstr>Why is it useful?</vt:lpstr>
      <vt:lpstr>Course Outlines</vt:lpstr>
      <vt:lpstr>Network Analysis Basics</vt:lpstr>
      <vt:lpstr>Data</vt:lpstr>
      <vt:lpstr>Data</vt:lpstr>
      <vt:lpstr>Network Descriptives</vt:lpstr>
      <vt:lpstr>Network Descriptives</vt:lpstr>
      <vt:lpstr>Statistical Models</vt:lpstr>
      <vt:lpstr>Diagnostics</vt:lpstr>
      <vt:lpstr>Model-Based Simulation</vt:lpstr>
      <vt:lpstr>Review &amp; Further Topics</vt:lpstr>
    </vt:vector>
  </TitlesOfParts>
  <Company>University of Washington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statnetWeb  for Network Analysis</dc:title>
  <dc:creator>Emily N. Beylerian</dc:creator>
  <cp:lastModifiedBy>Emily N. Beylerian</cp:lastModifiedBy>
  <cp:revision>19</cp:revision>
  <dcterms:created xsi:type="dcterms:W3CDTF">2015-04-02T19:11:53Z</dcterms:created>
  <dcterms:modified xsi:type="dcterms:W3CDTF">2015-04-02T23:58:58Z</dcterms:modified>
</cp:coreProperties>
</file>