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93" r:id="rId4"/>
    <p:sldId id="291" r:id="rId5"/>
    <p:sldId id="292" r:id="rId6"/>
    <p:sldId id="294" r:id="rId7"/>
    <p:sldId id="295" r:id="rId8"/>
    <p:sldId id="296" r:id="rId9"/>
    <p:sldId id="297" r:id="rId10"/>
    <p:sldId id="298" r:id="rId11"/>
  </p:sldIdLst>
  <p:sldSz cx="9144000" cy="5143500" type="screen16x9"/>
  <p:notesSz cx="6858000" cy="9144000"/>
  <p:embeddedFontLst>
    <p:embeddedFont>
      <p:font typeface="Fira Sans Condensed" panose="020B0604020202020204" charset="0"/>
      <p:regular r:id="rId13"/>
      <p:bold r:id="rId14"/>
      <p:italic r:id="rId15"/>
      <p:boldItalic r:id="rId16"/>
    </p:embeddedFont>
    <p:embeddedFont>
      <p:font typeface="Rajdhani" panose="020B0604020202020204" charset="0"/>
      <p:regular r:id="rId17"/>
      <p:bold r:id="rId18"/>
    </p:embeddedFont>
    <p:embeddedFont>
      <p:font typeface="Fira Sans Condensed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2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2218C25-80B5-4C68-B120-261C5B02AD0C}">
  <a:tblStyle styleId="{E2218C25-80B5-4C68-B120-261C5B02AD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6" d="100"/>
          <a:sy n="156" d="100"/>
        </p:scale>
        <p:origin x="-324" y="216"/>
      </p:cViewPr>
      <p:guideLst>
        <p:guide orient="horz" pos="6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4841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139149" y="1773936"/>
            <a:ext cx="4291500" cy="11948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ODYSSEY 2</a:t>
            </a:r>
            <a:endParaRPr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Key Takeaways</a:t>
            </a:r>
            <a:endParaRPr sz="2400" dirty="0"/>
          </a:p>
        </p:txBody>
      </p:sp>
      <p:sp>
        <p:nvSpPr>
          <p:cNvPr id="56" name="TextBox 55"/>
          <p:cNvSpPr txBox="1"/>
          <p:nvPr/>
        </p:nvSpPr>
        <p:spPr>
          <a:xfrm>
            <a:off x="762000" y="1450848"/>
            <a:ext cx="3371088" cy="2246769"/>
          </a:xfrm>
          <a:prstGeom prst="rect">
            <a:avLst/>
          </a:prstGeom>
          <a:noFill/>
        </p:spPr>
        <p:txBody>
          <a:bodyPr wrap="square" rtlCol="0">
            <a:spAutoFit/>
          </a:bodyPr>
          <a:lstStyle/>
          <a:p>
            <a:r>
              <a:rPr lang="en-US" sz="1000" dirty="0" smtClean="0">
                <a:solidFill>
                  <a:schemeClr val="accent4"/>
                </a:solidFill>
                <a:latin typeface="Fira Sans Condensed" panose="020B0604020202020204" charset="0"/>
              </a:rPr>
              <a:t>As I reflect on this project, I’m proud of how it has achieved its primary objective, exploring the capabilities of generative AI for creating context-specific text. The AI was able to generate creative and relevant outputs, demonstrating its potential for applications like content creation, customer engagement, and educational use. However, I also encountered limitations, particularly overlapping or repetitive outputs, which highlighted the importance of fine-tuning and post-processing.</a:t>
            </a:r>
          </a:p>
          <a:p>
            <a:endParaRPr lang="en-US" sz="1000" b="1" dirty="0">
              <a:solidFill>
                <a:schemeClr val="accent4"/>
              </a:solidFill>
              <a:latin typeface="Fira Sans Condensed" panose="020B0604020202020204" charset="0"/>
            </a:endParaRPr>
          </a:p>
          <a:p>
            <a:r>
              <a:rPr lang="en-US" sz="1000" dirty="0" smtClean="0">
                <a:solidFill>
                  <a:schemeClr val="accent4"/>
                </a:solidFill>
                <a:latin typeface="Fira Sans Condensed" panose="020B0604020202020204" charset="0"/>
              </a:rPr>
              <a:t>This project has shown me that generative AI is a powerful tool, but it’s not a one-size-fits-all solution, it requires thoughtful customization and validation to ensure quality results</a:t>
            </a:r>
          </a:p>
        </p:txBody>
      </p:sp>
      <p:sp>
        <p:nvSpPr>
          <p:cNvPr id="5" name="TextBox 4"/>
          <p:cNvSpPr txBox="1"/>
          <p:nvPr/>
        </p:nvSpPr>
        <p:spPr>
          <a:xfrm>
            <a:off x="4754880" y="1450848"/>
            <a:ext cx="3371088" cy="1938992"/>
          </a:xfrm>
          <a:prstGeom prst="rect">
            <a:avLst/>
          </a:prstGeom>
          <a:noFill/>
        </p:spPr>
        <p:txBody>
          <a:bodyPr wrap="square" rtlCol="0">
            <a:spAutoFit/>
          </a:bodyPr>
          <a:lstStyle/>
          <a:p>
            <a:r>
              <a:rPr lang="en-US" sz="1000" dirty="0" smtClean="0">
                <a:solidFill>
                  <a:schemeClr val="accent4"/>
                </a:solidFill>
                <a:latin typeface="Fira Sans Condensed" panose="020B0604020202020204" charset="0"/>
              </a:rPr>
              <a:t>Looking ahead, I see exciting opportunities to build on this work. I plan to explore more advanced models, such as GPT-4, which could provide even better </a:t>
            </a:r>
            <a:r>
              <a:rPr lang="en-US" sz="1000" dirty="0" err="1" smtClean="0">
                <a:solidFill>
                  <a:schemeClr val="accent4"/>
                </a:solidFill>
                <a:latin typeface="Fira Sans Condensed" panose="020B0604020202020204" charset="0"/>
              </a:rPr>
              <a:t>contedxt</a:t>
            </a:r>
            <a:r>
              <a:rPr lang="en-US" sz="1000" dirty="0" smtClean="0">
                <a:solidFill>
                  <a:schemeClr val="accent4"/>
                </a:solidFill>
                <a:latin typeface="Fira Sans Condensed" panose="020B0604020202020204" charset="0"/>
              </a:rPr>
              <a:t> understanding the coherence. Refining preprocessing methods to handle overlapping or irrelevant text is another step I’d like to take to improve the outputs further.</a:t>
            </a:r>
          </a:p>
          <a:p>
            <a:endParaRPr lang="en-US" sz="1000" dirty="0">
              <a:solidFill>
                <a:schemeClr val="accent4"/>
              </a:solidFill>
              <a:latin typeface="Fira Sans Condensed" panose="020B0604020202020204" charset="0"/>
            </a:endParaRPr>
          </a:p>
          <a:p>
            <a:r>
              <a:rPr lang="en-US" sz="1000" dirty="0" smtClean="0">
                <a:solidFill>
                  <a:schemeClr val="accent4"/>
                </a:solidFill>
                <a:latin typeface="Fira Sans Condensed" panose="020B0604020202020204" charset="0"/>
              </a:rPr>
              <a:t>To me, the potential for generative AI is immense, transforming how we create, communicate, and solve problems. This technology is more than just a tool; it’s a whole new way to think about content creation and interaction. </a:t>
            </a:r>
          </a:p>
        </p:txBody>
      </p:sp>
      <p:sp>
        <p:nvSpPr>
          <p:cNvPr id="6" name="TextBox 5"/>
          <p:cNvSpPr txBox="1"/>
          <p:nvPr/>
        </p:nvSpPr>
        <p:spPr>
          <a:xfrm>
            <a:off x="1633728" y="4068205"/>
            <a:ext cx="5492496" cy="246221"/>
          </a:xfrm>
          <a:prstGeom prst="rect">
            <a:avLst/>
          </a:prstGeom>
          <a:noFill/>
        </p:spPr>
        <p:txBody>
          <a:bodyPr wrap="square" rtlCol="0">
            <a:spAutoFit/>
          </a:bodyPr>
          <a:lstStyle/>
          <a:p>
            <a:r>
              <a:rPr lang="en-US" sz="1000" dirty="0" smtClean="0">
                <a:solidFill>
                  <a:schemeClr val="accent4"/>
                </a:solidFill>
                <a:latin typeface="Fira Sans Condensed" panose="020B0604020202020204" charset="0"/>
              </a:rPr>
              <a:t>Thank you for your attention, and I’d be happy to answer any questions or hear your thoughts!</a:t>
            </a:r>
          </a:p>
        </p:txBody>
      </p:sp>
    </p:spTree>
    <p:extLst>
      <p:ext uri="{BB962C8B-B14F-4D97-AF65-F5344CB8AC3E}">
        <p14:creationId xmlns:p14="http://schemas.microsoft.com/office/powerpoint/2010/main" val="263861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Generative Text Model</a:t>
            </a:r>
            <a:endParaRPr sz="2400" dirty="0"/>
          </a:p>
        </p:txBody>
      </p:sp>
      <p:sp>
        <p:nvSpPr>
          <p:cNvPr id="65" name="Google Shape;65;p16"/>
          <p:cNvSpPr txBox="1">
            <a:spLocks noGrp="1"/>
          </p:cNvSpPr>
          <p:nvPr>
            <p:ph type="body" idx="1"/>
          </p:nvPr>
        </p:nvSpPr>
        <p:spPr>
          <a:xfrm>
            <a:off x="1115100" y="1152475"/>
            <a:ext cx="6913800" cy="3456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Fira Sans Condensed"/>
              <a:buChar char="●"/>
            </a:pPr>
            <a:r>
              <a:rPr lang="en-US" sz="1100" dirty="0" smtClean="0">
                <a:solidFill>
                  <a:schemeClr val="lt2"/>
                </a:solidFill>
              </a:rPr>
              <a:t>Welcome to Data Odyssey 2 : The Quest for Language Mastery! In this presentation, I’ll take you through an exciting journey of text analysis, NLP techniques, and generative modeling. Lets Explore how these powerful methods help uncover hidden patterns in language and generate new content based on learned patterns.</a:t>
            </a:r>
            <a:endParaRPr sz="1100" dirty="0">
              <a:solidFill>
                <a:schemeClr val="lt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912" y="2068057"/>
            <a:ext cx="3390518" cy="236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Introduction to the project</a:t>
            </a:r>
            <a:endParaRPr sz="2400" dirty="0"/>
          </a:p>
        </p:txBody>
      </p:sp>
      <p:sp>
        <p:nvSpPr>
          <p:cNvPr id="73" name="Google Shape;73;p17"/>
          <p:cNvSpPr txBox="1"/>
          <p:nvPr/>
        </p:nvSpPr>
        <p:spPr>
          <a:xfrm>
            <a:off x="5325943" y="1905178"/>
            <a:ext cx="1430213" cy="703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solidFill>
                  <a:schemeClr val="lt2"/>
                </a:solidFill>
                <a:latin typeface="Fira Sans Condensed"/>
                <a:ea typeface="Fira Sans Condensed"/>
                <a:cs typeface="Fira Sans Condensed"/>
                <a:sym typeface="Fira Sans Condensed"/>
              </a:rPr>
              <a:t>Building NLP pipelines to preprocess and extract meaning from the text</a:t>
            </a:r>
            <a:endParaRPr sz="1000" dirty="0">
              <a:solidFill>
                <a:schemeClr val="lt2"/>
              </a:solidFill>
              <a:latin typeface="Fira Sans Condensed"/>
              <a:ea typeface="Fira Sans Condensed"/>
              <a:cs typeface="Fira Sans Condensed"/>
              <a:sym typeface="Fira Sans Condensed"/>
            </a:endParaRPr>
          </a:p>
        </p:txBody>
      </p:sp>
      <p:sp>
        <p:nvSpPr>
          <p:cNvPr id="76" name="Google Shape;76;p17"/>
          <p:cNvSpPr txBox="1"/>
          <p:nvPr/>
        </p:nvSpPr>
        <p:spPr>
          <a:xfrm>
            <a:off x="2977781" y="2927030"/>
            <a:ext cx="1430213" cy="5617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solidFill>
                  <a:schemeClr val="lt2"/>
                </a:solidFill>
                <a:latin typeface="Fira Sans Condensed"/>
                <a:ea typeface="Fira Sans Condensed"/>
                <a:cs typeface="Fira Sans Condensed"/>
                <a:sym typeface="Fira Sans Condensed"/>
              </a:rPr>
              <a:t>Creating new content with a generative model</a:t>
            </a:r>
            <a:endParaRPr sz="1000" dirty="0">
              <a:solidFill>
                <a:schemeClr val="lt2"/>
              </a:solidFill>
              <a:latin typeface="Fira Sans Condensed"/>
              <a:ea typeface="Fira Sans Condensed"/>
              <a:cs typeface="Fira Sans Condensed"/>
              <a:sym typeface="Fira Sans Condensed"/>
            </a:endParaRPr>
          </a:p>
        </p:txBody>
      </p:sp>
      <p:sp>
        <p:nvSpPr>
          <p:cNvPr id="79" name="Google Shape;79;p17"/>
          <p:cNvSpPr txBox="1"/>
          <p:nvPr/>
        </p:nvSpPr>
        <p:spPr>
          <a:xfrm>
            <a:off x="5325942" y="2924670"/>
            <a:ext cx="1430213" cy="5617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solidFill>
                  <a:schemeClr val="lt2"/>
                </a:solidFill>
                <a:latin typeface="Fira Sans Condensed"/>
                <a:ea typeface="Fira Sans Condensed"/>
                <a:cs typeface="Fira Sans Condensed"/>
                <a:sym typeface="Fira Sans Condensed"/>
              </a:rPr>
              <a:t>Presenting the model’s outputs and insights in a meaningful way.</a:t>
            </a:r>
            <a:endParaRPr sz="1000" dirty="0">
              <a:solidFill>
                <a:schemeClr val="lt2"/>
              </a:solidFill>
              <a:latin typeface="Fira Sans Condensed"/>
              <a:ea typeface="Fira Sans Condensed"/>
              <a:cs typeface="Fira Sans Condensed"/>
              <a:sym typeface="Fira Sans Condensed"/>
            </a:endParaRPr>
          </a:p>
        </p:txBody>
      </p:sp>
      <p:sp>
        <p:nvSpPr>
          <p:cNvPr id="82" name="Google Shape;82;p17"/>
          <p:cNvSpPr txBox="1"/>
          <p:nvPr/>
        </p:nvSpPr>
        <p:spPr>
          <a:xfrm>
            <a:off x="2977783" y="1976852"/>
            <a:ext cx="1430213" cy="5600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solidFill>
                  <a:schemeClr val="lt2"/>
                </a:solidFill>
                <a:latin typeface="Fira Sans Condensed"/>
                <a:ea typeface="Fira Sans Condensed"/>
                <a:cs typeface="Fira Sans Condensed"/>
                <a:sym typeface="Fira Sans Condensed"/>
              </a:rPr>
              <a:t>Exploreing the dataset and understanding the text structure.</a:t>
            </a:r>
            <a:endParaRPr sz="1000" dirty="0">
              <a:solidFill>
                <a:schemeClr val="lt2"/>
              </a:solidFill>
              <a:latin typeface="Fira Sans Condensed"/>
              <a:ea typeface="Fira Sans Condensed"/>
              <a:cs typeface="Fira Sans Condensed"/>
              <a:sym typeface="Fira Sans Condensed"/>
            </a:endParaRPr>
          </a:p>
        </p:txBody>
      </p:sp>
      <p:sp>
        <p:nvSpPr>
          <p:cNvPr id="83" name="Google Shape;83;p17"/>
          <p:cNvSpPr/>
          <p:nvPr/>
        </p:nvSpPr>
        <p:spPr>
          <a:xfrm>
            <a:off x="2103121" y="1942902"/>
            <a:ext cx="582517" cy="627994"/>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smtClean="0">
                <a:solidFill>
                  <a:schemeClr val="lt2"/>
                </a:solidFill>
                <a:latin typeface="Rajdhani"/>
                <a:ea typeface="Rajdhani"/>
                <a:cs typeface="Rajdhani"/>
                <a:sym typeface="Rajdhani"/>
              </a:rPr>
              <a:t>Lv. 1</a:t>
            </a:r>
            <a:endParaRPr sz="1600" b="1" dirty="0">
              <a:solidFill>
                <a:schemeClr val="lt2"/>
              </a:solidFill>
              <a:latin typeface="Rajdhani"/>
              <a:ea typeface="Rajdhani"/>
              <a:cs typeface="Rajdhani"/>
              <a:sym typeface="Rajdhani"/>
            </a:endParaRPr>
          </a:p>
        </p:txBody>
      </p:sp>
      <p:sp>
        <p:nvSpPr>
          <p:cNvPr id="84" name="Google Shape;84;p17"/>
          <p:cNvSpPr/>
          <p:nvPr/>
        </p:nvSpPr>
        <p:spPr>
          <a:xfrm>
            <a:off x="4430298" y="1942901"/>
            <a:ext cx="582517" cy="627994"/>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smtClean="0">
                <a:solidFill>
                  <a:schemeClr val="lt2"/>
                </a:solidFill>
                <a:latin typeface="Rajdhani"/>
                <a:ea typeface="Rajdhani"/>
                <a:cs typeface="Rajdhani"/>
                <a:sym typeface="Rajdhani"/>
              </a:rPr>
              <a:t>Lv. 2</a:t>
            </a:r>
            <a:endParaRPr sz="1600" b="1" dirty="0">
              <a:solidFill>
                <a:schemeClr val="lt2"/>
              </a:solidFill>
              <a:latin typeface="Rajdhani"/>
              <a:ea typeface="Rajdhani"/>
              <a:cs typeface="Rajdhani"/>
              <a:sym typeface="Rajdhani"/>
            </a:endParaRPr>
          </a:p>
        </p:txBody>
      </p:sp>
      <p:sp>
        <p:nvSpPr>
          <p:cNvPr id="85" name="Google Shape;85;p17"/>
          <p:cNvSpPr/>
          <p:nvPr/>
        </p:nvSpPr>
        <p:spPr>
          <a:xfrm>
            <a:off x="2103120" y="2893885"/>
            <a:ext cx="582517" cy="627994"/>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smtClean="0">
                <a:solidFill>
                  <a:schemeClr val="lt2"/>
                </a:solidFill>
                <a:latin typeface="Rajdhani"/>
                <a:ea typeface="Rajdhani"/>
                <a:cs typeface="Rajdhani"/>
                <a:sym typeface="Rajdhani"/>
              </a:rPr>
              <a:t>Lv. </a:t>
            </a:r>
            <a:r>
              <a:rPr lang="en" sz="1600" b="1" dirty="0">
                <a:solidFill>
                  <a:schemeClr val="lt2"/>
                </a:solidFill>
                <a:latin typeface="Rajdhani"/>
                <a:ea typeface="Rajdhani"/>
                <a:cs typeface="Rajdhani"/>
                <a:sym typeface="Rajdhani"/>
              </a:rPr>
              <a:t>3</a:t>
            </a:r>
            <a:endParaRPr sz="1600" b="1" dirty="0">
              <a:solidFill>
                <a:schemeClr val="lt2"/>
              </a:solidFill>
              <a:latin typeface="Rajdhani"/>
              <a:ea typeface="Rajdhani"/>
              <a:cs typeface="Rajdhani"/>
              <a:sym typeface="Rajdhani"/>
            </a:endParaRPr>
          </a:p>
        </p:txBody>
      </p:sp>
      <p:sp>
        <p:nvSpPr>
          <p:cNvPr id="86" name="Google Shape;86;p17"/>
          <p:cNvSpPr/>
          <p:nvPr/>
        </p:nvSpPr>
        <p:spPr>
          <a:xfrm>
            <a:off x="4430297" y="2891525"/>
            <a:ext cx="582517" cy="627994"/>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600" b="1" dirty="0" smtClean="0">
                <a:solidFill>
                  <a:schemeClr val="lt2"/>
                </a:solidFill>
                <a:latin typeface="Rajdhani"/>
                <a:ea typeface="Rajdhani"/>
                <a:cs typeface="Rajdhani"/>
                <a:sym typeface="Rajdhani"/>
              </a:rPr>
              <a:t>Lv. 4</a:t>
            </a:r>
            <a:endParaRPr sz="1600" b="1" dirty="0">
              <a:solidFill>
                <a:schemeClr val="lt2"/>
              </a:solidFill>
              <a:latin typeface="Rajdhani"/>
              <a:ea typeface="Rajdhani"/>
              <a:cs typeface="Rajdhani"/>
              <a:sym typeface="Rajdhani"/>
            </a:endParaRPr>
          </a:p>
        </p:txBody>
      </p:sp>
      <p:sp>
        <p:nvSpPr>
          <p:cNvPr id="19" name="TextBox 18"/>
          <p:cNvSpPr txBox="1"/>
          <p:nvPr/>
        </p:nvSpPr>
        <p:spPr>
          <a:xfrm>
            <a:off x="762000" y="1109472"/>
            <a:ext cx="7748016" cy="430887"/>
          </a:xfrm>
          <a:prstGeom prst="rect">
            <a:avLst/>
          </a:prstGeom>
          <a:noFill/>
        </p:spPr>
        <p:txBody>
          <a:bodyPr wrap="square" rtlCol="0">
            <a:spAutoFit/>
          </a:bodyPr>
          <a:lstStyle/>
          <a:p>
            <a:r>
              <a:rPr lang="en-US" sz="1100" dirty="0" smtClean="0">
                <a:solidFill>
                  <a:schemeClr val="accent4"/>
                </a:solidFill>
                <a:latin typeface="Fira Sans Condensed" panose="020B0604020202020204" charset="0"/>
              </a:rPr>
              <a:t>The goal of this assignment was to explore a text dataset, build NLP pipelines, and generate new content using AI. The quest consists of four level : </a:t>
            </a:r>
            <a:endParaRPr lang="en-US" sz="1100" dirty="0">
              <a:solidFill>
                <a:schemeClr val="accent4"/>
              </a:solidFill>
              <a:latin typeface="Fira Sans Condensed" panose="020B0604020202020204" charset="0"/>
            </a:endParaRPr>
          </a:p>
        </p:txBody>
      </p:sp>
    </p:spTree>
    <p:extLst>
      <p:ext uri="{BB962C8B-B14F-4D97-AF65-F5344CB8AC3E}">
        <p14:creationId xmlns:p14="http://schemas.microsoft.com/office/powerpoint/2010/main" val="164689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Level 1 – Understanding the Terrain (EDA)</a:t>
            </a:r>
            <a:endParaRPr sz="2400" dirty="0"/>
          </a:p>
        </p:txBody>
      </p:sp>
      <p:sp>
        <p:nvSpPr>
          <p:cNvPr id="3" name="TextBox 2"/>
          <p:cNvSpPr txBox="1"/>
          <p:nvPr/>
        </p:nvSpPr>
        <p:spPr>
          <a:xfrm>
            <a:off x="762000" y="1109472"/>
            <a:ext cx="7748016" cy="600164"/>
          </a:xfrm>
          <a:prstGeom prst="rect">
            <a:avLst/>
          </a:prstGeom>
          <a:noFill/>
        </p:spPr>
        <p:txBody>
          <a:bodyPr wrap="square" rtlCol="0">
            <a:spAutoFit/>
          </a:bodyPr>
          <a:lstStyle/>
          <a:p>
            <a:r>
              <a:rPr lang="en-US" sz="1100" dirty="0" smtClean="0">
                <a:solidFill>
                  <a:schemeClr val="accent4"/>
                </a:solidFill>
                <a:latin typeface="Fira Sans Condensed" panose="020B0604020202020204" charset="0"/>
              </a:rPr>
              <a:t>In this first stage of our journey, we’re </a:t>
            </a:r>
            <a:r>
              <a:rPr lang="en-US" sz="1100" dirty="0" err="1" smtClean="0">
                <a:solidFill>
                  <a:schemeClr val="accent4"/>
                </a:solidFill>
                <a:latin typeface="Fira Sans Condensed" panose="020B0604020202020204" charset="0"/>
              </a:rPr>
              <a:t>exploreing</a:t>
            </a:r>
            <a:r>
              <a:rPr lang="en-US" sz="1100" dirty="0" smtClean="0">
                <a:solidFill>
                  <a:schemeClr val="accent4"/>
                </a:solidFill>
                <a:latin typeface="Fira Sans Condensed" panose="020B0604020202020204" charset="0"/>
              </a:rPr>
              <a:t> the dataset. The goal here is to familiarize ourselves with the structure of the data, look at the word distributions and detect any interesting patterns. We’ll begin by analyzing the number of documents in each category and some basic statistics on word frequency.</a:t>
            </a:r>
            <a:endParaRPr lang="en-US" sz="1100" dirty="0">
              <a:solidFill>
                <a:schemeClr val="accent4"/>
              </a:solidFill>
              <a:latin typeface="Fira Sans Condensed" panose="020B0604020202020204" charset="0"/>
            </a:endParaRPr>
          </a:p>
        </p:txBody>
      </p:sp>
      <p:sp>
        <p:nvSpPr>
          <p:cNvPr id="4" name="TextBox 3"/>
          <p:cNvSpPr txBox="1"/>
          <p:nvPr/>
        </p:nvSpPr>
        <p:spPr>
          <a:xfrm>
            <a:off x="603504" y="2790995"/>
            <a:ext cx="3633216" cy="1015663"/>
          </a:xfrm>
          <a:prstGeom prst="rect">
            <a:avLst/>
          </a:prstGeom>
          <a:noFill/>
        </p:spPr>
        <p:txBody>
          <a:bodyPr wrap="square" rtlCol="0">
            <a:spAutoFit/>
          </a:bodyPr>
          <a:lstStyle/>
          <a:p>
            <a:pPr marL="171450" indent="-171450" algn="just">
              <a:buFontTx/>
              <a:buChar char="-"/>
            </a:pPr>
            <a:r>
              <a:rPr lang="en-US" sz="1000" b="1" dirty="0" smtClean="0">
                <a:solidFill>
                  <a:schemeClr val="accent4"/>
                </a:solidFill>
                <a:latin typeface="Fira Sans Condensed" panose="020B0604020202020204" charset="0"/>
              </a:rPr>
              <a:t>Insight : </a:t>
            </a:r>
          </a:p>
          <a:p>
            <a:pPr marL="171450" indent="-171450" algn="just">
              <a:buFontTx/>
              <a:buChar char="-"/>
            </a:pPr>
            <a:r>
              <a:rPr lang="en-US" sz="1000" dirty="0" smtClean="0">
                <a:solidFill>
                  <a:schemeClr val="accent4"/>
                </a:solidFill>
                <a:latin typeface="Fira Sans Condensed" panose="020B0604020202020204" charset="0"/>
              </a:rPr>
              <a:t>This chart suggests a diverse range of topics, from academic and technical discussions to personal narratives and general conversations. The prominence of ‘ax’ is intriguing and warrants further investigation to understand its significance within the dataset</a:t>
            </a:r>
            <a:endParaRPr lang="en-US" sz="1000" dirty="0">
              <a:solidFill>
                <a:schemeClr val="accent4"/>
              </a:solidFill>
              <a:latin typeface="Fira Sans Condensed" panose="020B0604020202020204" charset="0"/>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968" y="1709636"/>
            <a:ext cx="3505298" cy="20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799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EDA – Word cloud of Most Frequent Terms</a:t>
            </a:r>
            <a:endParaRPr sz="2400" dirty="0"/>
          </a:p>
        </p:txBody>
      </p:sp>
      <p:sp>
        <p:nvSpPr>
          <p:cNvPr id="54" name="TextBox 53"/>
          <p:cNvSpPr txBox="1"/>
          <p:nvPr/>
        </p:nvSpPr>
        <p:spPr>
          <a:xfrm>
            <a:off x="762000" y="1109472"/>
            <a:ext cx="7748016" cy="769441"/>
          </a:xfrm>
          <a:prstGeom prst="rect">
            <a:avLst/>
          </a:prstGeom>
          <a:noFill/>
        </p:spPr>
        <p:txBody>
          <a:bodyPr wrap="square" rtlCol="0">
            <a:spAutoFit/>
          </a:bodyPr>
          <a:lstStyle/>
          <a:p>
            <a:r>
              <a:rPr lang="en-US" sz="1100" dirty="0" smtClean="0">
                <a:solidFill>
                  <a:schemeClr val="accent4"/>
                </a:solidFill>
                <a:latin typeface="Fira Sans Condensed" panose="020B0604020202020204" charset="0"/>
              </a:rPr>
              <a:t>For this slide, we will visualize the most frequent terms in the dataset using a word cloud. A word cloud provides an intuitive and visually appealing way to observe the relative importance of different words. The more frequently a word appears in the dataset, the larger and bolder I will appear in the word cloud. This helps us quickly spot dominant themes or keywords that may be central to the text data</a:t>
            </a:r>
            <a:endParaRPr lang="en-US" sz="1100" dirty="0">
              <a:solidFill>
                <a:schemeClr val="accent4"/>
              </a:solidFill>
              <a:latin typeface="Fira Sans Condensed" panose="020B060402020202020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048" y="1927681"/>
            <a:ext cx="3871867" cy="208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762000" y="2078209"/>
            <a:ext cx="3371088" cy="2092881"/>
          </a:xfrm>
          <a:prstGeom prst="rect">
            <a:avLst/>
          </a:prstGeom>
          <a:noFill/>
        </p:spPr>
        <p:txBody>
          <a:bodyPr wrap="square" rtlCol="0">
            <a:spAutoFit/>
          </a:bodyPr>
          <a:lstStyle/>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‘ax’ is the most frequent word, appearing in large font size. However, without additional context, it’s difficult to determine its specific meaning within the dataset.</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‘university’, ‘</a:t>
            </a:r>
            <a:r>
              <a:rPr lang="en-US" sz="1000" dirty="0" err="1" smtClean="0">
                <a:solidFill>
                  <a:schemeClr val="accent4"/>
                </a:solidFill>
                <a:latin typeface="Fira Sans Condensed" panose="020B0604020202020204" charset="0"/>
              </a:rPr>
              <a:t>edu</a:t>
            </a:r>
            <a:r>
              <a:rPr lang="en-US" sz="1000" dirty="0" smtClean="0">
                <a:solidFill>
                  <a:schemeClr val="accent4"/>
                </a:solidFill>
                <a:latin typeface="Fira Sans Condensed" panose="020B0604020202020204" charset="0"/>
              </a:rPr>
              <a:t>’, ‘subject’ suggests that the dataset may contain academic or educational content, possibly related to university discussions or research papers</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‘com’, ‘article’, ‘writes’ indicates a focus on written content, such as article, posts, or essays</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‘lines’, ‘host’ might suggests technical discussions or conversations about online platforms</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‘people’, ‘think’, ‘like’, ‘new’ suggests a focus on human perspectives, opinions, and current events</a:t>
            </a:r>
          </a:p>
          <a:p>
            <a:pPr marL="171450" indent="-171450">
              <a:buFontTx/>
              <a:buChar char="-"/>
            </a:pPr>
            <a:endParaRPr lang="en-US" sz="1000" dirty="0">
              <a:solidFill>
                <a:schemeClr val="accent4"/>
              </a:solidFill>
              <a:latin typeface="Fira Sans Condensed" panose="020B0604020202020204" charset="0"/>
            </a:endParaRPr>
          </a:p>
        </p:txBody>
      </p:sp>
      <p:sp>
        <p:nvSpPr>
          <p:cNvPr id="57" name="TextBox 56"/>
          <p:cNvSpPr txBox="1"/>
          <p:nvPr/>
        </p:nvSpPr>
        <p:spPr>
          <a:xfrm>
            <a:off x="762000" y="4171090"/>
            <a:ext cx="7748016" cy="415498"/>
          </a:xfrm>
          <a:prstGeom prst="rect">
            <a:avLst/>
          </a:prstGeom>
          <a:noFill/>
        </p:spPr>
        <p:txBody>
          <a:bodyPr wrap="square" rtlCol="0">
            <a:spAutoFit/>
          </a:bodyPr>
          <a:lstStyle/>
          <a:p>
            <a:r>
              <a:rPr lang="en-US" sz="1000" i="1" dirty="0" smtClean="0">
                <a:solidFill>
                  <a:schemeClr val="accent4"/>
                </a:solidFill>
                <a:latin typeface="Fira Sans Condensed" panose="020B0604020202020204" charset="0"/>
              </a:rPr>
              <a:t>The word cloud suggest a diverse range of topics within the dataset, potentially covering academic discussions, online forums, and general conversations. The prominence of “ax” is intriguing and warrants further investigation to understand its significance within the dataset</a:t>
            </a:r>
            <a:endParaRPr lang="en-US" sz="1000" i="1" dirty="0">
              <a:solidFill>
                <a:schemeClr val="accent4"/>
              </a:solidFill>
              <a:latin typeface="Fira Sans Condensed" panose="020B0604020202020204" charset="0"/>
            </a:endParaRPr>
          </a:p>
        </p:txBody>
      </p:sp>
    </p:spTree>
    <p:extLst>
      <p:ext uri="{BB962C8B-B14F-4D97-AF65-F5344CB8AC3E}">
        <p14:creationId xmlns:p14="http://schemas.microsoft.com/office/powerpoint/2010/main" val="295178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Level 2 : Power-ups &amp; secret moves (preprocessing)</a:t>
            </a:r>
            <a:endParaRPr sz="2400" dirty="0"/>
          </a:p>
        </p:txBody>
      </p:sp>
      <p:sp>
        <p:nvSpPr>
          <p:cNvPr id="56" name="TextBox 55"/>
          <p:cNvSpPr txBox="1"/>
          <p:nvPr/>
        </p:nvSpPr>
        <p:spPr>
          <a:xfrm>
            <a:off x="762000" y="1481328"/>
            <a:ext cx="3371088" cy="2092881"/>
          </a:xfrm>
          <a:prstGeom prst="rect">
            <a:avLst/>
          </a:prstGeom>
          <a:noFill/>
        </p:spPr>
        <p:txBody>
          <a:bodyPr wrap="square" rtlCol="0">
            <a:spAutoFit/>
          </a:bodyPr>
          <a:lstStyle/>
          <a:p>
            <a:r>
              <a:rPr lang="en-US" sz="1000" dirty="0" smtClean="0">
                <a:solidFill>
                  <a:schemeClr val="accent4"/>
                </a:solidFill>
                <a:latin typeface="Fira Sans Condensed" panose="020B0604020202020204" charset="0"/>
              </a:rPr>
              <a:t>In this step, I’m using “Power-Ups” to clean and process the text data. This ensures I’m working with useful information and avoid noise. Here’s what I’m doing : </a:t>
            </a:r>
          </a:p>
          <a:p>
            <a:pPr marL="171450" indent="-171450">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I remove specific words and repetitive bigrams that don’t contribute to understanding the text</a:t>
            </a:r>
          </a:p>
          <a:p>
            <a:pPr marL="171450" indent="-171450">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I eliminate non-alphabetic characters and unnecessary symbols to focus only on words</a:t>
            </a:r>
          </a:p>
          <a:p>
            <a:pPr marL="171450" indent="-171450">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I break the text into individual words (tokens) for easier analysis</a:t>
            </a:r>
          </a:p>
          <a:p>
            <a:pPr marL="171450" indent="-171450">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Words are reduced to their root forms, so we treat similar words as one.</a:t>
            </a:r>
          </a:p>
          <a:p>
            <a:pPr marL="171450" indent="-171450">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We remove common, non-essential words, which help focus on the meaningful words in the text</a:t>
            </a:r>
          </a:p>
        </p:txBody>
      </p:sp>
      <p:sp>
        <p:nvSpPr>
          <p:cNvPr id="57" name="TextBox 56"/>
          <p:cNvSpPr txBox="1"/>
          <p:nvPr/>
        </p:nvSpPr>
        <p:spPr>
          <a:xfrm>
            <a:off x="762000" y="4171090"/>
            <a:ext cx="7748016" cy="400110"/>
          </a:xfrm>
          <a:prstGeom prst="rect">
            <a:avLst/>
          </a:prstGeom>
          <a:noFill/>
        </p:spPr>
        <p:txBody>
          <a:bodyPr wrap="square" rtlCol="0">
            <a:spAutoFit/>
          </a:bodyPr>
          <a:lstStyle/>
          <a:p>
            <a:r>
              <a:rPr lang="en-US" sz="1000" i="1" dirty="0" smtClean="0">
                <a:solidFill>
                  <a:schemeClr val="accent4"/>
                </a:solidFill>
                <a:latin typeface="Fira Sans Condensed" panose="020B0604020202020204" charset="0"/>
              </a:rPr>
              <a:t>These steps clean the data, making it easier to analyze. By focusing on relevant words and removing the noise, we ensure that our model works with the most important information. Setting  us up for better text classification or topic </a:t>
            </a:r>
            <a:r>
              <a:rPr lang="en-US" sz="1000" i="1" dirty="0" err="1" smtClean="0">
                <a:solidFill>
                  <a:schemeClr val="accent4"/>
                </a:solidFill>
                <a:latin typeface="Fira Sans Condensed" panose="020B0604020202020204" charset="0"/>
              </a:rPr>
              <a:t>modelling</a:t>
            </a:r>
            <a:r>
              <a:rPr lang="en-US" sz="1000" i="1" dirty="0" smtClean="0">
                <a:solidFill>
                  <a:schemeClr val="accent4"/>
                </a:solidFill>
                <a:latin typeface="Fira Sans Condensed" panose="020B0604020202020204" charset="0"/>
              </a:rPr>
              <a:t> results</a:t>
            </a:r>
            <a:endParaRPr lang="en-US" sz="1000" i="1" dirty="0">
              <a:solidFill>
                <a:schemeClr val="accent4"/>
              </a:solidFill>
              <a:latin typeface="Fira Sans Condensed" panose="020B060402020202020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374" y="1406105"/>
            <a:ext cx="3701918" cy="224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18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Level 2 : Feature Extraction and Transformation</a:t>
            </a:r>
            <a:endParaRPr sz="2400" dirty="0"/>
          </a:p>
        </p:txBody>
      </p:sp>
      <p:sp>
        <p:nvSpPr>
          <p:cNvPr id="56" name="TextBox 55"/>
          <p:cNvSpPr txBox="1"/>
          <p:nvPr/>
        </p:nvSpPr>
        <p:spPr>
          <a:xfrm>
            <a:off x="762000" y="1901952"/>
            <a:ext cx="3371088" cy="2092881"/>
          </a:xfrm>
          <a:prstGeom prst="rect">
            <a:avLst/>
          </a:prstGeom>
          <a:noFill/>
        </p:spPr>
        <p:txBody>
          <a:bodyPr wrap="square" rtlCol="0">
            <a:spAutoFit/>
          </a:bodyPr>
          <a:lstStyle/>
          <a:p>
            <a:pPr algn="just"/>
            <a:r>
              <a:rPr lang="en-US" sz="1000" dirty="0" smtClean="0">
                <a:solidFill>
                  <a:schemeClr val="accent4"/>
                </a:solidFill>
                <a:latin typeface="Fira Sans Condensed" panose="020B0604020202020204" charset="0"/>
              </a:rPr>
              <a:t>In this step, we transform our text into a suitable format using : </a:t>
            </a:r>
          </a:p>
          <a:p>
            <a:pPr marL="171450" indent="-171450" algn="just">
              <a:buClr>
                <a:schemeClr val="tx2"/>
              </a:buClr>
              <a:buFont typeface="Arial" panose="020B0604020202020204" pitchFamily="34" charset="0"/>
              <a:buChar char="•"/>
            </a:pPr>
            <a:r>
              <a:rPr lang="en-US" sz="1000" dirty="0" err="1" smtClean="0">
                <a:solidFill>
                  <a:schemeClr val="accent4"/>
                </a:solidFill>
                <a:latin typeface="Fira Sans Condensed" panose="020B0604020202020204" charset="0"/>
              </a:rPr>
              <a:t>CountVectorizer</a:t>
            </a:r>
            <a:r>
              <a:rPr lang="en-US" sz="1000" dirty="0" smtClean="0">
                <a:solidFill>
                  <a:schemeClr val="accent4"/>
                </a:solidFill>
                <a:latin typeface="Fira Sans Condensed" panose="020B0604020202020204" charset="0"/>
              </a:rPr>
              <a:t> to converts the text into numbers by counting how often each word appears. We identified the most frequent words in the dataset.</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I’m capturing common word pairs (bigrams) using Bigram </a:t>
            </a:r>
            <a:r>
              <a:rPr lang="en-US" sz="1000" dirty="0" err="1" smtClean="0">
                <a:solidFill>
                  <a:schemeClr val="accent4"/>
                </a:solidFill>
                <a:latin typeface="Fira Sans Condensed" panose="020B0604020202020204" charset="0"/>
              </a:rPr>
              <a:t>Vectorizer</a:t>
            </a:r>
            <a:r>
              <a:rPr lang="en-US" sz="1000" dirty="0" smtClean="0">
                <a:solidFill>
                  <a:schemeClr val="accent4"/>
                </a:solidFill>
                <a:latin typeface="Fira Sans Condensed" panose="020B0604020202020204" charset="0"/>
              </a:rPr>
              <a:t>. This helps us spot frequently </a:t>
            </a:r>
            <a:r>
              <a:rPr lang="en-US" sz="1000" dirty="0" err="1" smtClean="0">
                <a:solidFill>
                  <a:schemeClr val="accent4"/>
                </a:solidFill>
                <a:latin typeface="Fira Sans Condensed" panose="020B0604020202020204" charset="0"/>
              </a:rPr>
              <a:t>occuring</a:t>
            </a:r>
            <a:r>
              <a:rPr lang="en-US" sz="1000" dirty="0" smtClean="0">
                <a:solidFill>
                  <a:schemeClr val="accent4"/>
                </a:solidFill>
                <a:latin typeface="Fira Sans Condensed" panose="020B0604020202020204" charset="0"/>
              </a:rPr>
              <a:t> word combinations.</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TF-IDF to highlights important words that are both frequent in specific documents and rare across the dataset, showing what makes each document unique.</a:t>
            </a:r>
          </a:p>
          <a:p>
            <a:pPr marL="171450" indent="-171450" algn="just">
              <a:buClr>
                <a:schemeClr val="tx2"/>
              </a:buClr>
              <a:buFont typeface="Arial" panose="020B0604020202020204" pitchFamily="34" charset="0"/>
              <a:buChar char="•"/>
            </a:pPr>
            <a:r>
              <a:rPr lang="en-US" sz="1000" dirty="0" smtClean="0">
                <a:solidFill>
                  <a:schemeClr val="accent4"/>
                </a:solidFill>
                <a:latin typeface="Fira Sans Condensed" panose="020B0604020202020204" charset="0"/>
              </a:rPr>
              <a:t>Word Cloud to visualize the most frequent words in the dataset. </a:t>
            </a:r>
          </a:p>
        </p:txBody>
      </p:sp>
      <p:sp>
        <p:nvSpPr>
          <p:cNvPr id="57" name="TextBox 56"/>
          <p:cNvSpPr txBox="1"/>
          <p:nvPr/>
        </p:nvSpPr>
        <p:spPr>
          <a:xfrm>
            <a:off x="762000" y="4171090"/>
            <a:ext cx="7748016" cy="400110"/>
          </a:xfrm>
          <a:prstGeom prst="rect">
            <a:avLst/>
          </a:prstGeom>
          <a:noFill/>
        </p:spPr>
        <p:txBody>
          <a:bodyPr wrap="square" rtlCol="0">
            <a:spAutoFit/>
          </a:bodyPr>
          <a:lstStyle/>
          <a:p>
            <a:r>
              <a:rPr lang="en-US" sz="1000" i="1" dirty="0" smtClean="0">
                <a:solidFill>
                  <a:schemeClr val="accent4"/>
                </a:solidFill>
                <a:latin typeface="Fira Sans Condensed" panose="020B0604020202020204" charset="0"/>
              </a:rPr>
              <a:t>This Word Cloud visualization of processed text shows the significant differences before and after we’ve done preprocessing than the one shown on previous slide.</a:t>
            </a:r>
            <a:endParaRPr lang="en-US" sz="1000" i="1" dirty="0">
              <a:solidFill>
                <a:schemeClr val="accent4"/>
              </a:solidFill>
              <a:latin typeface="Fira Sans Condensed" panose="020B0604020202020204" charset="0"/>
            </a:endParaRPr>
          </a:p>
        </p:txBody>
      </p:sp>
      <p:sp>
        <p:nvSpPr>
          <p:cNvPr id="6" name="TextBox 5"/>
          <p:cNvSpPr txBox="1"/>
          <p:nvPr/>
        </p:nvSpPr>
        <p:spPr>
          <a:xfrm>
            <a:off x="762000" y="1109472"/>
            <a:ext cx="7748016" cy="430887"/>
          </a:xfrm>
          <a:prstGeom prst="rect">
            <a:avLst/>
          </a:prstGeom>
          <a:noFill/>
        </p:spPr>
        <p:txBody>
          <a:bodyPr wrap="square" rtlCol="0">
            <a:spAutoFit/>
          </a:bodyPr>
          <a:lstStyle/>
          <a:p>
            <a:r>
              <a:rPr lang="en-US" sz="1100" dirty="0" smtClean="0">
                <a:solidFill>
                  <a:schemeClr val="accent4"/>
                </a:solidFill>
                <a:latin typeface="Fira Sans Condensed" panose="020B0604020202020204" charset="0"/>
              </a:rPr>
              <a:t>We’ve successfully cleaned our text data in the previous step. Now, we will extract key features to represent our text in a format suitable for machine learning models. The following steps are critical in transforming our text into numerical data : </a:t>
            </a:r>
            <a:endParaRPr lang="en-US" sz="1100" dirty="0">
              <a:solidFill>
                <a:schemeClr val="accent4"/>
              </a:solidFill>
              <a:latin typeface="Fira Sans Condensed" panose="020B060402020202020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536" y="1942933"/>
            <a:ext cx="3737942" cy="201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1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Level 2 : NER &amp; Sentiment Analysis</a:t>
            </a:r>
            <a:endParaRPr sz="2400" dirty="0"/>
          </a:p>
        </p:txBody>
      </p:sp>
      <p:sp>
        <p:nvSpPr>
          <p:cNvPr id="56" name="TextBox 55"/>
          <p:cNvSpPr txBox="1"/>
          <p:nvPr/>
        </p:nvSpPr>
        <p:spPr>
          <a:xfrm>
            <a:off x="762000" y="3645408"/>
            <a:ext cx="3486912" cy="400110"/>
          </a:xfrm>
          <a:prstGeom prst="rect">
            <a:avLst/>
          </a:prstGeom>
          <a:noFill/>
        </p:spPr>
        <p:txBody>
          <a:bodyPr wrap="square" rtlCol="0">
            <a:spAutoFit/>
          </a:bodyPr>
          <a:lstStyle/>
          <a:p>
            <a:pPr algn="just"/>
            <a:r>
              <a:rPr lang="en-US" sz="1000" dirty="0" smtClean="0">
                <a:solidFill>
                  <a:schemeClr val="accent4"/>
                </a:solidFill>
                <a:latin typeface="Fira Sans Condensed" panose="020B0604020202020204" charset="0"/>
              </a:rPr>
              <a:t>We used a BERT model to identify entities such as people, organizations, and location in the text</a:t>
            </a:r>
          </a:p>
        </p:txBody>
      </p:sp>
      <p:sp>
        <p:nvSpPr>
          <p:cNvPr id="6" name="TextBox 5"/>
          <p:cNvSpPr txBox="1"/>
          <p:nvPr/>
        </p:nvSpPr>
        <p:spPr>
          <a:xfrm>
            <a:off x="762000" y="1109472"/>
            <a:ext cx="7748016" cy="600164"/>
          </a:xfrm>
          <a:prstGeom prst="rect">
            <a:avLst/>
          </a:prstGeom>
          <a:noFill/>
        </p:spPr>
        <p:txBody>
          <a:bodyPr wrap="square" rtlCol="0">
            <a:spAutoFit/>
          </a:bodyPr>
          <a:lstStyle/>
          <a:p>
            <a:r>
              <a:rPr lang="en-US" sz="1100" dirty="0" smtClean="0">
                <a:solidFill>
                  <a:schemeClr val="accent4"/>
                </a:solidFill>
                <a:latin typeface="Fira Sans Condensed" panose="020B0604020202020204" charset="0"/>
              </a:rPr>
              <a:t>Now we’re going to extract key entities from text using Named Entity Recognition (NER) and analyzed the </a:t>
            </a:r>
            <a:r>
              <a:rPr lang="en-US" sz="1100" dirty="0" err="1" smtClean="0">
                <a:solidFill>
                  <a:schemeClr val="accent4"/>
                </a:solidFill>
                <a:latin typeface="Fira Sans Condensed" panose="020B0604020202020204" charset="0"/>
              </a:rPr>
              <a:t>overal</a:t>
            </a:r>
            <a:r>
              <a:rPr lang="en-US" sz="1100" dirty="0" smtClean="0">
                <a:solidFill>
                  <a:schemeClr val="accent4"/>
                </a:solidFill>
                <a:latin typeface="Fira Sans Condensed" panose="020B0604020202020204" charset="0"/>
              </a:rPr>
              <a:t> tone using Sentiment Analysis. These steps help us understand the important entities mentioned in the text and the general sentiment of the content</a:t>
            </a:r>
            <a:endParaRPr lang="en-US" sz="1100" dirty="0">
              <a:solidFill>
                <a:schemeClr val="accent4"/>
              </a:solidFill>
              <a:latin typeface="Fira Sans Condensed" panose="020B060402020202020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69429"/>
            <a:ext cx="3486912" cy="187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036" y="1761965"/>
            <a:ext cx="2134653" cy="186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291036" y="3730752"/>
            <a:ext cx="2134653" cy="553998"/>
          </a:xfrm>
          <a:prstGeom prst="rect">
            <a:avLst/>
          </a:prstGeom>
          <a:noFill/>
        </p:spPr>
        <p:txBody>
          <a:bodyPr wrap="square" rtlCol="0">
            <a:spAutoFit/>
          </a:bodyPr>
          <a:lstStyle/>
          <a:p>
            <a:pPr algn="just"/>
            <a:r>
              <a:rPr lang="en-US" sz="1000" dirty="0" smtClean="0">
                <a:solidFill>
                  <a:schemeClr val="accent4"/>
                </a:solidFill>
                <a:latin typeface="Fira Sans Condensed" panose="020B0604020202020204" charset="0"/>
              </a:rPr>
              <a:t>We applied a sentiment model to categorize the text as positive, or negative</a:t>
            </a:r>
          </a:p>
        </p:txBody>
      </p:sp>
    </p:spTree>
    <p:extLst>
      <p:ext uri="{BB962C8B-B14F-4D97-AF65-F5344CB8AC3E}">
        <p14:creationId xmlns:p14="http://schemas.microsoft.com/office/powerpoint/2010/main" val="347728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Level 3 : Creating Fresh Content with GPT-2</a:t>
            </a:r>
            <a:endParaRPr sz="2400" dirty="0"/>
          </a:p>
        </p:txBody>
      </p:sp>
      <p:sp>
        <p:nvSpPr>
          <p:cNvPr id="56" name="TextBox 55"/>
          <p:cNvSpPr txBox="1"/>
          <p:nvPr/>
        </p:nvSpPr>
        <p:spPr>
          <a:xfrm>
            <a:off x="762000" y="1450848"/>
            <a:ext cx="3371088" cy="2862322"/>
          </a:xfrm>
          <a:prstGeom prst="rect">
            <a:avLst/>
          </a:prstGeom>
          <a:noFill/>
        </p:spPr>
        <p:txBody>
          <a:bodyPr wrap="square" rtlCol="0">
            <a:spAutoFit/>
          </a:bodyPr>
          <a:lstStyle/>
          <a:p>
            <a:r>
              <a:rPr lang="en-US" sz="1000" dirty="0">
                <a:solidFill>
                  <a:schemeClr val="accent4"/>
                </a:solidFill>
                <a:latin typeface="Fira Sans Condensed" panose="020B0604020202020204" charset="0"/>
              </a:rPr>
              <a:t>In this stage, we unlock the generative vault by using GPT-2, a powerful language model. With GPT-2, we can generate new text based on patterns it learns from existing data. By giving it prompts like </a:t>
            </a:r>
            <a:r>
              <a:rPr lang="en-US" sz="1000" dirty="0" smtClean="0">
                <a:solidFill>
                  <a:schemeClr val="accent4"/>
                </a:solidFill>
                <a:latin typeface="Fira Sans Condensed" panose="020B0604020202020204" charset="0"/>
              </a:rPr>
              <a:t>“hockey game” or “latest trends in artificial intelligence”, we can create relevant and creative text, just like a journalist or storyteller.</a:t>
            </a:r>
          </a:p>
          <a:p>
            <a:endParaRPr lang="en-US" sz="1000" dirty="0" smtClean="0">
              <a:solidFill>
                <a:schemeClr val="accent4"/>
              </a:solidFill>
              <a:latin typeface="Fira Sans Condensed" panose="020B0604020202020204" charset="0"/>
            </a:endParaRPr>
          </a:p>
          <a:p>
            <a:endParaRPr lang="en-US" sz="1000" dirty="0" smtClean="0">
              <a:solidFill>
                <a:schemeClr val="accent4"/>
              </a:solidFill>
              <a:latin typeface="Fira Sans Condensed" panose="020B0604020202020204" charset="0"/>
            </a:endParaRPr>
          </a:p>
          <a:p>
            <a:endParaRPr lang="en-US" sz="1000" dirty="0">
              <a:solidFill>
                <a:schemeClr val="accent4"/>
              </a:solidFill>
              <a:latin typeface="Fira Sans Condensed" panose="020B0604020202020204" charset="0"/>
            </a:endParaRPr>
          </a:p>
          <a:p>
            <a:endParaRPr lang="en-US" sz="1000" dirty="0">
              <a:solidFill>
                <a:schemeClr val="accent4"/>
              </a:solidFill>
              <a:latin typeface="Fira Sans Condensed" panose="020B0604020202020204" charset="0"/>
            </a:endParaRPr>
          </a:p>
          <a:p>
            <a:r>
              <a:rPr lang="en-US" sz="1000" b="1" dirty="0" smtClean="0">
                <a:solidFill>
                  <a:schemeClr val="accent4"/>
                </a:solidFill>
                <a:latin typeface="Fira Sans Condensed" panose="020B0604020202020204" charset="0"/>
              </a:rPr>
              <a:t>Insight : </a:t>
            </a:r>
          </a:p>
          <a:p>
            <a:pPr marL="171450" indent="-171450">
              <a:buClr>
                <a:schemeClr val="tx2"/>
              </a:buClr>
              <a:buFont typeface="Arial" panose="020B0604020202020204" pitchFamily="34" charset="0"/>
              <a:buChar char="•"/>
            </a:pPr>
            <a:r>
              <a:rPr lang="en-US" sz="1000" b="1" dirty="0" smtClean="0">
                <a:solidFill>
                  <a:schemeClr val="accent4"/>
                </a:solidFill>
                <a:latin typeface="Fira Sans Condensed" panose="020B0604020202020204" charset="0"/>
              </a:rPr>
              <a:t>Pattern Learning : </a:t>
            </a:r>
            <a:r>
              <a:rPr lang="en-US" sz="1000" dirty="0" smtClean="0">
                <a:solidFill>
                  <a:schemeClr val="accent4"/>
                </a:solidFill>
                <a:latin typeface="Fira Sans Condensed" panose="020B0604020202020204" charset="0"/>
              </a:rPr>
              <a:t>GPT-2 learns from the data to generate text that feels natural and relevant</a:t>
            </a:r>
          </a:p>
          <a:p>
            <a:pPr marL="171450" indent="-171450">
              <a:buClr>
                <a:schemeClr val="tx2"/>
              </a:buClr>
              <a:buFont typeface="Arial" panose="020B0604020202020204" pitchFamily="34" charset="0"/>
              <a:buChar char="•"/>
            </a:pPr>
            <a:r>
              <a:rPr lang="en-US" sz="1000" b="1" dirty="0" smtClean="0">
                <a:solidFill>
                  <a:schemeClr val="accent4"/>
                </a:solidFill>
                <a:latin typeface="Fira Sans Condensed" panose="020B0604020202020204" charset="0"/>
              </a:rPr>
              <a:t>Customizable Output : </a:t>
            </a:r>
            <a:r>
              <a:rPr lang="en-US" sz="1000" dirty="0" smtClean="0">
                <a:solidFill>
                  <a:schemeClr val="accent4"/>
                </a:solidFill>
                <a:latin typeface="Fira Sans Condensed" panose="020B0604020202020204" charset="0"/>
              </a:rPr>
              <a:t>You can control the output by adjusting settings like temperature (for creativity) and top-k/top-p (for diversity)</a:t>
            </a:r>
          </a:p>
          <a:p>
            <a:pPr marL="171450" indent="-171450">
              <a:buClr>
                <a:schemeClr val="tx2"/>
              </a:buClr>
              <a:buFont typeface="Arial" panose="020B0604020202020204" pitchFamily="34" charset="0"/>
              <a:buChar char="•"/>
            </a:pPr>
            <a:r>
              <a:rPr lang="en-US" sz="1000" b="1" dirty="0" smtClean="0">
                <a:solidFill>
                  <a:schemeClr val="accent4"/>
                </a:solidFill>
                <a:latin typeface="Fira Sans Condensed" panose="020B0604020202020204" charset="0"/>
              </a:rPr>
              <a:t>Creative or Reliable : </a:t>
            </a:r>
            <a:r>
              <a:rPr lang="en-US" sz="1000" dirty="0" smtClean="0">
                <a:solidFill>
                  <a:schemeClr val="accent4"/>
                </a:solidFill>
                <a:latin typeface="Fira Sans Condensed" panose="020B0604020202020204" charset="0"/>
              </a:rPr>
              <a:t>You can choose between creative text (for storytelling) or reliable text (for factual content)</a:t>
            </a:r>
            <a:endParaRPr lang="en-US" sz="1000" b="1" dirty="0" smtClean="0">
              <a:solidFill>
                <a:schemeClr val="accent4"/>
              </a:solidFill>
              <a:latin typeface="Fira Sans Condensed" panose="020B0604020202020204" charset="0"/>
            </a:endParaRPr>
          </a:p>
        </p:txBody>
      </p:sp>
      <p:graphicFrame>
        <p:nvGraphicFramePr>
          <p:cNvPr id="8" name="Google Shape;142;p19"/>
          <p:cNvGraphicFramePr/>
          <p:nvPr>
            <p:extLst>
              <p:ext uri="{D42A27DB-BD31-4B8C-83A1-F6EECF244321}">
                <p14:modId xmlns:p14="http://schemas.microsoft.com/office/powerpoint/2010/main" val="849814677"/>
              </p:ext>
            </p:extLst>
          </p:nvPr>
        </p:nvGraphicFramePr>
        <p:xfrm>
          <a:off x="4224527" y="1420368"/>
          <a:ext cx="4361292" cy="3124140"/>
        </p:xfrm>
        <a:graphic>
          <a:graphicData uri="http://schemas.openxmlformats.org/drawingml/2006/table">
            <a:tbl>
              <a:tblPr>
                <a:noFill/>
                <a:tableStyleId>{E2218C25-80B5-4C68-B120-261C5B02AD0C}</a:tableStyleId>
              </a:tblPr>
              <a:tblGrid>
                <a:gridCol w="2180646"/>
                <a:gridCol w="2180646"/>
              </a:tblGrid>
              <a:tr h="429832">
                <a:tc>
                  <a:txBody>
                    <a:bodyPr/>
                    <a:lstStyle/>
                    <a:p>
                      <a:pPr marL="0" lvl="0" indent="0" algn="ctr" rtl="0">
                        <a:spcBef>
                          <a:spcPts val="0"/>
                        </a:spcBef>
                        <a:spcAft>
                          <a:spcPts val="0"/>
                        </a:spcAft>
                        <a:buNone/>
                      </a:pPr>
                      <a:r>
                        <a:rPr lang="en" sz="1050" b="1" dirty="0" smtClean="0">
                          <a:solidFill>
                            <a:schemeClr val="lt2"/>
                          </a:solidFill>
                          <a:latin typeface="Rajdhani"/>
                          <a:ea typeface="Rajdhani"/>
                          <a:cs typeface="Rajdhani"/>
                          <a:sym typeface="Rajdhani"/>
                        </a:rPr>
                        <a:t>“</a:t>
                      </a:r>
                      <a:r>
                        <a:rPr lang="en-US" sz="1050" b="1" dirty="0" smtClean="0">
                          <a:solidFill>
                            <a:schemeClr val="lt2"/>
                          </a:solidFill>
                          <a:latin typeface="Rajdhani"/>
                          <a:ea typeface="Rajdhani"/>
                          <a:cs typeface="Rajdhani"/>
                          <a:sym typeface="Rajdhani"/>
                        </a:rPr>
                        <a:t>Hockey Game:”</a:t>
                      </a:r>
                      <a:endParaRPr sz="105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1050" b="1" dirty="0" smtClean="0">
                          <a:solidFill>
                            <a:schemeClr val="lt2"/>
                          </a:solidFill>
                          <a:latin typeface="Rajdhani"/>
                          <a:ea typeface="Rajdhani"/>
                          <a:cs typeface="Rajdhani"/>
                          <a:sym typeface="Rajdhani"/>
                        </a:rPr>
                        <a:t>“</a:t>
                      </a:r>
                      <a:r>
                        <a:rPr lang="en-US" sz="1050" b="1" dirty="0" smtClean="0">
                          <a:solidFill>
                            <a:schemeClr val="lt2"/>
                          </a:solidFill>
                          <a:latin typeface="Rajdhani"/>
                          <a:ea typeface="Rajdhani"/>
                          <a:cs typeface="Rajdhani"/>
                          <a:sym typeface="Rajdhani"/>
                        </a:rPr>
                        <a:t>Latest trends in artificial intelligence”</a:t>
                      </a:r>
                      <a:endParaRPr sz="105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r>
              <a:tr h="2029409">
                <a:tc>
                  <a:txBody>
                    <a:bodyPr/>
                    <a:lstStyle/>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The NHL is a great place to watch hockey. It's a place where you can watch the game, watch your favorite players, and watch a lot of other sports. The game is great for kids, but it's also great to have a family. There are a few things you need to know about hockey, including:</a:t>
                      </a:r>
                    </a:p>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a:t>
                      </a:r>
                    </a:p>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 (1) The league is not a "team sport."</a:t>
                      </a:r>
                    </a:p>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 the league </a:t>
                      </a:r>
                      <a:r>
                        <a:rPr lang="en-US" sz="800" dirty="0" err="1" smtClean="0">
                          <a:solidFill>
                            <a:schemeClr val="lt2"/>
                          </a:solidFill>
                          <a:latin typeface="Fira Sans Condensed"/>
                          <a:ea typeface="Fira Sans Condensed"/>
                          <a:cs typeface="Fira Sans Condensed"/>
                          <a:sym typeface="Fira Sans Condensed"/>
                        </a:rPr>
                        <a:t>isn</a:t>
                      </a:r>
                      <a:endParaRPr sz="800"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The number of people who are using artificial intelligences to solve problems has increased by more than 50% since the beginning of the year, according to a new report from the University of California, Berkeley.</a:t>
                      </a:r>
                    </a:p>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a:t>
                      </a:r>
                    </a:p>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 (The U.S. Department of Homeland Security has estimated that the number who use artificial intelligent systems to help solve crimes has risen by nearly 50 percent since 2014, and that this number is expected to continue to increase.)</a:t>
                      </a:r>
                    </a:p>
                    <a:p>
                      <a:pPr marL="139700" lvl="0" indent="0" algn="l" rtl="0">
                        <a:spcBef>
                          <a:spcPts val="0"/>
                        </a:spcBef>
                        <a:spcAft>
                          <a:spcPts val="0"/>
                        </a:spcAft>
                        <a:buClr>
                          <a:schemeClr val="lt2"/>
                        </a:buClr>
                        <a:buSzPts val="1400"/>
                        <a:buFont typeface="Fira Sans Condensed"/>
                        <a:buNone/>
                      </a:pPr>
                      <a:r>
                        <a:rPr lang="en-US" sz="800" dirty="0" smtClean="0">
                          <a:solidFill>
                            <a:schemeClr val="lt2"/>
                          </a:solidFill>
                          <a:latin typeface="Fira Sans Condensed"/>
                          <a:ea typeface="Fira Sans Condensed"/>
                          <a:cs typeface="Fira Sans Condensed"/>
                          <a:sym typeface="Fira Sans Condensed"/>
                        </a:rPr>
                        <a:t>, the U, has projected that artificial Intelligence will be used in the next five years to improve the quality of life of Americans. The report also predicts that by 2020, artificial AI will become the dominant technology in our lives. (See also: Artificial Intelligence:</a:t>
                      </a:r>
                      <a:endParaRPr sz="800"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r>
            </a:tbl>
          </a:graphicData>
        </a:graphic>
      </p:graphicFrame>
    </p:spTree>
    <p:extLst>
      <p:ext uri="{BB962C8B-B14F-4D97-AF65-F5344CB8AC3E}">
        <p14:creationId xmlns:p14="http://schemas.microsoft.com/office/powerpoint/2010/main" val="484223117"/>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1516</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Anaheim</vt:lpstr>
      <vt:lpstr>Fira Sans Condensed</vt:lpstr>
      <vt:lpstr>Rajdhani</vt:lpstr>
      <vt:lpstr>Roboto Condensed Light</vt:lpstr>
      <vt:lpstr>Fira Sans Condensed Light</vt:lpstr>
      <vt:lpstr>AI Tech Agency Infographics by Slidesgo</vt:lpstr>
      <vt:lpstr>ODYSSEY 2</vt:lpstr>
      <vt:lpstr>Generative Text Model</vt:lpstr>
      <vt:lpstr>Introduction to the project</vt:lpstr>
      <vt:lpstr>Level 1 – Understanding the Terrain (EDA)</vt:lpstr>
      <vt:lpstr>EDA – Word cloud of Most Frequent Terms</vt:lpstr>
      <vt:lpstr>Level 2 : Power-ups &amp; secret moves (preprocessing)</vt:lpstr>
      <vt:lpstr>Level 2 : Feature Extraction and Transformation</vt:lpstr>
      <vt:lpstr>Level 2 : NER &amp; Sentiment Analysis</vt:lpstr>
      <vt:lpstr>Level 3 : Creating Fresh Content with GPT-2</vt:lpstr>
      <vt:lpstr>Key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Odyssey 2</dc:title>
  <dc:creator>handwitanto abraham</dc:creator>
  <cp:lastModifiedBy>RePack by Diakov</cp:lastModifiedBy>
  <cp:revision>14</cp:revision>
  <dcterms:modified xsi:type="dcterms:W3CDTF">2024-12-12T20:25:28Z</dcterms:modified>
</cp:coreProperties>
</file>