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1" r:id="rId2"/>
    <p:sldId id="267" r:id="rId3"/>
    <p:sldId id="256" r:id="rId4"/>
    <p:sldId id="257" r:id="rId5"/>
    <p:sldId id="258" r:id="rId6"/>
    <p:sldId id="259" r:id="rId7"/>
    <p:sldId id="260" r:id="rId8"/>
    <p:sldId id="262" r:id="rId9"/>
    <p:sldId id="264" r:id="rId10"/>
    <p:sldId id="265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609" autoAdjust="0"/>
  </p:normalViewPr>
  <p:slideViewPr>
    <p:cSldViewPr snapToGrid="0">
      <p:cViewPr varScale="1">
        <p:scale>
          <a:sx n="62" d="100"/>
          <a:sy n="62" d="100"/>
        </p:scale>
        <p:origin x="10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C5FE8-DD5A-424B-B758-2EF3167BF2B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44492-D896-4A81-8B4D-B75244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9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Query:</a:t>
            </a:r>
          </a:p>
          <a:p>
            <a:endParaRPr lang="en-US" b="1" dirty="0"/>
          </a:p>
          <a:p>
            <a:r>
              <a:rPr lang="en-US" b="1" dirty="0"/>
              <a:t>SELECT</a:t>
            </a:r>
          </a:p>
          <a:p>
            <a:r>
              <a:rPr lang="en-US" b="1" dirty="0"/>
              <a:t>    </a:t>
            </a:r>
            <a:r>
              <a:rPr lang="en-US" b="1" dirty="0" err="1"/>
              <a:t>po.tc_purchase_orders_id</a:t>
            </a:r>
            <a:r>
              <a:rPr lang="en-US" b="1" dirty="0"/>
              <a:t> AS </a:t>
            </a:r>
            <a:r>
              <a:rPr lang="en-US" b="1" dirty="0" err="1"/>
              <a:t>orderkey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senderid</a:t>
            </a:r>
            <a:r>
              <a:rPr lang="en-US" b="1" dirty="0"/>
              <a:t>,</a:t>
            </a:r>
          </a:p>
          <a:p>
            <a:r>
              <a:rPr lang="en-US" b="1" dirty="0"/>
              <a:t>    ROW_NUMBER() OVER(</a:t>
            </a:r>
          </a:p>
          <a:p>
            <a:r>
              <a:rPr lang="en-US" b="1" dirty="0"/>
              <a:t>        ORDER BY </a:t>
            </a:r>
            <a:r>
              <a:rPr lang="en-US" b="1" dirty="0" err="1"/>
              <a:t>po.tc_purchase_orders_id</a:t>
            </a:r>
            <a:endParaRPr lang="en-US" b="1" dirty="0"/>
          </a:p>
          <a:p>
            <a:r>
              <a:rPr lang="en-US" b="1" dirty="0"/>
              <a:t>    ) AS </a:t>
            </a:r>
            <a:r>
              <a:rPr lang="en-US" b="1" dirty="0" err="1"/>
              <a:t>scheduleid</a:t>
            </a:r>
            <a:r>
              <a:rPr lang="en-US" b="1" dirty="0"/>
              <a:t>,</a:t>
            </a:r>
          </a:p>
          <a:p>
            <a:r>
              <a:rPr lang="en-US" b="1" dirty="0"/>
              <a:t>    '0' AS </a:t>
            </a:r>
            <a:r>
              <a:rPr lang="en-US" b="1" dirty="0" err="1"/>
              <a:t>stopnumber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stopid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plannedbegundate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plannedcompleteddate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resourcekey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planneddeparteddate</a:t>
            </a:r>
            <a:r>
              <a:rPr lang="en-US" b="1" dirty="0"/>
              <a:t>,</a:t>
            </a:r>
          </a:p>
          <a:p>
            <a:r>
              <a:rPr lang="en-US" b="1" dirty="0"/>
              <a:t>    'UR' AS </a:t>
            </a:r>
            <a:r>
              <a:rPr lang="en-US" b="1" dirty="0" err="1"/>
              <a:t>routeid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stoporderline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vandeparttime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vanarrivaltime</a:t>
            </a:r>
            <a:endParaRPr lang="en-US" b="1" dirty="0"/>
          </a:p>
          <a:p>
            <a:r>
              <a:rPr lang="en-US" b="1" dirty="0"/>
              <a:t>FROM</a:t>
            </a:r>
          </a:p>
          <a:p>
            <a:r>
              <a:rPr lang="en-US" b="1" dirty="0"/>
              <a:t>    </a:t>
            </a:r>
            <a:r>
              <a:rPr lang="en-US" b="1" dirty="0" err="1"/>
              <a:t>osflca.purchase_orders</a:t>
            </a:r>
            <a:r>
              <a:rPr lang="en-US" b="1" dirty="0"/>
              <a:t> </a:t>
            </a:r>
            <a:r>
              <a:rPr lang="en-US" b="1" dirty="0" err="1"/>
              <a:t>po</a:t>
            </a:r>
            <a:r>
              <a:rPr lang="en-US" b="1" dirty="0"/>
              <a:t>,</a:t>
            </a:r>
          </a:p>
          <a:p>
            <a:r>
              <a:rPr lang="en-US" b="1" dirty="0"/>
              <a:t>    </a:t>
            </a:r>
            <a:r>
              <a:rPr lang="en-US" b="1" dirty="0" err="1"/>
              <a:t>osflca.po_ref_fields</a:t>
            </a:r>
            <a:r>
              <a:rPr lang="en-US" b="1" dirty="0"/>
              <a:t> </a:t>
            </a:r>
            <a:r>
              <a:rPr lang="en-US" b="1" dirty="0" err="1"/>
              <a:t>porf</a:t>
            </a:r>
            <a:endParaRPr lang="en-US" b="1" dirty="0"/>
          </a:p>
          <a:p>
            <a:r>
              <a:rPr lang="en-US" b="1" dirty="0"/>
              <a:t>WHERE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po.purchase_orders_id</a:t>
            </a:r>
            <a:r>
              <a:rPr lang="en-US" b="1" dirty="0"/>
              <a:t> = </a:t>
            </a:r>
            <a:r>
              <a:rPr lang="en-US" b="1" dirty="0" err="1"/>
              <a:t>porf.purchase_orders_id</a:t>
            </a:r>
            <a:endParaRPr lang="en-US" b="1" dirty="0"/>
          </a:p>
          <a:p>
            <a:r>
              <a:rPr lang="en-US" b="1" dirty="0"/>
              <a:t>    AND</a:t>
            </a:r>
          </a:p>
          <a:p>
            <a:r>
              <a:rPr lang="en-US" b="1" dirty="0"/>
              <a:t>        porf.ref_num5 = '3'-- '&lt;SHIFT&gt;'</a:t>
            </a:r>
          </a:p>
          <a:p>
            <a:r>
              <a:rPr lang="en-US" b="1" dirty="0"/>
              <a:t>    AND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po.purchase_orders_status</a:t>
            </a:r>
            <a:r>
              <a:rPr lang="en-US" b="1" dirty="0"/>
              <a:t> = 400</a:t>
            </a:r>
          </a:p>
          <a:p>
            <a:r>
              <a:rPr lang="en-US" b="1" dirty="0"/>
              <a:t>    AND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po.purchase_orders_id</a:t>
            </a:r>
            <a:r>
              <a:rPr lang="en-US" b="1" dirty="0"/>
              <a:t> IN (</a:t>
            </a:r>
          </a:p>
          <a:p>
            <a:r>
              <a:rPr lang="en-US" b="1" dirty="0"/>
              <a:t>            SELECT DISTINCT</a:t>
            </a:r>
          </a:p>
          <a:p>
            <a:r>
              <a:rPr lang="en-US" b="1" dirty="0"/>
              <a:t>                </a:t>
            </a:r>
            <a:r>
              <a:rPr lang="en-US" b="1" dirty="0" err="1"/>
              <a:t>poli.purchase_orders_id</a:t>
            </a:r>
            <a:endParaRPr lang="en-US" b="1" dirty="0"/>
          </a:p>
          <a:p>
            <a:r>
              <a:rPr lang="en-US" b="1" dirty="0"/>
              <a:t>            FROM</a:t>
            </a:r>
          </a:p>
          <a:p>
            <a:r>
              <a:rPr lang="en-US" b="1" dirty="0"/>
              <a:t>                </a:t>
            </a:r>
            <a:r>
              <a:rPr lang="en-US" b="1" dirty="0" err="1"/>
              <a:t>osflca.purchase_orders_line_item</a:t>
            </a:r>
            <a:r>
              <a:rPr lang="en-US" b="1" dirty="0"/>
              <a:t> </a:t>
            </a:r>
            <a:r>
              <a:rPr lang="en-US" b="1" dirty="0" err="1"/>
              <a:t>poli</a:t>
            </a:r>
            <a:endParaRPr lang="en-US" b="1" dirty="0"/>
          </a:p>
          <a:p>
            <a:r>
              <a:rPr lang="en-US" b="1" dirty="0"/>
              <a:t>            WHERE</a:t>
            </a:r>
          </a:p>
          <a:p>
            <a:r>
              <a:rPr lang="en-US" b="1" dirty="0"/>
              <a:t>                    </a:t>
            </a:r>
            <a:r>
              <a:rPr lang="en-US" b="1" dirty="0" err="1"/>
              <a:t>poli.dsg_ship_via</a:t>
            </a:r>
            <a:r>
              <a:rPr lang="en-US" b="1" dirty="0"/>
              <a:t> = 'A1'</a:t>
            </a:r>
          </a:p>
          <a:p>
            <a:r>
              <a:rPr lang="en-US" b="1" dirty="0"/>
              <a:t>                AND</a:t>
            </a:r>
          </a:p>
          <a:p>
            <a:r>
              <a:rPr lang="en-US" b="1" dirty="0"/>
              <a:t>                    </a:t>
            </a:r>
            <a:r>
              <a:rPr lang="en-US" b="1" dirty="0" err="1"/>
              <a:t>trunc</a:t>
            </a:r>
            <a:r>
              <a:rPr lang="en-US" b="1" dirty="0"/>
              <a:t>(</a:t>
            </a:r>
            <a:r>
              <a:rPr lang="en-US" b="1" dirty="0" err="1"/>
              <a:t>poli.req_dlvr_dttm</a:t>
            </a:r>
            <a:r>
              <a:rPr lang="en-US" b="1" dirty="0"/>
              <a:t>) = </a:t>
            </a:r>
            <a:r>
              <a:rPr lang="en-US" b="1" dirty="0" err="1"/>
              <a:t>trunc</a:t>
            </a:r>
            <a:r>
              <a:rPr lang="en-US" b="1" dirty="0"/>
              <a:t>(TO_DATE('20180326','yyyymmdd','NLS_DATE_LANGUAGE = American') )</a:t>
            </a:r>
          </a:p>
          <a:p>
            <a:r>
              <a:rPr lang="en-US" b="1" dirty="0"/>
              <a:t>                AND</a:t>
            </a:r>
          </a:p>
          <a:p>
            <a:r>
              <a:rPr lang="en-US" b="1" dirty="0"/>
              <a:t>                    </a:t>
            </a:r>
            <a:r>
              <a:rPr lang="en-US" b="1" dirty="0" err="1"/>
              <a:t>poli.o_facility_alias_id</a:t>
            </a:r>
            <a:r>
              <a:rPr lang="en-US" b="1" dirty="0"/>
              <a:t> = '1211' --'&lt;STORE_NUM&gt;'</a:t>
            </a:r>
          </a:p>
          <a:p>
            <a:r>
              <a:rPr lang="en-US" b="1" dirty="0"/>
              <a:t>                AND</a:t>
            </a:r>
          </a:p>
          <a:p>
            <a:r>
              <a:rPr lang="en-US" b="1" dirty="0"/>
              <a:t>                    </a:t>
            </a:r>
            <a:r>
              <a:rPr lang="en-US" b="1" dirty="0" err="1"/>
              <a:t>poli.is_deleted</a:t>
            </a:r>
            <a:r>
              <a:rPr lang="en-US" b="1" dirty="0"/>
              <a:t> = 0</a:t>
            </a:r>
          </a:p>
          <a:p>
            <a:r>
              <a:rPr lang="en-US" b="1" dirty="0"/>
              <a:t>        )</a:t>
            </a:r>
          </a:p>
          <a:p>
            <a:r>
              <a:rPr lang="en-US" b="1" dirty="0"/>
              <a:t>UNION</a:t>
            </a:r>
          </a:p>
          <a:p>
            <a:r>
              <a:rPr lang="en-US" b="1" dirty="0"/>
              <a:t>SELECT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orderkey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senderid</a:t>
            </a:r>
            <a:r>
              <a:rPr lang="en-US" b="1" dirty="0"/>
              <a:t>,</a:t>
            </a:r>
          </a:p>
          <a:p>
            <a:r>
              <a:rPr lang="en-US" b="1" dirty="0"/>
              <a:t>    1 AS </a:t>
            </a:r>
            <a:r>
              <a:rPr lang="en-US" b="1" dirty="0" err="1"/>
              <a:t>scheduleid</a:t>
            </a:r>
            <a:r>
              <a:rPr lang="en-US" b="1" dirty="0"/>
              <a:t>,</a:t>
            </a:r>
          </a:p>
          <a:p>
            <a:r>
              <a:rPr lang="en-US" b="1" dirty="0"/>
              <a:t>    '0' AS </a:t>
            </a:r>
            <a:r>
              <a:rPr lang="en-US" b="1" dirty="0" err="1"/>
              <a:t>stopnumber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stopid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plannedbegundate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plannedcompleteddate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resourcekey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planneddeparteddate</a:t>
            </a:r>
            <a:r>
              <a:rPr lang="en-US" b="1" dirty="0"/>
              <a:t>,</a:t>
            </a:r>
          </a:p>
          <a:p>
            <a:r>
              <a:rPr lang="en-US" b="1" dirty="0"/>
              <a:t>    'UR' AS </a:t>
            </a:r>
            <a:r>
              <a:rPr lang="en-US" b="1" dirty="0" err="1"/>
              <a:t>routeid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stoporderline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vandeparttime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vanarrivaltime</a:t>
            </a:r>
            <a:endParaRPr lang="en-US" b="1" dirty="0"/>
          </a:p>
          <a:p>
            <a:r>
              <a:rPr lang="en-US" b="1" dirty="0"/>
              <a:t>FROM</a:t>
            </a:r>
          </a:p>
          <a:p>
            <a:r>
              <a:rPr lang="en-US" b="1"/>
              <a:t>    dual;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44492-D896-4A81-8B4D-B752448A01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26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982D-D00E-4E29-B13C-1F308434C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4176-E11D-44BF-AD06-14E579B22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966D4-D7E1-4565-8E18-04878C98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4D29-2F9D-4F1C-9C7C-6D7D57B421E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F3D6A-FF0B-4EC9-855A-02C0BE8F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AF2ED-B566-45A0-A35A-7205C024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9642-2369-41CC-8F50-8B7959861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7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1348-E4EB-4801-8B37-4EDC98DDD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AA56A-3971-4CFF-A5F4-34CC48F2E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6A120-0EC8-4C1C-A58E-69AB61CE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4D29-2F9D-4F1C-9C7C-6D7D57B421E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42ACC-00B5-4CF6-9D4B-E438F10BF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30F51-92A3-4D96-BB58-1B2C0E4F4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9642-2369-41CC-8F50-8B7959861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6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64D07-519C-4A99-9040-C2FDCBB94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5702B-9627-4D0C-BE3D-1EB5933B6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0643D-9EFF-4C09-96A1-0CFA8A2E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4D29-2F9D-4F1C-9C7C-6D7D57B421E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550AE-718D-4EF4-8E9C-728D76755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A89AD-763F-44A2-8CB3-AFC6CCB4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9642-2369-41CC-8F50-8B7959861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0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84C6-98E4-46F2-BCC0-636BF4B33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08AB5-D260-4E3B-98B5-16041ACC0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675D-1039-4376-AEA7-4C428D6F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4D29-2F9D-4F1C-9C7C-6D7D57B421E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B6211-7E96-4B52-AE19-CA5E7C7F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8EFD0-224C-4E18-82FF-21A1FD4F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9642-2369-41CC-8F50-8B7959861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5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A335-E493-4664-8283-77A376B3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4E2D5-DA42-42D1-AD2E-EA185236E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A341A-E1BB-4C0B-849E-FDA530DC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4D29-2F9D-4F1C-9C7C-6D7D57B421E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6028A-A777-4386-A612-8E9E5AD9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E467B-B48F-4629-9C22-FF4B98A5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9642-2369-41CC-8F50-8B7959861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1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6892-9D20-4253-AFB9-50246230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C204D-7C04-4447-B233-C0404FC70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BA9EE-E719-4DDC-BE02-3B15E8E0D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5AB14-011A-47DA-A26D-0B6926D98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4D29-2F9D-4F1C-9C7C-6D7D57B421E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9A5D0-4266-4E86-854C-BA9EE125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29EA1-683D-41E6-8554-34C30AFC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9642-2369-41CC-8F50-8B7959861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6289-F5C9-47FA-AC09-1B08A3E68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4B9B9-1595-47D5-A156-FD66112AE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04D78-F9A7-4532-B9D9-917E36749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D1F5C-A1BC-4707-A472-53EF218C2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711E6-0E47-4D41-881B-3D4A10F04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EA884F-77E9-43C0-8555-493DF39A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4D29-2F9D-4F1C-9C7C-6D7D57B421E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8C769-9EC7-4038-A858-59052A6C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DCB48-F5ED-401C-A998-B9399EEF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9642-2369-41CC-8F50-8B7959861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0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9EA4-3EF9-471C-AFAD-1D06335B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A3083-F7AF-4332-B235-C9150782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4D29-2F9D-4F1C-9C7C-6D7D57B421E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8A742-8A44-4676-9C80-16594D9C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0AD80-4BAC-4DAD-B2A8-7F95CD69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9642-2369-41CC-8F50-8B7959861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5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58761-6173-4A06-BD48-D9B451CF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4D29-2F9D-4F1C-9C7C-6D7D57B421E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AFC04-34D4-4FEE-8C8E-4A442561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DA574-E960-4331-9972-383248D8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9642-2369-41CC-8F50-8B7959861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7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A406-2F8D-4391-A949-FAEAEF6F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94DC6-7621-461B-84CC-4B0A384FE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ECB37-259D-4DBA-BAC7-E57E9E08F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2A809-D50C-4525-A327-01419011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4D29-2F9D-4F1C-9C7C-6D7D57B421E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83806-C747-49ED-8AF5-7E373CDA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AF05A-6F51-4BC7-B3EC-305A3430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9642-2369-41CC-8F50-8B7959861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5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52DA-30AA-464F-9409-ECCB0412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319B8-2333-494A-AA1A-5D3FD47B6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A4241-6282-4C14-B75A-408BFCA8E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B2C05-43EC-4F48-AAD1-C7AAD8AA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4D29-2F9D-4F1C-9C7C-6D7D57B421E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C2A37-9DEA-4137-9EFB-D4D7BFFB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A7B55-E44C-4EFC-AAFB-2E7A283E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9642-2369-41CC-8F50-8B7959861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5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EF314-6E2C-49D1-BCF1-21A961654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4779C-438A-488C-804A-FDA5AE230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14AE2-1028-400D-9B2F-A58F605E6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44D29-2F9D-4F1C-9C7C-6D7D57B421E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B57E7-D148-4F03-B512-0118A6B23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23275-0D0A-4E5D-A63B-C199B897D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99642-2369-41CC-8F50-8B7959861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5D9D9-DCDC-4725-B73F-0878C3F87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13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/>
              <a:t>ETL Replacement</a:t>
            </a:r>
          </a:p>
        </p:txBody>
      </p:sp>
    </p:spTree>
    <p:extLst>
      <p:ext uri="{BB962C8B-B14F-4D97-AF65-F5344CB8AC3E}">
        <p14:creationId xmlns:p14="http://schemas.microsoft.com/office/powerpoint/2010/main" val="3316541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20312-CCEC-45BC-967D-7AB1FBBD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3" y="194648"/>
            <a:ext cx="4291739" cy="3013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EOM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62033E-9D98-43C7-B545-76FE27F1C3C5}"/>
              </a:ext>
            </a:extLst>
          </p:cNvPr>
          <p:cNvSpPr txBox="1"/>
          <p:nvPr/>
        </p:nvSpPr>
        <p:spPr>
          <a:xfrm>
            <a:off x="309966" y="991892"/>
            <a:ext cx="317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Customer order service: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536F6-5A5E-4310-B1AC-3693461EAB6B}"/>
              </a:ext>
            </a:extLst>
          </p:cNvPr>
          <p:cNvSpPr txBox="1"/>
          <p:nvPr/>
        </p:nvSpPr>
        <p:spPr>
          <a:xfrm>
            <a:off x="464948" y="1642820"/>
            <a:ext cx="11727052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highlight>
                  <a:srgbClr val="FFFF00"/>
                </a:highlight>
              </a:rPr>
              <a:t>Wsdl</a:t>
            </a:r>
            <a:r>
              <a:rPr lang="en-US" dirty="0"/>
              <a:t> : http://ecom-eom.safeway.com/services/CustomerOrderWebService?wsdl</a:t>
            </a:r>
          </a:p>
          <a:p>
            <a:endParaRPr lang="en-US" dirty="0"/>
          </a:p>
          <a:p>
            <a:r>
              <a:rPr lang="en-US" b="1" dirty="0">
                <a:highlight>
                  <a:srgbClr val="FFFF00"/>
                </a:highlight>
              </a:rPr>
              <a:t>Request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soapenv:Envelope</a:t>
            </a:r>
            <a:r>
              <a:rPr lang="en-US" dirty="0"/>
              <a:t> </a:t>
            </a:r>
            <a:r>
              <a:rPr lang="en-US" dirty="0" err="1"/>
              <a:t>xmlns:soapenv</a:t>
            </a:r>
            <a:r>
              <a:rPr lang="en-US" dirty="0"/>
              <a:t>="http://schemas.xmlsoap.org/soap/envelope/" </a:t>
            </a:r>
            <a:r>
              <a:rPr lang="en-US" dirty="0" err="1"/>
              <a:t>xmlns:impl</a:t>
            </a:r>
            <a:r>
              <a:rPr lang="en-US" dirty="0"/>
              <a:t>="http://impl.ejb.customerordermanager.sellingservice.services.scope.manh.com/"&gt;</a:t>
            </a:r>
          </a:p>
          <a:p>
            <a:r>
              <a:rPr lang="en-US" dirty="0"/>
              <a:t>   &lt;</a:t>
            </a:r>
            <a:r>
              <a:rPr lang="en-US" dirty="0" err="1"/>
              <a:t>soapenv:Header</a:t>
            </a:r>
            <a:r>
              <a:rPr lang="en-US" dirty="0"/>
              <a:t>/&gt;</a:t>
            </a:r>
          </a:p>
          <a:p>
            <a:r>
              <a:rPr lang="en-US" dirty="0"/>
              <a:t>   &lt;</a:t>
            </a:r>
            <a:r>
              <a:rPr lang="en-US" dirty="0" err="1"/>
              <a:t>soapenv:Body</a:t>
            </a:r>
            <a:r>
              <a:rPr lang="en-US" dirty="0"/>
              <a:t>&gt;</a:t>
            </a:r>
          </a:p>
          <a:p>
            <a:r>
              <a:rPr lang="en-US" dirty="0"/>
              <a:t>      &lt;</a:t>
            </a:r>
            <a:r>
              <a:rPr lang="en-US" dirty="0" err="1"/>
              <a:t>impl:getCustomerOrderDetails</a:t>
            </a:r>
            <a:r>
              <a:rPr lang="en-US" dirty="0"/>
              <a:t>&gt;</a:t>
            </a:r>
          </a:p>
          <a:p>
            <a:r>
              <a:rPr lang="en-US" dirty="0"/>
              <a:t>         &lt;!--Optional:--&gt;</a:t>
            </a:r>
          </a:p>
          <a:p>
            <a:r>
              <a:rPr lang="en-US" dirty="0"/>
              <a:t>         &lt;</a:t>
            </a:r>
            <a:r>
              <a:rPr lang="en-US" b="1" dirty="0"/>
              <a:t>arg0</a:t>
            </a:r>
            <a:r>
              <a:rPr lang="en-US" dirty="0"/>
              <a:t>&gt;replace token value from Token service&lt;/arg0&gt;</a:t>
            </a:r>
          </a:p>
          <a:p>
            <a:r>
              <a:rPr lang="en-US" dirty="0"/>
              <a:t>         &lt;!--Optional:--&gt;</a:t>
            </a:r>
          </a:p>
          <a:p>
            <a:r>
              <a:rPr lang="en-US" dirty="0"/>
              <a:t>         &lt;</a:t>
            </a:r>
            <a:r>
              <a:rPr lang="en-US" b="1" dirty="0"/>
              <a:t>arg1</a:t>
            </a:r>
            <a:r>
              <a:rPr lang="en-US" dirty="0"/>
              <a:t>&gt;&lt;![CDATA[&lt;</a:t>
            </a:r>
            <a:r>
              <a:rPr lang="en-US" dirty="0" err="1"/>
              <a:t>tXML</a:t>
            </a:r>
            <a:r>
              <a:rPr lang="en-US" dirty="0"/>
              <a:t> </a:t>
            </a:r>
            <a:r>
              <a:rPr lang="en-US" dirty="0" err="1"/>
              <a:t>xmlns:xsi</a:t>
            </a:r>
            <a:r>
              <a:rPr lang="en-US" dirty="0"/>
              <a:t>="http://www.w3.org/2001/XMLSchema-instance" </a:t>
            </a:r>
            <a:r>
              <a:rPr lang="en-US" dirty="0" err="1"/>
              <a:t>xsi:noNamespaceSchemaLocation</a:t>
            </a:r>
            <a:r>
              <a:rPr lang="en-US" dirty="0"/>
              <a:t>="get Customer Order Details input.xsd"&gt;</a:t>
            </a:r>
          </a:p>
          <a:p>
            <a:r>
              <a:rPr lang="en-US" dirty="0"/>
              <a:t>                                                  &lt;Header&gt;</a:t>
            </a:r>
          </a:p>
          <a:p>
            <a:r>
              <a:rPr lang="en-US" dirty="0"/>
              <a:t>                                                    &lt;Source&gt;Source&lt;/Source&gt;</a:t>
            </a:r>
          </a:p>
          <a:p>
            <a:r>
              <a:rPr lang="en-US" dirty="0"/>
              <a:t>                                                    &lt;</a:t>
            </a:r>
            <a:r>
              <a:rPr lang="en-US" dirty="0" err="1"/>
              <a:t>Action_Type</a:t>
            </a:r>
            <a:r>
              <a:rPr lang="en-US" dirty="0"/>
              <a:t>&gt;update&lt;/</a:t>
            </a:r>
            <a:r>
              <a:rPr lang="en-US" dirty="0" err="1"/>
              <a:t>Action_Type</a:t>
            </a:r>
            <a:r>
              <a:rPr lang="en-US" dirty="0"/>
              <a:t>&gt;</a:t>
            </a:r>
          </a:p>
          <a:p>
            <a:r>
              <a:rPr lang="en-US" dirty="0"/>
              <a:t>                                                    &lt;</a:t>
            </a:r>
            <a:r>
              <a:rPr lang="en-US" dirty="0" err="1"/>
              <a:t>Message_Type</a:t>
            </a:r>
            <a:r>
              <a:rPr lang="en-US" dirty="0"/>
              <a:t>&gt;</a:t>
            </a:r>
            <a:r>
              <a:rPr lang="en-US" dirty="0" err="1"/>
              <a:t>getCustomerOrder</a:t>
            </a:r>
            <a:r>
              <a:rPr lang="en-US" dirty="0"/>
              <a:t>&lt;/</a:t>
            </a:r>
            <a:r>
              <a:rPr lang="en-US" dirty="0" err="1"/>
              <a:t>Message_Type</a:t>
            </a:r>
            <a:r>
              <a:rPr lang="en-US" dirty="0"/>
              <a:t>&gt;</a:t>
            </a:r>
          </a:p>
          <a:p>
            <a:r>
              <a:rPr lang="en-US" dirty="0"/>
              <a:t>                                                    &lt;</a:t>
            </a:r>
            <a:r>
              <a:rPr lang="en-US" dirty="0" err="1"/>
              <a:t>Company_ID</a:t>
            </a:r>
            <a:r>
              <a:rPr lang="en-US" dirty="0"/>
              <a:t>&gt;70&lt;/</a:t>
            </a:r>
            <a:r>
              <a:rPr lang="en-US" dirty="0" err="1"/>
              <a:t>Company_ID</a:t>
            </a:r>
            <a:r>
              <a:rPr lang="en-US" dirty="0"/>
              <a:t>&gt;</a:t>
            </a:r>
          </a:p>
          <a:p>
            <a:r>
              <a:rPr lang="en-US" dirty="0"/>
              <a:t>                                                  &lt;/Header&gt;</a:t>
            </a:r>
          </a:p>
          <a:p>
            <a:r>
              <a:rPr lang="en-US" dirty="0"/>
              <a:t>                                                  &lt;Message&gt;</a:t>
            </a:r>
          </a:p>
          <a:p>
            <a:r>
              <a:rPr lang="en-US" dirty="0"/>
              <a:t>                                                    &lt;</a:t>
            </a:r>
            <a:r>
              <a:rPr lang="en-US" dirty="0" err="1"/>
              <a:t>EntityType</a:t>
            </a:r>
            <a:r>
              <a:rPr lang="en-US" dirty="0"/>
              <a:t>&gt;Customer Order&lt;/</a:t>
            </a:r>
            <a:r>
              <a:rPr lang="en-US" dirty="0" err="1"/>
              <a:t>EntityType</a:t>
            </a:r>
            <a:r>
              <a:rPr lang="en-US" dirty="0"/>
              <a:t>&gt;</a:t>
            </a:r>
          </a:p>
          <a:p>
            <a:r>
              <a:rPr lang="en-US" dirty="0"/>
              <a:t>                                                    &lt;</a:t>
            </a:r>
            <a:r>
              <a:rPr lang="en-US" dirty="0" err="1"/>
              <a:t>GetCustomerOrderDetails</a:t>
            </a:r>
            <a:r>
              <a:rPr lang="en-US" dirty="0"/>
              <a:t>&gt;                                        </a:t>
            </a:r>
          </a:p>
          <a:p>
            <a:r>
              <a:rPr lang="en-US" dirty="0"/>
              <a:t>                                                      &lt;</a:t>
            </a:r>
            <a:r>
              <a:rPr lang="en-US" dirty="0" err="1"/>
              <a:t>OrderNumber</a:t>
            </a:r>
            <a:r>
              <a:rPr lang="en-US" dirty="0"/>
              <a:t>&gt;8092016001&lt;/</a:t>
            </a:r>
            <a:r>
              <a:rPr lang="en-US" dirty="0" err="1"/>
              <a:t>OrderNumber</a:t>
            </a:r>
            <a:r>
              <a:rPr lang="en-US" dirty="0"/>
              <a:t>&gt;</a:t>
            </a:r>
          </a:p>
          <a:p>
            <a:r>
              <a:rPr lang="en-US" dirty="0"/>
              <a:t>                                                      &lt;</a:t>
            </a:r>
            <a:r>
              <a:rPr lang="en-US" dirty="0" err="1"/>
              <a:t>CustomerInfo</a:t>
            </a:r>
            <a:r>
              <a:rPr lang="en-US" dirty="0"/>
              <a:t>/&gt;</a:t>
            </a:r>
          </a:p>
          <a:p>
            <a:r>
              <a:rPr lang="en-US" dirty="0"/>
              <a:t>                                                    &lt;/</a:t>
            </a:r>
            <a:r>
              <a:rPr lang="en-US" dirty="0" err="1"/>
              <a:t>GetCustomerOrderDetails</a:t>
            </a:r>
            <a:r>
              <a:rPr lang="en-US" dirty="0"/>
              <a:t>&gt;</a:t>
            </a:r>
          </a:p>
          <a:p>
            <a:r>
              <a:rPr lang="en-US" dirty="0"/>
              <a:t>                                                  &lt;/Message&gt;</a:t>
            </a:r>
          </a:p>
          <a:p>
            <a:r>
              <a:rPr lang="en-US" dirty="0"/>
              <a:t>                                                &lt;/</a:t>
            </a:r>
            <a:r>
              <a:rPr lang="en-US" dirty="0" err="1"/>
              <a:t>tXML</a:t>
            </a:r>
            <a:r>
              <a:rPr lang="en-US" dirty="0"/>
              <a:t>&gt;</a:t>
            </a:r>
          </a:p>
          <a:p>
            <a:r>
              <a:rPr lang="en-US" dirty="0"/>
              <a:t>                                                ]]&gt;&lt;/arg1&gt;</a:t>
            </a:r>
          </a:p>
          <a:p>
            <a:r>
              <a:rPr lang="en-US" dirty="0"/>
              <a:t>      &lt;/</a:t>
            </a:r>
            <a:r>
              <a:rPr lang="en-US" dirty="0" err="1"/>
              <a:t>impl:getCustomerOrderDetails</a:t>
            </a:r>
            <a:r>
              <a:rPr lang="en-US" dirty="0"/>
              <a:t>&gt;</a:t>
            </a:r>
          </a:p>
          <a:p>
            <a:r>
              <a:rPr lang="en-US" dirty="0"/>
              <a:t>   &lt;/</a:t>
            </a:r>
            <a:r>
              <a:rPr lang="en-US" dirty="0" err="1"/>
              <a:t>soapenv:Body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soapenv:Envelope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8369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6DF5-743E-4F70-81BD-D96F0F594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861" y="278972"/>
            <a:ext cx="10082938" cy="51144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RP-EOM Attributes mapping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DC0FC-3723-448F-9FEC-DFA0D475D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1328737"/>
            <a:ext cx="12068175" cy="490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64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06E9-0A94-4203-B677-822A3B0C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Sizing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4B8F8C-A88A-47B0-8451-CB32B6E78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983437"/>
              </p:ext>
            </p:extLst>
          </p:nvPr>
        </p:nvGraphicFramePr>
        <p:xfrm>
          <a:off x="0" y="1690688"/>
          <a:ext cx="12191995" cy="47101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0963">
                  <a:extLst>
                    <a:ext uri="{9D8B030D-6E8A-4147-A177-3AD203B41FA5}">
                      <a16:colId xmlns:a16="http://schemas.microsoft.com/office/drawing/2014/main" val="870647414"/>
                    </a:ext>
                  </a:extLst>
                </a:gridCol>
                <a:gridCol w="650963">
                  <a:extLst>
                    <a:ext uri="{9D8B030D-6E8A-4147-A177-3AD203B41FA5}">
                      <a16:colId xmlns:a16="http://schemas.microsoft.com/office/drawing/2014/main" val="2791196659"/>
                    </a:ext>
                  </a:extLst>
                </a:gridCol>
                <a:gridCol w="1057815">
                  <a:extLst>
                    <a:ext uri="{9D8B030D-6E8A-4147-A177-3AD203B41FA5}">
                      <a16:colId xmlns:a16="http://schemas.microsoft.com/office/drawing/2014/main" val="3437669920"/>
                    </a:ext>
                  </a:extLst>
                </a:gridCol>
                <a:gridCol w="650963">
                  <a:extLst>
                    <a:ext uri="{9D8B030D-6E8A-4147-A177-3AD203B41FA5}">
                      <a16:colId xmlns:a16="http://schemas.microsoft.com/office/drawing/2014/main" val="2315186955"/>
                    </a:ext>
                  </a:extLst>
                </a:gridCol>
                <a:gridCol w="650963">
                  <a:extLst>
                    <a:ext uri="{9D8B030D-6E8A-4147-A177-3AD203B41FA5}">
                      <a16:colId xmlns:a16="http://schemas.microsoft.com/office/drawing/2014/main" val="2166827446"/>
                    </a:ext>
                  </a:extLst>
                </a:gridCol>
                <a:gridCol w="650963">
                  <a:extLst>
                    <a:ext uri="{9D8B030D-6E8A-4147-A177-3AD203B41FA5}">
                      <a16:colId xmlns:a16="http://schemas.microsoft.com/office/drawing/2014/main" val="2572810028"/>
                    </a:ext>
                  </a:extLst>
                </a:gridCol>
                <a:gridCol w="650963">
                  <a:extLst>
                    <a:ext uri="{9D8B030D-6E8A-4147-A177-3AD203B41FA5}">
                      <a16:colId xmlns:a16="http://schemas.microsoft.com/office/drawing/2014/main" val="2335727157"/>
                    </a:ext>
                  </a:extLst>
                </a:gridCol>
                <a:gridCol w="650963">
                  <a:extLst>
                    <a:ext uri="{9D8B030D-6E8A-4147-A177-3AD203B41FA5}">
                      <a16:colId xmlns:a16="http://schemas.microsoft.com/office/drawing/2014/main" val="3159839710"/>
                    </a:ext>
                  </a:extLst>
                </a:gridCol>
                <a:gridCol w="962883">
                  <a:extLst>
                    <a:ext uri="{9D8B030D-6E8A-4147-A177-3AD203B41FA5}">
                      <a16:colId xmlns:a16="http://schemas.microsoft.com/office/drawing/2014/main" val="705404501"/>
                    </a:ext>
                  </a:extLst>
                </a:gridCol>
                <a:gridCol w="650963">
                  <a:extLst>
                    <a:ext uri="{9D8B030D-6E8A-4147-A177-3AD203B41FA5}">
                      <a16:colId xmlns:a16="http://schemas.microsoft.com/office/drawing/2014/main" val="471886410"/>
                    </a:ext>
                  </a:extLst>
                </a:gridCol>
                <a:gridCol w="1057815">
                  <a:extLst>
                    <a:ext uri="{9D8B030D-6E8A-4147-A177-3AD203B41FA5}">
                      <a16:colId xmlns:a16="http://schemas.microsoft.com/office/drawing/2014/main" val="3978811111"/>
                    </a:ext>
                  </a:extLst>
                </a:gridCol>
                <a:gridCol w="650963">
                  <a:extLst>
                    <a:ext uri="{9D8B030D-6E8A-4147-A177-3AD203B41FA5}">
                      <a16:colId xmlns:a16="http://schemas.microsoft.com/office/drawing/2014/main" val="2060015054"/>
                    </a:ext>
                  </a:extLst>
                </a:gridCol>
                <a:gridCol w="650963">
                  <a:extLst>
                    <a:ext uri="{9D8B030D-6E8A-4147-A177-3AD203B41FA5}">
                      <a16:colId xmlns:a16="http://schemas.microsoft.com/office/drawing/2014/main" val="2712129390"/>
                    </a:ext>
                  </a:extLst>
                </a:gridCol>
                <a:gridCol w="650963">
                  <a:extLst>
                    <a:ext uri="{9D8B030D-6E8A-4147-A177-3AD203B41FA5}">
                      <a16:colId xmlns:a16="http://schemas.microsoft.com/office/drawing/2014/main" val="2871184376"/>
                    </a:ext>
                  </a:extLst>
                </a:gridCol>
                <a:gridCol w="650963">
                  <a:extLst>
                    <a:ext uri="{9D8B030D-6E8A-4147-A177-3AD203B41FA5}">
                      <a16:colId xmlns:a16="http://schemas.microsoft.com/office/drawing/2014/main" val="4144545794"/>
                    </a:ext>
                  </a:extLst>
                </a:gridCol>
                <a:gridCol w="650963">
                  <a:extLst>
                    <a:ext uri="{9D8B030D-6E8A-4147-A177-3AD203B41FA5}">
                      <a16:colId xmlns:a16="http://schemas.microsoft.com/office/drawing/2014/main" val="4083851554"/>
                    </a:ext>
                  </a:extLst>
                </a:gridCol>
                <a:gridCol w="650963">
                  <a:extLst>
                    <a:ext uri="{9D8B030D-6E8A-4147-A177-3AD203B41FA5}">
                      <a16:colId xmlns:a16="http://schemas.microsoft.com/office/drawing/2014/main" val="3946894370"/>
                    </a:ext>
                  </a:extLst>
                </a:gridCol>
              </a:tblGrid>
              <a:tr h="21752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Sno</a:t>
                      </a:r>
                      <a:r>
                        <a:rPr lang="en-US" sz="1000" u="none" strike="noStrike" dirty="0">
                          <a:effectLst/>
                        </a:rPr>
                        <a:t>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OS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Red Hat Enterprise Linux Server release 7.2 (Maipo)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Java 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Git plugin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Jenkins Agent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Mongo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(MongoDB 3.6)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Hardware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# of Cores 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per Unit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RAM (GB)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per Unit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Memory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(GB)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extLst>
                  <a:ext uri="{0D108BD9-81ED-4DB2-BD59-A6C34878D82A}">
                    <a16:rowId xmlns:a16="http://schemas.microsoft.com/office/drawing/2014/main" val="2756831285"/>
                  </a:ext>
                </a:extLst>
              </a:tr>
              <a:tr h="3775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Node-1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x86_64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extLst>
                  <a:ext uri="{0D108BD9-81ED-4DB2-BD59-A6C34878D82A}">
                    <a16:rowId xmlns:a16="http://schemas.microsoft.com/office/drawing/2014/main" val="4208589649"/>
                  </a:ext>
                </a:extLst>
              </a:tr>
              <a:tr h="35955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extLst>
                  <a:ext uri="{0D108BD9-81ED-4DB2-BD59-A6C34878D82A}">
                    <a16:rowId xmlns:a16="http://schemas.microsoft.com/office/drawing/2014/main" val="622844749"/>
                  </a:ext>
                </a:extLst>
              </a:tr>
              <a:tr h="35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Node-2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x86_64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extLst>
                  <a:ext uri="{0D108BD9-81ED-4DB2-BD59-A6C34878D82A}">
                    <a16:rowId xmlns:a16="http://schemas.microsoft.com/office/drawing/2014/main" val="845697933"/>
                  </a:ext>
                </a:extLst>
              </a:tr>
              <a:tr h="35955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extLst>
                  <a:ext uri="{0D108BD9-81ED-4DB2-BD59-A6C34878D82A}">
                    <a16:rowId xmlns:a16="http://schemas.microsoft.com/office/drawing/2014/main" val="88024440"/>
                  </a:ext>
                </a:extLst>
              </a:tr>
              <a:tr h="35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Node-3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x86_64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extLst>
                  <a:ext uri="{0D108BD9-81ED-4DB2-BD59-A6C34878D82A}">
                    <a16:rowId xmlns:a16="http://schemas.microsoft.com/office/drawing/2014/main" val="3914486747"/>
                  </a:ext>
                </a:extLst>
              </a:tr>
              <a:tr h="35955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extLst>
                  <a:ext uri="{0D108BD9-81ED-4DB2-BD59-A6C34878D82A}">
                    <a16:rowId xmlns:a16="http://schemas.microsoft.com/office/drawing/2014/main" val="1512547460"/>
                  </a:ext>
                </a:extLst>
              </a:tr>
              <a:tr h="35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Node-4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x86_64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extLst>
                  <a:ext uri="{0D108BD9-81ED-4DB2-BD59-A6C34878D82A}">
                    <a16:rowId xmlns:a16="http://schemas.microsoft.com/office/drawing/2014/main" val="3049287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06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C77B-0CAA-4DA5-891D-FC6CA15A0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255"/>
          </a:xfrm>
        </p:spPr>
        <p:txBody>
          <a:bodyPr/>
          <a:lstStyle/>
          <a:p>
            <a:r>
              <a:rPr lang="en-US" b="1" dirty="0"/>
              <a:t>Tech Stack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71C46-D837-43EF-88E4-016BAA48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858"/>
            <a:ext cx="10515600" cy="4875105"/>
          </a:xfrm>
        </p:spPr>
        <p:txBody>
          <a:bodyPr/>
          <a:lstStyle/>
          <a:p>
            <a:r>
              <a:rPr lang="en-US" dirty="0"/>
              <a:t>Java</a:t>
            </a:r>
          </a:p>
          <a:p>
            <a:r>
              <a:rPr lang="en-US" dirty="0"/>
              <a:t>Spring boot (Harness features, Swagger for support endpoints)</a:t>
            </a:r>
          </a:p>
          <a:p>
            <a:r>
              <a:rPr lang="en-US" dirty="0"/>
              <a:t>Spring file polling with Transaction management + java DSL</a:t>
            </a:r>
          </a:p>
          <a:p>
            <a:r>
              <a:rPr lang="en-US" dirty="0"/>
              <a:t>Spring Integration for xml marshalling/Unmarshalling.</a:t>
            </a:r>
          </a:p>
          <a:p>
            <a:r>
              <a:rPr lang="en-US" dirty="0" err="1"/>
              <a:t>Gralde</a:t>
            </a:r>
            <a:r>
              <a:rPr lang="en-US" dirty="0"/>
              <a:t> + </a:t>
            </a:r>
            <a:r>
              <a:rPr lang="en-US" dirty="0" err="1"/>
              <a:t>jaxb</a:t>
            </a:r>
            <a:r>
              <a:rPr lang="en-US" dirty="0"/>
              <a:t> configuration for import/Export XSD to Java domains</a:t>
            </a:r>
          </a:p>
          <a:p>
            <a:r>
              <a:rPr lang="en-US" dirty="0" err="1"/>
              <a:t>Mongodb</a:t>
            </a:r>
            <a:r>
              <a:rPr lang="en-US" dirty="0"/>
              <a:t> for persistence</a:t>
            </a:r>
          </a:p>
          <a:p>
            <a:r>
              <a:rPr lang="en-US" dirty="0"/>
              <a:t>Gradle for dependencies management , build</a:t>
            </a:r>
          </a:p>
          <a:p>
            <a:r>
              <a:rPr lang="en-US" dirty="0"/>
              <a:t>Embedded tomcat server</a:t>
            </a:r>
          </a:p>
          <a:p>
            <a:r>
              <a:rPr lang="en-US" dirty="0"/>
              <a:t>Junit + Mockito for </a:t>
            </a:r>
            <a:r>
              <a:rPr lang="en-US"/>
              <a:t>unit testing.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1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A8ED98D-47A4-4399-9756-18EA62BD3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8" y="182880"/>
            <a:ext cx="5391150" cy="4162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DE938F-E12A-41AE-8A97-997F3C542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823" y="2588455"/>
            <a:ext cx="5236700" cy="426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0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3494-9435-4818-9F0E-ED62C24A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Retry Mechanism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B9B889-E286-4BEF-9F95-ADE38C0A9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4182"/>
            <a:ext cx="7448550" cy="4448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B67C8B-6CB3-467B-AACC-A5FEEC06C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473" y="2591216"/>
            <a:ext cx="4766692" cy="406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1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424B-BDCF-4253-8A15-8F7AD72F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0A2BB-B205-437F-932E-87E94380D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41" y="2595562"/>
            <a:ext cx="12199441" cy="25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3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FBFFE-E83B-47B9-88E0-C2FF3181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Pending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8808-4004-43A0-B149-A20B3E2AD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RP to EOM xml – XSD document (Datatypes mapping, template mapping)</a:t>
            </a:r>
          </a:p>
          <a:p>
            <a:pPr marL="514350" indent="-514350">
              <a:buAutoNum type="arabicPeriod"/>
            </a:pPr>
            <a:r>
              <a:rPr lang="en-US" dirty="0"/>
              <a:t>RP route/Van info xml XSD (to find which are needed attributes)</a:t>
            </a:r>
          </a:p>
          <a:p>
            <a:pPr marL="514350" indent="-514350">
              <a:buAutoNum type="arabicPeriod"/>
            </a:pPr>
            <a:r>
              <a:rPr lang="en-US" dirty="0"/>
              <a:t>Customer order xml mapping with RP response.</a:t>
            </a:r>
          </a:p>
          <a:p>
            <a:pPr marL="514350" indent="-514350">
              <a:buAutoNum type="arabicPeriod"/>
            </a:pPr>
            <a:r>
              <a:rPr lang="en-US" dirty="0"/>
              <a:t>Query for Getting the orders by store to find the Orders to </a:t>
            </a:r>
            <a:r>
              <a:rPr lang="en-US" dirty="0" err="1"/>
              <a:t>Unrouted</a:t>
            </a:r>
            <a:r>
              <a:rPr lang="en-US" dirty="0"/>
              <a:t>. – Skipped the DO created Orders -- Nitesh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4FFB-298E-4F42-9945-42154B00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tasks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4BA5F-6A0C-4130-BD28-DA017F1E9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Listener mechanism for start processing the shift orders based on RP file arrived to application. -- Subir</a:t>
            </a:r>
          </a:p>
          <a:p>
            <a:pPr marL="971550" lvl="1" indent="-514350">
              <a:buAutoNum type="arabicPeriod"/>
            </a:pPr>
            <a:r>
              <a:rPr lang="en-US" dirty="0"/>
              <a:t>Find the required attributes from RP response for Order enrichment.</a:t>
            </a:r>
          </a:p>
          <a:p>
            <a:pPr marL="971550" lvl="1" indent="-514350">
              <a:buAutoNum type="arabicPeriod"/>
            </a:pPr>
            <a:r>
              <a:rPr lang="en-US" dirty="0"/>
              <a:t>Maintain the Route/Van info by order &amp; store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Establish the EOM </a:t>
            </a:r>
            <a:r>
              <a:rPr lang="en-US" dirty="0" err="1"/>
              <a:t>api</a:t>
            </a:r>
            <a:r>
              <a:rPr lang="en-US" dirty="0"/>
              <a:t> integration to get order details.</a:t>
            </a:r>
          </a:p>
          <a:p>
            <a:pPr marL="971550" lvl="1" indent="-514350">
              <a:buAutoNum type="arabicPeriod"/>
            </a:pPr>
            <a:r>
              <a:rPr lang="en-US" dirty="0"/>
              <a:t>Create the Token expiry and re-request mechanism</a:t>
            </a:r>
          </a:p>
          <a:p>
            <a:pPr marL="971550" lvl="1" indent="-514350">
              <a:buAutoNum type="arabicPeriod"/>
            </a:pPr>
            <a:r>
              <a:rPr lang="en-US" dirty="0"/>
              <a:t>Request CO details for each order.</a:t>
            </a:r>
          </a:p>
          <a:p>
            <a:pPr marL="971550" lvl="1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Create JMS connection to send Final CO to EOM/MIF MQ.  - Subir</a:t>
            </a:r>
          </a:p>
          <a:p>
            <a:pPr marL="0" indent="0">
              <a:buNone/>
            </a:pPr>
            <a:r>
              <a:rPr lang="en-US" dirty="0"/>
              <a:t>4. Establish the EOM DB connection for fetching the Shift orders per store.</a:t>
            </a:r>
          </a:p>
          <a:p>
            <a:pPr marL="0" indent="0">
              <a:buNone/>
            </a:pPr>
            <a:r>
              <a:rPr lang="en-US" dirty="0"/>
              <a:t>5. Find the additional logic to make orders </a:t>
            </a:r>
            <a:r>
              <a:rPr lang="en-US" dirty="0" err="1"/>
              <a:t>unrouted</a:t>
            </a:r>
            <a:r>
              <a:rPr lang="en-US" dirty="0"/>
              <a:t>. – Static Values</a:t>
            </a:r>
          </a:p>
          <a:p>
            <a:pPr marL="0" indent="0">
              <a:buNone/>
            </a:pPr>
            <a:r>
              <a:rPr lang="en-US" dirty="0"/>
              <a:t>6. Handle Dummy RP response if no optimization has done.</a:t>
            </a:r>
          </a:p>
        </p:txBody>
      </p:sp>
    </p:spTree>
    <p:extLst>
      <p:ext uri="{BB962C8B-B14F-4D97-AF65-F5344CB8AC3E}">
        <p14:creationId xmlns:p14="http://schemas.microsoft.com/office/powerpoint/2010/main" val="31813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79AA-AF32-4E03-915C-F8400BA1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FB0FB-4F91-4471-8AD8-65D0708E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count : 500</a:t>
            </a:r>
          </a:p>
          <a:p>
            <a:r>
              <a:rPr lang="en-US" dirty="0"/>
              <a:t>Orders per shift : 50</a:t>
            </a:r>
          </a:p>
          <a:p>
            <a:r>
              <a:rPr lang="en-US" dirty="0"/>
              <a:t>Time to complete : 15 mins</a:t>
            </a:r>
          </a:p>
          <a:p>
            <a:r>
              <a:rPr lang="en-US" dirty="0"/>
              <a:t>Avg. throughput : 1.6k / min</a:t>
            </a:r>
          </a:p>
        </p:txBody>
      </p:sp>
    </p:spTree>
    <p:extLst>
      <p:ext uri="{BB962C8B-B14F-4D97-AF65-F5344CB8AC3E}">
        <p14:creationId xmlns:p14="http://schemas.microsoft.com/office/powerpoint/2010/main" val="191138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20312-CCEC-45BC-967D-7AB1FBBD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3" y="194648"/>
            <a:ext cx="4291739" cy="3013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EOM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62033E-9D98-43C7-B545-76FE27F1C3C5}"/>
              </a:ext>
            </a:extLst>
          </p:cNvPr>
          <p:cNvSpPr txBox="1"/>
          <p:nvPr/>
        </p:nvSpPr>
        <p:spPr>
          <a:xfrm>
            <a:off x="309966" y="991892"/>
            <a:ext cx="317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Token service: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536F6-5A5E-4310-B1AC-3693461EAB6B}"/>
              </a:ext>
            </a:extLst>
          </p:cNvPr>
          <p:cNvSpPr txBox="1"/>
          <p:nvPr/>
        </p:nvSpPr>
        <p:spPr>
          <a:xfrm>
            <a:off x="464949" y="1642820"/>
            <a:ext cx="75321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highlight>
                  <a:srgbClr val="FFFF00"/>
                </a:highlight>
              </a:rPr>
              <a:t>Wsdl</a:t>
            </a:r>
            <a:r>
              <a:rPr lang="en-US" dirty="0"/>
              <a:t> : http://ecom-eom.safeway.com/services/SecuritySOAPService?wsdl </a:t>
            </a:r>
          </a:p>
          <a:p>
            <a:endParaRPr lang="en-US" dirty="0"/>
          </a:p>
          <a:p>
            <a:r>
              <a:rPr lang="en-US" b="1" dirty="0">
                <a:highlight>
                  <a:srgbClr val="FFFF00"/>
                </a:highlight>
              </a:rPr>
              <a:t>Request</a:t>
            </a:r>
            <a:r>
              <a:rPr lang="en-US" dirty="0"/>
              <a:t>:</a:t>
            </a:r>
          </a:p>
          <a:p>
            <a:r>
              <a:rPr lang="en-US" dirty="0"/>
              <a:t>&lt;</a:t>
            </a:r>
            <a:r>
              <a:rPr lang="en-US" dirty="0" err="1"/>
              <a:t>soapenv:Envelope</a:t>
            </a:r>
            <a:r>
              <a:rPr lang="en-US" dirty="0"/>
              <a:t> </a:t>
            </a:r>
            <a:r>
              <a:rPr lang="en-US" dirty="0" err="1"/>
              <a:t>xmlns:soapenv</a:t>
            </a:r>
            <a:r>
              <a:rPr lang="en-US" dirty="0"/>
              <a:t>="http://schemas.xmlsoap.org/soap/envelope/" </a:t>
            </a:r>
            <a:r>
              <a:rPr lang="en-US" dirty="0" err="1"/>
              <a:t>xmlns:sec</a:t>
            </a:r>
            <a:r>
              <a:rPr lang="en-US" dirty="0"/>
              <a:t>="http://security.services.scope.manh.com/"&gt;</a:t>
            </a:r>
          </a:p>
          <a:p>
            <a:r>
              <a:rPr lang="en-US" dirty="0"/>
              <a:t>   &lt;</a:t>
            </a:r>
            <a:r>
              <a:rPr lang="en-US" dirty="0" err="1"/>
              <a:t>soapenv:Header</a:t>
            </a:r>
            <a:r>
              <a:rPr lang="en-US" dirty="0"/>
              <a:t>/&gt;</a:t>
            </a:r>
          </a:p>
          <a:p>
            <a:r>
              <a:rPr lang="en-US" dirty="0"/>
              <a:t>   &lt;</a:t>
            </a:r>
            <a:r>
              <a:rPr lang="en-US" dirty="0" err="1"/>
              <a:t>soapenv:Body</a:t>
            </a:r>
            <a:r>
              <a:rPr lang="en-US" dirty="0"/>
              <a:t>&gt;</a:t>
            </a:r>
          </a:p>
          <a:p>
            <a:r>
              <a:rPr lang="en-US" dirty="0"/>
              <a:t>      &lt;</a:t>
            </a:r>
            <a:r>
              <a:rPr lang="en-US" dirty="0" err="1"/>
              <a:t>sec:getAuthToken</a:t>
            </a:r>
            <a:r>
              <a:rPr lang="en-US" dirty="0"/>
              <a:t>&gt;</a:t>
            </a:r>
          </a:p>
          <a:p>
            <a:r>
              <a:rPr lang="en-US" dirty="0"/>
              <a:t>         &lt;!--Optional:--&gt;</a:t>
            </a:r>
          </a:p>
          <a:p>
            <a:r>
              <a:rPr lang="en-US" dirty="0"/>
              <a:t>         &lt;arg0&gt;</a:t>
            </a:r>
            <a:r>
              <a:rPr lang="en-US" dirty="0" err="1"/>
              <a:t>eomadmin</a:t>
            </a:r>
            <a:r>
              <a:rPr lang="en-US" dirty="0"/>
              <a:t>&lt;/arg0&gt;</a:t>
            </a:r>
          </a:p>
          <a:p>
            <a:r>
              <a:rPr lang="en-US" dirty="0"/>
              <a:t>         &lt;!--Optional:--&gt;</a:t>
            </a:r>
          </a:p>
          <a:p>
            <a:r>
              <a:rPr lang="en-US" dirty="0"/>
              <a:t>         &lt;arg1&gt;Password1!&lt;/arg1&gt;</a:t>
            </a:r>
          </a:p>
          <a:p>
            <a:r>
              <a:rPr lang="en-US" dirty="0"/>
              <a:t>      &lt;/</a:t>
            </a:r>
            <a:r>
              <a:rPr lang="en-US" dirty="0" err="1"/>
              <a:t>sec:getAuthToken</a:t>
            </a:r>
            <a:r>
              <a:rPr lang="en-US" dirty="0"/>
              <a:t>&gt;</a:t>
            </a:r>
          </a:p>
          <a:p>
            <a:r>
              <a:rPr lang="en-US" dirty="0"/>
              <a:t>   &lt;/</a:t>
            </a:r>
            <a:r>
              <a:rPr lang="en-US" dirty="0" err="1"/>
              <a:t>soapenv:Body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soapenv:Envelope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9999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805</Words>
  <Application>Microsoft Office PowerPoint</Application>
  <PresentationFormat>Widescreen</PresentationFormat>
  <Paragraphs>201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Tech Stack </vt:lpstr>
      <vt:lpstr>PowerPoint Presentation</vt:lpstr>
      <vt:lpstr>Retry Mechanism </vt:lpstr>
      <vt:lpstr>Test plan</vt:lpstr>
      <vt:lpstr>Pending Items</vt:lpstr>
      <vt:lpstr>Technical tasks  </vt:lpstr>
      <vt:lpstr>SLA</vt:lpstr>
      <vt:lpstr>EOM Services</vt:lpstr>
      <vt:lpstr>EOM Services</vt:lpstr>
      <vt:lpstr>RP-EOM Attributes mapping</vt:lpstr>
      <vt:lpstr>Sizing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Eswariah Bhun</dc:creator>
  <cp:lastModifiedBy>Eswariah Bhun</cp:lastModifiedBy>
  <cp:revision>27</cp:revision>
  <dcterms:created xsi:type="dcterms:W3CDTF">2018-03-26T18:32:35Z</dcterms:created>
  <dcterms:modified xsi:type="dcterms:W3CDTF">2018-04-27T05:57:03Z</dcterms:modified>
</cp:coreProperties>
</file>