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21"/>
  </p:notesMasterIdLst>
  <p:sldIdLst>
    <p:sldId id="256" r:id="rId2"/>
    <p:sldId id="268" r:id="rId3"/>
    <p:sldId id="269" r:id="rId4"/>
    <p:sldId id="272" r:id="rId5"/>
    <p:sldId id="273" r:id="rId6"/>
    <p:sldId id="270" r:id="rId7"/>
    <p:sldId id="274" r:id="rId8"/>
    <p:sldId id="275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77" r:id="rId19"/>
    <p:sldId id="278" r:id="rId20"/>
  </p:sldIdLst>
  <p:sldSz cx="10080625" cy="7559675"/>
  <p:notesSz cx="7559675" cy="10691813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882" y="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E9E3F-EA17-423B-9A20-2AD4739DE799}" type="datetimeFigureOut">
              <a:rPr lang="en-GB" smtClean="0"/>
              <a:t>08/04/2011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79D4F-5F88-422F-A00A-6326087E1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847334" indent="-325898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303592" indent="-260718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825028" indent="-260718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346465" indent="-260718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867901" indent="-2607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3389338" indent="-2607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910775" indent="-2607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4432211" indent="-2607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7B4D06D3-FE15-4726-B5EA-E8140BF40B68}" type="slidenum">
              <a:rPr lang="en-GB" smtClean="0"/>
              <a:pPr eaLnBrk="1" hangingPunct="1"/>
              <a:t>6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511935"/>
            <a:ext cx="8652536" cy="2124409"/>
          </a:xfrm>
        </p:spPr>
        <p:txBody>
          <a:bodyPr anchor="b">
            <a:noAutofit/>
          </a:bodyPr>
          <a:lstStyle>
            <a:lvl1pPr>
              <a:defRPr sz="6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863834"/>
            <a:ext cx="7056438" cy="193191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fld id="{B1D11101-5101-4171-B131-B191F1D1916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756047" y="3746239"/>
            <a:ext cx="8652536" cy="1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fld id="{B1D11101-5101-4171-B131-B191F1D19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671971"/>
            <a:ext cx="2268141" cy="6467722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636411" cy="64677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fld id="{B1D11101-5101-4171-B131-B191F1D19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Master headline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A29DA-4A78-4FEC-B5C1-FEF089725D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2603888"/>
            <a:ext cx="8568531" cy="2425396"/>
          </a:xfrm>
        </p:spPr>
        <p:txBody>
          <a:bodyPr anchor="b">
            <a:normAutofit/>
          </a:bodyPr>
          <a:lstStyle>
            <a:lvl1pPr algn="l">
              <a:defRPr sz="53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5100261"/>
            <a:ext cx="8568531" cy="1653678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fld id="{B1D11101-5101-4171-B131-B191F1D1916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806450" y="5070022"/>
            <a:ext cx="8652536" cy="1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844561"/>
            <a:ext cx="4452276" cy="520105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844561"/>
            <a:ext cx="4452276" cy="520105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&lt;date/time&gt;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&lt;footer&gt;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fld id="{B1D11101-5101-4171-B131-B191F1D19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847921"/>
            <a:ext cx="4334669" cy="70521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200" b="0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687885"/>
            <a:ext cx="433466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1925" y="1847921"/>
            <a:ext cx="4334669" cy="70521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1925" y="2687885"/>
            <a:ext cx="433466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&lt;date/time&gt;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&lt;footer&gt;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fld id="{B1D11101-5101-4171-B131-B191F1D19161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445262" y="4459771"/>
            <a:ext cx="5190977" cy="87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&lt;date/time&gt;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&lt;footer&gt;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fld id="{B1D11101-5101-4171-B131-B191F1D19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&lt;date/time&gt;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&lt;footer&gt;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fld id="{B1D11101-5101-4171-B131-B191F1D19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122"/>
            <a:ext cx="2358866" cy="1390980"/>
          </a:xfrm>
        </p:spPr>
        <p:txBody>
          <a:bodyPr anchor="b">
            <a:no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203" y="873121"/>
            <a:ext cx="6300391" cy="614853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2348539"/>
            <a:ext cx="2358866" cy="4677800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&lt;date/time&gt;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&lt;footer&gt;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fld id="{B1D11101-5101-4171-B131-B191F1D1916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4137" y="3946514"/>
            <a:ext cx="6148536" cy="17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562"/>
            <a:ext cx="2362156" cy="1394340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51419" y="923961"/>
            <a:ext cx="6509180" cy="6063234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2351899"/>
            <a:ext cx="2358866" cy="4676919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&lt;date/time&gt;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r>
              <a:rPr lang="en-GB" smtClean="0"/>
              <a:t>&lt;footer&gt;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Times New Roman"/>
              <a:buChar char="•"/>
            </a:pPr>
            <a:fld id="{B1D11101-5101-4171-B131-B191F1D19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43376"/>
            <a:ext cx="10080625" cy="2519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5375769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080625" cy="403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20159"/>
            <a:ext cx="3192198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pPr>
              <a:buFont typeface="Times New Roman"/>
              <a:buChar char="•"/>
            </a:pPr>
            <a:r>
              <a:rPr lang="en-GB" smtClean="0"/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0235" y="20159"/>
            <a:ext cx="4536281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buFont typeface="Times New Roman"/>
              <a:buChar char="•"/>
            </a:pPr>
            <a:r>
              <a:rPr lang="en-GB" smtClean="0"/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0521" y="20159"/>
            <a:ext cx="1176073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500" b="1">
                <a:solidFill>
                  <a:srgbClr val="FFFFFF"/>
                </a:solidFill>
              </a:defRPr>
            </a:lvl1pPr>
          </a:lstStyle>
          <a:p>
            <a:pPr>
              <a:buFont typeface="Times New Roman"/>
              <a:buChar char="•"/>
            </a:pPr>
            <a:fld id="{B1D11101-5101-4171-B131-B191F1D1916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1007943" rtl="0" eaLnBrk="1" latinLnBrk="0" hangingPunct="1">
        <a:spcBef>
          <a:spcPct val="0"/>
        </a:spcBef>
        <a:buNone/>
        <a:defRPr sz="4400" kern="1200" spc="-11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1589" indent="-201589" algn="l" defTabSz="100794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indent="-201589" algn="l" defTabSz="100794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354" indent="-201589" algn="l" defTabSz="100794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0326" indent="-151191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11915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503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15092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16681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InterProScan</a:t>
            </a:r>
            <a:r>
              <a:rPr lang="en-GB" dirty="0" smtClean="0"/>
              <a:t> 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Analyses, Architecture and JMS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Have a </a:t>
            </a:r>
            <a:r>
              <a:rPr lang="en-GB" b="1" dirty="0"/>
              <a:t>header</a:t>
            </a:r>
            <a:r>
              <a:rPr lang="en-GB" dirty="0"/>
              <a:t> and </a:t>
            </a:r>
            <a:r>
              <a:rPr lang="en-GB" b="1" dirty="0"/>
              <a:t>body</a:t>
            </a:r>
            <a:endParaRPr lang="en-GB" dirty="0"/>
          </a:p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Can be </a:t>
            </a:r>
            <a:r>
              <a:rPr lang="en-GB" b="1" dirty="0"/>
              <a:t>filtered</a:t>
            </a:r>
            <a:r>
              <a:rPr lang="en-GB" dirty="0"/>
              <a:t> by the recipient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Body may consist of:</a:t>
            </a:r>
          </a:p>
          <a:p>
            <a:pPr lvl="1">
              <a:lnSpc>
                <a:spcPct val="97000"/>
              </a:lnSpc>
              <a:buSzPct val="45000"/>
              <a:buFont typeface="Wingdings" charset="2"/>
              <a:buChar char=""/>
            </a:pPr>
            <a:r>
              <a:rPr lang="en-GB" sz="2000" b="1" dirty="0" err="1">
                <a:latin typeface="Bitstream Vera Sans Mono"/>
              </a:rPr>
              <a:t>TextMessage</a:t>
            </a:r>
            <a:r>
              <a:rPr lang="en-GB" dirty="0"/>
              <a:t> (just a String)</a:t>
            </a:r>
          </a:p>
          <a:p>
            <a:pPr lvl="1">
              <a:lnSpc>
                <a:spcPct val="97000"/>
              </a:lnSpc>
              <a:buSzPct val="45000"/>
              <a:buFont typeface="Wingdings" charset="2"/>
              <a:buChar char=""/>
            </a:pPr>
            <a:r>
              <a:rPr lang="en-GB" sz="2000" b="1" dirty="0" err="1">
                <a:latin typeface="Bitstream Vera Sans Mono"/>
              </a:rPr>
              <a:t>BytesMessage</a:t>
            </a:r>
            <a:r>
              <a:rPr lang="en-GB" dirty="0"/>
              <a:t> (for legacy messaging system interoperability)</a:t>
            </a:r>
          </a:p>
          <a:p>
            <a:pPr lvl="1">
              <a:lnSpc>
                <a:spcPct val="97000"/>
              </a:lnSpc>
              <a:buSzPct val="45000"/>
              <a:buFont typeface="Wingdings" charset="2"/>
              <a:buChar char=""/>
            </a:pPr>
            <a:r>
              <a:rPr lang="en-GB" sz="2000" b="1" dirty="0" err="1">
                <a:latin typeface="Bitstream Vera Sans Mono"/>
              </a:rPr>
              <a:t>MapMessage</a:t>
            </a:r>
            <a:endParaRPr lang="en-GB" dirty="0"/>
          </a:p>
          <a:p>
            <a:pPr lvl="1">
              <a:lnSpc>
                <a:spcPct val="97000"/>
              </a:lnSpc>
              <a:buSzPct val="45000"/>
              <a:buFont typeface="Wingdings" charset="2"/>
              <a:buChar char=""/>
            </a:pPr>
            <a:r>
              <a:rPr lang="en-GB" sz="2000" b="1" dirty="0" err="1">
                <a:latin typeface="Bitstream Vera Sans Mono"/>
              </a:rPr>
              <a:t>StreamMessage</a:t>
            </a:r>
            <a:endParaRPr lang="en-GB" dirty="0"/>
          </a:p>
          <a:p>
            <a:pPr lvl="1">
              <a:lnSpc>
                <a:spcPct val="97000"/>
              </a:lnSpc>
              <a:buSzPct val="45000"/>
              <a:buFont typeface="Wingdings" charset="2"/>
              <a:buChar char=""/>
            </a:pPr>
            <a:r>
              <a:rPr lang="en-GB" sz="2000" b="1" dirty="0" err="1">
                <a:latin typeface="Bitstream Vera Sans Mono"/>
              </a:rPr>
              <a:t>ObjectMessage</a:t>
            </a:r>
            <a:r>
              <a:rPr lang="en-GB" dirty="0"/>
              <a:t> (anything </a:t>
            </a:r>
            <a:r>
              <a:rPr lang="en-GB" sz="2000" b="1" dirty="0" err="1">
                <a:latin typeface="Bitstream Vera Sans Mono"/>
              </a:rPr>
              <a:t>Serializable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messages?</a:t>
            </a:r>
            <a:endParaRPr lang="en-GB" dirty="0"/>
          </a:p>
        </p:txBody>
      </p:sp>
      <p:sp>
        <p:nvSpPr>
          <p:cNvPr id="10" name="TextShape 2"/>
          <p:cNvSpPr txBox="1"/>
          <p:nvPr/>
        </p:nvSpPr>
        <p:spPr>
          <a:xfrm>
            <a:off x="502920" y="1767960"/>
            <a:ext cx="9070920" cy="4983480"/>
          </a:xfrm>
          <a:prstGeom prst="rect">
            <a:avLst/>
          </a:prstGeom>
        </p:spPr>
        <p:txBody>
          <a:bodyPr lIns="0" tIns="28077" rIns="0" bIns="0"/>
          <a:lstStyle/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Modes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b="1" dirty="0"/>
              <a:t>Point-to-point</a:t>
            </a:r>
            <a:r>
              <a:rPr lang="en-GB" dirty="0"/>
              <a:t>.  Guarantees delivery to...</a:t>
            </a:r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Zero or one client (non-persistent message)</a:t>
            </a:r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Exactly one client (persistent message)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b="1" dirty="0"/>
              <a:t>Publish / Subscribe</a:t>
            </a:r>
            <a:r>
              <a:rPr lang="en-GB" dirty="0"/>
              <a:t> (pub/sub)</a:t>
            </a:r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'Multicast' messages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Message Transport Options</a:t>
            </a:r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 smtClean="0"/>
              <a:t>In-JVM</a:t>
            </a:r>
            <a:r>
              <a:rPr lang="en-GB" dirty="0"/>
              <a:t>, TCP/IP, HTTP, HTTPS, RMI......</a:t>
            </a:r>
          </a:p>
          <a:p>
            <a:endParaRPr lang="en-GB" dirty="0"/>
          </a:p>
        </p:txBody>
      </p:sp>
      <p:sp>
        <p:nvSpPr>
          <p:cNvPr id="12" name="TextShape 2"/>
          <p:cNvSpPr txBox="1"/>
          <p:nvPr/>
        </p:nvSpPr>
        <p:spPr>
          <a:xfrm>
            <a:off x="502920" y="1767960"/>
            <a:ext cx="9070920" cy="4899240"/>
          </a:xfrm>
          <a:prstGeom prst="rect">
            <a:avLst/>
          </a:prstGeom>
        </p:spPr>
        <p:txBody>
          <a:bodyPr lIns="0" tIns="28077" rIns="0" bIns="0"/>
          <a:lstStyle/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Use </a:t>
            </a:r>
            <a:r>
              <a:rPr lang="en-GB" b="1" dirty="0"/>
              <a:t>destinations</a:t>
            </a:r>
            <a:r>
              <a:rPr lang="en-GB" dirty="0"/>
              <a:t> called </a:t>
            </a:r>
            <a:r>
              <a:rPr lang="en-GB" b="1" dirty="0"/>
              <a:t>queues</a:t>
            </a:r>
            <a:endParaRPr lang="en-GB" dirty="0"/>
          </a:p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b="1" dirty="0" smtClean="0"/>
              <a:t>Acknowledgement</a:t>
            </a:r>
            <a:r>
              <a:rPr lang="en-GB" b="1" dirty="0"/>
              <a:t>:</a:t>
            </a:r>
            <a:endParaRPr lang="en-GB" dirty="0"/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sz="1700" b="1" dirty="0"/>
              <a:t>AUTO_ACKNOWLEDGE</a:t>
            </a:r>
            <a:endParaRPr lang="en-GB" dirty="0"/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sz="1700" b="1" dirty="0"/>
              <a:t>CLIENT_ACKNOWLEDGE</a:t>
            </a:r>
            <a:endParaRPr lang="en-GB" dirty="0"/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sz="1700" b="1" dirty="0"/>
              <a:t>DUPS_OK_ACKNOWLEDGE</a:t>
            </a:r>
            <a:endParaRPr lang="en-GB" dirty="0"/>
          </a:p>
          <a:p>
            <a:endParaRPr lang="en-GB" dirty="0"/>
          </a:p>
        </p:txBody>
      </p:sp>
      <p:sp>
        <p:nvSpPr>
          <p:cNvPr id="14" name="TextShape 2"/>
          <p:cNvSpPr txBox="1"/>
          <p:nvPr/>
        </p:nvSpPr>
        <p:spPr>
          <a:xfrm>
            <a:off x="502920" y="1768320"/>
            <a:ext cx="9070920" cy="5354640"/>
          </a:xfrm>
          <a:prstGeom prst="rect">
            <a:avLst/>
          </a:prstGeom>
        </p:spPr>
        <p:txBody>
          <a:bodyPr lIns="0" tIns="28077" rIns="0" bIns="0"/>
          <a:lstStyle/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endParaRPr dirty="0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575816" y="3779837"/>
            <a:ext cx="8640720" cy="28796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Point-to-Point </a:t>
            </a:r>
            <a:r>
              <a:rPr lang="en-GB" dirty="0" smtClean="0"/>
              <a:t>Messages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2"/>
          <p:cNvSpPr txBox="1"/>
          <p:nvPr/>
        </p:nvSpPr>
        <p:spPr>
          <a:xfrm>
            <a:off x="502920" y="1768320"/>
            <a:ext cx="9070920" cy="571680"/>
          </a:xfrm>
          <a:prstGeom prst="rect">
            <a:avLst/>
          </a:prstGeom>
        </p:spPr>
        <p:txBody>
          <a:bodyPr lIns="0" tIns="28077" rIns="0" bIns="0"/>
          <a:lstStyle/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 smtClean="0"/>
              <a:t>Uses </a:t>
            </a:r>
            <a:r>
              <a:rPr lang="en-GB" b="1" dirty="0"/>
              <a:t>destinations</a:t>
            </a:r>
            <a:r>
              <a:rPr lang="en-GB" dirty="0"/>
              <a:t> called </a:t>
            </a:r>
            <a:r>
              <a:rPr lang="en-GB" b="1" dirty="0"/>
              <a:t>Topics</a:t>
            </a:r>
            <a:endParaRPr dirty="0"/>
          </a:p>
        </p:txBody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0" y="2847013"/>
            <a:ext cx="7199281" cy="3597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58" y="539477"/>
            <a:ext cx="9072563" cy="1091953"/>
          </a:xfrm>
        </p:spPr>
        <p:txBody>
          <a:bodyPr>
            <a:normAutofit/>
          </a:bodyPr>
          <a:lstStyle/>
          <a:p>
            <a:r>
              <a:rPr lang="en-GB" dirty="0" smtClean="0"/>
              <a:t>Pub/Sub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1611360" y="1691845"/>
            <a:ext cx="7029360" cy="5400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JMS </a:t>
            </a:r>
            <a:r>
              <a:rPr lang="en-GB" dirty="0" smtClean="0"/>
              <a:t>Objects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Reliability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Configurable – for some systems (e.g. news broadcast) reliability is not so important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b="1" dirty="0"/>
              <a:t>Persistent </a:t>
            </a:r>
            <a:r>
              <a:rPr lang="en-GB" dirty="0"/>
              <a:t>messages (p2p): </a:t>
            </a:r>
            <a:r>
              <a:rPr lang="en-GB" b="1" dirty="0"/>
              <a:t>guaranteed delivery</a:t>
            </a:r>
            <a:endParaRPr lang="en-GB" dirty="0"/>
          </a:p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b="1" dirty="0"/>
              <a:t>Re-delivery</a:t>
            </a:r>
            <a:endParaRPr lang="en-GB" dirty="0"/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Message header includes redelivery information</a:t>
            </a:r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Configurable – 'try 3 times'</a:t>
            </a:r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'Dead letter' queue – manage failure.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Time-to-live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448429"/>
            <a:ext cx="10080720" cy="3419640"/>
            <a:chOff x="0" y="1260361"/>
            <a:chExt cx="10080720" cy="3419640"/>
          </a:xfrm>
        </p:grpSpPr>
        <p:sp>
          <p:nvSpPr>
            <p:cNvPr id="24" name="CustomShape 1"/>
            <p:cNvSpPr/>
            <p:nvPr/>
          </p:nvSpPr>
          <p:spPr>
            <a:xfrm>
              <a:off x="0" y="1260361"/>
              <a:ext cx="10080720" cy="341964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</p:sp>
        <p:sp>
          <p:nvSpPr>
            <p:cNvPr id="25" name="CustomShape 2"/>
            <p:cNvSpPr/>
            <p:nvPr/>
          </p:nvSpPr>
          <p:spPr>
            <a:xfrm>
              <a:off x="4319641" y="1440000"/>
              <a:ext cx="3419280" cy="3060720"/>
            </a:xfrm>
            <a:prstGeom prst="rect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</a:ln>
          </p:spPr>
          <p:txBody>
            <a:bodyPr wrap="none" lIns="89991" tIns="60834" rIns="89991" bIns="44996"/>
            <a:lstStyle/>
            <a:p>
              <a:pPr algn="ctr">
                <a:lnSpc>
                  <a:spcPct val="93000"/>
                </a:lnSpc>
              </a:pPr>
              <a:r>
                <a:rPr lang="en-GB" b="1" dirty="0">
                  <a:solidFill>
                    <a:srgbClr val="000000"/>
                  </a:solidFill>
                </a:rPr>
                <a:t>JMS Broker</a:t>
              </a:r>
              <a:endParaRPr dirty="0"/>
            </a:p>
          </p:txBody>
        </p:sp>
        <p:sp>
          <p:nvSpPr>
            <p:cNvPr id="26" name="CustomShape 3"/>
            <p:cNvSpPr/>
            <p:nvPr/>
          </p:nvSpPr>
          <p:spPr>
            <a:xfrm>
              <a:off x="179280" y="1440000"/>
              <a:ext cx="3419640" cy="3060720"/>
            </a:xfrm>
            <a:prstGeom prst="rect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</a:ln>
          </p:spPr>
          <p:txBody>
            <a:bodyPr wrap="none" lIns="89991" tIns="60834" rIns="89991" bIns="44996"/>
            <a:lstStyle/>
            <a:p>
              <a:pPr algn="ctr">
                <a:lnSpc>
                  <a:spcPct val="93000"/>
                </a:lnSpc>
              </a:pPr>
              <a:r>
                <a:rPr lang="en-GB" b="1" dirty="0">
                  <a:solidFill>
                    <a:srgbClr val="000000"/>
                  </a:solidFill>
                </a:rPr>
                <a:t>Master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8640720" y="1440000"/>
              <a:ext cx="1260360" cy="3060720"/>
            </a:xfrm>
            <a:prstGeom prst="rect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</a:ln>
          </p:spPr>
          <p:txBody>
            <a:bodyPr wrap="none" lIns="89991" tIns="60834" rIns="89991" bIns="44996"/>
            <a:lstStyle/>
            <a:p>
              <a:pPr algn="ctr">
                <a:lnSpc>
                  <a:spcPct val="93000"/>
                </a:lnSpc>
              </a:pPr>
              <a:r>
                <a:rPr lang="en-GB" b="1" dirty="0">
                  <a:solidFill>
                    <a:srgbClr val="000000"/>
                  </a:solidFill>
                </a:rPr>
                <a:t>Worker</a:t>
              </a:r>
              <a:endParaRPr dirty="0"/>
            </a:p>
            <a:p>
              <a:pPr algn="ctr">
                <a:lnSpc>
                  <a:spcPct val="93000"/>
                </a:lnSpc>
              </a:pPr>
              <a:r>
                <a:rPr lang="en-GB" b="1" dirty="0">
                  <a:solidFill>
                    <a:srgbClr val="000000"/>
                  </a:solidFill>
                </a:rPr>
                <a:t>(</a:t>
              </a:r>
              <a:r>
                <a:rPr lang="en-GB" b="1" i="1" dirty="0">
                  <a:solidFill>
                    <a:srgbClr val="000000"/>
                  </a:solidFill>
                </a:rPr>
                <a:t>n</a:t>
              </a:r>
              <a:r>
                <a:rPr lang="en-GB" b="1" dirty="0">
                  <a:solidFill>
                    <a:srgbClr val="000000"/>
                  </a:solidFill>
                </a:rPr>
                <a:t> of these)</a:t>
              </a:r>
              <a:endParaRPr dirty="0"/>
            </a:p>
          </p:txBody>
        </p:sp>
        <p:sp>
          <p:nvSpPr>
            <p:cNvPr id="28" name="CustomShape 5"/>
            <p:cNvSpPr/>
            <p:nvPr/>
          </p:nvSpPr>
          <p:spPr>
            <a:xfrm>
              <a:off x="4500720" y="2879640"/>
              <a:ext cx="3060720" cy="360360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</a:ln>
          </p:spPr>
          <p:txBody>
            <a:bodyPr wrap="none" lIns="89991" tIns="54715" rIns="89991" bIns="44996" anchor="ctr"/>
            <a:lstStyle/>
            <a:p>
              <a:pPr algn="ctr">
                <a:lnSpc>
                  <a:spcPct val="93000"/>
                </a:lnSpc>
              </a:pPr>
              <a:r>
                <a:rPr lang="en-GB" sz="1100" b="1" dirty="0" err="1">
                  <a:solidFill>
                    <a:srgbClr val="000000"/>
                  </a:solidFill>
                </a:rPr>
                <a:t>workerJobRequestQueue</a:t>
              </a:r>
              <a:endParaRPr dirty="0"/>
            </a:p>
          </p:txBody>
        </p:sp>
        <p:sp>
          <p:nvSpPr>
            <p:cNvPr id="29" name="CustomShape 6"/>
            <p:cNvSpPr/>
            <p:nvPr/>
          </p:nvSpPr>
          <p:spPr>
            <a:xfrm>
              <a:off x="4500720" y="3780000"/>
              <a:ext cx="3060720" cy="360360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</a:ln>
          </p:spPr>
          <p:txBody>
            <a:bodyPr wrap="none" lIns="89991" tIns="54715" rIns="89991" bIns="44996" anchor="ctr"/>
            <a:lstStyle/>
            <a:p>
              <a:pPr algn="ctr">
                <a:lnSpc>
                  <a:spcPct val="93000"/>
                </a:lnSpc>
              </a:pPr>
              <a:r>
                <a:rPr lang="en-GB" sz="1100" b="1">
                  <a:solidFill>
                    <a:srgbClr val="000000"/>
                  </a:solidFill>
                </a:rPr>
                <a:t>jobResponseQueue</a:t>
              </a:r>
              <a:endParaRPr/>
            </a:p>
          </p:txBody>
        </p:sp>
        <p:sp>
          <p:nvSpPr>
            <p:cNvPr id="30" name="CustomShape 7"/>
            <p:cNvSpPr/>
            <p:nvPr/>
          </p:nvSpPr>
          <p:spPr>
            <a:xfrm>
              <a:off x="360360" y="1800360"/>
              <a:ext cx="900000" cy="1439640"/>
            </a:xfrm>
            <a:prstGeom prst="rect">
              <a:avLst/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</a:ln>
          </p:spPr>
          <p:txBody>
            <a:bodyPr wrap="none" lIns="89991" tIns="56514" rIns="89991" bIns="44996" anchor="ctr"/>
            <a:lstStyle/>
            <a:p>
              <a:pPr algn="ctr">
                <a:lnSpc>
                  <a:spcPct val="93000"/>
                </a:lnSpc>
              </a:pPr>
              <a:r>
                <a:rPr lang="en-GB" sz="1300" dirty="0">
                  <a:solidFill>
                    <a:srgbClr val="000000"/>
                  </a:solidFill>
                </a:rPr>
                <a:t>Work</a:t>
              </a:r>
              <a:endParaRPr dirty="0"/>
            </a:p>
            <a:p>
              <a:pPr algn="ctr">
                <a:lnSpc>
                  <a:spcPct val="93000"/>
                </a:lnSpc>
              </a:pPr>
              <a:r>
                <a:rPr lang="en-GB" sz="1300" dirty="0">
                  <a:solidFill>
                    <a:srgbClr val="000000"/>
                  </a:solidFill>
                </a:rPr>
                <a:t>Scheduler</a:t>
              </a:r>
              <a:endParaRPr dirty="0"/>
            </a:p>
          </p:txBody>
        </p:sp>
        <p:sp>
          <p:nvSpPr>
            <p:cNvPr id="31" name="Line 8"/>
            <p:cNvSpPr/>
            <p:nvPr/>
          </p:nvSpPr>
          <p:spPr>
            <a:xfrm>
              <a:off x="7559640" y="3060720"/>
              <a:ext cx="1079640" cy="144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32" name="CustomShape 9"/>
            <p:cNvSpPr/>
            <p:nvPr/>
          </p:nvSpPr>
          <p:spPr>
            <a:xfrm>
              <a:off x="7559640" y="2920680"/>
              <a:ext cx="1081080" cy="276840"/>
            </a:xfrm>
            <a:prstGeom prst="rect">
              <a:avLst/>
            </a:prstGeom>
          </p:spPr>
          <p:txBody>
            <a:bodyPr lIns="107989" tIns="71992" rIns="107989" bIns="62993" anchor="ctr" anchorCtr="1"/>
            <a:lstStyle/>
            <a:p>
              <a:pPr algn="ctr">
                <a:lnSpc>
                  <a:spcPct val="93000"/>
                </a:lnSpc>
              </a:pPr>
              <a:r>
                <a:rPr lang="en-GB" sz="1000" b="1">
                  <a:solidFill>
                    <a:srgbClr val="000000"/>
                  </a:solidFill>
                </a:rPr>
                <a:t>Job request</a:t>
              </a:r>
              <a:endParaRPr/>
            </a:p>
          </p:txBody>
        </p:sp>
        <p:sp>
          <p:nvSpPr>
            <p:cNvPr id="33" name="CustomShape 10"/>
            <p:cNvSpPr/>
            <p:nvPr/>
          </p:nvSpPr>
          <p:spPr>
            <a:xfrm>
              <a:off x="360360" y="3527280"/>
              <a:ext cx="900000" cy="792360"/>
            </a:xfrm>
            <a:prstGeom prst="rect">
              <a:avLst/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</a:ln>
          </p:spPr>
          <p:txBody>
            <a:bodyPr wrap="none" lIns="89991" tIns="56514" rIns="89991" bIns="44996" anchor="ctr"/>
            <a:lstStyle/>
            <a:p>
              <a:pPr algn="ctr">
                <a:lnSpc>
                  <a:spcPct val="93000"/>
                </a:lnSpc>
              </a:pPr>
              <a:r>
                <a:rPr lang="en-GB" sz="1300" dirty="0">
                  <a:solidFill>
                    <a:srgbClr val="000000"/>
                  </a:solidFill>
                </a:rPr>
                <a:t>Response</a:t>
              </a:r>
              <a:endParaRPr dirty="0"/>
            </a:p>
            <a:p>
              <a:pPr algn="ctr">
                <a:lnSpc>
                  <a:spcPct val="93000"/>
                </a:lnSpc>
              </a:pPr>
              <a:r>
                <a:rPr lang="en-GB" sz="1300" dirty="0">
                  <a:solidFill>
                    <a:srgbClr val="000000"/>
                  </a:solidFill>
                </a:rPr>
                <a:t>Monitor</a:t>
              </a:r>
              <a:endParaRPr dirty="0"/>
            </a:p>
            <a:p>
              <a:pPr algn="ctr">
                <a:lnSpc>
                  <a:spcPct val="93000"/>
                </a:lnSpc>
              </a:pPr>
              <a:r>
                <a:rPr lang="en-GB" sz="1100" dirty="0">
                  <a:solidFill>
                    <a:srgbClr val="000000"/>
                  </a:solidFill>
                </a:rPr>
                <a:t>(runs in</a:t>
              </a:r>
              <a:endParaRPr dirty="0"/>
            </a:p>
            <a:p>
              <a:pPr algn="ctr">
                <a:lnSpc>
                  <a:spcPct val="93000"/>
                </a:lnSpc>
              </a:pPr>
              <a:r>
                <a:rPr lang="en-GB" sz="1100" dirty="0">
                  <a:solidFill>
                    <a:srgbClr val="000000"/>
                  </a:solidFill>
                </a:rPr>
                <a:t>own thread)</a:t>
              </a:r>
              <a:endParaRPr dirty="0"/>
            </a:p>
          </p:txBody>
        </p:sp>
        <p:sp>
          <p:nvSpPr>
            <p:cNvPr id="34" name="Line 11"/>
            <p:cNvSpPr/>
            <p:nvPr/>
          </p:nvSpPr>
          <p:spPr>
            <a:xfrm>
              <a:off x="3240001" y="2160720"/>
              <a:ext cx="5400720" cy="14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sp>
        <p:sp>
          <p:nvSpPr>
            <p:cNvPr id="35" name="CustomShape 12"/>
            <p:cNvSpPr/>
            <p:nvPr/>
          </p:nvSpPr>
          <p:spPr>
            <a:xfrm>
              <a:off x="3240000" y="2016360"/>
              <a:ext cx="5402520" cy="285840"/>
            </a:xfrm>
            <a:prstGeom prst="rect">
              <a:avLst/>
            </a:prstGeom>
          </p:spPr>
          <p:txBody>
            <a:bodyPr lIns="89991" tIns="56514" rIns="89991" bIns="44996" anchor="ctr" anchorCtr="1"/>
            <a:lstStyle/>
            <a:p>
              <a:pPr algn="ctr">
                <a:lnSpc>
                  <a:spcPct val="93000"/>
                </a:lnSpc>
              </a:pPr>
              <a:r>
                <a:rPr lang="en-GB" sz="1300" dirty="0">
                  <a:solidFill>
                    <a:srgbClr val="000000"/>
                  </a:solidFill>
                </a:rPr>
                <a:t>&lt;&lt;creates&gt;&gt;</a:t>
              </a:r>
              <a:endParaRPr dirty="0"/>
            </a:p>
          </p:txBody>
        </p:sp>
        <p:sp>
          <p:nvSpPr>
            <p:cNvPr id="36" name="Line 13"/>
            <p:cNvSpPr/>
            <p:nvPr/>
          </p:nvSpPr>
          <p:spPr>
            <a:xfrm>
              <a:off x="7559640" y="3959280"/>
              <a:ext cx="1079640" cy="144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headEnd type="triangle" w="med" len="med"/>
            </a:ln>
          </p:spPr>
        </p:sp>
        <p:sp>
          <p:nvSpPr>
            <p:cNvPr id="37" name="CustomShape 14"/>
            <p:cNvSpPr/>
            <p:nvPr/>
          </p:nvSpPr>
          <p:spPr>
            <a:xfrm>
              <a:off x="7559640" y="3819240"/>
              <a:ext cx="1081080" cy="276840"/>
            </a:xfrm>
            <a:prstGeom prst="rect">
              <a:avLst/>
            </a:prstGeom>
          </p:spPr>
          <p:txBody>
            <a:bodyPr lIns="107989" tIns="71992" rIns="107989" bIns="62993" anchor="ctr" anchorCtr="1"/>
            <a:lstStyle/>
            <a:p>
              <a:pPr algn="ctr">
                <a:lnSpc>
                  <a:spcPct val="93000"/>
                </a:lnSpc>
              </a:pPr>
              <a:r>
                <a:rPr lang="en-GB" sz="1000" b="1">
                  <a:solidFill>
                    <a:srgbClr val="000000"/>
                  </a:solidFill>
                </a:rPr>
                <a:t>Job result</a:t>
              </a:r>
              <a:endParaRPr/>
            </a:p>
          </p:txBody>
        </p:sp>
        <p:sp>
          <p:nvSpPr>
            <p:cNvPr id="38" name="CustomShape 15"/>
            <p:cNvSpPr/>
            <p:nvPr/>
          </p:nvSpPr>
          <p:spPr>
            <a:xfrm>
              <a:off x="1979640" y="1800360"/>
              <a:ext cx="1260360" cy="900000"/>
            </a:xfrm>
            <a:prstGeom prst="rect">
              <a:avLst/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</a:ln>
          </p:spPr>
          <p:txBody>
            <a:bodyPr wrap="none" lIns="89991" tIns="56514" rIns="89991" bIns="44996" anchor="ctr"/>
            <a:lstStyle/>
            <a:p>
              <a:pPr algn="ctr">
                <a:lnSpc>
                  <a:spcPct val="93000"/>
                </a:lnSpc>
              </a:pPr>
              <a:r>
                <a:rPr lang="en-GB" sz="1300" dirty="0" err="1">
                  <a:solidFill>
                    <a:srgbClr val="000000"/>
                  </a:solidFill>
                </a:rPr>
                <a:t>WorkerRunner</a:t>
              </a:r>
              <a:endParaRPr dirty="0"/>
            </a:p>
          </p:txBody>
        </p:sp>
        <p:sp>
          <p:nvSpPr>
            <p:cNvPr id="39" name="Line 16"/>
            <p:cNvSpPr/>
            <p:nvPr/>
          </p:nvSpPr>
          <p:spPr>
            <a:xfrm>
              <a:off x="1260361" y="2340000"/>
              <a:ext cx="720719" cy="14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sp>
        <p:sp>
          <p:nvSpPr>
            <p:cNvPr id="40" name="Line 17"/>
            <p:cNvSpPr/>
            <p:nvPr/>
          </p:nvSpPr>
          <p:spPr>
            <a:xfrm>
              <a:off x="1260361" y="3959280"/>
              <a:ext cx="3240360" cy="144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headEnd type="triangle" w="med" len="med"/>
            </a:ln>
          </p:spPr>
        </p:sp>
        <p:sp>
          <p:nvSpPr>
            <p:cNvPr id="41" name="CustomShape 18"/>
            <p:cNvSpPr/>
            <p:nvPr/>
          </p:nvSpPr>
          <p:spPr>
            <a:xfrm>
              <a:off x="1260361" y="3819240"/>
              <a:ext cx="3241800" cy="276840"/>
            </a:xfrm>
            <a:prstGeom prst="rect">
              <a:avLst/>
            </a:prstGeom>
          </p:spPr>
          <p:txBody>
            <a:bodyPr lIns="107989" tIns="71992" rIns="107989" bIns="62993" anchor="ctr" anchorCtr="1"/>
            <a:lstStyle/>
            <a:p>
              <a:pPr algn="ctr">
                <a:lnSpc>
                  <a:spcPct val="93000"/>
                </a:lnSpc>
              </a:pPr>
              <a:r>
                <a:rPr lang="en-GB" sz="1000" b="1">
                  <a:solidFill>
                    <a:srgbClr val="000000"/>
                  </a:solidFill>
                </a:rPr>
                <a:t>Job result</a:t>
              </a:r>
              <a:endParaRPr/>
            </a:p>
          </p:txBody>
        </p:sp>
        <p:sp>
          <p:nvSpPr>
            <p:cNvPr id="42" name="Line 19"/>
            <p:cNvSpPr/>
            <p:nvPr/>
          </p:nvSpPr>
          <p:spPr>
            <a:xfrm>
              <a:off x="1260361" y="3060720"/>
              <a:ext cx="3240360" cy="144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43" name="CustomShape 20"/>
            <p:cNvSpPr/>
            <p:nvPr/>
          </p:nvSpPr>
          <p:spPr>
            <a:xfrm>
              <a:off x="1260361" y="2920680"/>
              <a:ext cx="3241800" cy="276840"/>
            </a:xfrm>
            <a:prstGeom prst="rect">
              <a:avLst/>
            </a:prstGeom>
          </p:spPr>
          <p:txBody>
            <a:bodyPr lIns="107989" tIns="71992" rIns="107989" bIns="62993" anchor="ctr" anchorCtr="1"/>
            <a:lstStyle/>
            <a:p>
              <a:pPr algn="ctr">
                <a:lnSpc>
                  <a:spcPct val="93000"/>
                </a:lnSpc>
              </a:pPr>
              <a:r>
                <a:rPr lang="en-GB" sz="1000" b="1">
                  <a:solidFill>
                    <a:srgbClr val="000000"/>
                  </a:solidFill>
                </a:rPr>
                <a:t>Job request</a:t>
              </a: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JMS Architecture in I5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95461"/>
            <a:ext cx="9072563" cy="1091953"/>
          </a:xfrm>
        </p:spPr>
        <p:txBody>
          <a:bodyPr/>
          <a:lstStyle/>
          <a:p>
            <a:r>
              <a:rPr lang="en-GB" dirty="0" smtClean="0"/>
              <a:t>Jobs and Steps</a:t>
            </a:r>
            <a:endParaRPr lang="en-GB" dirty="0"/>
          </a:p>
        </p:txBody>
      </p:sp>
      <p:grpSp>
        <p:nvGrpSpPr>
          <p:cNvPr id="55" name="Group 54"/>
          <p:cNvGrpSpPr/>
          <p:nvPr/>
        </p:nvGrpSpPr>
        <p:grpSpPr>
          <a:xfrm>
            <a:off x="431800" y="1403573"/>
            <a:ext cx="8887780" cy="1664315"/>
            <a:chOff x="431800" y="1755482"/>
            <a:chExt cx="8887780" cy="1664315"/>
          </a:xfrm>
        </p:grpSpPr>
        <p:sp>
          <p:nvSpPr>
            <p:cNvPr id="4" name="Rectangle 3"/>
            <p:cNvSpPr/>
            <p:nvPr/>
          </p:nvSpPr>
          <p:spPr>
            <a:xfrm>
              <a:off x="431800" y="1755482"/>
              <a:ext cx="1080120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Jobs</a:t>
              </a:r>
            </a:p>
            <a:p>
              <a:pPr algn="ctr"/>
              <a:r>
                <a:rPr lang="en-GB" sz="1100" dirty="0" smtClean="0"/>
                <a:t>Holder for all Job instances</a:t>
              </a:r>
              <a:endParaRPr lang="en-GB" sz="11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15976" y="1755482"/>
              <a:ext cx="1080120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Job</a:t>
              </a:r>
            </a:p>
            <a:p>
              <a:pPr algn="ctr"/>
              <a:r>
                <a:rPr lang="en-GB" sz="1100" dirty="0" smtClean="0"/>
                <a:t>Binds together Steps</a:t>
              </a:r>
              <a:endParaRPr lang="en-GB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07276" y="1755482"/>
              <a:ext cx="1080120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Step</a:t>
              </a:r>
            </a:p>
            <a:p>
              <a:pPr algn="ctr"/>
              <a:r>
                <a:rPr lang="en-GB" sz="1100" dirty="0" smtClean="0"/>
                <a:t>Defines </a:t>
              </a:r>
              <a:r>
                <a:rPr lang="en-GB" sz="1100" b="1" dirty="0" smtClean="0"/>
                <a:t>how</a:t>
              </a:r>
              <a:r>
                <a:rPr lang="en-GB" sz="1100" dirty="0" smtClean="0"/>
                <a:t> to perform a Step</a:t>
              </a:r>
              <a:endParaRPr lang="en-GB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15124" y="1755482"/>
              <a:ext cx="1800200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StepInstance</a:t>
              </a:r>
              <a:endParaRPr lang="en-GB" dirty="0" smtClean="0"/>
            </a:p>
            <a:p>
              <a:pPr algn="ctr"/>
              <a:r>
                <a:rPr lang="en-GB" sz="1100" dirty="0" smtClean="0"/>
                <a:t>Defines </a:t>
              </a:r>
              <a:r>
                <a:rPr lang="en-GB" sz="1100" b="1" dirty="0" smtClean="0"/>
                <a:t>what</a:t>
              </a:r>
              <a:r>
                <a:rPr lang="en-GB" sz="1100" dirty="0" smtClean="0"/>
                <a:t> to perform the Step upon – the intent to run a Step.</a:t>
              </a:r>
              <a:endParaRPr lang="en-GB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19380" y="1755482"/>
              <a:ext cx="1800200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StepExecution</a:t>
              </a:r>
              <a:endParaRPr lang="en-GB" dirty="0" smtClean="0"/>
            </a:p>
            <a:p>
              <a:pPr algn="ctr"/>
              <a:r>
                <a:rPr lang="en-GB" sz="1100" dirty="0" smtClean="0"/>
                <a:t>Captures an actual attempt to run a </a:t>
              </a:r>
              <a:r>
                <a:rPr lang="en-GB" sz="1100" dirty="0" err="1" smtClean="0"/>
                <a:t>StepInstance</a:t>
              </a:r>
              <a:r>
                <a:rPr lang="en-GB" sz="1100" dirty="0" smtClean="0"/>
                <a:t>.</a:t>
              </a:r>
              <a:endParaRPr lang="en-GB" sz="1100" dirty="0"/>
            </a:p>
          </p:txBody>
        </p:sp>
        <p:cxnSp>
          <p:nvCxnSpPr>
            <p:cNvPr id="10" name="Straight Connector 9"/>
            <p:cNvCxnSpPr>
              <a:stCxn id="4" idx="3"/>
              <a:endCxn id="5" idx="1"/>
            </p:cNvCxnSpPr>
            <p:nvPr/>
          </p:nvCxnSpPr>
          <p:spPr>
            <a:xfrm>
              <a:off x="1511920" y="2187530"/>
              <a:ext cx="504056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3"/>
              <a:endCxn id="6" idx="1"/>
            </p:cNvCxnSpPr>
            <p:nvPr/>
          </p:nvCxnSpPr>
          <p:spPr>
            <a:xfrm>
              <a:off x="3096096" y="2187530"/>
              <a:ext cx="51118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7" idx="1"/>
            </p:cNvCxnSpPr>
            <p:nvPr/>
          </p:nvCxnSpPr>
          <p:spPr>
            <a:xfrm>
              <a:off x="4687396" y="2187530"/>
              <a:ext cx="52772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3"/>
              <a:endCxn id="8" idx="1"/>
            </p:cNvCxnSpPr>
            <p:nvPr/>
          </p:nvCxnSpPr>
          <p:spPr>
            <a:xfrm>
              <a:off x="7015324" y="2187530"/>
              <a:ext cx="504056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endCxn id="7" idx="2"/>
            </p:cNvCxnSpPr>
            <p:nvPr/>
          </p:nvCxnSpPr>
          <p:spPr>
            <a:xfrm rot="10800000" flipV="1">
              <a:off x="6115224" y="2340838"/>
              <a:ext cx="900100" cy="278740"/>
            </a:xfrm>
            <a:prstGeom prst="bentConnector4">
              <a:avLst>
                <a:gd name="adj1" fmla="val -36702"/>
                <a:gd name="adj2" fmla="val 316511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799952" y="1962214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*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84128" y="197150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*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40312" y="1962214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*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44568" y="197150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*</a:t>
              </a:r>
              <a:endParaRPr lang="en-GB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0432" y="2547570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*</a:t>
              </a:r>
              <a:endParaRPr lang="en-GB" dirty="0"/>
            </a:p>
          </p:txBody>
        </p:sp>
        <p:cxnSp>
          <p:nvCxnSpPr>
            <p:cNvPr id="21" name="Elbow Connector 20"/>
            <p:cNvCxnSpPr>
              <a:endCxn id="6" idx="2"/>
            </p:cNvCxnSpPr>
            <p:nvPr/>
          </p:nvCxnSpPr>
          <p:spPr>
            <a:xfrm>
              <a:off x="3672160" y="2403554"/>
              <a:ext cx="475176" cy="216024"/>
            </a:xfrm>
            <a:prstGeom prst="bentConnector4">
              <a:avLst>
                <a:gd name="adj1" fmla="val 261763"/>
                <a:gd name="adj2" fmla="val 383602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176216" y="2547570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*</a:t>
              </a:r>
              <a:endParaRPr lang="en-GB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04208" y="2987749"/>
              <a:ext cx="10749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Depends upon</a:t>
              </a:r>
              <a:endParaRPr lang="en-GB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48424" y="2988910"/>
              <a:ext cx="10749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Depends upon</a:t>
              </a:r>
              <a:endParaRPr lang="en-GB" sz="11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9792" y="3275781"/>
            <a:ext cx="9289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Jobs</a:t>
            </a:r>
            <a:r>
              <a:rPr lang="en-GB" dirty="0" smtClean="0"/>
              <a:t> – the full set of workflows defined by the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Job</a:t>
            </a:r>
            <a:r>
              <a:rPr lang="en-GB" dirty="0" smtClean="0"/>
              <a:t> – a single workflow (e.g. an analysis)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Step</a:t>
            </a:r>
            <a:r>
              <a:rPr lang="en-GB" dirty="0" smtClean="0"/>
              <a:t> – e.g. defines how to “run HMMER3”  (concrete Step instances implement an </a:t>
            </a:r>
            <a:r>
              <a:rPr lang="en-GB" b="1" dirty="0" smtClean="0"/>
              <a:t>execute()</a:t>
            </a:r>
            <a:r>
              <a:rPr lang="en-GB" dirty="0" smtClean="0"/>
              <a:t> method)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err="1" smtClean="0"/>
              <a:t>StepInstance</a:t>
            </a:r>
            <a:r>
              <a:rPr lang="en-GB" dirty="0" smtClean="0"/>
              <a:t> – e.g. “Run HMMER3 for proteins 101 – 200”.  Describes the intent to run a Step for a particular set of proteins or models.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err="1" smtClean="0"/>
              <a:t>StepExecution</a:t>
            </a:r>
            <a:r>
              <a:rPr lang="en-GB" dirty="0" smtClean="0"/>
              <a:t> – e.g. “First attempt to run HMMER3 for proteins 101 – 200”.  Describes an attempt at running a </a:t>
            </a:r>
            <a:r>
              <a:rPr lang="en-GB" dirty="0" err="1" smtClean="0"/>
              <a:t>StepInstance</a:t>
            </a:r>
            <a:r>
              <a:rPr lang="en-GB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Dependencies:</a:t>
            </a:r>
            <a:r>
              <a:rPr lang="en-GB" dirty="0" smtClean="0"/>
              <a:t> Defined at the Step level.  As </a:t>
            </a:r>
            <a:r>
              <a:rPr lang="en-GB" dirty="0" err="1" smtClean="0"/>
              <a:t>StepInstances</a:t>
            </a:r>
            <a:r>
              <a:rPr lang="en-GB" dirty="0" smtClean="0"/>
              <a:t> are created, these dependencies cascade down to the </a:t>
            </a:r>
            <a:r>
              <a:rPr lang="en-GB" dirty="0" err="1" smtClean="0"/>
              <a:t>StepInstance</a:t>
            </a:r>
            <a:r>
              <a:rPr lang="en-GB" dirty="0" smtClean="0"/>
              <a:t> level as illustrated:</a:t>
            </a:r>
          </a:p>
          <a:p>
            <a:pPr marL="742902" lvl="1" indent="-285750">
              <a:buFont typeface="Arial" pitchFamily="34" charset="0"/>
              <a:buChar char="•"/>
            </a:pPr>
            <a:r>
              <a:rPr lang="en-GB" b="1" dirty="0" smtClean="0"/>
              <a:t>Step dependency:</a:t>
            </a:r>
            <a:r>
              <a:rPr lang="en-GB" dirty="0" smtClean="0"/>
              <a:t> “Pfam run HMMER3” depends upon “write </a:t>
            </a:r>
            <a:r>
              <a:rPr lang="en-GB" dirty="0" err="1" smtClean="0"/>
              <a:t>fasta</a:t>
            </a:r>
            <a:r>
              <a:rPr lang="en-GB" dirty="0" smtClean="0"/>
              <a:t> file”</a:t>
            </a:r>
          </a:p>
          <a:p>
            <a:pPr marL="742902" lvl="1" indent="-285750">
              <a:buFont typeface="Arial" pitchFamily="34" charset="0"/>
              <a:buChar char="•"/>
            </a:pPr>
            <a:r>
              <a:rPr lang="en-GB" b="1" dirty="0" err="1" smtClean="0"/>
              <a:t>StepInstance</a:t>
            </a:r>
            <a:r>
              <a:rPr lang="en-GB" b="1" dirty="0" smtClean="0"/>
              <a:t> dependency: </a:t>
            </a:r>
            <a:r>
              <a:rPr lang="en-GB" dirty="0" smtClean="0"/>
              <a:t>“Pfam run HMMER3 for proteins 101 – 200” depends upon “write </a:t>
            </a:r>
            <a:r>
              <a:rPr lang="en-GB" dirty="0" err="1" smtClean="0"/>
              <a:t>fasta</a:t>
            </a:r>
            <a:r>
              <a:rPr lang="en-GB" dirty="0" smtClean="0"/>
              <a:t> file for proteins 101 – 200”.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978961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Dependencies in a Workflow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1800" y="1691605"/>
            <a:ext cx="9217024" cy="4752528"/>
            <a:chOff x="719832" y="1547589"/>
            <a:chExt cx="9217024" cy="4752528"/>
          </a:xfrm>
        </p:grpSpPr>
        <p:sp>
          <p:nvSpPr>
            <p:cNvPr id="3" name="Rectangle 2"/>
            <p:cNvSpPr/>
            <p:nvPr/>
          </p:nvSpPr>
          <p:spPr>
            <a:xfrm>
              <a:off x="2159992" y="1547589"/>
              <a:ext cx="2376264" cy="61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Write FASTA File</a:t>
              </a:r>
              <a:endParaRPr lang="en-GB" sz="11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59992" y="2927765"/>
              <a:ext cx="2376264" cy="61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Run HMMER3 Binary</a:t>
              </a:r>
              <a:endParaRPr lang="en-GB" sz="11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19832" y="4307941"/>
              <a:ext cx="2376264" cy="61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Delete FASTA file</a:t>
              </a:r>
              <a:endParaRPr lang="en-GB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28144" y="4307941"/>
              <a:ext cx="2376264" cy="61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Parse / store HMMER3 Output</a:t>
              </a:r>
              <a:endParaRPr lang="en-GB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9992" y="5688117"/>
              <a:ext cx="2376264" cy="61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Delete HMMER3 Output</a:t>
              </a:r>
              <a:endParaRPr lang="en-GB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96296" y="5688117"/>
              <a:ext cx="2376264" cy="61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Perform Pfam Post Processing</a:t>
              </a:r>
              <a:endParaRPr lang="en-GB" sz="1100" dirty="0"/>
            </a:p>
          </p:txBody>
        </p:sp>
        <p:cxnSp>
          <p:nvCxnSpPr>
            <p:cNvPr id="10" name="Straight Arrow Connector 9"/>
            <p:cNvCxnSpPr>
              <a:stCxn id="4" idx="0"/>
              <a:endCxn id="3" idx="2"/>
            </p:cNvCxnSpPr>
            <p:nvPr/>
          </p:nvCxnSpPr>
          <p:spPr>
            <a:xfrm flipV="1">
              <a:off x="3348124" y="2159589"/>
              <a:ext cx="0" cy="76817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5" idx="0"/>
              <a:endCxn id="4" idx="1"/>
            </p:cNvCxnSpPr>
            <p:nvPr/>
          </p:nvCxnSpPr>
          <p:spPr>
            <a:xfrm rot="5400000" flipH="1" flipV="1">
              <a:off x="1496890" y="3644839"/>
              <a:ext cx="1074176" cy="252028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6" idx="0"/>
              <a:endCxn id="4" idx="3"/>
            </p:cNvCxnSpPr>
            <p:nvPr/>
          </p:nvCxnSpPr>
          <p:spPr>
            <a:xfrm rot="16200000" flipV="1">
              <a:off x="4089178" y="3680843"/>
              <a:ext cx="1074176" cy="180020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7" idx="0"/>
              <a:endCxn id="6" idx="1"/>
            </p:cNvCxnSpPr>
            <p:nvPr/>
          </p:nvCxnSpPr>
          <p:spPr>
            <a:xfrm rot="5400000" flipH="1" flipV="1">
              <a:off x="2901046" y="5061019"/>
              <a:ext cx="1074176" cy="180020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8" idx="0"/>
              <a:endCxn id="6" idx="3"/>
            </p:cNvCxnSpPr>
            <p:nvPr/>
          </p:nvCxnSpPr>
          <p:spPr>
            <a:xfrm rot="16200000" flipV="1">
              <a:off x="5457330" y="5061019"/>
              <a:ext cx="1074176" cy="180020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416576" y="2267669"/>
              <a:ext cx="172819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696496" y="2483693"/>
              <a:ext cx="32403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The arrows represent the “depends upon” relationship, pointing to the Steps that must complete prior to the Step being considered for execution.  (This may seem counter-intuitive, but is the way in which it is implemented).</a:t>
              </a:r>
              <a:endParaRPr lang="en-GB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4488" y="2051644"/>
              <a:ext cx="3168352" cy="30173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7746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 (Simplified)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59792" y="3491805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Protein</a:t>
            </a:r>
            <a:endParaRPr lang="en-GB" sz="1050" dirty="0"/>
          </a:p>
        </p:txBody>
      </p:sp>
      <p:sp>
        <p:nvSpPr>
          <p:cNvPr id="4" name="Rectangle 3"/>
          <p:cNvSpPr/>
          <p:nvPr/>
        </p:nvSpPr>
        <p:spPr>
          <a:xfrm>
            <a:off x="2015976" y="3491805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Match</a:t>
            </a:r>
            <a:endParaRPr lang="en-GB" sz="1050" dirty="0"/>
          </a:p>
        </p:txBody>
      </p:sp>
      <p:sp>
        <p:nvSpPr>
          <p:cNvPr id="5" name="Rectangle 4"/>
          <p:cNvSpPr/>
          <p:nvPr/>
        </p:nvSpPr>
        <p:spPr>
          <a:xfrm>
            <a:off x="2015976" y="4859957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Protein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35847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100" dirty="0"/>
              <a:t>Introduction to </a:t>
            </a:r>
            <a:r>
              <a:rPr lang="en-GB" sz="3100" dirty="0" err="1"/>
              <a:t>InterProScan</a:t>
            </a:r>
            <a:r>
              <a:rPr lang="en-GB" sz="3100" dirty="0"/>
              <a:t>:</a:t>
            </a:r>
            <a:br>
              <a:rPr lang="en-GB" sz="3100" dirty="0"/>
            </a:br>
            <a:r>
              <a:rPr lang="en-GB" sz="3100" dirty="0"/>
              <a:t>automatic annotation of protein sequence</a:t>
            </a:r>
          </a:p>
        </p:txBody>
      </p:sp>
      <p:grpSp>
        <p:nvGrpSpPr>
          <p:cNvPr id="10243" name="Group 21"/>
          <p:cNvGrpSpPr>
            <a:grpSpLocks/>
          </p:cNvGrpSpPr>
          <p:nvPr/>
        </p:nvGrpSpPr>
        <p:grpSpPr bwMode="auto">
          <a:xfrm>
            <a:off x="315021" y="1732427"/>
            <a:ext cx="5512842" cy="3701091"/>
            <a:chOff x="285720" y="1571612"/>
            <a:chExt cx="5000660" cy="3357586"/>
          </a:xfrm>
        </p:grpSpPr>
        <p:sp>
          <p:nvSpPr>
            <p:cNvPr id="4" name="TextBox 3"/>
            <p:cNvSpPr txBox="1"/>
            <p:nvPr/>
          </p:nvSpPr>
          <p:spPr>
            <a:xfrm>
              <a:off x="285720" y="1714488"/>
              <a:ext cx="1214446" cy="5863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1001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dirty="0"/>
                <a:t>Protein </a:t>
              </a:r>
            </a:p>
            <a:p>
              <a:pPr algn="ctr">
                <a:defRPr/>
              </a:pPr>
              <a:r>
                <a:rPr lang="en-GB" dirty="0"/>
                <a:t>Sequence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4214818"/>
              <a:ext cx="1214446" cy="5863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1001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dirty="0"/>
                <a:t>Predictive</a:t>
              </a:r>
            </a:p>
            <a:p>
              <a:pPr algn="ctr">
                <a:defRPr/>
              </a:pPr>
              <a:r>
                <a:rPr lang="en-GB" dirty="0"/>
                <a:t>Models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28794" y="3000372"/>
              <a:ext cx="1428760" cy="5863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dirty="0"/>
                <a:t>Analysis</a:t>
              </a:r>
            </a:p>
            <a:p>
              <a:pPr algn="ctr">
                <a:defRPr/>
              </a:pPr>
              <a:r>
                <a:rPr lang="en-GB" dirty="0"/>
                <a:t>algorithm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6182" y="3000372"/>
              <a:ext cx="1500198" cy="5863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1001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dirty="0"/>
                <a:t>Reported</a:t>
              </a:r>
            </a:p>
            <a:p>
              <a:pPr algn="ctr">
                <a:defRPr/>
              </a:pPr>
              <a:r>
                <a:rPr lang="en-GB" dirty="0"/>
                <a:t>Matches</a:t>
              </a: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857224" y="1571612"/>
              <a:ext cx="2071703" cy="1571636"/>
            </a:xfrm>
            <a:prstGeom prst="arc">
              <a:avLst>
                <a:gd name="adj1" fmla="val 5253982"/>
                <a:gd name="adj2" fmla="val 10903686"/>
              </a:avLst>
            </a:prstGeom>
            <a:ln>
              <a:headEnd type="arrow" w="lg" len="sm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 sz="2600"/>
            </a:p>
          </p:txBody>
        </p:sp>
        <p:sp>
          <p:nvSpPr>
            <p:cNvPr id="12" name="Arc 11"/>
            <p:cNvSpPr/>
            <p:nvPr/>
          </p:nvSpPr>
          <p:spPr bwMode="auto">
            <a:xfrm flipV="1">
              <a:off x="857224" y="3429000"/>
              <a:ext cx="2071703" cy="1500198"/>
            </a:xfrm>
            <a:prstGeom prst="arc">
              <a:avLst>
                <a:gd name="adj1" fmla="val 5253982"/>
                <a:gd name="adj2" fmla="val 10903686"/>
              </a:avLst>
            </a:prstGeom>
            <a:ln>
              <a:headEnd type="arrow" w="lg" len="sm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 sz="2600"/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3357555" y="3324224"/>
              <a:ext cx="428628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3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1"/>
          <p:cNvGrpSpPr>
            <a:grpSpLocks/>
          </p:cNvGrpSpPr>
          <p:nvPr/>
        </p:nvGrpSpPr>
        <p:grpSpPr bwMode="auto">
          <a:xfrm>
            <a:off x="315021" y="1732427"/>
            <a:ext cx="9529341" cy="3701091"/>
            <a:chOff x="285720" y="1571612"/>
            <a:chExt cx="8643998" cy="3357586"/>
          </a:xfrm>
        </p:grpSpPr>
        <p:sp>
          <p:nvSpPr>
            <p:cNvPr id="4" name="TextBox 3"/>
            <p:cNvSpPr txBox="1"/>
            <p:nvPr/>
          </p:nvSpPr>
          <p:spPr>
            <a:xfrm>
              <a:off x="285720" y="1714488"/>
              <a:ext cx="1214446" cy="5863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1001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dirty="0"/>
                <a:t>Protein </a:t>
              </a:r>
            </a:p>
            <a:p>
              <a:pPr algn="ctr">
                <a:defRPr/>
              </a:pPr>
              <a:r>
                <a:rPr lang="en-GB" dirty="0"/>
                <a:t>Sequence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4214818"/>
              <a:ext cx="1214446" cy="5863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1001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dirty="0"/>
                <a:t>Predictive</a:t>
              </a:r>
            </a:p>
            <a:p>
              <a:pPr algn="ctr">
                <a:defRPr/>
              </a:pPr>
              <a:r>
                <a:rPr lang="en-GB" dirty="0"/>
                <a:t>Models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28794" y="3000372"/>
              <a:ext cx="1428760" cy="5863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dirty="0"/>
                <a:t>Analysis</a:t>
              </a:r>
            </a:p>
            <a:p>
              <a:pPr algn="ctr">
                <a:defRPr/>
              </a:pPr>
              <a:r>
                <a:rPr lang="en-GB" dirty="0"/>
                <a:t>algorithm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6182" y="3000372"/>
              <a:ext cx="1500198" cy="5863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1001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dirty="0"/>
                <a:t>“Raw”</a:t>
              </a:r>
            </a:p>
            <a:p>
              <a:pPr algn="ctr">
                <a:defRPr/>
              </a:pPr>
              <a:r>
                <a:rPr lang="en-GB" dirty="0"/>
                <a:t>Matches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3570" y="3000372"/>
              <a:ext cx="1428760" cy="5863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dirty="0"/>
                <a:t>Filtering</a:t>
              </a:r>
            </a:p>
            <a:p>
              <a:pPr algn="ctr">
                <a:defRPr/>
              </a:pPr>
              <a:r>
                <a:rPr lang="en-GB" dirty="0"/>
                <a:t>algorithm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29520" y="3000372"/>
              <a:ext cx="1500198" cy="5863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1001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dirty="0"/>
                <a:t>Reported</a:t>
              </a:r>
            </a:p>
            <a:p>
              <a:pPr algn="ctr">
                <a:defRPr/>
              </a:pPr>
              <a:r>
                <a:rPr lang="en-GB" dirty="0"/>
                <a:t>Matches</a:t>
              </a: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857224" y="1571612"/>
              <a:ext cx="2071702" cy="1571636"/>
            </a:xfrm>
            <a:prstGeom prst="arc">
              <a:avLst>
                <a:gd name="adj1" fmla="val 5253982"/>
                <a:gd name="adj2" fmla="val 10903686"/>
              </a:avLst>
            </a:prstGeom>
            <a:ln>
              <a:headEnd type="arrow" w="lg" len="sm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 sz="2600"/>
            </a:p>
          </p:txBody>
        </p:sp>
        <p:sp>
          <p:nvSpPr>
            <p:cNvPr id="12" name="Arc 11"/>
            <p:cNvSpPr/>
            <p:nvPr/>
          </p:nvSpPr>
          <p:spPr bwMode="auto">
            <a:xfrm flipV="1">
              <a:off x="857224" y="3429000"/>
              <a:ext cx="2071702" cy="1500198"/>
            </a:xfrm>
            <a:prstGeom prst="arc">
              <a:avLst>
                <a:gd name="adj1" fmla="val 5253982"/>
                <a:gd name="adj2" fmla="val 10903686"/>
              </a:avLst>
            </a:prstGeom>
            <a:ln>
              <a:headEnd type="arrow" w="lg" len="sm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 sz="2600"/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3357554" y="3324224"/>
              <a:ext cx="428628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5286380" y="3324224"/>
              <a:ext cx="35719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7072330" y="3324224"/>
              <a:ext cx="357189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/>
        </p:nvSpPr>
        <p:spPr>
          <a:xfrm>
            <a:off x="504031" y="587975"/>
            <a:ext cx="9072563" cy="1091953"/>
          </a:xfrm>
          <a:prstGeom prst="rect">
            <a:avLst/>
          </a:prstGeom>
        </p:spPr>
        <p:txBody>
          <a:bodyPr/>
          <a:lstStyle>
            <a:lvl1pPr algn="l" defTabSz="1007943" rtl="0" eaLnBrk="1" latinLnBrk="0" hangingPunct="1">
              <a:spcBef>
                <a:spcPct val="0"/>
              </a:spcBef>
              <a:buNone/>
              <a:defRPr sz="4400" kern="1200" spc="-1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100" smtClean="0"/>
              <a:t>Introduction to InterProScan:</a:t>
            </a:r>
            <a:br>
              <a:rPr lang="en-GB" sz="3100" smtClean="0"/>
            </a:br>
            <a:r>
              <a:rPr lang="en-GB" sz="3100" smtClean="0"/>
              <a:t>automatic annotation of protein sequence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33400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100"/>
              <a:t>Scale problem: computational load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7607" y="1580832"/>
            <a:ext cx="3228973" cy="932775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0783" tIns="50392" rIns="100783" bIns="50392">
            <a:spAutoFit/>
          </a:bodyPr>
          <a:lstStyle/>
          <a:p>
            <a:pPr algn="ctr">
              <a:defRPr/>
            </a:pPr>
            <a:r>
              <a:rPr lang="en-GB" dirty="0"/>
              <a:t>&gt;</a:t>
            </a:r>
            <a:r>
              <a:rPr lang="en-GB" b="1" dirty="0" smtClean="0"/>
              <a:t>25 </a:t>
            </a:r>
            <a:r>
              <a:rPr lang="en-GB" b="1" dirty="0"/>
              <a:t>million</a:t>
            </a:r>
          </a:p>
          <a:p>
            <a:pPr algn="ctr">
              <a:defRPr/>
            </a:pPr>
            <a:r>
              <a:rPr lang="en-GB" dirty="0"/>
              <a:t>Protein </a:t>
            </a:r>
          </a:p>
          <a:p>
            <a:pPr algn="ctr">
              <a:defRPr/>
            </a:pPr>
            <a:r>
              <a:rPr lang="en-GB" dirty="0"/>
              <a:t>Sequences in </a:t>
            </a:r>
            <a:r>
              <a:rPr lang="en-GB" dirty="0" err="1"/>
              <a:t>UniParc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47607" y="4646057"/>
            <a:ext cx="3228973" cy="655776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0783" tIns="50392" rIns="100783" bIns="50392">
            <a:spAutoFit/>
          </a:bodyPr>
          <a:lstStyle/>
          <a:p>
            <a:pPr algn="ctr">
              <a:defRPr/>
            </a:pPr>
            <a:r>
              <a:rPr lang="en-GB" dirty="0"/>
              <a:t>Single set of models, e.g. TIGRFAM</a:t>
            </a:r>
          </a:p>
        </p:txBody>
      </p:sp>
      <p:sp>
        <p:nvSpPr>
          <p:cNvPr id="11" name="Arc 10"/>
          <p:cNvSpPr/>
          <p:nvPr/>
        </p:nvSpPr>
        <p:spPr bwMode="auto">
          <a:xfrm>
            <a:off x="4567783" y="1732427"/>
            <a:ext cx="2283892" cy="1732426"/>
          </a:xfrm>
          <a:prstGeom prst="arc">
            <a:avLst>
              <a:gd name="adj1" fmla="val 5253982"/>
              <a:gd name="adj2" fmla="val 10903686"/>
            </a:avLst>
          </a:prstGeom>
          <a:ln>
            <a:headEnd type="arrow" w="lg" len="sm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100783" tIns="50392" rIns="100783" bIns="50392"/>
          <a:lstStyle/>
          <a:p>
            <a:pPr eaLnBrk="0" hangingPunct="0">
              <a:defRPr/>
            </a:pPr>
            <a:endParaRPr lang="en-GB" sz="2600"/>
          </a:p>
        </p:txBody>
      </p:sp>
      <p:sp>
        <p:nvSpPr>
          <p:cNvPr id="12" name="Arc 11"/>
          <p:cNvSpPr/>
          <p:nvPr/>
        </p:nvSpPr>
        <p:spPr bwMode="auto">
          <a:xfrm flipV="1">
            <a:off x="4567783" y="3779839"/>
            <a:ext cx="2283892" cy="1653679"/>
          </a:xfrm>
          <a:prstGeom prst="arc">
            <a:avLst>
              <a:gd name="adj1" fmla="val 5253982"/>
              <a:gd name="adj2" fmla="val 10903686"/>
            </a:avLst>
          </a:prstGeom>
          <a:ln>
            <a:headEnd type="arrow" w="lg" len="sm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100783" tIns="50392" rIns="100783" bIns="50392"/>
          <a:lstStyle/>
          <a:p>
            <a:pPr eaLnBrk="0" hangingPunct="0">
              <a:defRPr/>
            </a:pPr>
            <a:endParaRPr lang="en-GB" sz="2600"/>
          </a:p>
        </p:txBody>
      </p:sp>
      <p:sp>
        <p:nvSpPr>
          <p:cNvPr id="17" name="TextBox 16"/>
          <p:cNvSpPr txBox="1"/>
          <p:nvPr/>
        </p:nvSpPr>
        <p:spPr>
          <a:xfrm>
            <a:off x="5749111" y="3155774"/>
            <a:ext cx="2677685" cy="932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0783" tIns="50392" rIns="100783" bIns="50392">
            <a:spAutoFit/>
          </a:bodyPr>
          <a:lstStyle/>
          <a:p>
            <a:pPr algn="ctr">
              <a:defRPr/>
            </a:pPr>
            <a:r>
              <a:rPr lang="en-GB" dirty="0"/>
              <a:t>Run analysis using HMMER 2 on a single </a:t>
            </a:r>
            <a:r>
              <a:rPr lang="en-GB" b="1" dirty="0"/>
              <a:t>desktop PC</a:t>
            </a:r>
            <a:r>
              <a:rPr lang="en-GB" dirty="0"/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35160" y="5748517"/>
            <a:ext cx="4882837" cy="6557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83" tIns="50392" rIns="100783" bIns="50392">
            <a:spAutoFit/>
          </a:bodyPr>
          <a:lstStyle/>
          <a:p>
            <a:pPr algn="ctr">
              <a:defRPr/>
            </a:pPr>
            <a:r>
              <a:rPr lang="en-GB" i="1" dirty="0"/>
              <a:t>No chance - would take </a:t>
            </a:r>
            <a:r>
              <a:rPr lang="en-GB" b="1" i="1" dirty="0"/>
              <a:t>several years </a:t>
            </a:r>
            <a:r>
              <a:rPr lang="en-GB" i="1" dirty="0"/>
              <a:t>to run to completion.</a:t>
            </a:r>
          </a:p>
        </p:txBody>
      </p:sp>
      <p:sp>
        <p:nvSpPr>
          <p:cNvPr id="24" name="Multiply 23"/>
          <p:cNvSpPr/>
          <p:nvPr/>
        </p:nvSpPr>
        <p:spPr bwMode="auto">
          <a:xfrm>
            <a:off x="5906622" y="2362389"/>
            <a:ext cx="2362663" cy="259865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83" tIns="50392" rIns="100783" bIns="50392"/>
          <a:lstStyle/>
          <a:p>
            <a:pPr eaLnBrk="0" hangingPunct="0">
              <a:defRPr/>
            </a:pPr>
            <a:endParaRPr lang="en-GB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04031" y="251445"/>
            <a:ext cx="9072563" cy="1091953"/>
          </a:xfrm>
        </p:spPr>
        <p:txBody>
          <a:bodyPr/>
          <a:lstStyle/>
          <a:p>
            <a:pPr eaLnBrk="1" hangingPunct="1"/>
            <a:r>
              <a:rPr lang="en-GB" sz="3100" dirty="0"/>
              <a:t>Scale problem: complexity (this is just a sub-set!)</a:t>
            </a:r>
          </a:p>
        </p:txBody>
      </p:sp>
      <p:grpSp>
        <p:nvGrpSpPr>
          <p:cNvPr id="15363" name="Group 60"/>
          <p:cNvGrpSpPr>
            <a:grpSpLocks/>
          </p:cNvGrpSpPr>
          <p:nvPr/>
        </p:nvGrpSpPr>
        <p:grpSpPr bwMode="auto">
          <a:xfrm>
            <a:off x="503808" y="1299249"/>
            <a:ext cx="9408583" cy="6080988"/>
            <a:chOff x="609600" y="767437"/>
            <a:chExt cx="8534400" cy="5515888"/>
          </a:xfrm>
        </p:grpSpPr>
        <p:sp>
          <p:nvSpPr>
            <p:cNvPr id="15364" name="AutoShape 2"/>
            <p:cNvSpPr>
              <a:spLocks noChangeArrowheads="1"/>
            </p:cNvSpPr>
            <p:nvPr/>
          </p:nvSpPr>
          <p:spPr bwMode="auto">
            <a:xfrm>
              <a:off x="6445250" y="2276475"/>
              <a:ext cx="649288" cy="1008063"/>
            </a:xfrm>
            <a:prstGeom prst="downArrow">
              <a:avLst>
                <a:gd name="adj1" fmla="val 50000"/>
                <a:gd name="adj2" fmla="val 38814"/>
              </a:avLst>
            </a:prstGeom>
            <a:solidFill>
              <a:srgbClr val="007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65" name="AutoShape 3"/>
            <p:cNvSpPr>
              <a:spLocks noChangeArrowheads="1"/>
            </p:cNvSpPr>
            <p:nvPr/>
          </p:nvSpPr>
          <p:spPr bwMode="auto">
            <a:xfrm>
              <a:off x="5202238" y="2276475"/>
              <a:ext cx="593725" cy="1008063"/>
            </a:xfrm>
            <a:prstGeom prst="downArrow">
              <a:avLst>
                <a:gd name="adj1" fmla="val 50000"/>
                <a:gd name="adj2" fmla="val 42447"/>
              </a:avLst>
            </a:prstGeom>
            <a:solidFill>
              <a:srgbClr val="007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66" name="AutoShape 4"/>
            <p:cNvSpPr>
              <a:spLocks noChangeArrowheads="1"/>
            </p:cNvSpPr>
            <p:nvPr/>
          </p:nvSpPr>
          <p:spPr bwMode="auto">
            <a:xfrm>
              <a:off x="7912100" y="2276475"/>
              <a:ext cx="649288" cy="1008063"/>
            </a:xfrm>
            <a:prstGeom prst="downArrow">
              <a:avLst>
                <a:gd name="adj1" fmla="val 50000"/>
                <a:gd name="adj2" fmla="val 38814"/>
              </a:avLst>
            </a:prstGeom>
            <a:solidFill>
              <a:srgbClr val="007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67" name="AutoShape 5"/>
            <p:cNvSpPr>
              <a:spLocks noChangeArrowheads="1"/>
            </p:cNvSpPr>
            <p:nvPr/>
          </p:nvSpPr>
          <p:spPr bwMode="auto">
            <a:xfrm>
              <a:off x="5075238" y="3789363"/>
              <a:ext cx="877887" cy="1943100"/>
            </a:xfrm>
            <a:prstGeom prst="downArrowCallout">
              <a:avLst>
                <a:gd name="adj1" fmla="val 25000"/>
                <a:gd name="adj2" fmla="val 25000"/>
                <a:gd name="adj3" fmla="val 36890"/>
                <a:gd name="adj4" fmla="val 6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360">
              <a:solidFill>
                <a:srgbClr val="DF001A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95172" eaLnBrk="0" hangingPunct="0">
                <a:buClr>
                  <a:srgbClr val="000000"/>
                </a:buClr>
                <a:buSzPct val="100000"/>
                <a:tabLst>
                  <a:tab pos="0" algn="l"/>
                  <a:tab pos="1007838" algn="l"/>
                  <a:tab pos="2015677" algn="l"/>
                  <a:tab pos="3023515" algn="l"/>
                  <a:tab pos="4031354" algn="l"/>
                  <a:tab pos="5039193" algn="l"/>
                  <a:tab pos="6047032" algn="l"/>
                  <a:tab pos="7054871" algn="l"/>
                  <a:tab pos="8062709" algn="l"/>
                  <a:tab pos="9070548" algn="l"/>
                  <a:tab pos="10078386" algn="l"/>
                  <a:tab pos="11086225" algn="l"/>
                </a:tabLst>
              </a:pPr>
              <a:r>
                <a:rPr lang="en-GB" sz="1500" b="1">
                  <a:solidFill>
                    <a:srgbClr val="000000"/>
                  </a:solidFill>
                  <a:cs typeface="Arial" pitchFamily="34" charset="0"/>
                </a:rPr>
                <a:t>pirsf</a:t>
              </a:r>
            </a:p>
          </p:txBody>
        </p:sp>
        <p:sp>
          <p:nvSpPr>
            <p:cNvPr id="15368" name="AutoShape 6"/>
            <p:cNvSpPr>
              <a:spLocks noChangeArrowheads="1"/>
            </p:cNvSpPr>
            <p:nvPr/>
          </p:nvSpPr>
          <p:spPr bwMode="auto">
            <a:xfrm>
              <a:off x="7610475" y="1916113"/>
              <a:ext cx="1182688" cy="3763962"/>
            </a:xfrm>
            <a:prstGeom prst="downArrowCallout">
              <a:avLst>
                <a:gd name="adj1" fmla="val 25000"/>
                <a:gd name="adj2" fmla="val 25000"/>
                <a:gd name="adj3" fmla="val 53042"/>
                <a:gd name="adj4" fmla="val 66667"/>
              </a:avLst>
            </a:prstGeom>
            <a:solidFill>
              <a:srgbClr val="99CCFF"/>
            </a:solidFill>
            <a:ln w="9360">
              <a:solidFill>
                <a:srgbClr val="DF001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95172" eaLnBrk="0" hangingPunct="0">
                <a:buClr>
                  <a:srgbClr val="000000"/>
                </a:buClr>
                <a:buSzPct val="100000"/>
                <a:tabLst>
                  <a:tab pos="0" algn="l"/>
                  <a:tab pos="1007838" algn="l"/>
                  <a:tab pos="2015677" algn="l"/>
                  <a:tab pos="3023515" algn="l"/>
                  <a:tab pos="4031354" algn="l"/>
                  <a:tab pos="5039193" algn="l"/>
                  <a:tab pos="6047032" algn="l"/>
                  <a:tab pos="7054871" algn="l"/>
                  <a:tab pos="8062709" algn="l"/>
                  <a:tab pos="9070548" algn="l"/>
                  <a:tab pos="10078386" algn="l"/>
                  <a:tab pos="11086225" algn="l"/>
                </a:tabLst>
              </a:pPr>
              <a:r>
                <a:rPr lang="en-GB" sz="1500" b="1">
                  <a:solidFill>
                    <a:srgbClr val="000000"/>
                  </a:solidFill>
                  <a:cs typeface="Arial" pitchFamily="34" charset="0"/>
                </a:rPr>
                <a:t>pantherScore</a:t>
              </a:r>
            </a:p>
          </p:txBody>
        </p:sp>
        <p:sp>
          <p:nvSpPr>
            <p:cNvPr id="15369" name="AutoShape 7"/>
            <p:cNvSpPr>
              <a:spLocks noChangeArrowheads="1"/>
            </p:cNvSpPr>
            <p:nvPr/>
          </p:nvSpPr>
          <p:spPr bwMode="auto">
            <a:xfrm>
              <a:off x="6011863" y="1916113"/>
              <a:ext cx="1527175" cy="3816350"/>
            </a:xfrm>
            <a:prstGeom prst="downArrowCallout">
              <a:avLst>
                <a:gd name="adj1" fmla="val 19120"/>
                <a:gd name="adj2" fmla="val 25000"/>
                <a:gd name="adj3" fmla="val 41649"/>
                <a:gd name="adj4" fmla="val 6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360">
              <a:solidFill>
                <a:srgbClr val="DF001A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95172" eaLnBrk="0" hangingPunct="0">
                <a:buClr>
                  <a:srgbClr val="000000"/>
                </a:buClr>
                <a:buSzPct val="100000"/>
                <a:tabLst>
                  <a:tab pos="0" algn="l"/>
                  <a:tab pos="1007838" algn="l"/>
                  <a:tab pos="2015677" algn="l"/>
                  <a:tab pos="3023515" algn="l"/>
                  <a:tab pos="4031354" algn="l"/>
                  <a:tab pos="5039193" algn="l"/>
                  <a:tab pos="6047032" algn="l"/>
                  <a:tab pos="7054871" algn="l"/>
                  <a:tab pos="8062709" algn="l"/>
                  <a:tab pos="9070548" algn="l"/>
                  <a:tab pos="10078386" algn="l"/>
                  <a:tab pos="11086225" algn="l"/>
                </a:tabLst>
              </a:pPr>
              <a:r>
                <a:rPr lang="en-GB" sz="1500" b="1">
                  <a:solidFill>
                    <a:srgbClr val="000000"/>
                  </a:solidFill>
                  <a:cs typeface="Arial" pitchFamily="34" charset="0"/>
                </a:rPr>
                <a:t>assignment</a:t>
              </a:r>
            </a:p>
          </p:txBody>
        </p:sp>
        <p:sp>
          <p:nvSpPr>
            <p:cNvPr id="15370" name="AutoShape 8"/>
            <p:cNvSpPr>
              <a:spLocks noChangeArrowheads="1"/>
            </p:cNvSpPr>
            <p:nvPr/>
          </p:nvSpPr>
          <p:spPr bwMode="auto">
            <a:xfrm>
              <a:off x="3011488" y="2300288"/>
              <a:ext cx="649287" cy="984250"/>
            </a:xfrm>
            <a:prstGeom prst="downArrow">
              <a:avLst>
                <a:gd name="adj1" fmla="val 50000"/>
                <a:gd name="adj2" fmla="val 37897"/>
              </a:avLst>
            </a:prstGeom>
            <a:solidFill>
              <a:srgbClr val="007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71" name="AutoShape 9"/>
            <p:cNvSpPr>
              <a:spLocks noChangeArrowheads="1"/>
            </p:cNvSpPr>
            <p:nvPr/>
          </p:nvSpPr>
          <p:spPr bwMode="auto">
            <a:xfrm>
              <a:off x="4106863" y="2300288"/>
              <a:ext cx="649287" cy="984250"/>
            </a:xfrm>
            <a:prstGeom prst="downArrow">
              <a:avLst>
                <a:gd name="adj1" fmla="val 50000"/>
                <a:gd name="adj2" fmla="val 37897"/>
              </a:avLst>
            </a:prstGeom>
            <a:solidFill>
              <a:srgbClr val="007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AutoShape 10"/>
            <p:cNvSpPr>
              <a:spLocks noChangeArrowheads="1"/>
            </p:cNvSpPr>
            <p:nvPr/>
          </p:nvSpPr>
          <p:spPr bwMode="auto">
            <a:xfrm>
              <a:off x="1889125" y="2296012"/>
              <a:ext cx="649288" cy="988892"/>
            </a:xfrm>
            <a:prstGeom prst="downArrow">
              <a:avLst>
                <a:gd name="adj1" fmla="val 50000"/>
                <a:gd name="adj2" fmla="val 38081"/>
              </a:avLst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755650" y="2343631"/>
              <a:ext cx="649288" cy="941273"/>
            </a:xfrm>
            <a:prstGeom prst="downArrow">
              <a:avLst>
                <a:gd name="adj1" fmla="val 50000"/>
                <a:gd name="adj2" fmla="val 36247"/>
              </a:avLst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374" name="Text Box 12"/>
            <p:cNvSpPr txBox="1">
              <a:spLocks noChangeArrowheads="1"/>
            </p:cNvSpPr>
            <p:nvPr/>
          </p:nvSpPr>
          <p:spPr bwMode="auto">
            <a:xfrm>
              <a:off x="2927928" y="1911350"/>
              <a:ext cx="3011054" cy="461609"/>
            </a:xfrm>
            <a:prstGeom prst="rect">
              <a:avLst/>
            </a:prstGeom>
            <a:solidFill>
              <a:srgbClr val="007E82"/>
            </a:solidFill>
            <a:ln w="9360">
              <a:solidFill>
                <a:srgbClr val="007E8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Symbol" pitchFamily="18" charset="2"/>
                <a:buNone/>
              </a:pPr>
              <a:r>
                <a:rPr lang="en-GB" sz="2600">
                  <a:solidFill>
                    <a:srgbClr val="000000"/>
                  </a:solidFill>
                  <a:cs typeface="Arial" pitchFamily="34" charset="0"/>
                </a:rPr>
                <a:t>HMMER 2</a:t>
              </a:r>
            </a:p>
          </p:txBody>
        </p:sp>
        <p:sp>
          <p:nvSpPr>
            <p:cNvPr id="15375" name="Text Box 13"/>
            <p:cNvSpPr txBox="1">
              <a:spLocks noChangeArrowheads="1"/>
            </p:cNvSpPr>
            <p:nvPr/>
          </p:nvSpPr>
          <p:spPr bwMode="auto">
            <a:xfrm>
              <a:off x="609600" y="2557463"/>
              <a:ext cx="865188" cy="293134"/>
            </a:xfrm>
            <a:prstGeom prst="rect">
              <a:avLst/>
            </a:prstGeom>
            <a:solidFill>
              <a:srgbClr val="DCDCDC"/>
            </a:solidFill>
            <a:ln w="9360">
              <a:solidFill>
                <a:srgbClr val="DF001A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spcBef>
                  <a:spcPts val="965"/>
                </a:spcBef>
                <a:buClr>
                  <a:srgbClr val="000000"/>
                </a:buClr>
                <a:buSzPct val="100000"/>
              </a:pPr>
              <a:r>
                <a:rPr lang="en-GB" sz="1500">
                  <a:solidFill>
                    <a:srgbClr val="000000"/>
                  </a:solidFill>
                  <a:cs typeface="Arial" pitchFamily="34" charset="0"/>
                </a:rPr>
                <a:t>Pfam</a:t>
              </a:r>
            </a:p>
          </p:txBody>
        </p:sp>
        <p:sp>
          <p:nvSpPr>
            <p:cNvPr id="15376" name="Text Box 14"/>
            <p:cNvSpPr txBox="1">
              <a:spLocks noChangeArrowheads="1"/>
            </p:cNvSpPr>
            <p:nvPr/>
          </p:nvSpPr>
          <p:spPr bwMode="auto">
            <a:xfrm>
              <a:off x="1544638" y="2557463"/>
              <a:ext cx="1298575" cy="293134"/>
            </a:xfrm>
            <a:prstGeom prst="rect">
              <a:avLst/>
            </a:prstGeom>
            <a:solidFill>
              <a:srgbClr val="DCDCDC"/>
            </a:solidFill>
            <a:ln w="9360">
              <a:solidFill>
                <a:srgbClr val="DF001A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spcBef>
                  <a:spcPts val="965"/>
                </a:spcBef>
                <a:buClr>
                  <a:srgbClr val="000000"/>
                </a:buClr>
                <a:buSzPct val="100000"/>
              </a:pPr>
              <a:r>
                <a:rPr lang="en-GB" sz="1500">
                  <a:solidFill>
                    <a:srgbClr val="000000"/>
                  </a:solidFill>
                  <a:cs typeface="Arial" pitchFamily="34" charset="0"/>
                </a:rPr>
                <a:t>Gene3D</a:t>
              </a:r>
            </a:p>
          </p:txBody>
        </p:sp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2914650" y="2557463"/>
              <a:ext cx="936625" cy="293134"/>
            </a:xfrm>
            <a:prstGeom prst="rect">
              <a:avLst/>
            </a:prstGeom>
            <a:solidFill>
              <a:srgbClr val="DCDCDC"/>
            </a:solidFill>
            <a:ln w="9360">
              <a:solidFill>
                <a:srgbClr val="DF001A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spcBef>
                  <a:spcPts val="965"/>
                </a:spcBef>
                <a:buClr>
                  <a:srgbClr val="000000"/>
                </a:buClr>
                <a:buSzPct val="100000"/>
              </a:pPr>
              <a:r>
                <a:rPr lang="en-GB" sz="1500">
                  <a:solidFill>
                    <a:srgbClr val="000000"/>
                  </a:solidFill>
                  <a:cs typeface="Arial" pitchFamily="34" charset="0"/>
                </a:rPr>
                <a:t>SMART</a:t>
              </a:r>
            </a:p>
          </p:txBody>
        </p:sp>
        <p:sp>
          <p:nvSpPr>
            <p:cNvPr id="15378" name="Text Box 16"/>
            <p:cNvSpPr txBox="1">
              <a:spLocks noChangeArrowheads="1"/>
            </p:cNvSpPr>
            <p:nvPr/>
          </p:nvSpPr>
          <p:spPr bwMode="auto">
            <a:xfrm>
              <a:off x="6026150" y="2573338"/>
              <a:ext cx="1498600" cy="293134"/>
            </a:xfrm>
            <a:prstGeom prst="rect">
              <a:avLst/>
            </a:prstGeom>
            <a:solidFill>
              <a:srgbClr val="DCDCDC"/>
            </a:solidFill>
            <a:ln w="9360">
              <a:solidFill>
                <a:srgbClr val="DF001A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spcBef>
                  <a:spcPts val="965"/>
                </a:spcBef>
                <a:buClr>
                  <a:srgbClr val="000000"/>
                </a:buClr>
                <a:buSzPct val="100000"/>
              </a:pPr>
              <a:r>
                <a:rPr lang="en-GB" sz="1500">
                  <a:solidFill>
                    <a:srgbClr val="000000"/>
                  </a:solidFill>
                  <a:cs typeface="Arial" pitchFamily="34" charset="0"/>
                </a:rPr>
                <a:t>SUPERFAMILY</a:t>
              </a:r>
            </a:p>
          </p:txBody>
        </p:sp>
        <p:sp>
          <p:nvSpPr>
            <p:cNvPr id="15379" name="Text Box 17"/>
            <p:cNvSpPr txBox="1">
              <a:spLocks noChangeArrowheads="1"/>
            </p:cNvSpPr>
            <p:nvPr/>
          </p:nvSpPr>
          <p:spPr bwMode="auto">
            <a:xfrm>
              <a:off x="3922713" y="2557463"/>
              <a:ext cx="1073150" cy="293134"/>
            </a:xfrm>
            <a:prstGeom prst="rect">
              <a:avLst/>
            </a:prstGeom>
            <a:solidFill>
              <a:srgbClr val="DCDCDC"/>
            </a:solidFill>
            <a:ln w="9360">
              <a:solidFill>
                <a:srgbClr val="DF001A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spcBef>
                  <a:spcPts val="965"/>
                </a:spcBef>
                <a:buClr>
                  <a:srgbClr val="000000"/>
                </a:buClr>
                <a:buSzPct val="100000"/>
              </a:pPr>
              <a:r>
                <a:rPr lang="en-GB" sz="1500">
                  <a:solidFill>
                    <a:srgbClr val="000000"/>
                  </a:solidFill>
                  <a:cs typeface="Arial" pitchFamily="34" charset="0"/>
                </a:rPr>
                <a:t>TIGRFAM</a:t>
              </a:r>
            </a:p>
          </p:txBody>
        </p:sp>
        <p:sp>
          <p:nvSpPr>
            <p:cNvPr id="15380" name="Text Box 18"/>
            <p:cNvSpPr txBox="1">
              <a:spLocks noChangeArrowheads="1"/>
            </p:cNvSpPr>
            <p:nvPr/>
          </p:nvSpPr>
          <p:spPr bwMode="auto">
            <a:xfrm>
              <a:off x="5092700" y="2557463"/>
              <a:ext cx="847725" cy="293134"/>
            </a:xfrm>
            <a:prstGeom prst="rect">
              <a:avLst/>
            </a:prstGeom>
            <a:solidFill>
              <a:srgbClr val="DCDCDC"/>
            </a:solidFill>
            <a:ln w="9360">
              <a:solidFill>
                <a:srgbClr val="DF001A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spcBef>
                  <a:spcPts val="965"/>
                </a:spcBef>
                <a:buClr>
                  <a:srgbClr val="000000"/>
                </a:buClr>
                <a:buSzPct val="100000"/>
              </a:pPr>
              <a:r>
                <a:rPr lang="en-GB" sz="1500">
                  <a:solidFill>
                    <a:srgbClr val="000000"/>
                  </a:solidFill>
                  <a:cs typeface="Arial" pitchFamily="34" charset="0"/>
                </a:rPr>
                <a:t>PIRSF</a:t>
              </a:r>
            </a:p>
          </p:txBody>
        </p:sp>
        <p:sp>
          <p:nvSpPr>
            <p:cNvPr id="15381" name="Text Box 19"/>
            <p:cNvSpPr txBox="1">
              <a:spLocks noChangeArrowheads="1"/>
            </p:cNvSpPr>
            <p:nvPr/>
          </p:nvSpPr>
          <p:spPr bwMode="auto">
            <a:xfrm>
              <a:off x="7596188" y="2557463"/>
              <a:ext cx="1196975" cy="293134"/>
            </a:xfrm>
            <a:prstGeom prst="rect">
              <a:avLst/>
            </a:prstGeom>
            <a:solidFill>
              <a:srgbClr val="DCDCDC"/>
            </a:solidFill>
            <a:ln w="9360">
              <a:solidFill>
                <a:srgbClr val="DF001A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spcBef>
                  <a:spcPts val="965"/>
                </a:spcBef>
                <a:buClr>
                  <a:srgbClr val="000000"/>
                </a:buClr>
                <a:buSzPct val="100000"/>
              </a:pPr>
              <a:r>
                <a:rPr lang="en-GB" sz="1500">
                  <a:solidFill>
                    <a:srgbClr val="000000"/>
                  </a:solidFill>
                  <a:cs typeface="Arial" pitchFamily="34" charset="0"/>
                </a:rPr>
                <a:t>PANTHER</a:t>
              </a:r>
            </a:p>
          </p:txBody>
        </p:sp>
        <p:grpSp>
          <p:nvGrpSpPr>
            <p:cNvPr id="15382" name="Group 20"/>
            <p:cNvGrpSpPr>
              <a:grpSpLocks/>
            </p:cNvGrpSpPr>
            <p:nvPr/>
          </p:nvGrpSpPr>
          <p:grpSpPr bwMode="auto">
            <a:xfrm>
              <a:off x="1066800" y="1484313"/>
              <a:ext cx="7175500" cy="430212"/>
              <a:chOff x="672" y="800"/>
              <a:chExt cx="4520" cy="271"/>
            </a:xfrm>
          </p:grpSpPr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672" y="800"/>
                <a:ext cx="1" cy="269"/>
              </a:xfrm>
              <a:prstGeom prst="line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1398" y="801"/>
                <a:ext cx="1" cy="269"/>
              </a:xfrm>
              <a:prstGeom prst="line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>
                <a:off x="2124" y="801"/>
                <a:ext cx="1" cy="269"/>
              </a:xfrm>
              <a:prstGeom prst="line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39" name="Line 24"/>
              <p:cNvSpPr>
                <a:spLocks noChangeShapeType="1"/>
              </p:cNvSpPr>
              <p:nvPr/>
            </p:nvSpPr>
            <p:spPr bwMode="auto">
              <a:xfrm>
                <a:off x="2804" y="801"/>
                <a:ext cx="1" cy="269"/>
              </a:xfrm>
              <a:prstGeom prst="line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0" name="Line 25"/>
              <p:cNvSpPr>
                <a:spLocks noChangeShapeType="1"/>
              </p:cNvSpPr>
              <p:nvPr/>
            </p:nvSpPr>
            <p:spPr bwMode="auto">
              <a:xfrm>
                <a:off x="3479" y="801"/>
                <a:ext cx="1" cy="269"/>
              </a:xfrm>
              <a:prstGeom prst="line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>
                <a:off x="4290" y="801"/>
                <a:ext cx="1" cy="269"/>
              </a:xfrm>
              <a:prstGeom prst="line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2" name="Line 27"/>
              <p:cNvSpPr>
                <a:spLocks noChangeShapeType="1"/>
              </p:cNvSpPr>
              <p:nvPr/>
            </p:nvSpPr>
            <p:spPr bwMode="auto">
              <a:xfrm>
                <a:off x="5193" y="803"/>
                <a:ext cx="1" cy="269"/>
              </a:xfrm>
              <a:prstGeom prst="line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15383" name="Text Box 28"/>
            <p:cNvSpPr txBox="1">
              <a:spLocks noChangeArrowheads="1"/>
            </p:cNvSpPr>
            <p:nvPr/>
          </p:nvSpPr>
          <p:spPr bwMode="auto">
            <a:xfrm>
              <a:off x="684213" y="3746500"/>
              <a:ext cx="7905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spcBef>
                  <a:spcPts val="965"/>
                </a:spcBef>
                <a:buClr>
                  <a:srgbClr val="000000"/>
                </a:buClr>
                <a:buSzPct val="100000"/>
              </a:pPr>
              <a:r>
                <a:rPr lang="en-GB" sz="1500" b="1">
                  <a:solidFill>
                    <a:srgbClr val="000000"/>
                  </a:solidFill>
                  <a:cs typeface="Arial" pitchFamily="34" charset="0"/>
                </a:rPr>
                <a:t>GA cut-off</a:t>
              </a:r>
            </a:p>
          </p:txBody>
        </p:sp>
        <p:sp>
          <p:nvSpPr>
            <p:cNvPr id="15384" name="Text Box 29"/>
            <p:cNvSpPr txBox="1">
              <a:spLocks noChangeArrowheads="1"/>
            </p:cNvSpPr>
            <p:nvPr/>
          </p:nvSpPr>
          <p:spPr bwMode="auto">
            <a:xfrm>
              <a:off x="4064002" y="3760788"/>
              <a:ext cx="7937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spcBef>
                  <a:spcPts val="965"/>
                </a:spcBef>
                <a:buClr>
                  <a:srgbClr val="000000"/>
                </a:buClr>
                <a:buSzPct val="100000"/>
              </a:pPr>
              <a:r>
                <a:rPr lang="en-GB" sz="1500" b="1">
                  <a:solidFill>
                    <a:srgbClr val="000000"/>
                  </a:solidFill>
                  <a:cs typeface="Arial" pitchFamily="34" charset="0"/>
                </a:rPr>
                <a:t>TC cut-off</a:t>
              </a:r>
            </a:p>
          </p:txBody>
        </p:sp>
        <p:sp>
          <p:nvSpPr>
            <p:cNvPr id="15385" name="Text Box 30"/>
            <p:cNvSpPr txBox="1">
              <a:spLocks noChangeArrowheads="1"/>
            </p:cNvSpPr>
            <p:nvPr/>
          </p:nvSpPr>
          <p:spPr bwMode="auto">
            <a:xfrm>
              <a:off x="2800350" y="3760788"/>
              <a:ext cx="108108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spcBef>
                  <a:spcPts val="965"/>
                </a:spcBef>
                <a:buClr>
                  <a:srgbClr val="000000"/>
                </a:buClr>
                <a:buSzPct val="100000"/>
              </a:pPr>
              <a:r>
                <a:rPr lang="en-GB" sz="1500" b="1">
                  <a:solidFill>
                    <a:srgbClr val="000000"/>
                  </a:solidFill>
                  <a:cs typeface="Arial" pitchFamily="34" charset="0"/>
                </a:rPr>
                <a:t>E-value cut-off</a:t>
              </a:r>
            </a:p>
          </p:txBody>
        </p:sp>
        <p:sp>
          <p:nvSpPr>
            <p:cNvPr id="15386" name="Text Box 31"/>
            <p:cNvSpPr txBox="1">
              <a:spLocks noChangeArrowheads="1"/>
            </p:cNvSpPr>
            <p:nvPr/>
          </p:nvSpPr>
          <p:spPr bwMode="auto">
            <a:xfrm>
              <a:off x="1638287" y="3744913"/>
              <a:ext cx="108108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spcBef>
                  <a:spcPts val="965"/>
                </a:spcBef>
                <a:buClr>
                  <a:srgbClr val="000000"/>
                </a:buClr>
                <a:buSzPct val="100000"/>
              </a:pPr>
              <a:r>
                <a:rPr lang="en-GB" sz="1500" b="1">
                  <a:solidFill>
                    <a:srgbClr val="000000"/>
                  </a:solidFill>
                  <a:cs typeface="Arial" pitchFamily="34" charset="0"/>
                </a:rPr>
                <a:t>E-value cut-off</a:t>
              </a:r>
            </a:p>
          </p:txBody>
        </p:sp>
        <p:sp>
          <p:nvSpPr>
            <p:cNvPr id="15387" name="AutoShape 33"/>
            <p:cNvSpPr>
              <a:spLocks noChangeArrowheads="1"/>
            </p:cNvSpPr>
            <p:nvPr/>
          </p:nvSpPr>
          <p:spPr bwMode="auto">
            <a:xfrm>
              <a:off x="682625" y="4215071"/>
              <a:ext cx="792163" cy="714293"/>
            </a:xfrm>
            <a:prstGeom prst="downArrowCallout">
              <a:avLst>
                <a:gd name="adj1" fmla="val 39350"/>
                <a:gd name="adj2" fmla="val 39355"/>
                <a:gd name="adj3" fmla="val 16667"/>
                <a:gd name="adj4" fmla="val 66667"/>
              </a:avLst>
            </a:prstGeom>
            <a:solidFill>
              <a:srgbClr val="CCFFCC"/>
            </a:solidFill>
            <a:ln w="936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95172" eaLnBrk="0" hangingPunct="0">
                <a:buClr>
                  <a:srgbClr val="000000"/>
                </a:buClr>
                <a:buSzPct val="100000"/>
                <a:tabLst>
                  <a:tab pos="0" algn="l"/>
                  <a:tab pos="1007838" algn="l"/>
                  <a:tab pos="2015677" algn="l"/>
                  <a:tab pos="3023515" algn="l"/>
                  <a:tab pos="4031354" algn="l"/>
                  <a:tab pos="5039193" algn="l"/>
                  <a:tab pos="6047032" algn="l"/>
                  <a:tab pos="7054871" algn="l"/>
                  <a:tab pos="8062709" algn="l"/>
                  <a:tab pos="9070548" algn="l"/>
                  <a:tab pos="10078386" algn="l"/>
                  <a:tab pos="11086225" algn="l"/>
                </a:tabLst>
              </a:pPr>
              <a:r>
                <a:rPr lang="en-GB" sz="1500" b="1">
                  <a:solidFill>
                    <a:srgbClr val="000000"/>
                  </a:solidFill>
                  <a:cs typeface="Arial" pitchFamily="34" charset="0"/>
                </a:rPr>
                <a:t>clan</a:t>
              </a:r>
            </a:p>
          </p:txBody>
        </p:sp>
        <p:sp>
          <p:nvSpPr>
            <p:cNvPr id="15388" name="AutoShape 34"/>
            <p:cNvSpPr>
              <a:spLocks noChangeArrowheads="1"/>
            </p:cNvSpPr>
            <p:nvPr/>
          </p:nvSpPr>
          <p:spPr bwMode="auto">
            <a:xfrm>
              <a:off x="674688" y="4929364"/>
              <a:ext cx="792162" cy="784050"/>
            </a:xfrm>
            <a:prstGeom prst="downArrowCallout">
              <a:avLst>
                <a:gd name="adj1" fmla="val 39226"/>
                <a:gd name="adj2" fmla="val 39230"/>
                <a:gd name="adj3" fmla="val 16667"/>
                <a:gd name="adj4" fmla="val 66667"/>
              </a:avLst>
            </a:prstGeom>
            <a:solidFill>
              <a:srgbClr val="CCFFCC"/>
            </a:solidFill>
            <a:ln w="936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95172" eaLnBrk="0" hangingPunct="0">
                <a:buClr>
                  <a:srgbClr val="000000"/>
                </a:buClr>
                <a:buSzPct val="100000"/>
                <a:tabLst>
                  <a:tab pos="0" algn="l"/>
                  <a:tab pos="1007838" algn="l"/>
                  <a:tab pos="2015677" algn="l"/>
                  <a:tab pos="3023515" algn="l"/>
                  <a:tab pos="4031354" algn="l"/>
                  <a:tab pos="5039193" algn="l"/>
                  <a:tab pos="6047032" algn="l"/>
                  <a:tab pos="7054871" algn="l"/>
                  <a:tab pos="8062709" algn="l"/>
                  <a:tab pos="9070548" algn="l"/>
                  <a:tab pos="10078386" algn="l"/>
                  <a:tab pos="11086225" algn="l"/>
                </a:tabLst>
              </a:pPr>
              <a:r>
                <a:rPr lang="en-GB" sz="1500" b="1">
                  <a:solidFill>
                    <a:srgbClr val="000000"/>
                  </a:solidFill>
                  <a:cs typeface="Arial" pitchFamily="34" charset="0"/>
                </a:rPr>
                <a:t>nested</a:t>
              </a:r>
            </a:p>
          </p:txBody>
        </p:sp>
        <p:sp>
          <p:nvSpPr>
            <p:cNvPr id="15389" name="AutoShape 35"/>
            <p:cNvSpPr>
              <a:spLocks noChangeArrowheads="1"/>
            </p:cNvSpPr>
            <p:nvPr/>
          </p:nvSpPr>
          <p:spPr bwMode="auto">
            <a:xfrm>
              <a:off x="2874963" y="4224338"/>
              <a:ext cx="881062" cy="504825"/>
            </a:xfrm>
            <a:prstGeom prst="downArrowCallout">
              <a:avLst>
                <a:gd name="adj1" fmla="val 43632"/>
                <a:gd name="adj2" fmla="val 43632"/>
                <a:gd name="adj3" fmla="val 16667"/>
                <a:gd name="adj4" fmla="val 66667"/>
              </a:avLst>
            </a:prstGeom>
            <a:solidFill>
              <a:srgbClr val="CCFFCC"/>
            </a:solidFill>
            <a:ln w="936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95172" eaLnBrk="0" hangingPunct="0">
                <a:buClr>
                  <a:srgbClr val="000000"/>
                </a:buClr>
                <a:buSzPct val="100000"/>
                <a:tabLst>
                  <a:tab pos="0" algn="l"/>
                  <a:tab pos="1007838" algn="l"/>
                  <a:tab pos="2015677" algn="l"/>
                  <a:tab pos="3023515" algn="l"/>
                  <a:tab pos="4031354" algn="l"/>
                  <a:tab pos="5039193" algn="l"/>
                  <a:tab pos="6047032" algn="l"/>
                  <a:tab pos="7054871" algn="l"/>
                  <a:tab pos="8062709" algn="l"/>
                  <a:tab pos="9070548" algn="l"/>
                  <a:tab pos="10078386" algn="l"/>
                  <a:tab pos="11086225" algn="l"/>
                </a:tabLst>
              </a:pPr>
              <a:r>
                <a:rPr lang="en-GB" sz="1500" b="1">
                  <a:solidFill>
                    <a:srgbClr val="000000"/>
                  </a:solidFill>
                  <a:cs typeface="Arial" pitchFamily="34" charset="0"/>
                </a:rPr>
                <a:t>threshold</a:t>
              </a:r>
            </a:p>
          </p:txBody>
        </p:sp>
        <p:sp>
          <p:nvSpPr>
            <p:cNvPr id="15390" name="AutoShape 36"/>
            <p:cNvSpPr>
              <a:spLocks noChangeArrowheads="1"/>
            </p:cNvSpPr>
            <p:nvPr/>
          </p:nvSpPr>
          <p:spPr bwMode="auto">
            <a:xfrm>
              <a:off x="2874963" y="4743450"/>
              <a:ext cx="881062" cy="989013"/>
            </a:xfrm>
            <a:prstGeom prst="downArrowCallout">
              <a:avLst>
                <a:gd name="adj1" fmla="val 25000"/>
                <a:gd name="adj2" fmla="val 25000"/>
                <a:gd name="adj3" fmla="val 18709"/>
                <a:gd name="adj4" fmla="val 36278"/>
              </a:avLst>
            </a:prstGeom>
            <a:solidFill>
              <a:srgbClr val="CCFFCC"/>
            </a:solidFill>
            <a:ln w="936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95172" eaLnBrk="0" hangingPunct="0">
                <a:buClr>
                  <a:srgbClr val="000000"/>
                </a:buClr>
                <a:buSzPct val="100000"/>
                <a:tabLst>
                  <a:tab pos="0" algn="l"/>
                  <a:tab pos="1007838" algn="l"/>
                  <a:tab pos="2015677" algn="l"/>
                  <a:tab pos="3023515" algn="l"/>
                  <a:tab pos="4031354" algn="l"/>
                  <a:tab pos="5039193" algn="l"/>
                  <a:tab pos="6047032" algn="l"/>
                  <a:tab pos="7054871" algn="l"/>
                  <a:tab pos="8062709" algn="l"/>
                  <a:tab pos="9070548" algn="l"/>
                  <a:tab pos="10078386" algn="l"/>
                  <a:tab pos="11086225" algn="l"/>
                </a:tabLst>
              </a:pPr>
              <a:r>
                <a:rPr lang="en-GB" sz="1500" b="1">
                  <a:solidFill>
                    <a:srgbClr val="000000"/>
                  </a:solidFill>
                  <a:cs typeface="Arial" pitchFamily="34" charset="0"/>
                </a:rPr>
                <a:t>(kinase)</a:t>
              </a:r>
            </a:p>
          </p:txBody>
        </p:sp>
        <p:sp>
          <p:nvSpPr>
            <p:cNvPr id="15391" name="AutoShape 37"/>
            <p:cNvSpPr>
              <a:spLocks noChangeArrowheads="1"/>
            </p:cNvSpPr>
            <p:nvPr/>
          </p:nvSpPr>
          <p:spPr bwMode="auto">
            <a:xfrm>
              <a:off x="1562087" y="4211638"/>
              <a:ext cx="1223963" cy="1517650"/>
            </a:xfrm>
            <a:prstGeom prst="downArrowCallout">
              <a:avLst>
                <a:gd name="adj1" fmla="val 20620"/>
                <a:gd name="adj2" fmla="val 25000"/>
                <a:gd name="adj3" fmla="val 19455"/>
                <a:gd name="adj4" fmla="val 2280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>
              <a:solidFill>
                <a:srgbClr val="33CC33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95172" eaLnBrk="0" hangingPunct="0">
                <a:buClr>
                  <a:srgbClr val="000000"/>
                </a:buClr>
                <a:buSzPct val="100000"/>
                <a:tabLst>
                  <a:tab pos="0" algn="l"/>
                  <a:tab pos="1007838" algn="l"/>
                  <a:tab pos="2015677" algn="l"/>
                  <a:tab pos="3023515" algn="l"/>
                  <a:tab pos="4031354" algn="l"/>
                  <a:tab pos="5039193" algn="l"/>
                  <a:tab pos="6047032" algn="l"/>
                  <a:tab pos="7054871" algn="l"/>
                  <a:tab pos="8062709" algn="l"/>
                  <a:tab pos="9070548" algn="l"/>
                  <a:tab pos="10078386" algn="l"/>
                  <a:tab pos="11086225" algn="l"/>
                </a:tabLst>
              </a:pPr>
              <a:r>
                <a:rPr lang="en-GB" sz="1500" b="1">
                  <a:solidFill>
                    <a:srgbClr val="000000"/>
                  </a:solidFill>
                  <a:cs typeface="Arial" pitchFamily="34" charset="0"/>
                </a:rPr>
                <a:t>domainFinder</a:t>
              </a:r>
            </a:p>
          </p:txBody>
        </p:sp>
        <p:sp>
          <p:nvSpPr>
            <p:cNvPr id="53" name="Oval 38"/>
            <p:cNvSpPr>
              <a:spLocks noChangeArrowheads="1"/>
            </p:cNvSpPr>
            <p:nvPr/>
          </p:nvSpPr>
          <p:spPr bwMode="auto">
            <a:xfrm>
              <a:off x="3709988" y="767437"/>
              <a:ext cx="2082800" cy="47601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1001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defTabSz="495172" eaLnBrk="0" hangingPunct="0">
                <a:buClr>
                  <a:srgbClr val="000000"/>
                </a:buClr>
                <a:buSzPct val="100000"/>
                <a:tabLst>
                  <a:tab pos="0" algn="l"/>
                  <a:tab pos="1007838" algn="l"/>
                  <a:tab pos="2015677" algn="l"/>
                  <a:tab pos="3023515" algn="l"/>
                  <a:tab pos="4031354" algn="l"/>
                  <a:tab pos="5039193" algn="l"/>
                  <a:tab pos="6047032" algn="l"/>
                  <a:tab pos="7054871" algn="l"/>
                  <a:tab pos="8062709" algn="l"/>
                  <a:tab pos="9070548" algn="l"/>
                  <a:tab pos="10078386" algn="l"/>
                  <a:tab pos="11086225" algn="l"/>
                </a:tabLst>
                <a:defRPr/>
              </a:pPr>
              <a:r>
                <a:rPr lang="en-GB" dirty="0"/>
                <a:t>sequence</a:t>
              </a:r>
            </a:p>
          </p:txBody>
        </p:sp>
        <p:sp>
          <p:nvSpPr>
            <p:cNvPr id="15395" name="AutoShape 39"/>
            <p:cNvSpPr>
              <a:spLocks noChangeArrowheads="1"/>
            </p:cNvSpPr>
            <p:nvPr/>
          </p:nvSpPr>
          <p:spPr bwMode="auto">
            <a:xfrm>
              <a:off x="4224339" y="4219575"/>
              <a:ext cx="460375" cy="1512888"/>
            </a:xfrm>
            <a:prstGeom prst="downArrow">
              <a:avLst>
                <a:gd name="adj1" fmla="val 44139"/>
                <a:gd name="adj2" fmla="val 42751"/>
              </a:avLst>
            </a:prstGeom>
            <a:solidFill>
              <a:srgbClr val="CCFFCC"/>
            </a:solidFill>
            <a:ln w="936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6" name="Text Box 40"/>
            <p:cNvSpPr txBox="1">
              <a:spLocks noChangeArrowheads="1"/>
            </p:cNvSpPr>
            <p:nvPr/>
          </p:nvSpPr>
          <p:spPr bwMode="auto">
            <a:xfrm>
              <a:off x="719138" y="5826125"/>
              <a:ext cx="84248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eaLnBrk="1" hangingPunct="1"/>
              <a:endParaRPr lang="en-GB"/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>
              <a:off x="4787900" y="1267438"/>
              <a:ext cx="1588" cy="217461"/>
            </a:xfrm>
            <a:prstGeom prst="lin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7" name="Line 42"/>
            <p:cNvSpPr>
              <a:spLocks noChangeShapeType="1"/>
            </p:cNvSpPr>
            <p:nvPr/>
          </p:nvSpPr>
          <p:spPr bwMode="auto">
            <a:xfrm>
              <a:off x="1042988" y="1484899"/>
              <a:ext cx="7200900" cy="1587"/>
            </a:xfrm>
            <a:prstGeom prst="lin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399" name="Text Box 43"/>
            <p:cNvSpPr txBox="1">
              <a:spLocks noChangeArrowheads="1"/>
            </p:cNvSpPr>
            <p:nvPr/>
          </p:nvSpPr>
          <p:spPr bwMode="auto">
            <a:xfrm>
              <a:off x="700088" y="3382963"/>
              <a:ext cx="5240337" cy="406400"/>
            </a:xfrm>
            <a:prstGeom prst="rect">
              <a:avLst/>
            </a:prstGeom>
            <a:solidFill>
              <a:srgbClr val="FFCCCC"/>
            </a:solidFill>
            <a:ln w="9360">
              <a:solidFill>
                <a:srgbClr val="CC33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spcBef>
                  <a:spcPts val="1378"/>
                </a:spcBef>
                <a:buClr>
                  <a:srgbClr val="000000"/>
                </a:buClr>
                <a:buSzPct val="100000"/>
              </a:pPr>
              <a:r>
                <a:rPr lang="en-GB" sz="2200" b="1">
                  <a:solidFill>
                    <a:srgbClr val="000000"/>
                  </a:solidFill>
                  <a:cs typeface="Arial" pitchFamily="34" charset="0"/>
                </a:rPr>
                <a:t>Raw matches</a:t>
              </a:r>
            </a:p>
          </p:txBody>
        </p:sp>
        <p:sp>
          <p:nvSpPr>
            <p:cNvPr id="15400" name="Text Box 44"/>
            <p:cNvSpPr txBox="1">
              <a:spLocks noChangeArrowheads="1"/>
            </p:cNvSpPr>
            <p:nvPr/>
          </p:nvSpPr>
          <p:spPr bwMode="auto">
            <a:xfrm>
              <a:off x="684213" y="5746750"/>
              <a:ext cx="8077200" cy="406400"/>
            </a:xfrm>
            <a:prstGeom prst="rect">
              <a:avLst/>
            </a:prstGeom>
            <a:solidFill>
              <a:srgbClr val="FFCCCC"/>
            </a:solidFill>
            <a:ln w="9360">
              <a:solidFill>
                <a:srgbClr val="CC33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Geneva"/>
                  <a:cs typeface="Geneva"/>
                </a:defRPr>
              </a:lvl9pPr>
            </a:lstStyle>
            <a:p>
              <a:pPr algn="ctr">
                <a:spcBef>
                  <a:spcPts val="1378"/>
                </a:spcBef>
                <a:buClr>
                  <a:srgbClr val="000000"/>
                </a:buClr>
                <a:buSzPct val="100000"/>
              </a:pPr>
              <a:r>
                <a:rPr lang="en-GB" sz="2200" b="1">
                  <a:solidFill>
                    <a:srgbClr val="000000"/>
                  </a:solidFill>
                  <a:cs typeface="Arial" pitchFamily="34" charset="0"/>
                </a:rPr>
                <a:t>Filtered matches</a:t>
              </a: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619125" y="1929345"/>
              <a:ext cx="2206625" cy="4616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360">
              <a:solidFill>
                <a:srgbClr val="007E8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495172" eaLnBrk="0" hangingPunct="0">
                <a:buClr>
                  <a:srgbClr val="000000"/>
                </a:buClr>
                <a:buSzPct val="100000"/>
                <a:tabLst>
                  <a:tab pos="0" algn="l"/>
                  <a:tab pos="1007838" algn="l"/>
                  <a:tab pos="2015677" algn="l"/>
                  <a:tab pos="3023515" algn="l"/>
                  <a:tab pos="4031354" algn="l"/>
                  <a:tab pos="5039193" algn="l"/>
                  <a:tab pos="6047032" algn="l"/>
                  <a:tab pos="7054871" algn="l"/>
                  <a:tab pos="8062709" algn="l"/>
                  <a:tab pos="9070548" algn="l"/>
                  <a:tab pos="10078386" algn="l"/>
                  <a:tab pos="11086225" algn="l"/>
                </a:tabLst>
                <a:defRPr/>
              </a:pPr>
              <a:r>
                <a:rPr lang="en-GB" sz="2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HMMER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1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0" y="6535969"/>
            <a:ext cx="10080625" cy="1181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16501" y="1732425"/>
            <a:ext cx="2126381" cy="1007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500" b="1" dirty="0"/>
              <a:t>80% overlap in functionality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528" y="208242"/>
            <a:ext cx="9420835" cy="12599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InterProScan 5 : Why build another one?</a:t>
            </a:r>
            <a:endParaRPr lang="en-US" sz="2600"/>
          </a:p>
        </p:txBody>
      </p:sp>
      <p:sp>
        <p:nvSpPr>
          <p:cNvPr id="5" name="Rounded Rectangle 4"/>
          <p:cNvSpPr/>
          <p:nvPr/>
        </p:nvSpPr>
        <p:spPr>
          <a:xfrm>
            <a:off x="1417588" y="1181201"/>
            <a:ext cx="2835176" cy="22049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500" dirty="0" err="1"/>
              <a:t>InterPro</a:t>
            </a:r>
            <a:r>
              <a:rPr lang="en-GB" sz="1500" dirty="0"/>
              <a:t> internal analysis Pipeline (</a:t>
            </a:r>
            <a:r>
              <a:rPr lang="en-GB" sz="1500" b="1" dirty="0">
                <a:solidFill>
                  <a:srgbClr val="FFFF00"/>
                </a:solidFill>
              </a:rPr>
              <a:t>Onion</a:t>
            </a:r>
            <a:r>
              <a:rPr lang="en-GB" sz="1500" dirty="0"/>
              <a:t>)</a:t>
            </a:r>
          </a:p>
          <a:p>
            <a:pPr algn="ctr">
              <a:defRPr/>
            </a:pPr>
            <a:endParaRPr lang="en-GB" sz="1500" dirty="0"/>
          </a:p>
          <a:p>
            <a:pPr>
              <a:buFont typeface="Arial" pitchFamily="34" charset="0"/>
              <a:buChar char="•"/>
              <a:defRPr/>
            </a:pPr>
            <a:r>
              <a:rPr lang="en-GB" sz="1500" dirty="0"/>
              <a:t> Java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sz="1500" dirty="0"/>
              <a:t> Not portable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sz="1500" dirty="0"/>
              <a:t> Legacy architecture / code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sz="1500" dirty="0"/>
              <a:t> Matches stored:</a:t>
            </a:r>
          </a:p>
          <a:p>
            <a:pPr>
              <a:defRPr/>
            </a:pPr>
            <a:r>
              <a:rPr lang="en-GB" sz="1300" dirty="0" err="1"/>
              <a:t>UniParc</a:t>
            </a:r>
            <a:r>
              <a:rPr lang="en-GB" sz="1300" dirty="0"/>
              <a:t> &lt;-&gt; all member DBs.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06617" y="1181201"/>
            <a:ext cx="2835176" cy="22049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500" b="1" dirty="0" err="1">
                <a:solidFill>
                  <a:srgbClr val="FFFF00"/>
                </a:solidFill>
              </a:rPr>
              <a:t>InterProScan</a:t>
            </a:r>
            <a:r>
              <a:rPr lang="en-GB" sz="1500" b="1" dirty="0">
                <a:solidFill>
                  <a:srgbClr val="FFFF00"/>
                </a:solidFill>
              </a:rPr>
              <a:t> 4.0</a:t>
            </a:r>
          </a:p>
          <a:p>
            <a:pPr algn="ctr">
              <a:defRPr/>
            </a:pPr>
            <a:endParaRPr lang="en-GB" sz="1500" dirty="0"/>
          </a:p>
          <a:p>
            <a:pPr>
              <a:buFont typeface="Arial" pitchFamily="34" charset="0"/>
              <a:buChar char="•"/>
              <a:defRPr/>
            </a:pPr>
            <a:r>
              <a:rPr lang="en-GB" sz="1500" dirty="0"/>
              <a:t> Perl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sz="1500" dirty="0"/>
              <a:t> Portable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sz="1500" dirty="0"/>
              <a:t> Some problems with local configuration.  Not modular.  Lack of resource for maintenance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2497" y="3622329"/>
            <a:ext cx="9214386" cy="37011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793573" rIns="100783" bIns="39678" numCol="2" anchor="ctr"/>
          <a:lstStyle/>
          <a:p>
            <a:pPr>
              <a:buFont typeface="Arial" pitchFamily="34" charset="0"/>
              <a:buChar char="•"/>
              <a:defRPr/>
            </a:pPr>
            <a:r>
              <a:rPr lang="en-GB" sz="1500" dirty="0"/>
              <a:t> </a:t>
            </a:r>
            <a:r>
              <a:rPr lang="en-GB" dirty="0"/>
              <a:t>Maintainable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dirty="0"/>
              <a:t> Easy to add new model sets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dirty="0"/>
              <a:t> Modular architecture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dirty="0"/>
              <a:t> Back-end for new </a:t>
            </a:r>
            <a:r>
              <a:rPr lang="en-GB" dirty="0" err="1"/>
              <a:t>InterPro</a:t>
            </a:r>
            <a:r>
              <a:rPr lang="en-GB" dirty="0"/>
              <a:t> web site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dirty="0"/>
              <a:t> Consistent results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dirty="0"/>
              <a:t> Release developer time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dirty="0"/>
              <a:t> Reliable / auditable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dirty="0"/>
              <a:t> No redundant calculations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dirty="0"/>
              <a:t> Incorporate new data model / XML exchange format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sz="1500" dirty="0"/>
              <a:t> </a:t>
            </a:r>
            <a:r>
              <a:rPr lang="en-GB" dirty="0"/>
              <a:t>Easy to port on to different architectures:</a:t>
            </a:r>
            <a:endParaRPr lang="en-GB" sz="1300" dirty="0"/>
          </a:p>
          <a:p>
            <a:pPr lvl="1">
              <a:buFont typeface="Arial" pitchFamily="34" charset="0"/>
              <a:buChar char="•"/>
              <a:defRPr/>
            </a:pPr>
            <a:r>
              <a:rPr lang="en-GB" sz="1300" dirty="0" smtClean="0"/>
              <a:t> Single machine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sz="1300" dirty="0" smtClean="0"/>
              <a:t> Simple </a:t>
            </a:r>
            <a:r>
              <a:rPr lang="en-GB" sz="1300" b="1" dirty="0"/>
              <a:t>LAN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sz="1300" dirty="0"/>
              <a:t> </a:t>
            </a:r>
            <a:r>
              <a:rPr lang="en-GB" sz="1300" b="1" dirty="0"/>
              <a:t>LSF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sz="1300" dirty="0"/>
              <a:t> </a:t>
            </a:r>
            <a:r>
              <a:rPr lang="en-GB" sz="1300" b="1" dirty="0"/>
              <a:t>PBS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sz="1300" dirty="0"/>
              <a:t> </a:t>
            </a:r>
            <a:r>
              <a:rPr lang="en-GB" sz="1300" b="1" dirty="0"/>
              <a:t>Sun Grid Engine</a:t>
            </a:r>
            <a:r>
              <a:rPr lang="en-GB" sz="1300" dirty="0"/>
              <a:t>   ...cloud? GRID?</a:t>
            </a:r>
          </a:p>
          <a:p>
            <a:pPr lvl="1">
              <a:buFont typeface="Arial" pitchFamily="34" charset="0"/>
              <a:buChar char="•"/>
              <a:defRPr/>
            </a:pPr>
            <a:endParaRPr lang="en-GB" sz="1300" dirty="0"/>
          </a:p>
          <a:p>
            <a:pPr>
              <a:buFont typeface="Arial" pitchFamily="34" charset="0"/>
              <a:buChar char="•"/>
              <a:defRPr/>
            </a:pPr>
            <a:r>
              <a:rPr lang="en-GB" dirty="0"/>
              <a:t> Supports:</a:t>
            </a:r>
            <a:endParaRPr lang="en-GB" sz="1300" dirty="0"/>
          </a:p>
          <a:p>
            <a:pPr lvl="1">
              <a:buFont typeface="Arial" pitchFamily="34" charset="0"/>
              <a:buChar char="•"/>
              <a:defRPr/>
            </a:pPr>
            <a:r>
              <a:rPr lang="en-GB" sz="1300" dirty="0"/>
              <a:t> </a:t>
            </a:r>
            <a:r>
              <a:rPr lang="en-GB" sz="1500" dirty="0"/>
              <a:t>Onion &amp; </a:t>
            </a:r>
            <a:r>
              <a:rPr lang="en-GB" sz="1500" dirty="0" err="1"/>
              <a:t>InterProScan</a:t>
            </a:r>
            <a:r>
              <a:rPr lang="en-GB" sz="1500" dirty="0"/>
              <a:t> 4.0 functionality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sz="1500" dirty="0"/>
              <a:t> </a:t>
            </a:r>
            <a:r>
              <a:rPr lang="en-GB" sz="1500" dirty="0" err="1"/>
              <a:t>metagenomic</a:t>
            </a:r>
            <a:r>
              <a:rPr lang="en-GB" sz="1500" dirty="0"/>
              <a:t> data analysis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sz="1500" dirty="0"/>
              <a:t> genomic sequence analysis (ORF prediction etc.)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7" idx="4"/>
            <a:endCxn id="8" idx="0"/>
          </p:cNvCxnSpPr>
          <p:nvPr/>
        </p:nvCxnSpPr>
        <p:spPr>
          <a:xfrm rot="5400000">
            <a:off x="4638709" y="3180489"/>
            <a:ext cx="881962" cy="1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97" name="TextBox 19"/>
          <p:cNvSpPr txBox="1">
            <a:spLocks noChangeArrowheads="1"/>
          </p:cNvSpPr>
          <p:nvPr/>
        </p:nvSpPr>
        <p:spPr bwMode="auto">
          <a:xfrm>
            <a:off x="1417589" y="3779838"/>
            <a:ext cx="7324205" cy="84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3" tIns="50392" rIns="100783" bIns="503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ctr" eaLnBrk="1" hangingPunct="1"/>
            <a:r>
              <a:rPr lang="en-GB" sz="3100" b="1">
                <a:solidFill>
                  <a:srgbClr val="FFFF00"/>
                </a:solidFill>
              </a:rPr>
              <a:t>InterProScan 5.0</a:t>
            </a:r>
            <a:endParaRPr lang="en-GB" sz="3100"/>
          </a:p>
          <a:p>
            <a:pPr algn="ctr"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2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0" y="6535969"/>
            <a:ext cx="10080625" cy="1181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23528" y="314988"/>
            <a:ext cx="9105815" cy="115320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100" dirty="0"/>
              <a:t>Design for modularity – ease of maintenance</a:t>
            </a:r>
          </a:p>
        </p:txBody>
      </p:sp>
      <p:sp>
        <p:nvSpPr>
          <p:cNvPr id="13" name="Can 12"/>
          <p:cNvSpPr/>
          <p:nvPr/>
        </p:nvSpPr>
        <p:spPr>
          <a:xfrm>
            <a:off x="8111755" y="4094826"/>
            <a:ext cx="1417588" cy="1417439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500" dirty="0"/>
              <a:t>Oracle</a:t>
            </a:r>
          </a:p>
          <a:p>
            <a:pPr algn="ctr">
              <a:defRPr/>
            </a:pPr>
            <a:r>
              <a:rPr lang="en-GB" sz="1500" dirty="0" err="1"/>
              <a:t>MySQL</a:t>
            </a:r>
            <a:endParaRPr lang="en-GB" sz="1500" dirty="0"/>
          </a:p>
          <a:p>
            <a:pPr algn="ctr">
              <a:defRPr/>
            </a:pPr>
            <a:r>
              <a:rPr lang="en-GB" sz="1500" dirty="0" err="1"/>
              <a:t>PostgreSQL</a:t>
            </a:r>
            <a:endParaRPr lang="en-GB" sz="1500" dirty="0"/>
          </a:p>
          <a:p>
            <a:pPr algn="ctr">
              <a:defRPr/>
            </a:pPr>
            <a:r>
              <a:rPr lang="en-GB" sz="1500" dirty="0"/>
              <a:t>HSQLDB</a:t>
            </a:r>
          </a:p>
        </p:txBody>
      </p:sp>
      <p:sp>
        <p:nvSpPr>
          <p:cNvPr id="22" name="Oval 21"/>
          <p:cNvSpPr/>
          <p:nvPr/>
        </p:nvSpPr>
        <p:spPr>
          <a:xfrm>
            <a:off x="236231" y="5512303"/>
            <a:ext cx="945065" cy="62997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200" b="1" dirty="0"/>
              <a:t>XML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26382" y="6535971"/>
            <a:ext cx="4961557" cy="6299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500" dirty="0"/>
              <a:t>Data Model</a:t>
            </a:r>
          </a:p>
        </p:txBody>
      </p:sp>
      <p:cxnSp>
        <p:nvCxnSpPr>
          <p:cNvPr id="36" name="Straight Arrow Connector 35"/>
          <p:cNvCxnSpPr>
            <a:stCxn id="38" idx="3"/>
            <a:endCxn id="13" idx="2"/>
          </p:cNvCxnSpPr>
          <p:nvPr/>
        </p:nvCxnSpPr>
        <p:spPr>
          <a:xfrm flipV="1">
            <a:off x="7087939" y="4803544"/>
            <a:ext cx="10238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725295" y="4488559"/>
            <a:ext cx="2362646" cy="6299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500" dirty="0"/>
              <a:t>Data Access Layer</a:t>
            </a:r>
          </a:p>
          <a:p>
            <a:pPr algn="ctr">
              <a:defRPr/>
            </a:pPr>
            <a:r>
              <a:rPr lang="en-GB" sz="1200" dirty="0"/>
              <a:t>Database I/O</a:t>
            </a:r>
            <a:endParaRPr lang="en-GB" sz="1300" dirty="0"/>
          </a:p>
        </p:txBody>
      </p:sp>
      <p:sp>
        <p:nvSpPr>
          <p:cNvPr id="39" name="Rounded Rectangle 38"/>
          <p:cNvSpPr/>
          <p:nvPr/>
        </p:nvSpPr>
        <p:spPr>
          <a:xfrm>
            <a:off x="4725295" y="5512263"/>
            <a:ext cx="2362646" cy="6299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500" dirty="0"/>
              <a:t>Input / Output Layer</a:t>
            </a:r>
          </a:p>
          <a:p>
            <a:pPr algn="ctr">
              <a:defRPr/>
            </a:pPr>
            <a:r>
              <a:rPr lang="en-GB" sz="1200" dirty="0"/>
              <a:t>File I/O</a:t>
            </a:r>
            <a:endParaRPr lang="en-GB" sz="1500" dirty="0"/>
          </a:p>
        </p:txBody>
      </p:sp>
      <p:sp>
        <p:nvSpPr>
          <p:cNvPr id="40" name="Rounded Rectangle 39"/>
          <p:cNvSpPr/>
          <p:nvPr/>
        </p:nvSpPr>
        <p:spPr>
          <a:xfrm>
            <a:off x="4725295" y="3464851"/>
            <a:ext cx="2362646" cy="6299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500" dirty="0"/>
              <a:t>“Business Logic” Layer</a:t>
            </a:r>
          </a:p>
          <a:p>
            <a:pPr algn="ctr">
              <a:defRPr/>
            </a:pPr>
            <a:r>
              <a:rPr lang="en-GB" sz="1200" dirty="0"/>
              <a:t>Performing analyses</a:t>
            </a:r>
            <a:endParaRPr lang="en-GB" sz="1300" dirty="0"/>
          </a:p>
        </p:txBody>
      </p:sp>
      <p:sp>
        <p:nvSpPr>
          <p:cNvPr id="41" name="Rounded Rectangle 40"/>
          <p:cNvSpPr/>
          <p:nvPr/>
        </p:nvSpPr>
        <p:spPr>
          <a:xfrm>
            <a:off x="4725295" y="2441147"/>
            <a:ext cx="2362646" cy="6299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500" dirty="0"/>
              <a:t>Job Management Layer</a:t>
            </a:r>
          </a:p>
          <a:p>
            <a:pPr algn="ctr">
              <a:defRPr/>
            </a:pPr>
            <a:r>
              <a:rPr lang="en-GB" sz="1200" dirty="0"/>
              <a:t>Scheduling analyses</a:t>
            </a:r>
            <a:endParaRPr lang="en-GB" sz="1300" dirty="0"/>
          </a:p>
        </p:txBody>
      </p:sp>
      <p:sp>
        <p:nvSpPr>
          <p:cNvPr id="42" name="Rounded Rectangle 41"/>
          <p:cNvSpPr/>
          <p:nvPr/>
        </p:nvSpPr>
        <p:spPr>
          <a:xfrm>
            <a:off x="4725295" y="1417439"/>
            <a:ext cx="2362646" cy="6299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500" dirty="0"/>
              <a:t>JMS (Java Messaging Service) Layer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126383" y="5512263"/>
            <a:ext cx="2362646" cy="6299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500" dirty="0"/>
              <a:t>XML Reading / Writing</a:t>
            </a:r>
          </a:p>
        </p:txBody>
      </p:sp>
      <p:cxnSp>
        <p:nvCxnSpPr>
          <p:cNvPr id="48" name="Straight Arrow Connector 47"/>
          <p:cNvCxnSpPr>
            <a:stCxn id="22" idx="6"/>
            <a:endCxn id="43" idx="1"/>
          </p:cNvCxnSpPr>
          <p:nvPr/>
        </p:nvCxnSpPr>
        <p:spPr>
          <a:xfrm>
            <a:off x="1181325" y="5827250"/>
            <a:ext cx="945059" cy="1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36231" y="1417449"/>
            <a:ext cx="1338842" cy="62997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200" b="1" dirty="0"/>
              <a:t>Cluster Platform</a:t>
            </a:r>
          </a:p>
        </p:txBody>
      </p:sp>
      <p:cxnSp>
        <p:nvCxnSpPr>
          <p:cNvPr id="55" name="Straight Arrow Connector 54"/>
          <p:cNvCxnSpPr>
            <a:stCxn id="42" idx="1"/>
          </p:cNvCxnSpPr>
          <p:nvPr/>
        </p:nvCxnSpPr>
        <p:spPr>
          <a:xfrm rot="10800000">
            <a:off x="4095255" y="1732426"/>
            <a:ext cx="630039" cy="1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68850" y="1511914"/>
            <a:ext cx="2126397" cy="4410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83" tIns="50392" rIns="100783" bIns="50392">
            <a:spAutoFit/>
          </a:bodyPr>
          <a:lstStyle/>
          <a:p>
            <a:pPr algn="ctr">
              <a:defRPr/>
            </a:pPr>
            <a:r>
              <a:rPr lang="en-GB" sz="1100" dirty="0"/>
              <a:t>Queues &amp; monitors analysis steps</a:t>
            </a:r>
          </a:p>
        </p:txBody>
      </p:sp>
      <p:cxnSp>
        <p:nvCxnSpPr>
          <p:cNvPr id="66" name="Straight Arrow Connector 65"/>
          <p:cNvCxnSpPr>
            <a:endCxn id="51" idx="6"/>
          </p:cNvCxnSpPr>
          <p:nvPr/>
        </p:nvCxnSpPr>
        <p:spPr>
          <a:xfrm rot="10800000">
            <a:off x="1575099" y="1732426"/>
            <a:ext cx="393775" cy="1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9" idx="2"/>
          </p:cNvCxnSpPr>
          <p:nvPr/>
        </p:nvCxnSpPr>
        <p:spPr>
          <a:xfrm rot="5400000">
            <a:off x="5708876" y="6339978"/>
            <a:ext cx="395483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3" idx="2"/>
          </p:cNvCxnSpPr>
          <p:nvPr/>
        </p:nvCxnSpPr>
        <p:spPr>
          <a:xfrm rot="5400000">
            <a:off x="3109965" y="6339978"/>
            <a:ext cx="393733" cy="175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8" idx="2"/>
            <a:endCxn id="39" idx="0"/>
          </p:cNvCxnSpPr>
          <p:nvPr/>
        </p:nvCxnSpPr>
        <p:spPr>
          <a:xfrm rot="5400000">
            <a:off x="5710625" y="5316273"/>
            <a:ext cx="393734" cy="175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0" idx="2"/>
            <a:endCxn id="38" idx="0"/>
          </p:cNvCxnSpPr>
          <p:nvPr/>
        </p:nvCxnSpPr>
        <p:spPr>
          <a:xfrm rot="5400000">
            <a:off x="5710627" y="4292566"/>
            <a:ext cx="393733" cy="175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1" idx="2"/>
            <a:endCxn id="40" idx="0"/>
          </p:cNvCxnSpPr>
          <p:nvPr/>
        </p:nvCxnSpPr>
        <p:spPr>
          <a:xfrm rot="5400000">
            <a:off x="5709752" y="3267987"/>
            <a:ext cx="395483" cy="175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2"/>
            <a:endCxn id="41" idx="0"/>
          </p:cNvCxnSpPr>
          <p:nvPr/>
        </p:nvCxnSpPr>
        <p:spPr>
          <a:xfrm rot="5400000">
            <a:off x="5710625" y="2243405"/>
            <a:ext cx="393734" cy="175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415" name="Group 109"/>
          <p:cNvGrpSpPr>
            <a:grpSpLocks/>
          </p:cNvGrpSpPr>
          <p:nvPr/>
        </p:nvGrpSpPr>
        <p:grpSpPr bwMode="auto">
          <a:xfrm>
            <a:off x="7402959" y="5619010"/>
            <a:ext cx="2441402" cy="1781150"/>
            <a:chOff x="6786578" y="1571612"/>
            <a:chExt cx="2214578" cy="1616195"/>
          </a:xfrm>
        </p:grpSpPr>
        <p:sp>
          <p:nvSpPr>
            <p:cNvPr id="91" name="TextBox 90"/>
            <p:cNvSpPr txBox="1"/>
            <p:nvPr/>
          </p:nvSpPr>
          <p:spPr>
            <a:xfrm>
              <a:off x="6786578" y="1571612"/>
              <a:ext cx="2214578" cy="161619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sz="1200" b="1" dirty="0">
                  <a:solidFill>
                    <a:schemeClr val="accent5">
                      <a:lumMod val="25000"/>
                    </a:schemeClr>
                  </a:solidFill>
                </a:rPr>
                <a:t>Dependencies,</a:t>
              </a:r>
            </a:p>
            <a:p>
              <a:pPr>
                <a:defRPr/>
              </a:pPr>
              <a:r>
                <a:rPr lang="en-GB" sz="1200" b="1" dirty="0">
                  <a:solidFill>
                    <a:schemeClr val="accent5">
                      <a:lumMod val="25000"/>
                    </a:schemeClr>
                  </a:solidFill>
                </a:rPr>
                <a:t>represented by: </a:t>
              </a:r>
            </a:p>
            <a:p>
              <a:pPr>
                <a:defRPr/>
              </a:pPr>
              <a:r>
                <a:rPr lang="en-GB" sz="1200" b="1" dirty="0">
                  <a:solidFill>
                    <a:schemeClr val="accent5">
                      <a:lumMod val="25000"/>
                    </a:schemeClr>
                  </a:solidFill>
                </a:rPr>
                <a:t>Are all one-way,</a:t>
              </a:r>
            </a:p>
            <a:p>
              <a:pPr>
                <a:defRPr/>
              </a:pPr>
              <a:r>
                <a:rPr lang="en-GB" sz="1200" b="1" dirty="0">
                  <a:solidFill>
                    <a:schemeClr val="accent5">
                      <a:lumMod val="25000"/>
                    </a:schemeClr>
                  </a:solidFill>
                </a:rPr>
                <a:t>resulting in low-coupling between the layers.  Each layer can be replaced relatively easily (especially layers at the top of the stack) improving maintainability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rot="5400000">
              <a:off x="8323249" y="1820906"/>
              <a:ext cx="357269" cy="1588"/>
            </a:xfrm>
            <a:prstGeom prst="straightConnector1">
              <a:avLst/>
            </a:prstGeom>
            <a:ln w="25400">
              <a:prstDash val="sysDot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2" name="Oval 91"/>
          <p:cNvSpPr/>
          <p:nvPr/>
        </p:nvSpPr>
        <p:spPr>
          <a:xfrm>
            <a:off x="236231" y="2677405"/>
            <a:ext cx="1338842" cy="62997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200" b="1" dirty="0"/>
              <a:t>Web Services</a:t>
            </a:r>
          </a:p>
        </p:txBody>
      </p:sp>
      <p:sp>
        <p:nvSpPr>
          <p:cNvPr id="93" name="Oval 92"/>
          <p:cNvSpPr/>
          <p:nvPr/>
        </p:nvSpPr>
        <p:spPr>
          <a:xfrm>
            <a:off x="236231" y="3464875"/>
            <a:ext cx="1338842" cy="62997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200" b="1" dirty="0"/>
              <a:t>Java API</a:t>
            </a:r>
          </a:p>
        </p:txBody>
      </p:sp>
      <p:sp>
        <p:nvSpPr>
          <p:cNvPr id="94" name="Oval 93"/>
          <p:cNvSpPr/>
          <p:nvPr/>
        </p:nvSpPr>
        <p:spPr>
          <a:xfrm>
            <a:off x="236231" y="4252347"/>
            <a:ext cx="1338842" cy="62997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sz="1200" b="1" dirty="0" err="1"/>
              <a:t>InterPro</a:t>
            </a:r>
            <a:r>
              <a:rPr lang="en-GB" sz="1200" b="1" dirty="0"/>
              <a:t> website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rot="5400000" flipH="1" flipV="1">
            <a:off x="2360981" y="3779839"/>
            <a:ext cx="1576683" cy="175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2" idx="6"/>
          </p:cNvCxnSpPr>
          <p:nvPr/>
        </p:nvCxnSpPr>
        <p:spPr>
          <a:xfrm rot="10800000">
            <a:off x="1575097" y="2992372"/>
            <a:ext cx="1575098" cy="1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0" idx="1"/>
            <a:endCxn id="93" idx="6"/>
          </p:cNvCxnSpPr>
          <p:nvPr/>
        </p:nvCxnSpPr>
        <p:spPr>
          <a:xfrm rot="10800000">
            <a:off x="1575099" y="3779838"/>
            <a:ext cx="3150195" cy="1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94" idx="6"/>
          </p:cNvCxnSpPr>
          <p:nvPr/>
        </p:nvCxnSpPr>
        <p:spPr>
          <a:xfrm rot="10800000">
            <a:off x="1575097" y="4567304"/>
            <a:ext cx="1575098" cy="1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0" y="6535969"/>
            <a:ext cx="10080625" cy="1181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23526" y="393734"/>
            <a:ext cx="9263325" cy="1074454"/>
          </a:xfrm>
        </p:spPr>
        <p:txBody>
          <a:bodyPr/>
          <a:lstStyle/>
          <a:p>
            <a:pPr eaLnBrk="1" hangingPunct="1"/>
            <a:r>
              <a:rPr lang="en-US" sz="2600"/>
              <a:t>Java Messaging Service:</a:t>
            </a:r>
            <a:br>
              <a:rPr lang="en-US" sz="2600"/>
            </a:br>
            <a:r>
              <a:rPr lang="en-US" sz="2600"/>
              <a:t>ease of development and platform flexibility</a:t>
            </a:r>
          </a:p>
        </p:txBody>
      </p:sp>
      <p:sp>
        <p:nvSpPr>
          <p:cNvPr id="82" name="Content Placeholder 2"/>
          <p:cNvSpPr>
            <a:spLocks noGrp="1"/>
          </p:cNvSpPr>
          <p:nvPr>
            <p:ph idx="1"/>
          </p:nvPr>
        </p:nvSpPr>
        <p:spPr>
          <a:xfrm>
            <a:off x="372774" y="5512265"/>
            <a:ext cx="9431334" cy="1811173"/>
          </a:xfrm>
        </p:spPr>
        <p:txBody>
          <a:bodyPr>
            <a:normAutofit fontScale="85000" lnSpcReduction="20000"/>
          </a:bodyPr>
          <a:lstStyle/>
          <a:p>
            <a:pPr marL="376948">
              <a:spcBef>
                <a:spcPts val="661"/>
              </a:spcBef>
              <a:defRPr/>
            </a:pPr>
            <a:r>
              <a:rPr lang="en-GB" dirty="0">
                <a:cs typeface="+mn-cs"/>
              </a:rPr>
              <a:t>Simple and robust programming model – quite easy to code against!</a:t>
            </a:r>
          </a:p>
          <a:p>
            <a:pPr marL="376948">
              <a:spcBef>
                <a:spcPts val="661"/>
              </a:spcBef>
              <a:defRPr/>
            </a:pPr>
            <a:r>
              <a:rPr lang="en-GB" dirty="0">
                <a:cs typeface="+mn-cs"/>
              </a:rPr>
              <a:t>JMS is mature and stable – current version released in 2002</a:t>
            </a:r>
          </a:p>
          <a:p>
            <a:pPr marL="376948">
              <a:spcBef>
                <a:spcPts val="661"/>
              </a:spcBef>
              <a:defRPr/>
            </a:pPr>
            <a:r>
              <a:rPr lang="en-GB" dirty="0">
                <a:cs typeface="+mn-cs"/>
              </a:rPr>
              <a:t>Guaranteed message delivery to a single worker</a:t>
            </a:r>
          </a:p>
          <a:p>
            <a:pPr marL="376948">
              <a:spcBef>
                <a:spcPts val="661"/>
              </a:spcBef>
              <a:defRPr/>
            </a:pPr>
            <a:r>
              <a:rPr lang="en-GB" dirty="0">
                <a:cs typeface="+mn-cs"/>
              </a:rPr>
              <a:t>Easy to monitor</a:t>
            </a:r>
          </a:p>
          <a:p>
            <a:pPr marL="376948">
              <a:spcBef>
                <a:spcPts val="661"/>
              </a:spcBef>
              <a:defRPr/>
            </a:pPr>
            <a:r>
              <a:rPr lang="en-GB" dirty="0">
                <a:cs typeface="+mn-cs"/>
              </a:rPr>
              <a:t>Flexible – easy to implement on multiple platforms</a:t>
            </a:r>
          </a:p>
          <a:p>
            <a:pPr>
              <a:spcBef>
                <a:spcPts val="1984"/>
              </a:spcBef>
              <a:defRPr/>
            </a:pPr>
            <a:endParaRPr lang="en-GB" dirty="0" smtClean="0">
              <a:cs typeface="+mn-cs"/>
            </a:endParaRPr>
          </a:p>
          <a:p>
            <a:pPr>
              <a:spcBef>
                <a:spcPts val="1984"/>
              </a:spcBef>
              <a:defRPr/>
            </a:pPr>
            <a:endParaRPr lang="en-GB" dirty="0"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3777" y="1653681"/>
            <a:ext cx="2362646" cy="1417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b="1" dirty="0"/>
              <a:t>“Master”</a:t>
            </a:r>
          </a:p>
          <a:p>
            <a:pPr algn="ctr">
              <a:defRPr/>
            </a:pPr>
            <a:r>
              <a:rPr lang="en-GB" sz="1300" dirty="0"/>
              <a:t>Schedules tasks / sub-tasks and places them on a JMS queue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346208" y="1653681"/>
            <a:ext cx="1734358" cy="1417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b="1" dirty="0"/>
              <a:t>JMS Broker</a:t>
            </a:r>
          </a:p>
          <a:p>
            <a:pPr algn="ctr">
              <a:defRPr/>
            </a:pPr>
            <a:r>
              <a:rPr lang="en-GB" sz="1300" dirty="0"/>
              <a:t>Manages JMS queues / topics.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772922" y="1338695"/>
            <a:ext cx="1732607" cy="1417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b="1" dirty="0"/>
              <a:t>“Worker”</a:t>
            </a:r>
          </a:p>
          <a:p>
            <a:pPr algn="ctr">
              <a:defRPr/>
            </a:pPr>
            <a:r>
              <a:rPr lang="en-GB" sz="1300" dirty="0" err="1"/>
              <a:t>Peforms</a:t>
            </a:r>
            <a:r>
              <a:rPr lang="en-GB" sz="1300" dirty="0"/>
              <a:t> task / sub-task and reports back to Broker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940932" y="1506687"/>
            <a:ext cx="1732607" cy="1417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b="1" dirty="0"/>
              <a:t>“Worker”</a:t>
            </a:r>
          </a:p>
          <a:p>
            <a:pPr algn="ctr">
              <a:defRPr/>
            </a:pPr>
            <a:r>
              <a:rPr lang="en-GB" sz="1300" dirty="0" err="1"/>
              <a:t>Peforms</a:t>
            </a:r>
            <a:r>
              <a:rPr lang="en-GB" sz="1300" dirty="0"/>
              <a:t> task / sub-task and reports back to Broker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108943" y="1674680"/>
            <a:ext cx="1732607" cy="1417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b="1" dirty="0"/>
              <a:t>“Worker”</a:t>
            </a:r>
          </a:p>
          <a:p>
            <a:pPr algn="ctr">
              <a:defRPr/>
            </a:pPr>
            <a:r>
              <a:rPr lang="en-GB" sz="1300" dirty="0" err="1"/>
              <a:t>Peforms</a:t>
            </a:r>
            <a:r>
              <a:rPr lang="en-GB" sz="1300" dirty="0"/>
              <a:t> task / sub-task and reports back to Broker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276953" y="1842673"/>
            <a:ext cx="1732607" cy="1417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b="1" dirty="0"/>
              <a:t>“Worker”</a:t>
            </a:r>
          </a:p>
          <a:p>
            <a:pPr algn="ctr">
              <a:defRPr/>
            </a:pPr>
            <a:r>
              <a:rPr lang="en-GB" sz="1300" dirty="0" err="1"/>
              <a:t>Peforms</a:t>
            </a:r>
            <a:r>
              <a:rPr lang="en-GB" sz="1300" dirty="0"/>
              <a:t> task / sub-task and reports back to Broker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444963" y="2010666"/>
            <a:ext cx="1732607" cy="1417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b="1" dirty="0"/>
              <a:t>“Worker”</a:t>
            </a:r>
          </a:p>
          <a:p>
            <a:pPr algn="ctr">
              <a:defRPr/>
            </a:pPr>
            <a:r>
              <a:rPr lang="en-GB" sz="1300" dirty="0" err="1"/>
              <a:t>Peforms</a:t>
            </a:r>
            <a:r>
              <a:rPr lang="en-GB" sz="1300" dirty="0"/>
              <a:t> task / sub-task and reports back to Broker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612974" y="2178659"/>
            <a:ext cx="1732607" cy="1417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b="1" dirty="0"/>
              <a:t>“Worker”</a:t>
            </a:r>
          </a:p>
          <a:p>
            <a:pPr algn="ctr">
              <a:defRPr/>
            </a:pPr>
            <a:r>
              <a:rPr lang="en-GB" sz="1300" dirty="0" err="1"/>
              <a:t>Peforms</a:t>
            </a:r>
            <a:r>
              <a:rPr lang="en-GB" sz="1300" dirty="0"/>
              <a:t> task / sub-task and reports back to Broker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780984" y="2346651"/>
            <a:ext cx="1732607" cy="1417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b="1" dirty="0"/>
              <a:t>“Worker”</a:t>
            </a:r>
          </a:p>
          <a:p>
            <a:pPr algn="ctr">
              <a:defRPr/>
            </a:pPr>
            <a:r>
              <a:rPr lang="en-GB" sz="1300" dirty="0" err="1"/>
              <a:t>Peforms</a:t>
            </a:r>
            <a:r>
              <a:rPr lang="en-GB" sz="1300" dirty="0"/>
              <a:t> task / sub-task and reports back to Broker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948995" y="2514644"/>
            <a:ext cx="1732607" cy="1417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b="1" dirty="0"/>
              <a:t>“Worker”</a:t>
            </a:r>
          </a:p>
          <a:p>
            <a:pPr algn="ctr">
              <a:defRPr/>
            </a:pPr>
            <a:r>
              <a:rPr lang="en-GB" sz="1300" dirty="0" err="1"/>
              <a:t>Peforms</a:t>
            </a:r>
            <a:r>
              <a:rPr lang="en-GB" sz="1300" dirty="0"/>
              <a:t> task / sub-task and reports back to Broker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362647" y="3779837"/>
            <a:ext cx="3701480" cy="1338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>
              <a:defRPr/>
            </a:pPr>
            <a:r>
              <a:rPr lang="en-GB" b="1" dirty="0"/>
              <a:t>Monitoring / Management Application</a:t>
            </a:r>
          </a:p>
          <a:p>
            <a:pPr algn="ctr">
              <a:defRPr/>
            </a:pPr>
            <a:r>
              <a:rPr lang="en-GB" sz="1300" dirty="0"/>
              <a:t>Web application or stand-alone application to monitor and manage </a:t>
            </a:r>
            <a:r>
              <a:rPr lang="en-GB" sz="1300" dirty="0" err="1"/>
              <a:t>InterProScan</a:t>
            </a:r>
            <a:endParaRPr lang="en-GB" sz="1300" dirty="0"/>
          </a:p>
        </p:txBody>
      </p:sp>
      <p:cxnSp>
        <p:nvCxnSpPr>
          <p:cNvPr id="56" name="Straight Arrow Connector 55"/>
          <p:cNvCxnSpPr>
            <a:stCxn id="37" idx="3"/>
            <a:endCxn id="44" idx="1"/>
          </p:cNvCxnSpPr>
          <p:nvPr/>
        </p:nvCxnSpPr>
        <p:spPr>
          <a:xfrm flipV="1">
            <a:off x="5080566" y="2047412"/>
            <a:ext cx="1692354" cy="3149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01568" y="1573184"/>
            <a:ext cx="1671353" cy="474229"/>
          </a:xfrm>
          <a:prstGeom prst="rect">
            <a:avLst/>
          </a:prstGeom>
          <a:noFill/>
        </p:spPr>
        <p:txBody>
          <a:bodyPr wrap="none" lIns="100783" tIns="50392" rIns="100783" bIns="50392">
            <a:spAutoFit/>
          </a:bodyPr>
          <a:lstStyle/>
          <a:p>
            <a:pPr>
              <a:defRPr/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Broker starts</a:t>
            </a:r>
          </a:p>
          <a:p>
            <a:pPr>
              <a:defRPr/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workers on demand</a:t>
            </a:r>
          </a:p>
        </p:txBody>
      </p:sp>
      <p:cxnSp>
        <p:nvCxnSpPr>
          <p:cNvPr id="62" name="Straight Arrow Connector 61"/>
          <p:cNvCxnSpPr>
            <a:stCxn id="53" idx="1"/>
          </p:cNvCxnSpPr>
          <p:nvPr/>
        </p:nvCxnSpPr>
        <p:spPr>
          <a:xfrm rot="10800000">
            <a:off x="5040313" y="2756132"/>
            <a:ext cx="2908680" cy="4672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34089" y="3071120"/>
            <a:ext cx="1618850" cy="474229"/>
          </a:xfrm>
          <a:prstGeom prst="rect">
            <a:avLst/>
          </a:prstGeom>
          <a:noFill/>
        </p:spPr>
        <p:txBody>
          <a:bodyPr wrap="none" lIns="100783" tIns="50392" rIns="100783" bIns="50392">
            <a:spAutoFit/>
          </a:bodyPr>
          <a:lstStyle/>
          <a:p>
            <a:pPr>
              <a:defRPr/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Workers take tasks</a:t>
            </a:r>
          </a:p>
          <a:p>
            <a:pPr>
              <a:defRPr/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off queues</a:t>
            </a:r>
          </a:p>
        </p:txBody>
      </p:sp>
      <p:cxnSp>
        <p:nvCxnSpPr>
          <p:cNvPr id="67" name="Straight Arrow Connector 66"/>
          <p:cNvCxnSpPr>
            <a:stCxn id="54" idx="0"/>
            <a:endCxn id="37" idx="2"/>
          </p:cNvCxnSpPr>
          <p:nvPr/>
        </p:nvCxnSpPr>
        <p:spPr>
          <a:xfrm rot="5400000" flipH="1" flipV="1">
            <a:off x="3858154" y="3425480"/>
            <a:ext cx="710469" cy="1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2" idx="3"/>
            <a:endCxn id="37" idx="1"/>
          </p:cNvCxnSpPr>
          <p:nvPr/>
        </p:nvCxnSpPr>
        <p:spPr>
          <a:xfrm>
            <a:off x="2756422" y="2362399"/>
            <a:ext cx="589786" cy="1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Community standard → many implementations.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Mature and stable –  version 1.1, </a:t>
            </a:r>
            <a:r>
              <a:rPr lang="en-GB" b="1" dirty="0"/>
              <a:t>2002</a:t>
            </a:r>
            <a:r>
              <a:rPr lang="en-GB" dirty="0"/>
              <a:t>.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/>
              <a:t>Can write </a:t>
            </a:r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b="1" dirty="0"/>
              <a:t>pure</a:t>
            </a:r>
            <a:r>
              <a:rPr lang="en-GB" dirty="0"/>
              <a:t> </a:t>
            </a:r>
            <a:r>
              <a:rPr lang="en-GB" dirty="0" smtClean="0"/>
              <a:t>JMS</a:t>
            </a:r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 smtClean="0"/>
              <a:t>vendor </a:t>
            </a:r>
            <a:r>
              <a:rPr lang="en-GB" dirty="0"/>
              <a:t>extensions (tie-in). </a:t>
            </a:r>
            <a:r>
              <a:rPr lang="en-GB" dirty="0" smtClean="0"/>
              <a:t> </a:t>
            </a:r>
          </a:p>
          <a:p>
            <a:pPr lvl="2">
              <a:lnSpc>
                <a:spcPct val="93000"/>
              </a:lnSpc>
              <a:buSzPct val="45000"/>
              <a:buFont typeface="Wingdings" charset="2"/>
              <a:buChar char=""/>
            </a:pPr>
            <a:r>
              <a:rPr lang="en-GB" dirty="0" smtClean="0"/>
              <a:t>We are not using any of these…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JMS?</a:t>
            </a:r>
            <a:endParaRPr lang="en-GB" dirty="0"/>
          </a:p>
        </p:txBody>
      </p:sp>
      <p:sp>
        <p:nvSpPr>
          <p:cNvPr id="8" name="TextShape 2"/>
          <p:cNvSpPr txBox="1"/>
          <p:nvPr/>
        </p:nvSpPr>
        <p:spPr>
          <a:xfrm>
            <a:off x="502920" y="1767960"/>
            <a:ext cx="9070920" cy="4899240"/>
          </a:xfrm>
          <a:prstGeom prst="rect">
            <a:avLst/>
          </a:prstGeom>
        </p:spPr>
        <p:txBody>
          <a:bodyPr lIns="0" tIns="28077" rIns="0" bIns="0"/>
          <a:lstStyle/>
          <a:p>
            <a:pPr>
              <a:lnSpc>
                <a:spcPct val="93000"/>
              </a:lnSpc>
              <a:buSzPct val="45000"/>
              <a:buFont typeface="Wingdings" charset="2"/>
              <a:buChar char="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139</TotalTime>
  <Words>1077</Words>
  <Application>Microsoft Office PowerPoint</Application>
  <PresentationFormat>Custom</PresentationFormat>
  <Paragraphs>249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InterProScan 5</vt:lpstr>
      <vt:lpstr>Introduction to InterProScan: automatic annotation of protein sequence</vt:lpstr>
      <vt:lpstr>PowerPoint Presentation</vt:lpstr>
      <vt:lpstr>Scale problem: computational load</vt:lpstr>
      <vt:lpstr>Scale problem: complexity (this is just a sub-set!)</vt:lpstr>
      <vt:lpstr>InterProScan 5 : Why build another one?</vt:lpstr>
      <vt:lpstr>Design for modularity – ease of maintenance</vt:lpstr>
      <vt:lpstr>Java Messaging Service: ease of development and platform flexibility</vt:lpstr>
      <vt:lpstr>Why JMS?</vt:lpstr>
      <vt:lpstr>What are messages?</vt:lpstr>
      <vt:lpstr>Message Modes</vt:lpstr>
      <vt:lpstr>Point-to-Point Messages</vt:lpstr>
      <vt:lpstr>Pub/Sub</vt:lpstr>
      <vt:lpstr>JMS Objects</vt:lpstr>
      <vt:lpstr>Reliability</vt:lpstr>
      <vt:lpstr>JMS Architecture in I5</vt:lpstr>
      <vt:lpstr>Jobs and Steps</vt:lpstr>
      <vt:lpstr>Dependencies in a Workflow</vt:lpstr>
      <vt:lpstr>Data Model (Simplified)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</dc:creator>
  <cp:lastModifiedBy>Phil</cp:lastModifiedBy>
  <cp:revision>12</cp:revision>
  <dcterms:modified xsi:type="dcterms:W3CDTF">2011-04-08T11:01:45Z</dcterms:modified>
</cp:coreProperties>
</file>