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95" r:id="rId2"/>
    <p:sldId id="258" r:id="rId3"/>
    <p:sldId id="259" r:id="rId4"/>
    <p:sldId id="260" r:id="rId5"/>
    <p:sldId id="261" r:id="rId6"/>
    <p:sldId id="266" r:id="rId7"/>
    <p:sldId id="262" r:id="rId8"/>
    <p:sldId id="265" r:id="rId9"/>
    <p:sldId id="263" r:id="rId10"/>
    <p:sldId id="287" r:id="rId11"/>
    <p:sldId id="288" r:id="rId12"/>
    <p:sldId id="293" r:id="rId13"/>
    <p:sldId id="275" r:id="rId14"/>
    <p:sldId id="294" r:id="rId15"/>
    <p:sldId id="276" r:id="rId16"/>
    <p:sldId id="277" r:id="rId17"/>
    <p:sldId id="289" r:id="rId18"/>
    <p:sldId id="290" r:id="rId19"/>
    <p:sldId id="281" r:id="rId20"/>
    <p:sldId id="282" r:id="rId21"/>
    <p:sldId id="291" r:id="rId22"/>
    <p:sldId id="272" r:id="rId23"/>
    <p:sldId id="279" r:id="rId24"/>
    <p:sldId id="285" r:id="rId25"/>
    <p:sldId id="273" r:id="rId26"/>
    <p:sldId id="283" r:id="rId27"/>
    <p:sldId id="284" r:id="rId28"/>
    <p:sldId id="2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24" y="5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CFE7-DC21-4444-ABAF-29F663EA3D4A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94E26-9421-48CE-8FB3-B56ED6F9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9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3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43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06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6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20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0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3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24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15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4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7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95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7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34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94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54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86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36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57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0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7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0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9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1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5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31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D94E26-9421-48CE-8FB3-B56ED6F947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9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6F887-47F4-4780-BCD2-5868C879B90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0EB11-F40D-4975-A2B6-F53102C715AD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0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FDC3-8F4C-4C95-B652-5B15D31238A2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86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EBA-2EF3-48B7-A922-56A741B7F9DE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31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FBC71-4EEB-47C0-9BDF-15EE48F9E06A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5209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9746-CE68-46AD-88B7-34DBEBE9EC2B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2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C888A-5A88-4EF7-88BE-A4D10AA52508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8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0B4D-7AC3-4897-8AA9-A73259D8D67A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6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A893-94FF-458F-804B-47A9C04E60F3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4B0-5B8C-405A-B283-AAEB26ADE18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C03D0-9398-4940-A7B5-A66D8D33D870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418D-E999-46AC-8579-99C8090F089D}" type="datetime1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7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70FD-7A0E-4621-913A-FBA582F63221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8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471F-C89E-409F-A1E7-AF95DE834B0B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7844-3B76-4CDB-A224-415C217C541E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0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51E-4258-44DC-A798-BEEFB6F53619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2FB98-4CC6-44E4-9547-4D6AA5EFFE73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678518-D094-404B-BFF1-0464F007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579" y="329899"/>
            <a:ext cx="8911687" cy="1280890"/>
          </a:xfrm>
        </p:spPr>
        <p:txBody>
          <a:bodyPr/>
          <a:lstStyle/>
          <a:p>
            <a:r>
              <a:rPr lang="en-US" dirty="0" smtClean="0"/>
              <a:t>              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579" y="1810328"/>
            <a:ext cx="8915400" cy="4091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HARAMAYA UNIVERSITY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HARAMAYA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TECHNOLOGY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SCHOOL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ELECTRICAL AND COMPUTER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ENGINEERING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(COMPUTER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STREAM)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BSs THESIS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Performance: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Congestion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Campus Networks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Advisor : Mr.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Wehib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Abubeker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A893-94FF-458F-804B-47A9C04E60F3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524000" y="378778"/>
            <a:ext cx="1581150" cy="1303020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9334500" y="462598"/>
            <a:ext cx="1581150" cy="1219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8095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525" y="42091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Study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922" y="152400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Productivity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Optimization and Cost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Emerging Applications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Knowledge and Best Practices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CEB83-1C6D-4531-966B-0450EC8E0722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8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16364" y="201179"/>
            <a:ext cx="8728764" cy="1400530"/>
          </a:xfrm>
        </p:spPr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940405" y="1394690"/>
            <a:ext cx="11379201" cy="3852326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is one of the most important things to be considered to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will run smoothly and achieve the objective.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methodology will describe the flow of the project progress. 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methodology shows us how the project started, how data was collected, 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next steps done.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EBB60-E619-4585-B437-EB5BF862224B}" type="datetime1">
              <a:rPr lang="en-US" smtClean="0"/>
              <a:t>5/19/2024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8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881" y="481235"/>
            <a:ext cx="8911687" cy="100582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1636" y="1487055"/>
            <a:ext cx="9335768" cy="4839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tools and materials were usually needed at different stages of the process in order to design and implementation this project such 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Routers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Cables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Switches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WLC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Access points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End devises such as Servers, Laptops, Smartphones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0137-E6FB-4A98-B9CB-E0B148AE9AF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182" y="267991"/>
            <a:ext cx="8479671" cy="1400530"/>
          </a:xfrm>
        </p:spPr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Campus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328" y="1323653"/>
            <a:ext cx="10166235" cy="4210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network is generally the portion of the network infrastructure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network communication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and resources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end users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spread over a single geographic location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campus area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design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the devices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B586-D51C-4450-95B1-7482B5C74F2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56" y="172400"/>
            <a:ext cx="9404723" cy="140053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System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b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7165" y="584811"/>
            <a:ext cx="11323780" cy="56883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Figure1: Network design for Campus Area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23" y="1102320"/>
            <a:ext cx="10021454" cy="451060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C242-099C-4915-A2C7-B43EB3AB3B6F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Implementation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151" y="1331259"/>
            <a:ext cx="1005141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asic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Initial Configuration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a unique hostname to each device.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IP addresses for management interfaces.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basic parameters such as domain name, time settings, and console and VTY line passwords for administrative access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B02F8-70B9-4CC3-8098-B2743A4D0235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648991"/>
            <a:ext cx="8017853" cy="489527"/>
          </a:xfrm>
        </p:spPr>
        <p:txBody>
          <a:bodyPr>
            <a:normAutofit fontScale="90000"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26" y="1152907"/>
            <a:ext cx="9564078" cy="4843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SSH Configuration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RSA/DSA keys for SSH encryption.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SSH server and specify version Configure domain name and authentication parameters (local or external AAA server).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up SSH version 2 for enhanced security.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 Standard ACL for SSH: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access control list (ACL) specifically for SSH traffic.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ACL permitting SSH traffic from trusted management hosts.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ACL inbound on the VTY lines to restrict SSH access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7B52F-A48D-4660-B05D-B5FFFB36611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343" y="818073"/>
            <a:ext cx="8911687" cy="558145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STP port-fast and BPDU guard configuration on all access ports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43" y="1468582"/>
            <a:ext cx="9038503" cy="387922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Port-Fast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BPDU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Ether-channel configuration</a:t>
            </a: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Member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Ether-Channel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Ether-Channel Mode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78304-92C5-40DE-BA0E-DB2CE9B125BF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9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3066" y="621999"/>
            <a:ext cx="8911687" cy="69669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Sub-netting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1580" y="1318689"/>
            <a:ext cx="8911686" cy="4599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Sub-netting and IP addressing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 crucial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effectively managing and organizing IP networks.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Sub-netting involves dividing a large IP network into smaller, more manageable sub-networks, known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subnets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involves assigning unique IP addresses to devices within those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subnets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Static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DMZ/server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interfaces, router interfaces, and SVIs</a:t>
            </a:r>
          </a:p>
          <a:p>
            <a:pPr marL="0" indent="0">
              <a:buNone/>
            </a:pPr>
            <a:r>
              <a:rPr lang="en-US" sz="2400" b="1" dirty="0" smtClean="0"/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3A747-1FC5-4D1E-83FC-2C86DAB9210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7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365" y="250520"/>
            <a:ext cx="9404723" cy="887998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DHCP server device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579" y="1341718"/>
            <a:ext cx="9936164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a DHCP server device involves several steps and is essential for automating IP address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Ranges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HSRP configuration and Assigning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DHCP helper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Identify VLANs and Interfaces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HSRP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DHCP Helper Address Configuration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6DFDC-5A1A-4C9B-A725-51EDBED879C8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7" y="187173"/>
            <a:ext cx="9404723" cy="662573"/>
          </a:xfrm>
        </p:spPr>
        <p:txBody>
          <a:bodyPr/>
          <a:lstStyle/>
          <a:p>
            <a:r>
              <a:rPr lang="en-US" b="1" dirty="0" smtClean="0"/>
              <a:t>                     Outline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59670" y="849746"/>
            <a:ext cx="8946541" cy="5774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the study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study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CFAC-366C-4060-9F92-74363F2697E5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7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325" y="43938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37" y="1567143"/>
            <a:ext cx="8946541" cy="4195481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 routing on the layer 3 device.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OSPF settings such as router ID, area assignments, and authentication.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 VLAN subnets or SVIs into OSPF.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OSPF neighbor relationships with adjacent routers or SVIs.</a:t>
            </a:r>
          </a:p>
          <a:p>
            <a:pPr marL="0" lv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firewall interface security zones and levels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Security Zones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Security Levels</a:t>
            </a:r>
          </a:p>
          <a:p>
            <a:pPr marL="0" lv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80773-E672-40AF-B56B-A6F86215E2D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7761" y="836546"/>
            <a:ext cx="8911687" cy="53043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761" y="1487054"/>
            <a:ext cx="8915400" cy="46551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Inter-Zone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Policies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Zone-Based Security Policies: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firewall inspection policies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Detection and Prevention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 configuration 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Point Setup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LAN Controller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Configuration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07554-EE9B-47CD-8863-63FE494DC368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0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3163" y="466328"/>
            <a:ext cx="9393609" cy="84523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7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US" sz="2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DHCP Testing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2:Response of IP address from DHCP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 also get IP address in the same  manner.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5579" y="2011916"/>
            <a:ext cx="6049718" cy="270786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956F-7778-47BC-A1E1-1AABFAE62DA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9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00" y="244198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connection between devices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638300" y="126455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3:  devices are connected in the Campus Area Network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49" y="685800"/>
            <a:ext cx="7200901" cy="340042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2BD9-EB53-4A59-A547-DFA1CD09E6F7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4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WLAN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93887" y="1104900"/>
            <a:ext cx="8915400" cy="52197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4: Admin login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rcRect l="3445" r="9297"/>
          <a:stretch>
            <a:fillRect/>
          </a:stretch>
        </p:blipFill>
        <p:spPr>
          <a:xfrm>
            <a:off x="1893887" y="1514475"/>
            <a:ext cx="4266768" cy="3390900"/>
          </a:xfrm>
          <a:prstGeom prst="rect">
            <a:avLst/>
          </a:prstGeom>
          <a:ln>
            <a:noFill/>
          </a:ln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4"/>
          <a:srcRect l="3067"/>
          <a:stretch>
            <a:fillRect/>
          </a:stretch>
        </p:blipFill>
        <p:spPr>
          <a:xfrm>
            <a:off x="6351587" y="1500909"/>
            <a:ext cx="3730048" cy="3324226"/>
          </a:xfrm>
          <a:prstGeom prst="rect">
            <a:avLst/>
          </a:prstGeom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40C6E-C9CA-4516-88A3-F02CA1239940}" type="datetime1">
              <a:rPr lang="en-US" smtClean="0"/>
              <a:t>5/19/2024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SSH testing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1" y="2545446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Remotely accessed Firewall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3" y="1228725"/>
            <a:ext cx="8281988" cy="44100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C4F9-9E90-4856-BA10-B1F1C557DAF0}" type="datetime1">
              <a:rPr lang="en-US" smtClean="0"/>
              <a:t>5/19/2024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9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037" y="150208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campus area network design, leveraging redundant links, minimized broadcast domains, high-bandwidth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provides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solution to address the evolving needs of the educational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control and segmentation promotes better network optimization, security, and resource allocation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CEB5B-35DE-4EA5-8783-68F06170EDE1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212" y="126455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robust and efficient campus area network, we would recommend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Broadcast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VLANs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Cable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E535D-04ED-4255-BC0A-016B2BB24A5C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EBA-2EF3-48B7-A922-56A741B7F9D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9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657" y="1424846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modern digital age, where information exchange is pivotal for every facet of academia and business, the efficacy of network infrastructures holds paramount importance.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environments, the demand for reliable and high-performance networking capabilities has intensified exponentially with the proliferation of online learning platforms, collaborative thesis endeavors, and data-intensive applications.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486AA-4733-4965-811E-BF0AA7EF6A02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100" y="378690"/>
            <a:ext cx="8911687" cy="902199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Cont</a:t>
            </a:r>
            <a:r>
              <a:rPr lang="en-US" sz="2800" dirty="0" smtClean="0"/>
              <a:t>...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418" y="1403927"/>
            <a:ext cx="8750324" cy="37490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management of Quality of Service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congestion control mechanisms within campus networks emerges as a critical imperative to sustain seamless connectivity, optimize resource utilization, and ensure user satisfaction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Area Networks provide a simple way for organizations to control their network resources, centralize their security efforts and share data quickly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4A58-B61C-414A-87BA-5F8B05604BF4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64" y="748145"/>
            <a:ext cx="8682871" cy="43595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focuses on solving the existing problem in campus area network with available resource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single point of failure we used redundant links so that if one link fail we can access network through another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distribution layer when one switch is active the other is used as standby.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is also configured for important traffic so that when network experience congestion the priority is given for high priority traffic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23A1-CD4D-4FB3-B60B-38F7D68AFEF3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287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study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657" y="1628046"/>
            <a:ext cx="8946541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behind the 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critical need to improve the efficiency and reliability of campus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innovative solutions that can optimize resource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to the advancement of network management strategies that can elevate the quality of service delivery in campus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CAA53-50FC-4C0D-BA1A-D53E91B4CC76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385" y="397164"/>
            <a:ext cx="9404723" cy="711200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297489"/>
            <a:ext cx="11139055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objective of this thesis is to enhance network performance within campus environments through the strategic implementation and optimization of Quality of Service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congestion control mechanisms using Cisco Packet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Tracer</a:t>
            </a: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representative campus network topologies within Cisco Packet Tracer, capturing the diverse network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configure and evaluate Quality of Service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policies within the simulated campus network, prioritizing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traffic.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87BF-CD68-4C0E-870C-D824F0930E99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820" y="486929"/>
            <a:ext cx="9404723" cy="71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Cont</a:t>
            </a:r>
            <a:r>
              <a:rPr lang="en-US" sz="2800" dirty="0"/>
              <a:t>...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111" y="1198129"/>
            <a:ext cx="10806546" cy="459970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conduct controlled experiments and performance evaluations within the simulated campus network, measuring key performance metrics such as throughput, latency, packet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effectiveness and efficiency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congestion control mechanisms in enhancing network performance, identifying optimal configurations and best practices for network optimization within campus environments.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D7DF1-8248-4F94-814C-F14910143E38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09" y="83264"/>
            <a:ext cx="8379487" cy="951209"/>
          </a:xfrm>
        </p:spPr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73" y="1126836"/>
            <a:ext cx="10307781" cy="4193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thesis on enhancing network performance through Quality of Service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congestion control in campus environments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Mechanisms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Congestion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Strategies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Evaluation Methodologies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Campus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32EA-0722-4F98-A8F3-43EBF77B92EE}" type="datetime1">
              <a:rPr lang="en-US" smtClean="0"/>
              <a:t>5/19/2024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78518-D094-404B-BFF1-0464F00701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986</TotalTime>
  <Words>1257</Words>
  <Application>Microsoft Office PowerPoint</Application>
  <PresentationFormat>Widescreen</PresentationFormat>
  <Paragraphs>285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                                                      </vt:lpstr>
      <vt:lpstr>                     Outline</vt:lpstr>
      <vt:lpstr>       Introduction</vt:lpstr>
      <vt:lpstr> Cont...</vt:lpstr>
      <vt:lpstr>                         </vt:lpstr>
      <vt:lpstr>Motivation of study  </vt:lpstr>
      <vt:lpstr>                                Objective </vt:lpstr>
      <vt:lpstr>Cont...</vt:lpstr>
      <vt:lpstr>                  Scope of the Project</vt:lpstr>
      <vt:lpstr> Significance of the Study</vt:lpstr>
      <vt:lpstr>                           Methodology</vt:lpstr>
      <vt:lpstr>             Materials and tools  </vt:lpstr>
      <vt:lpstr>   Campus Network Topology Design</vt:lpstr>
      <vt:lpstr>                           System design </vt:lpstr>
      <vt:lpstr>                       Implementation</vt:lpstr>
      <vt:lpstr>Cont…</vt:lpstr>
      <vt:lpstr>STP port-fast and BPDU guard configuration on all access ports </vt:lpstr>
      <vt:lpstr>Sub-netting and ip addressing</vt:lpstr>
      <vt:lpstr>              Configuring a DHCP server device </vt:lpstr>
      <vt:lpstr>  Configuring OSPF </vt:lpstr>
      <vt:lpstr>Cont…</vt:lpstr>
      <vt:lpstr>     Simulation Result And Discuss                                  DHCP Testing                                    Figure 2:Response of IP address from DHCP Serve  Clients PC also get IP address in the same  manner.                    </vt:lpstr>
      <vt:lpstr>Checking connection between devices</vt:lpstr>
      <vt:lpstr>WLAN Controller Testing</vt:lpstr>
      <vt:lpstr>SSH testing</vt:lpstr>
      <vt:lpstr>Conclusion and Recommendation</vt:lpstr>
      <vt:lpstr>Recommendation</vt:lpstr>
      <vt:lpstr>THANK YOU FOR YOUR ATTENTION.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HARAMAYA UNIVERSITY                    HARAMAYA INSTITUTE OF TECHNOLOGY    SCHOOL OF ELECTRICAL AND COMPUTER ENGINEERING                         COMPUTER ENGINEERING STREAM</dc:title>
  <dc:creator>Windows User</dc:creator>
  <cp:lastModifiedBy>HP</cp:lastModifiedBy>
  <cp:revision>66</cp:revision>
  <dcterms:created xsi:type="dcterms:W3CDTF">2024-05-18T19:40:14Z</dcterms:created>
  <dcterms:modified xsi:type="dcterms:W3CDTF">2024-05-20T03:54:49Z</dcterms:modified>
</cp:coreProperties>
</file>