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51" r:id="rId3"/>
    <p:sldId id="352" r:id="rId4"/>
    <p:sldId id="296" r:id="rId5"/>
    <p:sldId id="342" r:id="rId6"/>
    <p:sldId id="353" r:id="rId7"/>
    <p:sldId id="354" r:id="rId8"/>
    <p:sldId id="257" r:id="rId9"/>
    <p:sldId id="368" r:id="rId10"/>
    <p:sldId id="363" r:id="rId11"/>
    <p:sldId id="367" r:id="rId12"/>
    <p:sldId id="365" r:id="rId13"/>
    <p:sldId id="366" r:id="rId14"/>
    <p:sldId id="369" r:id="rId15"/>
    <p:sldId id="370" r:id="rId16"/>
    <p:sldId id="356" r:id="rId17"/>
    <p:sldId id="364" r:id="rId18"/>
    <p:sldId id="371" r:id="rId19"/>
    <p:sldId id="372" r:id="rId20"/>
    <p:sldId id="374" r:id="rId21"/>
    <p:sldId id="362"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482D32-09E2-419D-88E3-BCDDF7A7203C}">
          <p14:sldIdLst>
            <p14:sldId id="256"/>
            <p14:sldId id="351"/>
            <p14:sldId id="352"/>
            <p14:sldId id="296"/>
            <p14:sldId id="342"/>
            <p14:sldId id="353"/>
            <p14:sldId id="354"/>
            <p14:sldId id="257"/>
            <p14:sldId id="368"/>
            <p14:sldId id="363"/>
            <p14:sldId id="367"/>
            <p14:sldId id="365"/>
            <p14:sldId id="366"/>
            <p14:sldId id="369"/>
            <p14:sldId id="370"/>
            <p14:sldId id="356"/>
            <p14:sldId id="364"/>
          </p14:sldIdLst>
        </p14:section>
        <p14:section name="Untitled Section" id="{C8F6BDFD-61BC-4E89-B380-2342FA463A08}">
          <p14:sldIdLst>
            <p14:sldId id="371"/>
            <p14:sldId id="372"/>
            <p14:sldId id="374"/>
            <p14:sldId id="362"/>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4F3B"/>
    <a:srgbClr val="548235"/>
    <a:srgbClr val="B84297"/>
    <a:srgbClr val="512BD4"/>
    <a:srgbClr val="5E2C62"/>
    <a:srgbClr val="A5A5A5"/>
    <a:srgbClr val="2C441C"/>
    <a:srgbClr val="2A176F"/>
    <a:srgbClr val="441837"/>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54191" autoAdjust="0"/>
  </p:normalViewPr>
  <p:slideViewPr>
    <p:cSldViewPr snapToGrid="0">
      <p:cViewPr varScale="1">
        <p:scale>
          <a:sx n="61" d="100"/>
          <a:sy n="61" d="100"/>
        </p:scale>
        <p:origin x="2412" y="72"/>
      </p:cViewPr>
      <p:guideLst/>
    </p:cSldViewPr>
  </p:slideViewPr>
  <p:outlineViewPr>
    <p:cViewPr>
      <p:scale>
        <a:sx n="33" d="100"/>
        <a:sy n="33" d="100"/>
      </p:scale>
      <p:origin x="0" y="-4170"/>
    </p:cViewPr>
  </p:outlineViewPr>
  <p:notesTextViewPr>
    <p:cViewPr>
      <p:scale>
        <a:sx n="98" d="100"/>
        <a:sy n="98"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3448F-3A69-4D00-BEC4-199950B08586}" type="datetimeFigureOut">
              <a:rPr lang="en-US" smtClean="0"/>
              <a:t>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7DAF2-D9FD-4201-8A83-D0347E71DEA5}" type="slidenum">
              <a:rPr lang="en-US" smtClean="0"/>
              <a:t>‹#›</a:t>
            </a:fld>
            <a:endParaRPr lang="en-US"/>
          </a:p>
        </p:txBody>
      </p:sp>
    </p:spTree>
    <p:extLst>
      <p:ext uri="{BB962C8B-B14F-4D97-AF65-F5344CB8AC3E}">
        <p14:creationId xmlns:p14="http://schemas.microsoft.com/office/powerpoint/2010/main" val="274202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Ladies and gentlemen welcome to the multi-tenancy session.</a:t>
            </a:r>
          </a:p>
          <a:p>
            <a:r>
              <a:rPr lang="en-US" dirty="0"/>
              <a:t>Thank you for </a:t>
            </a:r>
            <a:r>
              <a:rPr lang="en-US" b="1" dirty="0"/>
              <a:t>joining me </a:t>
            </a:r>
            <a:r>
              <a:rPr lang="en-US" dirty="0"/>
              <a:t>today. </a:t>
            </a:r>
          </a:p>
          <a:p>
            <a:endParaRPr lang="en-US" dirty="0"/>
          </a:p>
          <a:p>
            <a:r>
              <a:rPr lang="en-US" dirty="0"/>
              <a:t>My name is Alper, and I'm one of the co-founders of Volosoft. </a:t>
            </a:r>
          </a:p>
          <a:p>
            <a:r>
              <a:rPr lang="en-US" dirty="0"/>
              <a:t>I started my .NET carrier 20 years ago with .NET Framework 1.0.</a:t>
            </a:r>
          </a:p>
          <a:p>
            <a:r>
              <a:rPr lang="en-US" dirty="0"/>
              <a:t>I worked on various projects like CRM, HR, Finance, Sales, Telecom …</a:t>
            </a:r>
          </a:p>
          <a:p>
            <a:r>
              <a:rPr lang="en-US" dirty="0"/>
              <a:t>And in every new project, we created the generic features of a web app again </a:t>
            </a:r>
            <a:r>
              <a:rPr lang="en-US" dirty="0" err="1"/>
              <a:t>again</a:t>
            </a:r>
            <a:r>
              <a:rPr lang="en-US" dirty="0"/>
              <a:t>.</a:t>
            </a:r>
          </a:p>
          <a:p>
            <a:r>
              <a:rPr lang="en-US" dirty="0"/>
              <a:t>Login, user management, roles, exception handling, audit logging and so on.</a:t>
            </a:r>
          </a:p>
          <a:p>
            <a:endParaRPr lang="en-US" dirty="0"/>
          </a:p>
          <a:p>
            <a:r>
              <a:rPr lang="en-US" dirty="0"/>
              <a:t>And we have created a base application framework which </a:t>
            </a:r>
            <a:r>
              <a:rPr lang="en-US" b="1" dirty="0"/>
              <a:t>covers all the generic features of web apps </a:t>
            </a:r>
            <a:r>
              <a:rPr lang="en-US" dirty="0"/>
              <a:t>and </a:t>
            </a:r>
            <a:r>
              <a:rPr lang="en-US" b="1" dirty="0"/>
              <a:t>especially today’s topic: MULTI-TENANCY</a:t>
            </a:r>
          </a:p>
          <a:p>
            <a:endParaRPr lang="en-US" dirty="0"/>
          </a:p>
          <a:p>
            <a:r>
              <a:rPr lang="en-US" dirty="0"/>
              <a:t>Today, I will share my </a:t>
            </a:r>
            <a:r>
              <a:rPr lang="en-US" b="1" dirty="0"/>
              <a:t>experiences and insights I've gained </a:t>
            </a:r>
            <a:r>
              <a:rPr lang="en-US" dirty="0"/>
              <a:t>while implementing major multi-tenancy requirements.</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a:t>
            </a:fld>
            <a:endParaRPr lang="en-US"/>
          </a:p>
        </p:txBody>
      </p:sp>
    </p:spTree>
    <p:extLst>
      <p:ext uri="{BB962C8B-B14F-4D97-AF65-F5344CB8AC3E}">
        <p14:creationId xmlns:p14="http://schemas.microsoft.com/office/powerpoint/2010/main" val="1188884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8F96A-5AA0-F2BD-D0D8-F06300A316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388EB-D57D-7298-0B13-303E9F2AD6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CB266E-667C-9009-B4B7-F747E07A9F11}"/>
              </a:ext>
            </a:extLst>
          </p:cNvPr>
          <p:cNvSpPr>
            <a:spLocks noGrp="1"/>
          </p:cNvSpPr>
          <p:nvPr>
            <p:ph type="body" idx="1"/>
          </p:nvPr>
        </p:nvSpPr>
        <p:spPr/>
        <p:txBody>
          <a:bodyPr/>
          <a:lstStyle/>
          <a:p>
            <a:r>
              <a:rPr lang="en-US" b="0" i="0" dirty="0">
                <a:solidFill>
                  <a:srgbClr val="223548"/>
                </a:solidFill>
                <a:effectLst/>
                <a:latin typeface="72Brand"/>
              </a:rPr>
              <a:t>1950 </a:t>
            </a:r>
            <a:r>
              <a:rPr lang="en-US" b="0" i="0" dirty="0" err="1">
                <a:solidFill>
                  <a:srgbClr val="223548"/>
                </a:solidFill>
                <a:effectLst/>
                <a:latin typeface="72Brand"/>
              </a:rPr>
              <a:t>yılında</a:t>
            </a:r>
            <a:r>
              <a:rPr lang="en-US" b="0" i="0" dirty="0">
                <a:solidFill>
                  <a:srgbClr val="223548"/>
                </a:solidFill>
                <a:effectLst/>
                <a:latin typeface="72Brand"/>
              </a:rPr>
              <a:t> </a:t>
            </a:r>
            <a:r>
              <a:rPr lang="en-US" b="0" i="0" dirty="0" err="1">
                <a:solidFill>
                  <a:srgbClr val="223548"/>
                </a:solidFill>
                <a:effectLst/>
                <a:latin typeface="72Brand"/>
              </a:rPr>
              <a:t>yazdığı</a:t>
            </a:r>
            <a:r>
              <a:rPr lang="en-US" b="0" i="0" dirty="0">
                <a:solidFill>
                  <a:srgbClr val="223548"/>
                </a:solidFill>
                <a:effectLst/>
                <a:latin typeface="72Brand"/>
              </a:rPr>
              <a:t> "</a:t>
            </a:r>
            <a:r>
              <a:rPr lang="en-US" b="1" i="0" dirty="0">
                <a:solidFill>
                  <a:srgbClr val="223548"/>
                </a:solidFill>
                <a:effectLst/>
                <a:latin typeface="72Brand"/>
              </a:rPr>
              <a:t>Computing Machinery and Intelligence</a:t>
            </a:r>
            <a:r>
              <a:rPr lang="en-US" b="0" i="0" dirty="0">
                <a:solidFill>
                  <a:srgbClr val="223548"/>
                </a:solidFill>
                <a:effectLst/>
                <a:latin typeface="72Brand"/>
              </a:rPr>
              <a:t>“ </a:t>
            </a:r>
            <a:r>
              <a:rPr lang="en-US" b="0" i="0" dirty="0" err="1">
                <a:solidFill>
                  <a:srgbClr val="223548"/>
                </a:solidFill>
                <a:effectLst/>
                <a:latin typeface="72Brand"/>
              </a:rPr>
              <a:t>makalesinde</a:t>
            </a:r>
            <a:r>
              <a:rPr lang="en-US" b="0" i="0" dirty="0">
                <a:solidFill>
                  <a:srgbClr val="223548"/>
                </a:solidFill>
                <a:effectLst/>
                <a:latin typeface="72Brand"/>
              </a:rPr>
              <a:t>, </a:t>
            </a:r>
            <a:r>
              <a:rPr lang="en-US" b="0" i="0" dirty="0" err="1">
                <a:solidFill>
                  <a:srgbClr val="223548"/>
                </a:solidFill>
                <a:effectLst/>
                <a:latin typeface="72Brand"/>
              </a:rPr>
              <a:t>bir</a:t>
            </a:r>
            <a:r>
              <a:rPr lang="en-US" b="0" i="0" dirty="0">
                <a:solidFill>
                  <a:srgbClr val="223548"/>
                </a:solidFill>
                <a:effectLst/>
                <a:latin typeface="72Brand"/>
              </a:rPr>
              <a:t> </a:t>
            </a:r>
            <a:r>
              <a:rPr lang="en-US" b="0" i="0" dirty="0" err="1">
                <a:solidFill>
                  <a:srgbClr val="223548"/>
                </a:solidFill>
                <a:effectLst/>
                <a:latin typeface="72Brand"/>
              </a:rPr>
              <a:t>insan</a:t>
            </a:r>
            <a:r>
              <a:rPr lang="en-US" b="0" i="0" dirty="0">
                <a:solidFill>
                  <a:srgbClr val="223548"/>
                </a:solidFill>
                <a:effectLst/>
                <a:latin typeface="72Brand"/>
              </a:rPr>
              <a:t> </a:t>
            </a:r>
            <a:r>
              <a:rPr lang="en-US" b="0" i="0" dirty="0" err="1">
                <a:solidFill>
                  <a:srgbClr val="223548"/>
                </a:solidFill>
                <a:effectLst/>
                <a:latin typeface="72Brand"/>
              </a:rPr>
              <a:t>karşısında</a:t>
            </a:r>
            <a:r>
              <a:rPr lang="en-US" b="0" i="0" dirty="0">
                <a:solidFill>
                  <a:srgbClr val="223548"/>
                </a:solidFill>
                <a:effectLst/>
                <a:latin typeface="72Brand"/>
              </a:rPr>
              <a:t> </a:t>
            </a:r>
            <a:r>
              <a:rPr lang="en-US" b="0" i="0" dirty="0" err="1">
                <a:solidFill>
                  <a:srgbClr val="223548"/>
                </a:solidFill>
                <a:effectLst/>
                <a:latin typeface="72Brand"/>
              </a:rPr>
              <a:t>bir</a:t>
            </a:r>
            <a:r>
              <a:rPr lang="en-US" b="0" i="0" dirty="0">
                <a:solidFill>
                  <a:srgbClr val="223548"/>
                </a:solidFill>
                <a:effectLst/>
                <a:latin typeface="72Brand"/>
              </a:rPr>
              <a:t> </a:t>
            </a:r>
            <a:r>
              <a:rPr lang="en-US" b="0" i="0" dirty="0" err="1">
                <a:solidFill>
                  <a:srgbClr val="223548"/>
                </a:solidFill>
                <a:effectLst/>
                <a:latin typeface="72Brand"/>
              </a:rPr>
              <a:t>makine</a:t>
            </a:r>
            <a:r>
              <a:rPr lang="en-US" b="0" i="0" dirty="0">
                <a:solidFill>
                  <a:srgbClr val="223548"/>
                </a:solidFill>
                <a:effectLst/>
                <a:latin typeface="72Brand"/>
              </a:rPr>
              <a:t> ve </a:t>
            </a:r>
            <a:r>
              <a:rPr lang="en-US" b="0" i="0" dirty="0" err="1">
                <a:solidFill>
                  <a:srgbClr val="223548"/>
                </a:solidFill>
                <a:effectLst/>
                <a:latin typeface="72Brand"/>
              </a:rPr>
              <a:t>gerçek</a:t>
            </a:r>
            <a:r>
              <a:rPr lang="en-US" b="0" i="0" dirty="0">
                <a:solidFill>
                  <a:srgbClr val="223548"/>
                </a:solidFill>
                <a:effectLst/>
                <a:latin typeface="72Brand"/>
              </a:rPr>
              <a:t> </a:t>
            </a:r>
            <a:r>
              <a:rPr lang="en-US" b="0" i="0" dirty="0" err="1">
                <a:solidFill>
                  <a:srgbClr val="223548"/>
                </a:solidFill>
                <a:effectLst/>
                <a:latin typeface="72Brand"/>
              </a:rPr>
              <a:t>bir</a:t>
            </a:r>
            <a:r>
              <a:rPr lang="en-US" b="0" i="0" dirty="0">
                <a:solidFill>
                  <a:srgbClr val="223548"/>
                </a:solidFill>
                <a:effectLst/>
                <a:latin typeface="72Brand"/>
              </a:rPr>
              <a:t> </a:t>
            </a:r>
            <a:r>
              <a:rPr lang="en-US" b="0" i="0" dirty="0" err="1">
                <a:solidFill>
                  <a:srgbClr val="223548"/>
                </a:solidFill>
                <a:effectLst/>
                <a:latin typeface="72Brand"/>
              </a:rPr>
              <a:t>insan</a:t>
            </a:r>
            <a:r>
              <a:rPr lang="en-US" b="0" i="0" dirty="0">
                <a:solidFill>
                  <a:srgbClr val="223548"/>
                </a:solidFill>
                <a:effectLst/>
                <a:latin typeface="72Brand"/>
              </a:rPr>
              <a:t> </a:t>
            </a:r>
            <a:r>
              <a:rPr lang="en-US" b="0" i="0" dirty="0" err="1">
                <a:solidFill>
                  <a:srgbClr val="223548"/>
                </a:solidFill>
                <a:effectLst/>
                <a:latin typeface="72Brand"/>
              </a:rPr>
              <a:t>ile</a:t>
            </a:r>
            <a:r>
              <a:rPr lang="en-US" b="0" i="0" dirty="0">
                <a:solidFill>
                  <a:srgbClr val="223548"/>
                </a:solidFill>
                <a:effectLst/>
                <a:latin typeface="72Brand"/>
              </a:rPr>
              <a:t> </a:t>
            </a:r>
            <a:r>
              <a:rPr lang="en-US" b="0" i="0" dirty="0" err="1">
                <a:solidFill>
                  <a:srgbClr val="223548"/>
                </a:solidFill>
                <a:effectLst/>
                <a:latin typeface="72Brand"/>
              </a:rPr>
              <a:t>sohbet</a:t>
            </a:r>
            <a:r>
              <a:rPr lang="en-US" b="0" i="0" dirty="0">
                <a:solidFill>
                  <a:srgbClr val="223548"/>
                </a:solidFill>
                <a:effectLst/>
                <a:latin typeface="72Brand"/>
              </a:rPr>
              <a:t> </a:t>
            </a:r>
            <a:r>
              <a:rPr lang="en-US" b="0" i="0" dirty="0" err="1">
                <a:solidFill>
                  <a:srgbClr val="223548"/>
                </a:solidFill>
                <a:effectLst/>
                <a:latin typeface="72Brand"/>
              </a:rPr>
              <a:t>ettiğinde</a:t>
            </a:r>
            <a:r>
              <a:rPr lang="en-US" b="0" i="0" dirty="0">
                <a:solidFill>
                  <a:srgbClr val="223548"/>
                </a:solidFill>
                <a:effectLst/>
                <a:latin typeface="72Brand"/>
              </a:rPr>
              <a:t>, </a:t>
            </a:r>
            <a:r>
              <a:rPr lang="en-US" b="0" i="0" dirty="0" err="1">
                <a:solidFill>
                  <a:srgbClr val="223548"/>
                </a:solidFill>
                <a:effectLst/>
                <a:latin typeface="72Brand"/>
              </a:rPr>
              <a:t>hangisinin</a:t>
            </a:r>
            <a:r>
              <a:rPr lang="en-US" b="0" i="0" dirty="0">
                <a:solidFill>
                  <a:srgbClr val="223548"/>
                </a:solidFill>
                <a:effectLst/>
                <a:latin typeface="72Brand"/>
              </a:rPr>
              <a:t> </a:t>
            </a:r>
            <a:r>
              <a:rPr lang="en-US" b="0" i="0" dirty="0" err="1">
                <a:solidFill>
                  <a:srgbClr val="223548"/>
                </a:solidFill>
                <a:effectLst/>
                <a:latin typeface="72Brand"/>
              </a:rPr>
              <a:t>makine</a:t>
            </a:r>
            <a:r>
              <a:rPr lang="en-US" b="0" i="0" dirty="0">
                <a:solidFill>
                  <a:srgbClr val="223548"/>
                </a:solidFill>
                <a:effectLst/>
                <a:latin typeface="72Brand"/>
              </a:rPr>
              <a:t> </a:t>
            </a:r>
            <a:r>
              <a:rPr lang="en-US" b="0" i="0" dirty="0" err="1">
                <a:solidFill>
                  <a:srgbClr val="223548"/>
                </a:solidFill>
                <a:effectLst/>
                <a:latin typeface="72Brand"/>
              </a:rPr>
              <a:t>hangisinin</a:t>
            </a:r>
            <a:r>
              <a:rPr lang="en-US" b="0" i="0" dirty="0">
                <a:solidFill>
                  <a:srgbClr val="223548"/>
                </a:solidFill>
                <a:effectLst/>
                <a:latin typeface="72Brand"/>
              </a:rPr>
              <a:t> </a:t>
            </a:r>
            <a:r>
              <a:rPr lang="en-US" b="0" i="0" dirty="0" err="1">
                <a:solidFill>
                  <a:srgbClr val="223548"/>
                </a:solidFill>
                <a:effectLst/>
                <a:latin typeface="72Brand"/>
              </a:rPr>
              <a:t>insan</a:t>
            </a:r>
            <a:r>
              <a:rPr lang="en-US" b="0" i="0" dirty="0">
                <a:solidFill>
                  <a:srgbClr val="223548"/>
                </a:solidFill>
                <a:effectLst/>
                <a:latin typeface="72Brand"/>
              </a:rPr>
              <a:t> </a:t>
            </a:r>
            <a:r>
              <a:rPr lang="en-US" b="0" i="0" dirty="0" err="1">
                <a:solidFill>
                  <a:srgbClr val="223548"/>
                </a:solidFill>
                <a:effectLst/>
                <a:latin typeface="72Brand"/>
              </a:rPr>
              <a:t>olduğunu</a:t>
            </a:r>
            <a:r>
              <a:rPr lang="en-US" b="0" i="0" dirty="0">
                <a:solidFill>
                  <a:srgbClr val="223548"/>
                </a:solidFill>
                <a:effectLst/>
                <a:latin typeface="72Brand"/>
              </a:rPr>
              <a:t> </a:t>
            </a:r>
            <a:r>
              <a:rPr lang="en-US" b="0" i="0" dirty="0" err="1">
                <a:solidFill>
                  <a:srgbClr val="223548"/>
                </a:solidFill>
                <a:effectLst/>
                <a:latin typeface="72Brand"/>
              </a:rPr>
              <a:t>anlayamıyorsa</a:t>
            </a:r>
            <a:r>
              <a:rPr lang="en-US" b="0" i="0" dirty="0">
                <a:solidFill>
                  <a:srgbClr val="223548"/>
                </a:solidFill>
                <a:effectLst/>
                <a:latin typeface="72Brand"/>
              </a:rPr>
              <a:t>, o </a:t>
            </a:r>
            <a:r>
              <a:rPr lang="en-US" b="0" i="0" dirty="0" err="1">
                <a:solidFill>
                  <a:srgbClr val="223548"/>
                </a:solidFill>
                <a:effectLst/>
                <a:latin typeface="72Brand"/>
              </a:rPr>
              <a:t>makine</a:t>
            </a:r>
            <a:r>
              <a:rPr lang="en-US" b="0" i="0" dirty="0">
                <a:solidFill>
                  <a:srgbClr val="223548"/>
                </a:solidFill>
                <a:effectLst/>
                <a:latin typeface="72Brand"/>
              </a:rPr>
              <a:t> </a:t>
            </a:r>
            <a:r>
              <a:rPr lang="en-US" b="1" i="0" dirty="0" err="1">
                <a:solidFill>
                  <a:srgbClr val="223548"/>
                </a:solidFill>
                <a:effectLst/>
                <a:latin typeface="72Brand"/>
              </a:rPr>
              <a:t>düşünebiliyor</a:t>
            </a:r>
            <a:r>
              <a:rPr lang="en-US" b="0" i="0" dirty="0">
                <a:solidFill>
                  <a:srgbClr val="223548"/>
                </a:solidFill>
                <a:effectLst/>
                <a:latin typeface="72Brand"/>
              </a:rPr>
              <a:t>  </a:t>
            </a:r>
            <a:r>
              <a:rPr lang="en-US" b="0" i="0" dirty="0" err="1">
                <a:solidFill>
                  <a:srgbClr val="223548"/>
                </a:solidFill>
                <a:effectLst/>
                <a:latin typeface="72Brand"/>
              </a:rPr>
              <a:t>sayılmalıdır</a:t>
            </a:r>
            <a:r>
              <a:rPr lang="en-US" b="0" i="0" dirty="0">
                <a:solidFill>
                  <a:srgbClr val="223548"/>
                </a:solidFill>
                <a:effectLst/>
                <a:latin typeface="72Brand"/>
              </a:rPr>
              <a:t>. Bu teste “Turing” </a:t>
            </a:r>
            <a:r>
              <a:rPr lang="en-US" b="0" i="0" dirty="0" err="1">
                <a:solidFill>
                  <a:srgbClr val="223548"/>
                </a:solidFill>
                <a:effectLst/>
                <a:latin typeface="72Brand"/>
              </a:rPr>
              <a:t>dedi</a:t>
            </a:r>
            <a:r>
              <a:rPr lang="en-US" b="0" i="0" dirty="0">
                <a:solidFill>
                  <a:srgbClr val="223548"/>
                </a:solidFill>
                <a:effectLst/>
                <a:latin typeface="72Brand"/>
              </a:rPr>
              <a:t>.</a:t>
            </a:r>
          </a:p>
          <a:p>
            <a:endParaRPr lang="en-US" b="0" i="0" dirty="0">
              <a:solidFill>
                <a:srgbClr val="223548"/>
              </a:solidFill>
              <a:effectLst/>
              <a:latin typeface="72Brand"/>
            </a:endParaRPr>
          </a:p>
          <a:p>
            <a:r>
              <a:rPr lang="en-US" dirty="0" err="1"/>
              <a:t>Karştı</a:t>
            </a:r>
            <a:r>
              <a:rPr lang="en-US" dirty="0"/>
              <a:t> </a:t>
            </a:r>
            <a:r>
              <a:rPr lang="en-US" dirty="0" err="1"/>
              <a:t>görüşler</a:t>
            </a:r>
            <a:r>
              <a:rPr lang="en-US" dirty="0"/>
              <a:t>: </a:t>
            </a:r>
            <a:r>
              <a:rPr lang="tr-TR" dirty="0"/>
              <a:t>bilinç eksikliği, özgünlükten yoksun olma, ruh gerekliliği </a:t>
            </a:r>
            <a:r>
              <a:rPr lang="en-US" dirty="0"/>
              <a:t>… </a:t>
            </a:r>
            <a:r>
              <a:rPr lang="en-US" dirty="0" err="1"/>
              <a:t>fakat</a:t>
            </a:r>
            <a:r>
              <a:rPr lang="en-US" dirty="0"/>
              <a:t> </a:t>
            </a:r>
            <a:r>
              <a:rPr lang="en-US" dirty="0" err="1"/>
              <a:t>bunların</a:t>
            </a:r>
            <a:r>
              <a:rPr lang="en-US" dirty="0"/>
              <a:t> da </a:t>
            </a:r>
            <a:r>
              <a:rPr lang="en-US" dirty="0" err="1"/>
              <a:t>taklit</a:t>
            </a:r>
            <a:r>
              <a:rPr lang="en-US" dirty="0"/>
              <a:t> </a:t>
            </a:r>
            <a:r>
              <a:rPr lang="en-US" dirty="0" err="1"/>
              <a:t>edilebileceğini</a:t>
            </a:r>
            <a:r>
              <a:rPr lang="en-US" dirty="0"/>
              <a:t> </a:t>
            </a:r>
            <a:r>
              <a:rPr lang="en-US" dirty="0" err="1"/>
              <a:t>söyler</a:t>
            </a:r>
            <a:r>
              <a:rPr lang="en-US" dirty="0"/>
              <a:t>.</a:t>
            </a:r>
            <a:endParaRPr lang="en-US" b="0" i="0" dirty="0">
              <a:solidFill>
                <a:srgbClr val="223548"/>
              </a:solidFill>
              <a:effectLst/>
              <a:latin typeface="72Brand"/>
            </a:endParaRPr>
          </a:p>
          <a:p>
            <a:endParaRPr lang="en-US" b="0" i="0" dirty="0">
              <a:solidFill>
                <a:srgbClr val="223548"/>
              </a:solidFill>
              <a:effectLst/>
              <a:latin typeface="72Brand"/>
            </a:endParaRPr>
          </a:p>
          <a:p>
            <a:r>
              <a:rPr lang="en-US" dirty="0"/>
              <a:t>Bu </a:t>
            </a:r>
            <a:r>
              <a:rPr lang="en-US" dirty="0" err="1"/>
              <a:t>çalışma</a:t>
            </a:r>
            <a:r>
              <a:rPr lang="en-US" dirty="0"/>
              <a:t> y</a:t>
            </a:r>
            <a:r>
              <a:rPr lang="tr-TR" dirty="0"/>
              <a:t>apay zekâ felsefesine ve bilgisayar bilimlerine yön veren kritik bir eserdir </a:t>
            </a:r>
            <a:endParaRPr lang="en-US" b="0" i="0" dirty="0">
              <a:solidFill>
                <a:srgbClr val="223548"/>
              </a:solidFill>
              <a:effectLst/>
              <a:latin typeface="72Brand"/>
            </a:endParaRPr>
          </a:p>
          <a:p>
            <a:endParaRPr lang="en-US" b="0" i="0" dirty="0">
              <a:solidFill>
                <a:srgbClr val="223548"/>
              </a:solidFill>
              <a:effectLst/>
              <a:latin typeface="72Brand"/>
            </a:endParaRPr>
          </a:p>
          <a:p>
            <a:r>
              <a:rPr lang="en-US" b="0" i="0" dirty="0">
                <a:solidFill>
                  <a:srgbClr val="223548"/>
                </a:solidFill>
                <a:effectLst/>
                <a:latin typeface="72Brand"/>
              </a:rPr>
              <a:t>II. </a:t>
            </a:r>
            <a:r>
              <a:rPr lang="en-US" b="0" i="0" dirty="0" err="1">
                <a:solidFill>
                  <a:srgbClr val="223548"/>
                </a:solidFill>
                <a:effectLst/>
                <a:latin typeface="72Brand"/>
              </a:rPr>
              <a:t>Dünya</a:t>
            </a:r>
            <a:r>
              <a:rPr lang="en-US" b="0" i="0" dirty="0">
                <a:solidFill>
                  <a:srgbClr val="223548"/>
                </a:solidFill>
                <a:effectLst/>
                <a:latin typeface="72Brand"/>
              </a:rPr>
              <a:t> </a:t>
            </a:r>
            <a:r>
              <a:rPr lang="en-US" b="0" i="0" dirty="0" err="1">
                <a:solidFill>
                  <a:srgbClr val="223548"/>
                </a:solidFill>
                <a:effectLst/>
                <a:latin typeface="72Brand"/>
              </a:rPr>
              <a:t>Savaşı</a:t>
            </a:r>
            <a:r>
              <a:rPr lang="en-US" b="0" i="0" dirty="0">
                <a:solidFill>
                  <a:srgbClr val="223548"/>
                </a:solidFill>
                <a:effectLst/>
                <a:latin typeface="72Brand"/>
              </a:rPr>
              <a:t> </a:t>
            </a:r>
            <a:r>
              <a:rPr lang="en-US" b="0" i="0" dirty="0" err="1">
                <a:solidFill>
                  <a:srgbClr val="223548"/>
                </a:solidFill>
                <a:effectLst/>
                <a:latin typeface="72Brand"/>
              </a:rPr>
              <a:t>sırasında</a:t>
            </a:r>
            <a:r>
              <a:rPr lang="en-US" b="0" i="0" dirty="0">
                <a:solidFill>
                  <a:srgbClr val="223548"/>
                </a:solidFill>
                <a:effectLst/>
                <a:latin typeface="72Brand"/>
              </a:rPr>
              <a:t> </a:t>
            </a:r>
            <a:r>
              <a:rPr lang="en-US" b="0" i="0" dirty="0" err="1">
                <a:solidFill>
                  <a:srgbClr val="223548"/>
                </a:solidFill>
                <a:effectLst/>
                <a:latin typeface="72Brand"/>
              </a:rPr>
              <a:t>Nazi’lerin</a:t>
            </a:r>
            <a:r>
              <a:rPr lang="en-US" b="0" i="0" dirty="0">
                <a:solidFill>
                  <a:srgbClr val="223548"/>
                </a:solidFill>
                <a:effectLst/>
                <a:latin typeface="72Brand"/>
              </a:rPr>
              <a:t> </a:t>
            </a:r>
            <a:r>
              <a:rPr lang="en-US" b="0" i="0" dirty="0" err="1">
                <a:solidFill>
                  <a:srgbClr val="223548"/>
                </a:solidFill>
                <a:effectLst/>
                <a:latin typeface="72Brand"/>
              </a:rPr>
              <a:t>askeri</a:t>
            </a:r>
            <a:r>
              <a:rPr lang="en-US" b="0" i="0" dirty="0">
                <a:solidFill>
                  <a:srgbClr val="223548"/>
                </a:solidFill>
                <a:effectLst/>
                <a:latin typeface="72Brand"/>
              </a:rPr>
              <a:t> </a:t>
            </a:r>
            <a:r>
              <a:rPr lang="en-US" b="0" i="0" dirty="0" err="1">
                <a:solidFill>
                  <a:srgbClr val="223548"/>
                </a:solidFill>
                <a:effectLst/>
                <a:latin typeface="72Brand"/>
              </a:rPr>
              <a:t>haberleşmede</a:t>
            </a:r>
            <a:r>
              <a:rPr lang="en-US" b="0" i="0" dirty="0">
                <a:solidFill>
                  <a:srgbClr val="223548"/>
                </a:solidFill>
                <a:effectLst/>
                <a:latin typeface="72Brand"/>
              </a:rPr>
              <a:t> </a:t>
            </a:r>
            <a:r>
              <a:rPr lang="en-US" b="0" i="0" dirty="0" err="1">
                <a:solidFill>
                  <a:srgbClr val="223548"/>
                </a:solidFill>
                <a:effectLst/>
                <a:latin typeface="72Brand"/>
              </a:rPr>
              <a:t>kullandığı</a:t>
            </a:r>
            <a:r>
              <a:rPr lang="en-US" b="0" i="0" dirty="0">
                <a:solidFill>
                  <a:srgbClr val="223548"/>
                </a:solidFill>
                <a:effectLst/>
                <a:latin typeface="72Brand"/>
              </a:rPr>
              <a:t> </a:t>
            </a:r>
            <a:r>
              <a:rPr lang="en-US" b="0" i="0" dirty="0" err="1">
                <a:solidFill>
                  <a:srgbClr val="223548"/>
                </a:solidFill>
                <a:effectLst/>
                <a:latin typeface="72Brand"/>
              </a:rPr>
              <a:t>makinenin</a:t>
            </a:r>
            <a:r>
              <a:rPr lang="en-US" b="0" i="0" dirty="0">
                <a:solidFill>
                  <a:srgbClr val="223548"/>
                </a:solidFill>
                <a:effectLst/>
                <a:latin typeface="72Brand"/>
              </a:rPr>
              <a:t> </a:t>
            </a:r>
            <a:r>
              <a:rPr lang="en-US" b="0" i="0" dirty="0" err="1">
                <a:solidFill>
                  <a:srgbClr val="223548"/>
                </a:solidFill>
                <a:effectLst/>
                <a:latin typeface="72Brand"/>
              </a:rPr>
              <a:t>şifresi</a:t>
            </a:r>
            <a:r>
              <a:rPr lang="en-US" b="0" i="0" dirty="0">
                <a:solidFill>
                  <a:srgbClr val="223548"/>
                </a:solidFill>
                <a:effectLst/>
                <a:latin typeface="72Brand"/>
              </a:rPr>
              <a:t> </a:t>
            </a:r>
            <a:r>
              <a:rPr lang="en-US" b="0" i="0" dirty="0" err="1">
                <a:solidFill>
                  <a:srgbClr val="223548"/>
                </a:solidFill>
                <a:effectLst/>
                <a:latin typeface="72Brand"/>
              </a:rPr>
              <a:t>hergün</a:t>
            </a:r>
            <a:r>
              <a:rPr lang="en-US" b="0" i="0" dirty="0">
                <a:solidFill>
                  <a:srgbClr val="223548"/>
                </a:solidFill>
                <a:effectLst/>
                <a:latin typeface="72Brand"/>
              </a:rPr>
              <a:t> </a:t>
            </a:r>
            <a:r>
              <a:rPr lang="en-US" b="0" i="0" dirty="0" err="1">
                <a:solidFill>
                  <a:srgbClr val="223548"/>
                </a:solidFill>
                <a:effectLst/>
                <a:latin typeface="72Brand"/>
              </a:rPr>
              <a:t>değişiyordu</a:t>
            </a:r>
            <a:r>
              <a:rPr lang="en-US" b="0" i="0" dirty="0">
                <a:solidFill>
                  <a:srgbClr val="223548"/>
                </a:solidFill>
                <a:effectLst/>
                <a:latin typeface="72Brand"/>
              </a:rPr>
              <a:t>. </a:t>
            </a:r>
          </a:p>
          <a:p>
            <a:r>
              <a:rPr lang="en-US" b="0" i="0" dirty="0">
                <a:solidFill>
                  <a:srgbClr val="223548"/>
                </a:solidFill>
                <a:effectLst/>
                <a:latin typeface="72Brand"/>
              </a:rPr>
              <a:t>Bombe </a:t>
            </a:r>
            <a:r>
              <a:rPr lang="en-US" b="0" i="0" dirty="0" err="1">
                <a:solidFill>
                  <a:srgbClr val="223548"/>
                </a:solidFill>
                <a:effectLst/>
                <a:latin typeface="72Brand"/>
              </a:rPr>
              <a:t>adında</a:t>
            </a:r>
            <a:r>
              <a:rPr lang="en-US" b="0" i="0" dirty="0">
                <a:solidFill>
                  <a:srgbClr val="223548"/>
                </a:solidFill>
                <a:effectLst/>
                <a:latin typeface="72Brand"/>
              </a:rPr>
              <a:t> </a:t>
            </a:r>
            <a:r>
              <a:rPr lang="en-US" b="0" i="0" dirty="0" err="1">
                <a:solidFill>
                  <a:srgbClr val="223548"/>
                </a:solidFill>
                <a:effectLst/>
                <a:latin typeface="72Brand"/>
              </a:rPr>
              <a:t>geliştirdiği</a:t>
            </a:r>
            <a:r>
              <a:rPr lang="en-US" b="0" i="0" dirty="0">
                <a:solidFill>
                  <a:srgbClr val="223548"/>
                </a:solidFill>
                <a:effectLst/>
                <a:latin typeface="72Brand"/>
              </a:rPr>
              <a:t> </a:t>
            </a:r>
            <a:r>
              <a:rPr lang="en-US" b="0" i="0" dirty="0" err="1">
                <a:solidFill>
                  <a:srgbClr val="223548"/>
                </a:solidFill>
                <a:effectLst/>
                <a:latin typeface="72Brand"/>
              </a:rPr>
              <a:t>cihazla</a:t>
            </a:r>
            <a:r>
              <a:rPr lang="en-US" b="0" i="0" dirty="0">
                <a:solidFill>
                  <a:srgbClr val="223548"/>
                </a:solidFill>
                <a:effectLst/>
                <a:latin typeface="72Brand"/>
              </a:rPr>
              <a:t> </a:t>
            </a:r>
            <a:r>
              <a:rPr lang="en-US" b="0" i="0" dirty="0" err="1">
                <a:solidFill>
                  <a:srgbClr val="223548"/>
                </a:solidFill>
                <a:effectLst/>
                <a:latin typeface="72Brand"/>
              </a:rPr>
              <a:t>şifreleri</a:t>
            </a:r>
            <a:r>
              <a:rPr lang="en-US" b="0" i="0" dirty="0">
                <a:solidFill>
                  <a:srgbClr val="223548"/>
                </a:solidFill>
                <a:effectLst/>
                <a:latin typeface="72Brand"/>
              </a:rPr>
              <a:t> </a:t>
            </a:r>
            <a:r>
              <a:rPr lang="en-US" b="0" i="0" dirty="0" err="1">
                <a:solidFill>
                  <a:srgbClr val="223548"/>
                </a:solidFill>
                <a:effectLst/>
                <a:latin typeface="72Brand"/>
              </a:rPr>
              <a:t>kırdı</a:t>
            </a:r>
            <a:r>
              <a:rPr lang="en-US" b="0" i="0" dirty="0">
                <a:solidFill>
                  <a:srgbClr val="223548"/>
                </a:solidFill>
                <a:effectLst/>
                <a:latin typeface="72Brand"/>
              </a:rPr>
              <a:t> ve </a:t>
            </a:r>
            <a:r>
              <a:rPr lang="en-US" b="0" i="0" dirty="0" err="1">
                <a:solidFill>
                  <a:srgbClr val="223548"/>
                </a:solidFill>
                <a:effectLst/>
                <a:latin typeface="72Brand"/>
              </a:rPr>
              <a:t>savaşın</a:t>
            </a:r>
            <a:r>
              <a:rPr lang="en-US" b="0" i="0" dirty="0">
                <a:solidFill>
                  <a:srgbClr val="223548"/>
                </a:solidFill>
                <a:effectLst/>
                <a:latin typeface="72Brand"/>
              </a:rPr>
              <a:t> </a:t>
            </a:r>
            <a:r>
              <a:rPr lang="en-US" b="0" i="0" dirty="0" err="1">
                <a:solidFill>
                  <a:srgbClr val="223548"/>
                </a:solidFill>
                <a:effectLst/>
                <a:latin typeface="72Brand"/>
              </a:rPr>
              <a:t>seyrini</a:t>
            </a:r>
            <a:r>
              <a:rPr lang="en-US" b="0" i="0" dirty="0">
                <a:solidFill>
                  <a:srgbClr val="223548"/>
                </a:solidFill>
                <a:effectLst/>
                <a:latin typeface="72Brand"/>
              </a:rPr>
              <a:t> </a:t>
            </a:r>
            <a:r>
              <a:rPr lang="en-US" b="0" i="0" dirty="0" err="1">
                <a:solidFill>
                  <a:srgbClr val="223548"/>
                </a:solidFill>
                <a:effectLst/>
                <a:latin typeface="72Brand"/>
              </a:rPr>
              <a:t>değiştirdi</a:t>
            </a:r>
            <a:r>
              <a:rPr lang="en-US" b="0" i="0" dirty="0">
                <a:solidFill>
                  <a:srgbClr val="223548"/>
                </a:solidFill>
                <a:effectLst/>
                <a:latin typeface="72Brand"/>
              </a:rPr>
              <a:t>.</a:t>
            </a:r>
          </a:p>
          <a:p>
            <a:endParaRPr lang="en-US" b="0" i="0" dirty="0">
              <a:solidFill>
                <a:srgbClr val="223548"/>
              </a:solidFill>
              <a:effectLst/>
              <a:latin typeface="72Brand"/>
            </a:endParaRPr>
          </a:p>
          <a:p>
            <a:r>
              <a:rPr lang="en-US" b="0" i="0" dirty="0" err="1">
                <a:solidFill>
                  <a:srgbClr val="223548"/>
                </a:solidFill>
                <a:effectLst/>
                <a:latin typeface="72Brand"/>
              </a:rPr>
              <a:t>şifrelerinin</a:t>
            </a:r>
            <a:r>
              <a:rPr lang="en-US" b="0" i="0" dirty="0">
                <a:solidFill>
                  <a:srgbClr val="223548"/>
                </a:solidFill>
                <a:effectLst/>
                <a:latin typeface="72Brand"/>
              </a:rPr>
              <a:t> </a:t>
            </a:r>
            <a:r>
              <a:rPr lang="en-US" b="0" i="0" dirty="0" err="1">
                <a:solidFill>
                  <a:srgbClr val="223548"/>
                </a:solidFill>
                <a:effectLst/>
                <a:latin typeface="72Brand"/>
              </a:rPr>
              <a:t>kırılmasında</a:t>
            </a:r>
            <a:r>
              <a:rPr lang="en-US" b="0" i="0" dirty="0">
                <a:solidFill>
                  <a:srgbClr val="223548"/>
                </a:solidFill>
                <a:effectLst/>
                <a:latin typeface="72Brand"/>
              </a:rPr>
              <a:t> </a:t>
            </a:r>
            <a:r>
              <a:rPr lang="en-US" b="0" i="0" dirty="0" err="1">
                <a:solidFill>
                  <a:srgbClr val="223548"/>
                </a:solidFill>
                <a:effectLst/>
                <a:latin typeface="72Brand"/>
              </a:rPr>
              <a:t>çok</a:t>
            </a:r>
            <a:r>
              <a:rPr lang="en-US" b="0" i="0" dirty="0">
                <a:solidFill>
                  <a:srgbClr val="223548"/>
                </a:solidFill>
                <a:effectLst/>
                <a:latin typeface="72Brand"/>
              </a:rPr>
              <a:t> </a:t>
            </a:r>
            <a:r>
              <a:rPr lang="en-US" b="0" i="0" dirty="0" err="1">
                <a:solidFill>
                  <a:srgbClr val="223548"/>
                </a:solidFill>
                <a:effectLst/>
                <a:latin typeface="72Brand"/>
              </a:rPr>
              <a:t>önemli</a:t>
            </a:r>
            <a:r>
              <a:rPr lang="en-US" b="0" i="0" dirty="0">
                <a:solidFill>
                  <a:srgbClr val="223548"/>
                </a:solidFill>
                <a:effectLst/>
                <a:latin typeface="72Brand"/>
              </a:rPr>
              <a:t> </a:t>
            </a:r>
            <a:r>
              <a:rPr lang="en-US" b="0" i="0" dirty="0" err="1">
                <a:solidFill>
                  <a:srgbClr val="223548"/>
                </a:solidFill>
                <a:effectLst/>
                <a:latin typeface="72Brand"/>
              </a:rPr>
              <a:t>bir</a:t>
            </a:r>
            <a:r>
              <a:rPr lang="en-US" b="0" i="0" dirty="0">
                <a:solidFill>
                  <a:srgbClr val="223548"/>
                </a:solidFill>
                <a:effectLst/>
                <a:latin typeface="72Brand"/>
              </a:rPr>
              <a:t> </a:t>
            </a:r>
            <a:r>
              <a:rPr lang="en-US" b="0" i="0" dirty="0" err="1">
                <a:solidFill>
                  <a:srgbClr val="223548"/>
                </a:solidFill>
                <a:effectLst/>
                <a:latin typeface="72Brand"/>
              </a:rPr>
              <a:t>rol</a:t>
            </a:r>
            <a:r>
              <a:rPr lang="en-US" b="0" i="0" dirty="0">
                <a:solidFill>
                  <a:srgbClr val="223548"/>
                </a:solidFill>
                <a:effectLst/>
                <a:latin typeface="72Brand"/>
              </a:rPr>
              <a:t> </a:t>
            </a:r>
            <a:r>
              <a:rPr lang="en-US" b="0" i="0" dirty="0" err="1">
                <a:solidFill>
                  <a:srgbClr val="223548"/>
                </a:solidFill>
                <a:effectLst/>
                <a:latin typeface="72Brand"/>
              </a:rPr>
              <a:t>oynadığı</a:t>
            </a:r>
            <a:r>
              <a:rPr lang="en-US" b="0" i="0" dirty="0">
                <a:solidFill>
                  <a:srgbClr val="223548"/>
                </a:solidFill>
                <a:effectLst/>
                <a:latin typeface="72Brand"/>
              </a:rPr>
              <a:t> </a:t>
            </a:r>
            <a:r>
              <a:rPr lang="en-US" b="0" i="0" dirty="0" err="1">
                <a:solidFill>
                  <a:srgbClr val="223548"/>
                </a:solidFill>
                <a:effectLst/>
                <a:latin typeface="72Brand"/>
              </a:rPr>
              <a:t>için</a:t>
            </a:r>
            <a:r>
              <a:rPr lang="en-US" b="0" i="0" dirty="0">
                <a:solidFill>
                  <a:srgbClr val="223548"/>
                </a:solidFill>
                <a:effectLst/>
                <a:latin typeface="72Brand"/>
              </a:rPr>
              <a:t> </a:t>
            </a:r>
            <a:r>
              <a:rPr lang="en-US" b="0" i="0" dirty="0" err="1">
                <a:solidFill>
                  <a:srgbClr val="223548"/>
                </a:solidFill>
                <a:effectLst/>
                <a:latin typeface="72Brand"/>
              </a:rPr>
              <a:t>savaş</a:t>
            </a:r>
            <a:r>
              <a:rPr lang="en-US" b="0" i="0" dirty="0">
                <a:solidFill>
                  <a:srgbClr val="223548"/>
                </a:solidFill>
                <a:effectLst/>
                <a:latin typeface="72Brand"/>
              </a:rPr>
              <a:t> </a:t>
            </a:r>
            <a:r>
              <a:rPr lang="en-US" b="0" i="0" dirty="0" err="1">
                <a:solidFill>
                  <a:srgbClr val="223548"/>
                </a:solidFill>
                <a:effectLst/>
                <a:latin typeface="72Brand"/>
              </a:rPr>
              <a:t>kahramanı</a:t>
            </a:r>
            <a:r>
              <a:rPr lang="en-US" b="0" i="0" dirty="0">
                <a:solidFill>
                  <a:srgbClr val="223548"/>
                </a:solidFill>
                <a:effectLst/>
                <a:latin typeface="72Brand"/>
              </a:rPr>
              <a:t> </a:t>
            </a:r>
            <a:r>
              <a:rPr lang="en-US" b="0" i="0" dirty="0" err="1">
                <a:solidFill>
                  <a:srgbClr val="223548"/>
                </a:solidFill>
                <a:effectLst/>
                <a:latin typeface="72Brand"/>
              </a:rPr>
              <a:t>sayılmıştır</a:t>
            </a:r>
            <a:r>
              <a:rPr lang="en-US" b="0" i="0" dirty="0">
                <a:solidFill>
                  <a:srgbClr val="223548"/>
                </a:solidFill>
                <a:effectLst/>
                <a:latin typeface="72Brand"/>
              </a:rPr>
              <a:t>. </a:t>
            </a:r>
            <a:r>
              <a:rPr lang="en-US" b="0" i="0" dirty="0" err="1">
                <a:solidFill>
                  <a:srgbClr val="223548"/>
                </a:solidFill>
                <a:effectLst/>
                <a:latin typeface="72Brand"/>
              </a:rPr>
              <a:t>Ayrıca</a:t>
            </a:r>
            <a:r>
              <a:rPr lang="en-US" b="0" i="0" dirty="0">
                <a:solidFill>
                  <a:srgbClr val="223548"/>
                </a:solidFill>
                <a:effectLst/>
                <a:latin typeface="72Brand"/>
              </a:rPr>
              <a:t> Manchester </a:t>
            </a:r>
            <a:r>
              <a:rPr lang="en-US" b="0" i="0" dirty="0" err="1">
                <a:solidFill>
                  <a:srgbClr val="223548"/>
                </a:solidFill>
                <a:effectLst/>
                <a:latin typeface="72Brand"/>
              </a:rPr>
              <a:t>Üniversitesi'nde</a:t>
            </a:r>
            <a:r>
              <a:rPr lang="en-US" b="0" i="0" dirty="0">
                <a:solidFill>
                  <a:srgbClr val="223548"/>
                </a:solidFill>
                <a:effectLst/>
                <a:latin typeface="72Brand"/>
              </a:rPr>
              <a:t> </a:t>
            </a:r>
            <a:r>
              <a:rPr lang="en-US" b="0" i="0" dirty="0" err="1">
                <a:solidFill>
                  <a:srgbClr val="223548"/>
                </a:solidFill>
                <a:effectLst/>
                <a:latin typeface="72Brand"/>
              </a:rPr>
              <a:t>çalıştığı</a:t>
            </a:r>
            <a:r>
              <a:rPr lang="en-US" b="0" i="0" dirty="0">
                <a:solidFill>
                  <a:srgbClr val="223548"/>
                </a:solidFill>
                <a:effectLst/>
                <a:latin typeface="72Brand"/>
              </a:rPr>
              <a:t> </a:t>
            </a:r>
            <a:r>
              <a:rPr lang="en-US" b="0" i="0" dirty="0" err="1">
                <a:solidFill>
                  <a:srgbClr val="223548"/>
                </a:solidFill>
                <a:effectLst/>
                <a:latin typeface="72Brand"/>
              </a:rPr>
              <a:t>yıllarda</a:t>
            </a:r>
            <a:r>
              <a:rPr lang="en-US" b="0" i="0" dirty="0">
                <a:solidFill>
                  <a:srgbClr val="223548"/>
                </a:solidFill>
                <a:effectLst/>
                <a:latin typeface="72Brand"/>
              </a:rPr>
              <a:t>, Turing </a:t>
            </a:r>
            <a:r>
              <a:rPr lang="en-US" b="0" i="0" dirty="0" err="1">
                <a:solidFill>
                  <a:srgbClr val="223548"/>
                </a:solidFill>
                <a:effectLst/>
                <a:latin typeface="72Brand"/>
              </a:rPr>
              <a:t>makinesi</a:t>
            </a:r>
            <a:r>
              <a:rPr lang="en-US" b="0" i="0" dirty="0">
                <a:solidFill>
                  <a:srgbClr val="223548"/>
                </a:solidFill>
                <a:effectLst/>
                <a:latin typeface="72Brand"/>
              </a:rPr>
              <a:t> </a:t>
            </a:r>
            <a:r>
              <a:rPr lang="en-US" b="0" i="0" dirty="0" err="1">
                <a:solidFill>
                  <a:srgbClr val="223548"/>
                </a:solidFill>
                <a:effectLst/>
                <a:latin typeface="72Brand"/>
              </a:rPr>
              <a:t>denilen</a:t>
            </a:r>
            <a:r>
              <a:rPr lang="en-US" b="0" i="0" dirty="0">
                <a:solidFill>
                  <a:srgbClr val="223548"/>
                </a:solidFill>
                <a:effectLst/>
                <a:latin typeface="72Brand"/>
              </a:rPr>
              <a:t> </a:t>
            </a:r>
            <a:r>
              <a:rPr lang="en-US" b="0" i="0" dirty="0" err="1">
                <a:solidFill>
                  <a:srgbClr val="223548"/>
                </a:solidFill>
                <a:effectLst/>
                <a:latin typeface="72Brand"/>
              </a:rPr>
              <a:t>algoritma</a:t>
            </a:r>
            <a:r>
              <a:rPr lang="en-US" b="0" i="0" dirty="0">
                <a:solidFill>
                  <a:srgbClr val="223548"/>
                </a:solidFill>
                <a:effectLst/>
                <a:latin typeface="72Brand"/>
              </a:rPr>
              <a:t> </a:t>
            </a:r>
            <a:r>
              <a:rPr lang="en-US" b="0" i="0" dirty="0" err="1">
                <a:solidFill>
                  <a:srgbClr val="223548"/>
                </a:solidFill>
                <a:effectLst/>
                <a:latin typeface="72Brand"/>
              </a:rPr>
              <a:t>tanımı</a:t>
            </a:r>
            <a:r>
              <a:rPr lang="en-US" b="0" i="0" dirty="0">
                <a:solidFill>
                  <a:srgbClr val="223548"/>
                </a:solidFill>
                <a:effectLst/>
                <a:latin typeface="72Brand"/>
              </a:rPr>
              <a:t> </a:t>
            </a:r>
            <a:r>
              <a:rPr lang="en-US" b="0" i="0" dirty="0" err="1">
                <a:solidFill>
                  <a:srgbClr val="223548"/>
                </a:solidFill>
                <a:effectLst/>
                <a:latin typeface="72Brand"/>
              </a:rPr>
              <a:t>ile</a:t>
            </a:r>
            <a:r>
              <a:rPr lang="en-US" b="0" i="0" dirty="0">
                <a:solidFill>
                  <a:srgbClr val="223548"/>
                </a:solidFill>
                <a:effectLst/>
                <a:latin typeface="72Brand"/>
              </a:rPr>
              <a:t> modern </a:t>
            </a:r>
            <a:r>
              <a:rPr lang="en-US" b="0" i="0" dirty="0" err="1">
                <a:solidFill>
                  <a:srgbClr val="223548"/>
                </a:solidFill>
                <a:effectLst/>
                <a:latin typeface="72Brand"/>
              </a:rPr>
              <a:t>bilgisayarların</a:t>
            </a:r>
            <a:r>
              <a:rPr lang="en-US" b="0" i="0" dirty="0">
                <a:solidFill>
                  <a:srgbClr val="223548"/>
                </a:solidFill>
                <a:effectLst/>
                <a:latin typeface="72Brand"/>
              </a:rPr>
              <a:t> </a:t>
            </a:r>
            <a:r>
              <a:rPr lang="en-US" b="0" i="0" dirty="0" err="1">
                <a:solidFill>
                  <a:srgbClr val="223548"/>
                </a:solidFill>
                <a:effectLst/>
                <a:latin typeface="72Brand"/>
              </a:rPr>
              <a:t>kavramsal</a:t>
            </a:r>
            <a:r>
              <a:rPr lang="en-US" b="0" i="0" dirty="0">
                <a:solidFill>
                  <a:srgbClr val="223548"/>
                </a:solidFill>
                <a:effectLst/>
                <a:latin typeface="72Brand"/>
              </a:rPr>
              <a:t> </a:t>
            </a:r>
            <a:r>
              <a:rPr lang="en-US" b="0" i="0" dirty="0" err="1">
                <a:solidFill>
                  <a:srgbClr val="223548"/>
                </a:solidFill>
                <a:effectLst/>
                <a:latin typeface="72Brand"/>
              </a:rPr>
              <a:t>temelini</a:t>
            </a:r>
            <a:r>
              <a:rPr lang="en-US" b="0" i="0" dirty="0">
                <a:solidFill>
                  <a:srgbClr val="223548"/>
                </a:solidFill>
                <a:effectLst/>
                <a:latin typeface="72Brand"/>
              </a:rPr>
              <a:t> </a:t>
            </a:r>
            <a:r>
              <a:rPr lang="en-US" b="0" i="0" dirty="0" err="1">
                <a:solidFill>
                  <a:srgbClr val="223548"/>
                </a:solidFill>
                <a:effectLst/>
                <a:latin typeface="72Brand"/>
              </a:rPr>
              <a:t>atmıştır</a:t>
            </a:r>
            <a:r>
              <a:rPr lang="en-US" b="0" i="0" dirty="0">
                <a:solidFill>
                  <a:srgbClr val="223548"/>
                </a:solidFill>
                <a:effectLst/>
                <a:latin typeface="72Brand"/>
              </a:rPr>
              <a:t>.</a:t>
            </a:r>
          </a:p>
          <a:p>
            <a:endParaRPr lang="en-US" b="0" i="0" dirty="0">
              <a:solidFill>
                <a:srgbClr val="223548"/>
              </a:solidFill>
              <a:effectLst/>
              <a:latin typeface="72Brand"/>
            </a:endParaRPr>
          </a:p>
        </p:txBody>
      </p:sp>
      <p:sp>
        <p:nvSpPr>
          <p:cNvPr id="4" name="Slide Number Placeholder 3">
            <a:extLst>
              <a:ext uri="{FF2B5EF4-FFF2-40B4-BE49-F238E27FC236}">
                <a16:creationId xmlns:a16="http://schemas.microsoft.com/office/drawing/2014/main" id="{3CBD60FB-3C29-669F-01E6-56D20806031A}"/>
              </a:ext>
            </a:extLst>
          </p:cNvPr>
          <p:cNvSpPr>
            <a:spLocks noGrp="1"/>
          </p:cNvSpPr>
          <p:nvPr>
            <p:ph type="sldNum" sz="quarter" idx="5"/>
          </p:nvPr>
        </p:nvSpPr>
        <p:spPr/>
        <p:txBody>
          <a:bodyPr/>
          <a:lstStyle/>
          <a:p>
            <a:fld id="{93F7DAF2-D9FD-4201-8A83-D0347E71DEA5}" type="slidenum">
              <a:rPr lang="en-US" smtClean="0"/>
              <a:t>11</a:t>
            </a:fld>
            <a:endParaRPr lang="en-US"/>
          </a:p>
        </p:txBody>
      </p:sp>
    </p:spTree>
    <p:extLst>
      <p:ext uri="{BB962C8B-B14F-4D97-AF65-F5344CB8AC3E}">
        <p14:creationId xmlns:p14="http://schemas.microsoft.com/office/powerpoint/2010/main" val="3490761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23548"/>
              </a:solidFill>
              <a:effectLst/>
              <a:latin typeface="72Brand"/>
            </a:endParaRPr>
          </a:p>
        </p:txBody>
      </p:sp>
      <p:sp>
        <p:nvSpPr>
          <p:cNvPr id="4" name="Slide Number Placeholder 3"/>
          <p:cNvSpPr>
            <a:spLocks noGrp="1"/>
          </p:cNvSpPr>
          <p:nvPr>
            <p:ph type="sldNum" sz="quarter" idx="5"/>
          </p:nvPr>
        </p:nvSpPr>
        <p:spPr/>
        <p:txBody>
          <a:bodyPr/>
          <a:lstStyle/>
          <a:p>
            <a:fld id="{93F7DAF2-D9FD-4201-8A83-D0347E71DEA5}" type="slidenum">
              <a:rPr lang="en-US" smtClean="0"/>
              <a:t>12</a:t>
            </a:fld>
            <a:endParaRPr lang="en-US"/>
          </a:p>
        </p:txBody>
      </p:sp>
    </p:spTree>
    <p:extLst>
      <p:ext uri="{BB962C8B-B14F-4D97-AF65-F5344CB8AC3E}">
        <p14:creationId xmlns:p14="http://schemas.microsoft.com/office/powerpoint/2010/main" val="351968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6E43B-087F-3193-8195-56E293CAD5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818EE8-1BDE-06D8-39B5-A1A0F5C675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3CE78C-4DB2-6431-47A2-5AA7E2A052E0}"/>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5A9BC524-75A8-F189-6EBB-A454FD314DC5}"/>
              </a:ext>
            </a:extLst>
          </p:cNvPr>
          <p:cNvSpPr>
            <a:spLocks noGrp="1"/>
          </p:cNvSpPr>
          <p:nvPr>
            <p:ph type="sldNum" sz="quarter" idx="5"/>
          </p:nvPr>
        </p:nvSpPr>
        <p:spPr/>
        <p:txBody>
          <a:bodyPr/>
          <a:lstStyle/>
          <a:p>
            <a:fld id="{93F7DAF2-D9FD-4201-8A83-D0347E71DEA5}" type="slidenum">
              <a:rPr lang="en-US" smtClean="0"/>
              <a:t>14</a:t>
            </a:fld>
            <a:endParaRPr lang="en-US"/>
          </a:p>
        </p:txBody>
      </p:sp>
    </p:spTree>
    <p:extLst>
      <p:ext uri="{BB962C8B-B14F-4D97-AF65-F5344CB8AC3E}">
        <p14:creationId xmlns:p14="http://schemas.microsoft.com/office/powerpoint/2010/main" val="2989758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F2B9A-9227-1908-5977-3DBF240ECB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769396-0449-D993-810F-FA0868D98F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A3D021-DF6D-AAAC-8081-3B5BE35F21D3}"/>
              </a:ext>
            </a:extLst>
          </p:cNvPr>
          <p:cNvSpPr>
            <a:spLocks noGrp="1"/>
          </p:cNvSpPr>
          <p:nvPr>
            <p:ph type="body" idx="1"/>
          </p:nvPr>
        </p:nvSpPr>
        <p:spPr/>
        <p:txBody>
          <a:bodyPr/>
          <a:lstStyle/>
          <a:p>
            <a:r>
              <a:rPr lang="en-US" dirty="0"/>
              <a:t>AI is now accessible to </a:t>
            </a:r>
            <a:r>
              <a:rPr lang="en-US" b="1" dirty="0"/>
              <a:t>all</a:t>
            </a:r>
            <a:r>
              <a:rPr lang="en-US" dirty="0"/>
              <a:t> developers, not just AI experts. With tools like ML.NET, OpenAI, and Azure AI, .NET developers can easily integrate AI into their applications and enhance functionality without deep AI expertise.</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ML.NET</a:t>
            </a:r>
            <a:r>
              <a:rPr lang="tr-TR" dirty="0"/>
              <a:t> (Microsoft’s Machine Learning framework)</a:t>
            </a:r>
            <a:r>
              <a:rPr lang="en-US" dirty="0"/>
              <a:t> —Custom machine learning models for .NET developers.</a:t>
            </a:r>
          </a:p>
          <a:p>
            <a:pPr>
              <a:buFont typeface="Arial" panose="020B0604020202020204" pitchFamily="34" charset="0"/>
              <a:buChar char="•"/>
            </a:pPr>
            <a:r>
              <a:rPr lang="tr-TR" dirty="0"/>
              <a:t>Allows .NET developers to create custom ML models.</a:t>
            </a:r>
          </a:p>
          <a:p>
            <a:pPr>
              <a:buFont typeface="Arial" panose="020B0604020202020204" pitchFamily="34" charset="0"/>
              <a:buChar char="•"/>
            </a:pPr>
            <a:r>
              <a:rPr lang="tr-TR" dirty="0"/>
              <a:t>Useful for tasks like text classification, anomaly detection, and recommendation systems.</a:t>
            </a:r>
          </a:p>
          <a:p>
            <a:pPr>
              <a:buFont typeface="Arial" panose="020B0604020202020204" pitchFamily="34" charset="0"/>
              <a:buChar char="•"/>
            </a:pPr>
            <a:r>
              <a:rPr lang="tr-TR" dirty="0"/>
              <a:t>Best for developers who need full control over their models.</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OpenAI API</a:t>
            </a:r>
            <a:r>
              <a:rPr lang="tr-TR" dirty="0"/>
              <a:t> (Pre-trained AI models like GPT &amp; DALL·E)</a:t>
            </a:r>
            <a:r>
              <a:rPr lang="en-US" dirty="0"/>
              <a:t> —Pre-trained AI models for text, image, and code generation.</a:t>
            </a:r>
          </a:p>
          <a:p>
            <a:pPr>
              <a:buFont typeface="Arial" panose="020B0604020202020204" pitchFamily="34" charset="0"/>
              <a:buChar char="•"/>
            </a:pPr>
            <a:r>
              <a:rPr lang="tr-TR" dirty="0"/>
              <a:t>Provides powerful AI models without needing to train them from scratch.</a:t>
            </a:r>
          </a:p>
          <a:p>
            <a:pPr>
              <a:buFont typeface="Arial" panose="020B0604020202020204" pitchFamily="34" charset="0"/>
              <a:buChar char="•"/>
            </a:pPr>
            <a:r>
              <a:rPr lang="tr-TR" dirty="0"/>
              <a:t>Useful for natural language processing, text summarization, and image generation.</a:t>
            </a:r>
          </a:p>
          <a:p>
            <a:pPr>
              <a:buFont typeface="Arial" panose="020B0604020202020204" pitchFamily="34" charset="0"/>
              <a:buChar char="•"/>
            </a:pPr>
            <a:r>
              <a:rPr lang="tr-TR" dirty="0"/>
              <a:t>Best for developers who want quick AI integration with minimal effort.</a:t>
            </a:r>
          </a:p>
          <a:p>
            <a:endParaRPr lang="en-US" b="1" dirty="0"/>
          </a:p>
          <a:p>
            <a:r>
              <a:rPr lang="tr-TR" b="1" dirty="0"/>
              <a:t>Azure AI</a:t>
            </a:r>
            <a:r>
              <a:rPr lang="tr-TR" dirty="0"/>
              <a:t> (Microsoft’s cloud AI services)</a:t>
            </a:r>
            <a:r>
              <a:rPr lang="en-US" dirty="0"/>
              <a:t>ଇ—Cloud-based AI services for vision, speech, and decision-making</a:t>
            </a:r>
            <a:endParaRPr lang="tr-TR" dirty="0"/>
          </a:p>
          <a:p>
            <a:pPr>
              <a:buFont typeface="Arial" panose="020B0604020202020204" pitchFamily="34" charset="0"/>
              <a:buChar char="•"/>
            </a:pPr>
            <a:r>
              <a:rPr lang="tr-TR" dirty="0"/>
              <a:t>Offers AI-powered APIs for vision, speech, language, and decision-making.</a:t>
            </a:r>
          </a:p>
          <a:p>
            <a:pPr>
              <a:buFont typeface="Arial" panose="020B0604020202020204" pitchFamily="34" charset="0"/>
              <a:buChar char="•"/>
            </a:pPr>
            <a:r>
              <a:rPr lang="tr-TR" dirty="0"/>
              <a:t>Useful for enterprise applications, chatbots, and real-time AI-driven services.</a:t>
            </a:r>
          </a:p>
          <a:p>
            <a:pPr>
              <a:buFont typeface="Arial" panose="020B0604020202020204" pitchFamily="34" charset="0"/>
              <a:buChar char="•"/>
            </a:pPr>
            <a:r>
              <a:rPr lang="tr-TR" dirty="0"/>
              <a:t>Best for businesses looking for scalable AI solutions.</a:t>
            </a:r>
          </a:p>
          <a:p>
            <a:endParaRPr lang="tr-TR" dirty="0"/>
          </a:p>
        </p:txBody>
      </p:sp>
      <p:sp>
        <p:nvSpPr>
          <p:cNvPr id="4" name="Slide Number Placeholder 3">
            <a:extLst>
              <a:ext uri="{FF2B5EF4-FFF2-40B4-BE49-F238E27FC236}">
                <a16:creationId xmlns:a16="http://schemas.microsoft.com/office/drawing/2014/main" id="{21C8E48A-B601-29C7-CA28-EF22075CBE77}"/>
              </a:ext>
            </a:extLst>
          </p:cNvPr>
          <p:cNvSpPr>
            <a:spLocks noGrp="1"/>
          </p:cNvSpPr>
          <p:nvPr>
            <p:ph type="sldNum" sz="quarter" idx="5"/>
          </p:nvPr>
        </p:nvSpPr>
        <p:spPr/>
        <p:txBody>
          <a:bodyPr/>
          <a:lstStyle/>
          <a:p>
            <a:fld id="{93F7DAF2-D9FD-4201-8A83-D0347E71DEA5}" type="slidenum">
              <a:rPr lang="en-US" smtClean="0"/>
              <a:t>15</a:t>
            </a:fld>
            <a:endParaRPr lang="en-US"/>
          </a:p>
        </p:txBody>
      </p:sp>
    </p:spTree>
    <p:extLst>
      <p:ext uri="{BB962C8B-B14F-4D97-AF65-F5344CB8AC3E}">
        <p14:creationId xmlns:p14="http://schemas.microsoft.com/office/powerpoint/2010/main" val="3699608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93F7DAF2-D9FD-4201-8A83-D0347E71DEA5}" type="slidenum">
              <a:rPr lang="en-US" smtClean="0"/>
              <a:t>16</a:t>
            </a:fld>
            <a:endParaRPr lang="en-US"/>
          </a:p>
        </p:txBody>
      </p:sp>
    </p:spTree>
    <p:extLst>
      <p:ext uri="{BB962C8B-B14F-4D97-AF65-F5344CB8AC3E}">
        <p14:creationId xmlns:p14="http://schemas.microsoft.com/office/powerpoint/2010/main" val="873719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Ollama</a:t>
            </a:r>
            <a:r>
              <a:rPr lang="en-US" dirty="0"/>
              <a:t>: </a:t>
            </a:r>
            <a:r>
              <a:rPr lang="tr-TR" b="1" dirty="0"/>
              <a:t>Python</a:t>
            </a:r>
            <a:r>
              <a:rPr lang="tr-TR" dirty="0"/>
              <a:t> </a:t>
            </a:r>
            <a:r>
              <a:rPr lang="en-US" dirty="0" err="1"/>
              <a:t>tabanlı</a:t>
            </a:r>
            <a:r>
              <a:rPr lang="en-US" dirty="0"/>
              <a:t> </a:t>
            </a:r>
            <a:r>
              <a:rPr lang="tr-TR" b="1" dirty="0"/>
              <a:t>büyük dil modellerini </a:t>
            </a:r>
            <a:r>
              <a:rPr lang="tr-TR" dirty="0"/>
              <a:t>(LLM) </a:t>
            </a:r>
            <a:r>
              <a:rPr lang="tr-TR" b="1" dirty="0"/>
              <a:t>yerel</a:t>
            </a:r>
            <a:r>
              <a:rPr lang="tr-TR" dirty="0"/>
              <a:t> olarak </a:t>
            </a:r>
            <a:r>
              <a:rPr lang="tr-TR" b="1" dirty="0"/>
              <a:t>çalıştırmanıza</a:t>
            </a:r>
            <a:r>
              <a:rPr lang="tr-TR" dirty="0"/>
              <a:t> olanak tanıyan açık kaynaklı bir araçtır.</a:t>
            </a:r>
          </a:p>
        </p:txBody>
      </p:sp>
      <p:sp>
        <p:nvSpPr>
          <p:cNvPr id="4" name="Slide Number Placeholder 3"/>
          <p:cNvSpPr>
            <a:spLocks noGrp="1"/>
          </p:cNvSpPr>
          <p:nvPr>
            <p:ph type="sldNum" sz="quarter" idx="5"/>
          </p:nvPr>
        </p:nvSpPr>
        <p:spPr/>
        <p:txBody>
          <a:bodyPr/>
          <a:lstStyle/>
          <a:p>
            <a:fld id="{93F7DAF2-D9FD-4201-8A83-D0347E71DEA5}" type="slidenum">
              <a:rPr lang="en-US" smtClean="0"/>
              <a:t>17</a:t>
            </a:fld>
            <a:endParaRPr lang="en-US"/>
          </a:p>
        </p:txBody>
      </p:sp>
    </p:spTree>
    <p:extLst>
      <p:ext uri="{BB962C8B-B14F-4D97-AF65-F5344CB8AC3E}">
        <p14:creationId xmlns:p14="http://schemas.microsoft.com/office/powerpoint/2010/main" val="2237040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B6E9A-F654-627D-034A-753AF4ED8D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EB5587-9DCA-2F2A-FE9C-EED5E26782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10B5C4-5623-FF88-C65B-1E5E54844D8C}"/>
              </a:ext>
            </a:extLst>
          </p:cNvPr>
          <p:cNvSpPr>
            <a:spLocks noGrp="1"/>
          </p:cNvSpPr>
          <p:nvPr>
            <p:ph type="body" idx="1"/>
          </p:nvPr>
        </p:nvSpPr>
        <p:spPr/>
        <p:txBody>
          <a:bodyPr/>
          <a:lstStyle/>
          <a:p>
            <a:r>
              <a:rPr lang="en-US" b="1" dirty="0"/>
              <a:t>Bu </a:t>
            </a:r>
            <a:r>
              <a:rPr lang="en-US" b="1" dirty="0" err="1"/>
              <a:t>klasöre</a:t>
            </a:r>
            <a:r>
              <a:rPr lang="en-US" b="1" dirty="0"/>
              <a:t> </a:t>
            </a:r>
            <a:r>
              <a:rPr lang="en-US" b="1" dirty="0" err="1"/>
              <a:t>kurar</a:t>
            </a:r>
            <a:r>
              <a:rPr lang="en-US" b="1" dirty="0"/>
              <a:t> </a:t>
            </a:r>
            <a:r>
              <a:rPr lang="en-US" dirty="0"/>
              <a:t>C:\users\&lt;username&gt;\AppData\Local\Programs\Ollama</a:t>
            </a:r>
          </a:p>
          <a:p>
            <a:r>
              <a:rPr lang="en-US" dirty="0"/>
              <a:t>“</a:t>
            </a:r>
            <a:r>
              <a:rPr lang="en-US" b="1" dirty="0" err="1"/>
              <a:t>Ollama</a:t>
            </a:r>
            <a:r>
              <a:rPr lang="en-US" b="1" dirty="0"/>
              <a:t> run</a:t>
            </a:r>
            <a:r>
              <a:rPr lang="en-US" dirty="0"/>
              <a:t>” </a:t>
            </a:r>
            <a:r>
              <a:rPr lang="en-US" dirty="0" err="1"/>
              <a:t>ile</a:t>
            </a:r>
            <a:r>
              <a:rPr lang="en-US" dirty="0"/>
              <a:t> </a:t>
            </a:r>
            <a:r>
              <a:rPr lang="en-US" dirty="0" err="1"/>
              <a:t>local’de</a:t>
            </a:r>
            <a:r>
              <a:rPr lang="en-US" dirty="0"/>
              <a:t> </a:t>
            </a:r>
            <a:r>
              <a:rPr lang="en-US" dirty="0" err="1"/>
              <a:t>dil</a:t>
            </a:r>
            <a:r>
              <a:rPr lang="en-US" dirty="0"/>
              <a:t> </a:t>
            </a:r>
            <a:r>
              <a:rPr lang="en-US" dirty="0" err="1"/>
              <a:t>modeliyle</a:t>
            </a:r>
            <a:r>
              <a:rPr lang="en-US" dirty="0"/>
              <a:t> </a:t>
            </a:r>
            <a:r>
              <a:rPr lang="en-US" dirty="0" err="1"/>
              <a:t>konuşabilirsin</a:t>
            </a:r>
            <a:r>
              <a:rPr lang="en-US" dirty="0"/>
              <a:t>.</a:t>
            </a:r>
          </a:p>
          <a:p>
            <a:r>
              <a:rPr lang="en-US" dirty="0"/>
              <a:t>“</a:t>
            </a:r>
            <a:r>
              <a:rPr lang="en-US" b="1" dirty="0" err="1"/>
              <a:t>Ollama</a:t>
            </a:r>
            <a:r>
              <a:rPr lang="en-US" b="1" dirty="0"/>
              <a:t> serve</a:t>
            </a:r>
            <a:r>
              <a:rPr lang="en-US" dirty="0"/>
              <a:t>” </a:t>
            </a:r>
            <a:r>
              <a:rPr lang="en-US" dirty="0" err="1"/>
              <a:t>ile</a:t>
            </a:r>
            <a:r>
              <a:rPr lang="en-US" dirty="0"/>
              <a:t> </a:t>
            </a:r>
            <a:r>
              <a:rPr lang="en-US" dirty="0" err="1"/>
              <a:t>local’de</a:t>
            </a:r>
            <a:r>
              <a:rPr lang="en-US" dirty="0"/>
              <a:t> HTTP server </a:t>
            </a:r>
            <a:r>
              <a:rPr lang="en-US" dirty="0" err="1"/>
              <a:t>olarak</a:t>
            </a:r>
            <a:r>
              <a:rPr lang="en-US" dirty="0"/>
              <a:t> </a:t>
            </a:r>
            <a:r>
              <a:rPr lang="en-US" dirty="0" err="1"/>
              <a:t>çalıştırabilirsin</a:t>
            </a:r>
            <a:r>
              <a:rPr lang="en-US" dirty="0"/>
              <a:t>.</a:t>
            </a:r>
            <a:endParaRPr lang="tr-TR" dirty="0"/>
          </a:p>
        </p:txBody>
      </p:sp>
      <p:sp>
        <p:nvSpPr>
          <p:cNvPr id="4" name="Slide Number Placeholder 3">
            <a:extLst>
              <a:ext uri="{FF2B5EF4-FFF2-40B4-BE49-F238E27FC236}">
                <a16:creationId xmlns:a16="http://schemas.microsoft.com/office/drawing/2014/main" id="{A6825033-8529-C01D-D28E-ACD7D957F719}"/>
              </a:ext>
            </a:extLst>
          </p:cNvPr>
          <p:cNvSpPr>
            <a:spLocks noGrp="1"/>
          </p:cNvSpPr>
          <p:nvPr>
            <p:ph type="sldNum" sz="quarter" idx="5"/>
          </p:nvPr>
        </p:nvSpPr>
        <p:spPr/>
        <p:txBody>
          <a:bodyPr/>
          <a:lstStyle/>
          <a:p>
            <a:fld id="{93F7DAF2-D9FD-4201-8A83-D0347E71DEA5}" type="slidenum">
              <a:rPr lang="en-US" smtClean="0"/>
              <a:t>18</a:t>
            </a:fld>
            <a:endParaRPr lang="en-US"/>
          </a:p>
        </p:txBody>
      </p:sp>
    </p:spTree>
    <p:extLst>
      <p:ext uri="{BB962C8B-B14F-4D97-AF65-F5344CB8AC3E}">
        <p14:creationId xmlns:p14="http://schemas.microsoft.com/office/powerpoint/2010/main" val="2757193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47AC1-330B-AC95-A4E2-7A08174AB9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3BF4AC-A5CF-0CB8-9F5E-2CE898572F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376A29-00E8-A6E8-6840-B895EB1CD078}"/>
              </a:ext>
            </a:extLst>
          </p:cNvPr>
          <p:cNvSpPr>
            <a:spLocks noGrp="1"/>
          </p:cNvSpPr>
          <p:nvPr>
            <p:ph type="body" idx="1"/>
          </p:nvPr>
        </p:nvSpPr>
        <p:spPr/>
        <p:txBody>
          <a:bodyPr/>
          <a:lstStyle/>
          <a:p>
            <a:r>
              <a:rPr lang="en-US" dirty="0"/>
              <a:t>Faking! </a:t>
            </a:r>
            <a:r>
              <a:rPr lang="en-US" dirty="0" err="1"/>
              <a:t>Halüsinasyon</a:t>
            </a:r>
            <a:endParaRPr lang="tr-TR" dirty="0"/>
          </a:p>
        </p:txBody>
      </p:sp>
      <p:sp>
        <p:nvSpPr>
          <p:cNvPr id="4" name="Slide Number Placeholder 3">
            <a:extLst>
              <a:ext uri="{FF2B5EF4-FFF2-40B4-BE49-F238E27FC236}">
                <a16:creationId xmlns:a16="http://schemas.microsoft.com/office/drawing/2014/main" id="{0D2C7C5E-0C9A-65CA-0235-74CED17C1568}"/>
              </a:ext>
            </a:extLst>
          </p:cNvPr>
          <p:cNvSpPr>
            <a:spLocks noGrp="1"/>
          </p:cNvSpPr>
          <p:nvPr>
            <p:ph type="sldNum" sz="quarter" idx="5"/>
          </p:nvPr>
        </p:nvSpPr>
        <p:spPr/>
        <p:txBody>
          <a:bodyPr/>
          <a:lstStyle/>
          <a:p>
            <a:fld id="{93F7DAF2-D9FD-4201-8A83-D0347E71DEA5}" type="slidenum">
              <a:rPr lang="en-US" smtClean="0"/>
              <a:t>19</a:t>
            </a:fld>
            <a:endParaRPr lang="en-US"/>
          </a:p>
        </p:txBody>
      </p:sp>
    </p:spTree>
    <p:extLst>
      <p:ext uri="{BB962C8B-B14F-4D97-AF65-F5344CB8AC3E}">
        <p14:creationId xmlns:p14="http://schemas.microsoft.com/office/powerpoint/2010/main" val="462101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70850-E9F5-0EAB-CE3F-B2B595093E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7A931F-1FD0-E808-FB02-69D283048E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C3E6F7-B907-26A0-5ED5-E18C0B10BB77}"/>
              </a:ext>
            </a:extLst>
          </p:cNvPr>
          <p:cNvSpPr>
            <a:spLocks noGrp="1"/>
          </p:cNvSpPr>
          <p:nvPr>
            <p:ph type="body" idx="1"/>
          </p:nvPr>
        </p:nvSpPr>
        <p:spPr/>
        <p:txBody>
          <a:bodyPr/>
          <a:lstStyle/>
          <a:p>
            <a:r>
              <a:rPr lang="tr-TR" dirty="0"/>
              <a:t>Bunun nedeni şu:</a:t>
            </a:r>
          </a:p>
          <a:p>
            <a:pPr>
              <a:buFont typeface="+mj-lt"/>
              <a:buAutoNum type="arabicPeriod"/>
            </a:pPr>
            <a:r>
              <a:rPr lang="tr-TR" b="1" dirty="0"/>
              <a:t>Eğitim Verisi ve İstatistiksel Bağlantılar:</a:t>
            </a:r>
            <a:r>
              <a:rPr lang="tr-TR" dirty="0"/>
              <a:t> Dil modelleri, büyük veri setleri üzerinden eğitilir ve genellikle metinlerdeki kelime veya cümlelerin olasılıklarını öğrenir. Eğer bir yanlış bilgi çok sayıda örnekte yer alıyorsa, model bu bilgiyi istatistiksel olarak doğru bir bağlamda "öğrenebilir" ve bunu doğruymuş gibi tekrar edebilir.</a:t>
            </a:r>
          </a:p>
          <a:p>
            <a:pPr>
              <a:buFont typeface="+mj-lt"/>
              <a:buAutoNum type="arabicPeriod"/>
            </a:pPr>
            <a:r>
              <a:rPr lang="tr-TR" b="1" dirty="0"/>
              <a:t>Sürekli Tekrar:</a:t>
            </a:r>
            <a:r>
              <a:rPr lang="tr-TR" dirty="0"/>
              <a:t> Model, kullanıcıdan gelen metni tekrarladığı zaman, daha önce aldığı bilgileri benzer şekilde üretmeye eğilimlidir. Hatalı bir bilgi sürekli tekrar edilirse, modelin çıktısı da bu hatalı bilgiyi içerir.</a:t>
            </a:r>
          </a:p>
          <a:p>
            <a:endParaRPr lang="en-US" dirty="0"/>
          </a:p>
          <a:p>
            <a:endParaRPr lang="en-US" dirty="0"/>
          </a:p>
          <a:p>
            <a:r>
              <a:rPr lang="tr-TR" dirty="0"/>
              <a:t>Bu durum, modelin </a:t>
            </a:r>
            <a:r>
              <a:rPr lang="tr-TR" i="1" dirty="0"/>
              <a:t>mantık</a:t>
            </a:r>
            <a:r>
              <a:rPr lang="tr-TR" dirty="0"/>
              <a:t> veya </a:t>
            </a:r>
            <a:r>
              <a:rPr lang="tr-TR" i="1" dirty="0"/>
              <a:t>gerçeklik</a:t>
            </a:r>
            <a:r>
              <a:rPr lang="tr-TR" dirty="0"/>
              <a:t> algısına dayanmadığı, sadece dilsel desenleri ve ilişkileri öğrenme temeline dayandığı için ortaya çıkar. Bu nedenle modelin hatalı bilgiye dayalı çıktılar üretmesi mümkündür</a:t>
            </a:r>
          </a:p>
        </p:txBody>
      </p:sp>
      <p:sp>
        <p:nvSpPr>
          <p:cNvPr id="4" name="Slide Number Placeholder 3">
            <a:extLst>
              <a:ext uri="{FF2B5EF4-FFF2-40B4-BE49-F238E27FC236}">
                <a16:creationId xmlns:a16="http://schemas.microsoft.com/office/drawing/2014/main" id="{5134A9BE-5F21-5235-564D-30D82150A94D}"/>
              </a:ext>
            </a:extLst>
          </p:cNvPr>
          <p:cNvSpPr>
            <a:spLocks noGrp="1"/>
          </p:cNvSpPr>
          <p:nvPr>
            <p:ph type="sldNum" sz="quarter" idx="5"/>
          </p:nvPr>
        </p:nvSpPr>
        <p:spPr/>
        <p:txBody>
          <a:bodyPr/>
          <a:lstStyle/>
          <a:p>
            <a:fld id="{93F7DAF2-D9FD-4201-8A83-D0347E71DEA5}" type="slidenum">
              <a:rPr lang="en-US" smtClean="0"/>
              <a:t>20</a:t>
            </a:fld>
            <a:endParaRPr lang="en-US"/>
          </a:p>
        </p:txBody>
      </p:sp>
    </p:spTree>
    <p:extLst>
      <p:ext uri="{BB962C8B-B14F-4D97-AF65-F5344CB8AC3E}">
        <p14:creationId xmlns:p14="http://schemas.microsoft.com/office/powerpoint/2010/main" val="2986460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93F7DAF2-D9FD-4201-8A83-D0347E71DEA5}" type="slidenum">
              <a:rPr lang="en-US" smtClean="0"/>
              <a:t>21</a:t>
            </a:fld>
            <a:endParaRPr lang="en-US"/>
          </a:p>
        </p:txBody>
      </p:sp>
    </p:spTree>
    <p:extLst>
      <p:ext uri="{BB962C8B-B14F-4D97-AF65-F5344CB8AC3E}">
        <p14:creationId xmlns:p14="http://schemas.microsoft.com/office/powerpoint/2010/main" val="209285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a:t>
            </a:fld>
            <a:endParaRPr lang="en-US"/>
          </a:p>
        </p:txBody>
      </p:sp>
    </p:spTree>
    <p:extLst>
      <p:ext uri="{BB962C8B-B14F-4D97-AF65-F5344CB8AC3E}">
        <p14:creationId xmlns:p14="http://schemas.microsoft.com/office/powerpoint/2010/main" val="3706802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22</a:t>
            </a:fld>
            <a:endParaRPr lang="en-US"/>
          </a:p>
        </p:txBody>
      </p:sp>
    </p:spTree>
    <p:extLst>
      <p:ext uri="{BB962C8B-B14F-4D97-AF65-F5344CB8AC3E}">
        <p14:creationId xmlns:p14="http://schemas.microsoft.com/office/powerpoint/2010/main" val="2664317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started this project in 2013 (twenty thirteen).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released </a:t>
            </a:r>
            <a:r>
              <a:rPr lang="en-US" b="1" dirty="0"/>
              <a:t>234 versions </a:t>
            </a:r>
            <a:r>
              <a:rPr lang="en-US" dirty="0"/>
              <a:t>so far.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almost </a:t>
            </a:r>
            <a:r>
              <a:rPr lang="en-US" b="1" dirty="0"/>
              <a:t>12K stars on GitHub </a:t>
            </a:r>
            <a:r>
              <a:rPr lang="en-US" dirty="0"/>
              <a:t>which is amazing for a .NET repo.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Multi-tenant but monolith architecture </a:t>
            </a:r>
          </a:p>
        </p:txBody>
      </p:sp>
      <p:sp>
        <p:nvSpPr>
          <p:cNvPr id="4" name="Slide Number Placeholder 3"/>
          <p:cNvSpPr>
            <a:spLocks noGrp="1"/>
          </p:cNvSpPr>
          <p:nvPr>
            <p:ph type="sldNum" sz="quarter" idx="5"/>
          </p:nvPr>
        </p:nvSpPr>
        <p:spPr/>
        <p:txBody>
          <a:bodyPr/>
          <a:lstStyle/>
          <a:p>
            <a:fld id="{93F7DAF2-D9FD-4201-8A83-D0347E71DEA5}" type="slidenum">
              <a:rPr lang="en-US" smtClean="0"/>
              <a:t>3</a:t>
            </a:fld>
            <a:endParaRPr lang="en-US"/>
          </a:p>
        </p:txBody>
      </p:sp>
    </p:spTree>
    <p:extLst>
      <p:ext uri="{BB962C8B-B14F-4D97-AF65-F5344CB8AC3E}">
        <p14:creationId xmlns:p14="http://schemas.microsoft.com/office/powerpoint/2010/main" val="65244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how we solved some real problem multi-tenancy issues.</a:t>
            </a:r>
            <a:endParaRPr lang="en-US" dirty="0"/>
          </a:p>
          <a:p>
            <a:pPr marL="0" indent="0">
              <a:buFont typeface="Arial" panose="020B0604020202020204" pitchFamily="34" charset="0"/>
              <a:buNone/>
            </a:pPr>
            <a:r>
              <a:rPr lang="en-US" dirty="0"/>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After ASP.NET Boilerplate we started writing </a:t>
            </a:r>
            <a:r>
              <a:rPr lang="en-US" b="1" dirty="0"/>
              <a:t>ABP Framework </a:t>
            </a:r>
            <a:r>
              <a:rPr lang="en-US" dirty="0"/>
              <a:t>which is fully modular, multi-tenant and microservice compatible.</a:t>
            </a:r>
          </a:p>
          <a:p>
            <a:pPr marL="171450" indent="-171450">
              <a:buFont typeface="Arial" panose="020B0604020202020204" pitchFamily="34" charset="0"/>
              <a:buChar char="•"/>
            </a:pPr>
            <a:r>
              <a:rPr lang="en-US" dirty="0"/>
              <a:t>It has been developed as open source since </a:t>
            </a:r>
            <a:r>
              <a:rPr lang="en-US" b="1" dirty="0"/>
              <a:t>2016 </a:t>
            </a:r>
            <a:r>
              <a:rPr lang="en-US" dirty="0"/>
              <a:t>(twenty sixteen).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released </a:t>
            </a:r>
            <a:r>
              <a:rPr lang="en-US" b="1" dirty="0"/>
              <a:t>173 versions </a:t>
            </a:r>
            <a:r>
              <a:rPr lang="en-US" dirty="0"/>
              <a:t>so far.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t>
            </a:r>
            <a:r>
              <a:rPr lang="en-US" b="1" dirty="0"/>
              <a:t>12K stars on GitHub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over </a:t>
            </a:r>
            <a:r>
              <a:rPr lang="en-US" b="1" dirty="0"/>
              <a:t>27 million downloads </a:t>
            </a:r>
            <a:r>
              <a:rPr lang="en-US" dirty="0"/>
              <a:t>on NuGet until now.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I’m showing this because because we have a good experience of modular application development, microservice architecture, DDD and multi-tenancy.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next slides,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we solved some real world problems multi-tenancy issues.</a:t>
            </a:r>
          </a:p>
        </p:txBody>
      </p:sp>
      <p:sp>
        <p:nvSpPr>
          <p:cNvPr id="4" name="Slide Number Placeholder 3"/>
          <p:cNvSpPr>
            <a:spLocks noGrp="1"/>
          </p:cNvSpPr>
          <p:nvPr>
            <p:ph type="sldNum" sz="quarter" idx="5"/>
          </p:nvPr>
        </p:nvSpPr>
        <p:spPr/>
        <p:txBody>
          <a:bodyPr/>
          <a:lstStyle/>
          <a:p>
            <a:fld id="{93F7DAF2-D9FD-4201-8A83-D0347E71DEA5}" type="slidenum">
              <a:rPr lang="en-US" smtClean="0"/>
              <a:t>4</a:t>
            </a:fld>
            <a:endParaRPr lang="en-US"/>
          </a:p>
        </p:txBody>
      </p:sp>
    </p:spTree>
    <p:extLst>
      <p:ext uri="{BB962C8B-B14F-4D97-AF65-F5344CB8AC3E}">
        <p14:creationId xmlns:p14="http://schemas.microsoft.com/office/powerpoint/2010/main" val="3018966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Raw ASP.NET Core is </a:t>
            </a:r>
            <a:r>
              <a:rPr lang="en-US" b="1" dirty="0">
                <a:latin typeface="Euclid Circular B" panose="020B0504000000000000" pitchFamily="34" charset="0"/>
                <a:ea typeface="Euclid Circular B" panose="020B0504000000000000" pitchFamily="34" charset="0"/>
              </a:rPr>
              <a:t>Generic</a:t>
            </a:r>
            <a:r>
              <a:rPr lang="en-US" dirty="0">
                <a:latin typeface="Euclid Circular B" panose="020B0504000000000000" pitchFamily="34" charset="0"/>
                <a:ea typeface="Euclid Circular B" panose="020B0504000000000000" pitchFamily="34" charset="0"/>
              </a:rPr>
              <a:t> and provides </a:t>
            </a:r>
            <a:r>
              <a:rPr lang="en-US" b="1" dirty="0">
                <a:latin typeface="Euclid Circular B" panose="020B0504000000000000" pitchFamily="34" charset="0"/>
                <a:ea typeface="Euclid Circular B" panose="020B0504000000000000" pitchFamily="34" charset="0"/>
              </a:rPr>
              <a:t>essential features</a:t>
            </a:r>
            <a:r>
              <a:rPr lang="en-US" dirty="0">
                <a:latin typeface="Euclid Circular B" panose="020B0504000000000000" pitchFamily="34" charset="0"/>
                <a:ea typeface="Euclid Circular B" panose="020B0504000000000000"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ABP provides </a:t>
            </a:r>
            <a:r>
              <a:rPr lang="en-US" b="1" dirty="0">
                <a:latin typeface="Euclid Circular B" panose="020B0504000000000000" pitchFamily="34" charset="0"/>
                <a:ea typeface="Euclid Circular B" panose="020B0504000000000000" pitchFamily="34" charset="0"/>
              </a:rPr>
              <a:t>enterprise software solution </a:t>
            </a:r>
            <a:r>
              <a:rPr lang="en-US" b="0" dirty="0">
                <a:latin typeface="Euclid Circular B" panose="020B0504000000000000" pitchFamily="34" charset="0"/>
                <a:ea typeface="Euclid Circular B" panose="020B0504000000000000" pitchFamily="34" charset="0"/>
              </a:rPr>
              <a:t>features</a:t>
            </a:r>
            <a:r>
              <a:rPr lang="en-US" b="1" dirty="0">
                <a:latin typeface="Euclid Circular B" panose="020B0504000000000000" pitchFamily="34" charset="0"/>
                <a:ea typeface="Euclid Circular B" panose="020B0504000000000000" pitchFamily="34" charset="0"/>
              </a:rPr>
              <a:t>.</a:t>
            </a:r>
            <a:endParaRPr lang="en-US" dirty="0">
              <a:latin typeface="Euclid Circular B" panose="020B0504000000000000" pitchFamily="34" charset="0"/>
              <a:ea typeface="Euclid Circular B" panose="020B0504000000000000"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CROSS CUTTING CONCERNS (</a:t>
            </a:r>
            <a:r>
              <a:rPr lang="en-US" b="1" dirty="0">
                <a:latin typeface="Euclid Circular B" panose="020B0504000000000000" pitchFamily="34" charset="0"/>
                <a:ea typeface="Euclid Circular B" panose="020B0504000000000000" pitchFamily="34" charset="0"/>
              </a:rPr>
              <a:t>ex handling, caching, localization, validation, transaction management, social media logins, forgot password</a:t>
            </a:r>
            <a:r>
              <a:rPr lang="en-US" dirty="0">
                <a:latin typeface="Euclid Circular B" panose="020B0504000000000000" pitchFamily="34" charset="0"/>
                <a:ea typeface="Euclid Circular B" panose="020B0504000000000000"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You can focus on your business logic.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Euclid Circular B" panose="020B0504000000000000" pitchFamily="34" charset="0"/>
              <a:ea typeface="Euclid Circular B" panose="020B0504000000000000"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ABP Framework offers an </a:t>
            </a:r>
            <a:r>
              <a:rPr lang="en-US" b="1" dirty="0">
                <a:latin typeface="Euclid Circular B" panose="020B0504000000000000" pitchFamily="34" charset="0"/>
                <a:ea typeface="Euclid Circular B" panose="020B0504000000000000" pitchFamily="34" charset="0"/>
              </a:rPr>
              <a:t>opinionated architecture </a:t>
            </a:r>
            <a:r>
              <a:rPr lang="en-US" dirty="0">
                <a:latin typeface="Euclid Circular B" panose="020B0504000000000000" pitchFamily="34" charset="0"/>
                <a:ea typeface="Euclid Circular B" panose="020B0504000000000000" pitchFamily="34" charset="0"/>
              </a:rPr>
              <a:t>to build </a:t>
            </a:r>
            <a:r>
              <a:rPr lang="en-US" b="1" dirty="0">
                <a:latin typeface="Euclid Circular B" panose="020B0504000000000000" pitchFamily="34" charset="0"/>
                <a:ea typeface="Euclid Circular B" panose="020B0504000000000000" pitchFamily="34" charset="0"/>
              </a:rPr>
              <a:t>enterprise software solutions </a:t>
            </a:r>
            <a:r>
              <a:rPr lang="en-US" dirty="0">
                <a:latin typeface="Euclid Circular B" panose="020B0504000000000000" pitchFamily="34" charset="0"/>
                <a:ea typeface="Euclid Circular B" panose="020B0504000000000000" pitchFamily="34" charset="0"/>
              </a:rPr>
              <a:t>with the best practices.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And it’s built on top of .NET and the </a:t>
            </a:r>
            <a:r>
              <a:rPr lang="en-US" b="1" dirty="0">
                <a:latin typeface="Euclid Circular B" panose="020B0504000000000000" pitchFamily="34" charset="0"/>
                <a:ea typeface="Euclid Circular B" panose="020B0504000000000000" pitchFamily="34" charset="0"/>
              </a:rPr>
              <a:t>ASP.NET Core </a:t>
            </a:r>
            <a:r>
              <a:rPr lang="en-US" dirty="0">
                <a:latin typeface="Euclid Circular B" panose="020B0504000000000000" pitchFamily="34" charset="0"/>
                <a:ea typeface="Euclid Circular B" panose="020B0504000000000000" pitchFamily="34" charset="0"/>
              </a:rPr>
              <a:t>platforms.</a:t>
            </a:r>
          </a:p>
          <a:p>
            <a:endParaRPr lang="en-US" dirty="0"/>
          </a:p>
          <a:p>
            <a:r>
              <a:rPr lang="en-US" dirty="0"/>
              <a:t>On the ground level, there’s raw ASP.NET Core and next level our framework comes up with all kinds of generic features that a line-of-business app should have, and on the roof level you write your custom business code.</a:t>
            </a:r>
          </a:p>
          <a:p>
            <a:r>
              <a:rPr lang="en-US" dirty="0"/>
              <a:t>You don’t worry about multi-tenancy and all its challenges.</a:t>
            </a:r>
          </a:p>
          <a:p>
            <a:endParaRPr lang="en-US" dirty="0"/>
          </a:p>
          <a:p>
            <a:r>
              <a:rPr lang="en-US" dirty="0"/>
              <a:t>I’ll explain our solutions and experiences on creating a multi-tenant application framework.</a:t>
            </a:r>
          </a:p>
        </p:txBody>
      </p:sp>
      <p:sp>
        <p:nvSpPr>
          <p:cNvPr id="4" name="Slide Number Placeholder 3"/>
          <p:cNvSpPr>
            <a:spLocks noGrp="1"/>
          </p:cNvSpPr>
          <p:nvPr>
            <p:ph type="sldNum" sz="quarter" idx="5"/>
          </p:nvPr>
        </p:nvSpPr>
        <p:spPr/>
        <p:txBody>
          <a:bodyPr/>
          <a:lstStyle/>
          <a:p>
            <a:fld id="{93F7DAF2-D9FD-4201-8A83-D0347E71DEA5}" type="slidenum">
              <a:rPr lang="en-US" smtClean="0"/>
              <a:t>5</a:t>
            </a:fld>
            <a:endParaRPr lang="en-US"/>
          </a:p>
        </p:txBody>
      </p:sp>
    </p:spTree>
    <p:extLst>
      <p:ext uri="{BB962C8B-B14F-4D97-AF65-F5344CB8AC3E}">
        <p14:creationId xmlns:p14="http://schemas.microsoft.com/office/powerpoint/2010/main" val="1191906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93F7DAF2-D9FD-4201-8A83-D0347E71DEA5}" type="slidenum">
              <a:rPr lang="en-US" smtClean="0"/>
              <a:t>6</a:t>
            </a:fld>
            <a:endParaRPr lang="en-US"/>
          </a:p>
        </p:txBody>
      </p:sp>
    </p:spTree>
    <p:extLst>
      <p:ext uri="{BB962C8B-B14F-4D97-AF65-F5344CB8AC3E}">
        <p14:creationId xmlns:p14="http://schemas.microsoft.com/office/powerpoint/2010/main" val="2351952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93F7DAF2-D9FD-4201-8A83-D0347E71DEA5}" type="slidenum">
              <a:rPr lang="en-US" smtClean="0"/>
              <a:t>7</a:t>
            </a:fld>
            <a:endParaRPr lang="en-US"/>
          </a:p>
        </p:txBody>
      </p:sp>
    </p:spTree>
    <p:extLst>
      <p:ext uri="{BB962C8B-B14F-4D97-AF65-F5344CB8AC3E}">
        <p14:creationId xmlns:p14="http://schemas.microsoft.com/office/powerpoint/2010/main" val="1231300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8</a:t>
            </a:fld>
            <a:endParaRPr lang="en-US"/>
          </a:p>
        </p:txBody>
      </p:sp>
    </p:spTree>
    <p:extLst>
      <p:ext uri="{BB962C8B-B14F-4D97-AF65-F5344CB8AC3E}">
        <p14:creationId xmlns:p14="http://schemas.microsoft.com/office/powerpoint/2010/main" val="2337906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Yapay Zekâ (YZ), insan zekâsını taklit eden ve öğrenme, problem çözme, karar verme gibi görevleri gerçekleştirebilen makinelerin genel adıdır. Makine öğrenimi (ML), doğal dil işleme (NLP) ve bilgisayarla görme gibi teknolojileri içerir. Chatbotlar, öneri sistemleri, otonom araçlar ve tahmine dayalı analizler gibi birçok alanda kullanılır.</a:t>
            </a:r>
          </a:p>
          <a:p>
            <a:r>
              <a:rPr lang="tr-TR" dirty="0"/>
              <a:t>YZ, </a:t>
            </a:r>
            <a:r>
              <a:rPr lang="tr-TR" b="1" dirty="0"/>
              <a:t>Dar Yapay Zekâ (ANI)</a:t>
            </a:r>
            <a:r>
              <a:rPr lang="tr-TR" dirty="0"/>
              <a:t> (belirli görevleri yerine getiren, örneğin Siri veya Google Asistan) ve </a:t>
            </a:r>
            <a:r>
              <a:rPr lang="tr-TR" b="1" dirty="0"/>
              <a:t>Genel Yapay Zekâ (AGI)</a:t>
            </a:r>
            <a:r>
              <a:rPr lang="tr-TR" dirty="0"/>
              <a:t> (insan benzeri düşünme yeteneğine sahip, henüz geliştirilmemiş) olmak üzere ikiye ayrılır. Yapay zekâ, süreçleri otomatikleştirerek, verimliliği artırarak ve veri odaklı kararlar alınmasını sağlayarak birçok sektörde dönüşüm yaratmaktadır.</a:t>
            </a:r>
          </a:p>
          <a:p>
            <a:endParaRPr lang="en-US" dirty="0"/>
          </a:p>
          <a:p>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b="1" dirty="0"/>
              <a:t>Machine Learning (ML)</a:t>
            </a:r>
            <a:endParaRPr lang="en-US" dirty="0"/>
          </a:p>
          <a:p>
            <a:pPr>
              <a:buFont typeface="Arial" panose="020B0604020202020204" pitchFamily="34" charset="0"/>
              <a:buChar char="•"/>
            </a:pPr>
            <a:r>
              <a:rPr lang="en-US" dirty="0"/>
              <a:t>A subset of AI that focuses on teaching computers to learn from data and make predictions or decisions.</a:t>
            </a:r>
          </a:p>
          <a:p>
            <a:pPr>
              <a:buFont typeface="Arial" panose="020B0604020202020204" pitchFamily="34" charset="0"/>
              <a:buChar char="•"/>
            </a:pPr>
            <a:r>
              <a:rPr lang="en-US" dirty="0"/>
              <a:t>Example: A spam filter that learns from emails to detect spam messages.</a:t>
            </a:r>
          </a:p>
          <a:p>
            <a:pPr>
              <a:buFont typeface="Arial" panose="020B0604020202020204" pitchFamily="34" charset="0"/>
              <a:buChar char="•"/>
            </a:pPr>
            <a:r>
              <a:rPr lang="en-US" dirty="0"/>
              <a:t>Common ML algorithms: Decision Trees, Random Forest, Support Vector Machines.</a:t>
            </a:r>
          </a:p>
          <a:p>
            <a:pPr>
              <a:buFont typeface="Arial" panose="020B0604020202020204" pitchFamily="34" charset="0"/>
              <a:buChar char="•"/>
            </a:pPr>
            <a:endParaRPr lang="en-US" dirty="0"/>
          </a:p>
          <a:p>
            <a:r>
              <a:rPr lang="en-US" b="1" dirty="0"/>
              <a:t>Deep Learning (DL)</a:t>
            </a:r>
            <a:endParaRPr lang="en-US" dirty="0"/>
          </a:p>
          <a:p>
            <a:pPr>
              <a:buFont typeface="Arial" panose="020B0604020202020204" pitchFamily="34" charset="0"/>
              <a:buChar char="•"/>
            </a:pPr>
            <a:r>
              <a:rPr lang="en-US" dirty="0"/>
              <a:t>A more advanced subset of ML that uses neural networks with multiple layers (hence "deep").</a:t>
            </a:r>
          </a:p>
          <a:p>
            <a:pPr>
              <a:buFont typeface="Arial" panose="020B0604020202020204" pitchFamily="34" charset="0"/>
              <a:buChar char="•"/>
            </a:pPr>
            <a:r>
              <a:rPr lang="en-US" dirty="0"/>
              <a:t>Mimics the human brain’s ability to recognize patterns in images, text, and sound.</a:t>
            </a:r>
          </a:p>
          <a:p>
            <a:pPr>
              <a:buFont typeface="Arial" panose="020B0604020202020204" pitchFamily="34" charset="0"/>
              <a:buChar char="•"/>
            </a:pPr>
            <a:r>
              <a:rPr lang="en-US" dirty="0"/>
              <a:t>Example: Facial recognition on smartphones, self-driving cars.</a:t>
            </a:r>
          </a:p>
          <a:p>
            <a:pPr>
              <a:buFont typeface="Arial" panose="020B0604020202020204" pitchFamily="34" charset="0"/>
              <a:buChar char="•"/>
            </a:pPr>
            <a:endParaRPr lang="en-US" dirty="0"/>
          </a:p>
          <a:p>
            <a:r>
              <a:rPr lang="en-US" b="1" dirty="0"/>
              <a:t>Large Language Models (LLMs)</a:t>
            </a:r>
            <a:endParaRPr lang="en-US" dirty="0"/>
          </a:p>
          <a:p>
            <a:pPr>
              <a:buFont typeface="Arial" panose="020B0604020202020204" pitchFamily="34" charset="0"/>
              <a:buChar char="•"/>
            </a:pPr>
            <a:r>
              <a:rPr lang="en-US" dirty="0"/>
              <a:t>A specialized type of deep learning model trained on massive amounts of text data.</a:t>
            </a:r>
          </a:p>
          <a:p>
            <a:pPr>
              <a:buFont typeface="Arial" panose="020B0604020202020204" pitchFamily="34" charset="0"/>
              <a:buChar char="•"/>
            </a:pPr>
            <a:r>
              <a:rPr lang="en-US" dirty="0"/>
              <a:t>Capable of generating human-like text, answering questions, and even coding.</a:t>
            </a:r>
          </a:p>
          <a:p>
            <a:pPr>
              <a:buFont typeface="Arial" panose="020B0604020202020204" pitchFamily="34" charset="0"/>
              <a:buChar char="•"/>
            </a:pPr>
            <a:r>
              <a:rPr lang="en-US" dirty="0"/>
              <a:t>Example: OpenAI’s GPT-4, which can generate responses, write essays, or summarize articles.</a:t>
            </a:r>
          </a:p>
        </p:txBody>
      </p:sp>
      <p:sp>
        <p:nvSpPr>
          <p:cNvPr id="4" name="Slide Number Placeholder 3"/>
          <p:cNvSpPr>
            <a:spLocks noGrp="1"/>
          </p:cNvSpPr>
          <p:nvPr>
            <p:ph type="sldNum" sz="quarter" idx="5"/>
          </p:nvPr>
        </p:nvSpPr>
        <p:spPr/>
        <p:txBody>
          <a:bodyPr/>
          <a:lstStyle/>
          <a:p>
            <a:fld id="{93F7DAF2-D9FD-4201-8A83-D0347E71DEA5}" type="slidenum">
              <a:rPr lang="en-US" smtClean="0"/>
              <a:t>9</a:t>
            </a:fld>
            <a:endParaRPr lang="en-US"/>
          </a:p>
        </p:txBody>
      </p:sp>
    </p:spTree>
    <p:extLst>
      <p:ext uri="{BB962C8B-B14F-4D97-AF65-F5344CB8AC3E}">
        <p14:creationId xmlns:p14="http://schemas.microsoft.com/office/powerpoint/2010/main" val="719808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F978-8F5D-42A7-86BF-A984953F5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153519-725D-4962-B748-CC7552F83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EF7900-64FF-4805-A66E-0B884BCD43B0}"/>
              </a:ext>
            </a:extLst>
          </p:cNvPr>
          <p:cNvSpPr>
            <a:spLocks noGrp="1"/>
          </p:cNvSpPr>
          <p:nvPr>
            <p:ph type="dt" sz="half" idx="10"/>
          </p:nvPr>
        </p:nvSpPr>
        <p:spPr/>
        <p:txBody>
          <a:bodyPr/>
          <a:lstStyle/>
          <a:p>
            <a:fld id="{2A14C9FE-EBC3-45D3-899C-58AAF4F8AF71}" type="datetimeFigureOut">
              <a:rPr lang="en-US" smtClean="0"/>
              <a:t>2/6/2025</a:t>
            </a:fld>
            <a:endParaRPr lang="en-US"/>
          </a:p>
        </p:txBody>
      </p:sp>
      <p:sp>
        <p:nvSpPr>
          <p:cNvPr id="5" name="Footer Placeholder 4">
            <a:extLst>
              <a:ext uri="{FF2B5EF4-FFF2-40B4-BE49-F238E27FC236}">
                <a16:creationId xmlns:a16="http://schemas.microsoft.com/office/drawing/2014/main" id="{B86274FF-F87E-401D-829B-527D8BAB9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199CA-B05B-47F7-A46C-3F7F0FB30B19}"/>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77642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28CF-DF5D-471D-B0B9-89362618AE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CB0F86-3012-4450-97B5-7E1D7ECAD6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A2828-2930-40A7-AED2-72F6457D0588}"/>
              </a:ext>
            </a:extLst>
          </p:cNvPr>
          <p:cNvSpPr>
            <a:spLocks noGrp="1"/>
          </p:cNvSpPr>
          <p:nvPr>
            <p:ph type="dt" sz="half" idx="10"/>
          </p:nvPr>
        </p:nvSpPr>
        <p:spPr/>
        <p:txBody>
          <a:bodyPr/>
          <a:lstStyle/>
          <a:p>
            <a:fld id="{2A14C9FE-EBC3-45D3-899C-58AAF4F8AF71}" type="datetimeFigureOut">
              <a:rPr lang="en-US" smtClean="0"/>
              <a:t>2/6/2025</a:t>
            </a:fld>
            <a:endParaRPr lang="en-US"/>
          </a:p>
        </p:txBody>
      </p:sp>
      <p:sp>
        <p:nvSpPr>
          <p:cNvPr id="5" name="Footer Placeholder 4">
            <a:extLst>
              <a:ext uri="{FF2B5EF4-FFF2-40B4-BE49-F238E27FC236}">
                <a16:creationId xmlns:a16="http://schemas.microsoft.com/office/drawing/2014/main" id="{357A84D5-31FC-4926-B974-625D8C4DF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3209B-0705-4ED8-A491-3D5D44CBB425}"/>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97560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D31CA8-EED4-4E1A-B8D5-0FBA742746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E740CE-BBFA-4672-A07F-8EED901D5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BD506-02AC-45D8-92B7-72E22AFAFD90}"/>
              </a:ext>
            </a:extLst>
          </p:cNvPr>
          <p:cNvSpPr>
            <a:spLocks noGrp="1"/>
          </p:cNvSpPr>
          <p:nvPr>
            <p:ph type="dt" sz="half" idx="10"/>
          </p:nvPr>
        </p:nvSpPr>
        <p:spPr/>
        <p:txBody>
          <a:bodyPr/>
          <a:lstStyle/>
          <a:p>
            <a:fld id="{2A14C9FE-EBC3-45D3-899C-58AAF4F8AF71}" type="datetimeFigureOut">
              <a:rPr lang="en-US" smtClean="0"/>
              <a:t>2/6/2025</a:t>
            </a:fld>
            <a:endParaRPr lang="en-US"/>
          </a:p>
        </p:txBody>
      </p:sp>
      <p:sp>
        <p:nvSpPr>
          <p:cNvPr id="5" name="Footer Placeholder 4">
            <a:extLst>
              <a:ext uri="{FF2B5EF4-FFF2-40B4-BE49-F238E27FC236}">
                <a16:creationId xmlns:a16="http://schemas.microsoft.com/office/drawing/2014/main" id="{F2BA1C25-D938-4BD4-AFBA-B93605826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7FD12-3F16-4988-A6A5-340D2E3365DD}"/>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12828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F685-4C02-43BB-81D2-04EAAD1B8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307CA-BDB0-4F66-B7EA-15AC28296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97DE6-90DC-461E-BBC5-E13D53F4861F}"/>
              </a:ext>
            </a:extLst>
          </p:cNvPr>
          <p:cNvSpPr>
            <a:spLocks noGrp="1"/>
          </p:cNvSpPr>
          <p:nvPr>
            <p:ph type="dt" sz="half" idx="10"/>
          </p:nvPr>
        </p:nvSpPr>
        <p:spPr/>
        <p:txBody>
          <a:bodyPr/>
          <a:lstStyle/>
          <a:p>
            <a:fld id="{2A14C9FE-EBC3-45D3-899C-58AAF4F8AF71}" type="datetimeFigureOut">
              <a:rPr lang="en-US" smtClean="0"/>
              <a:t>2/6/2025</a:t>
            </a:fld>
            <a:endParaRPr lang="en-US"/>
          </a:p>
        </p:txBody>
      </p:sp>
      <p:sp>
        <p:nvSpPr>
          <p:cNvPr id="5" name="Footer Placeholder 4">
            <a:extLst>
              <a:ext uri="{FF2B5EF4-FFF2-40B4-BE49-F238E27FC236}">
                <a16:creationId xmlns:a16="http://schemas.microsoft.com/office/drawing/2014/main" id="{52179F46-5890-41BD-ACAD-F76D73A63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39A23-24D1-4AE7-B7EA-4B624CC1212B}"/>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31024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4EF1-4C5E-4AEE-9A09-F8F867698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B0EC00-4EF5-40FD-BE65-ED178D988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6D0061-7235-4551-BDC1-1B52EE2DF582}"/>
              </a:ext>
            </a:extLst>
          </p:cNvPr>
          <p:cNvSpPr>
            <a:spLocks noGrp="1"/>
          </p:cNvSpPr>
          <p:nvPr>
            <p:ph type="dt" sz="half" idx="10"/>
          </p:nvPr>
        </p:nvSpPr>
        <p:spPr/>
        <p:txBody>
          <a:bodyPr/>
          <a:lstStyle/>
          <a:p>
            <a:fld id="{2A14C9FE-EBC3-45D3-899C-58AAF4F8AF71}" type="datetimeFigureOut">
              <a:rPr lang="en-US" smtClean="0"/>
              <a:t>2/6/2025</a:t>
            </a:fld>
            <a:endParaRPr lang="en-US"/>
          </a:p>
        </p:txBody>
      </p:sp>
      <p:sp>
        <p:nvSpPr>
          <p:cNvPr id="5" name="Footer Placeholder 4">
            <a:extLst>
              <a:ext uri="{FF2B5EF4-FFF2-40B4-BE49-F238E27FC236}">
                <a16:creationId xmlns:a16="http://schemas.microsoft.com/office/drawing/2014/main" id="{A93E4BB6-4393-45E5-A9AA-9B80E2EBD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94CB6-B3F3-4DE1-A025-90F5E1DBF6DA}"/>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139583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6F26-7C86-412B-BADB-DD2A6112E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CEC9F5-F495-4BB6-8614-F278F69277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7F24DB-A85C-4539-91EF-5629F5384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433937-4109-4B2C-A286-F092762072B0}"/>
              </a:ext>
            </a:extLst>
          </p:cNvPr>
          <p:cNvSpPr>
            <a:spLocks noGrp="1"/>
          </p:cNvSpPr>
          <p:nvPr>
            <p:ph type="dt" sz="half" idx="10"/>
          </p:nvPr>
        </p:nvSpPr>
        <p:spPr/>
        <p:txBody>
          <a:bodyPr/>
          <a:lstStyle/>
          <a:p>
            <a:fld id="{2A14C9FE-EBC3-45D3-899C-58AAF4F8AF71}" type="datetimeFigureOut">
              <a:rPr lang="en-US" smtClean="0"/>
              <a:t>2/6/2025</a:t>
            </a:fld>
            <a:endParaRPr lang="en-US"/>
          </a:p>
        </p:txBody>
      </p:sp>
      <p:sp>
        <p:nvSpPr>
          <p:cNvPr id="6" name="Footer Placeholder 5">
            <a:extLst>
              <a:ext uri="{FF2B5EF4-FFF2-40B4-BE49-F238E27FC236}">
                <a16:creationId xmlns:a16="http://schemas.microsoft.com/office/drawing/2014/main" id="{8585F166-F3BE-4326-893D-A0B8DB720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25932-0F9D-4378-96A1-2F322DB10A7F}"/>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69687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36F7-094B-4EA4-AA03-A8D8E79C97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8238E7-9C70-4777-95AF-A5054F3ED8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B6AAA-B98D-4372-A5A6-85FFC8DCC1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468441-FF50-42B6-BA69-C5C074CD4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B23AB-9D34-431A-AB82-A534EFEA03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F8EFDC-928F-4FED-983C-7ABD436AF5AE}"/>
              </a:ext>
            </a:extLst>
          </p:cNvPr>
          <p:cNvSpPr>
            <a:spLocks noGrp="1"/>
          </p:cNvSpPr>
          <p:nvPr>
            <p:ph type="dt" sz="half" idx="10"/>
          </p:nvPr>
        </p:nvSpPr>
        <p:spPr/>
        <p:txBody>
          <a:bodyPr/>
          <a:lstStyle/>
          <a:p>
            <a:fld id="{2A14C9FE-EBC3-45D3-899C-58AAF4F8AF71}" type="datetimeFigureOut">
              <a:rPr lang="en-US" smtClean="0"/>
              <a:t>2/6/2025</a:t>
            </a:fld>
            <a:endParaRPr lang="en-US"/>
          </a:p>
        </p:txBody>
      </p:sp>
      <p:sp>
        <p:nvSpPr>
          <p:cNvPr id="8" name="Footer Placeholder 7">
            <a:extLst>
              <a:ext uri="{FF2B5EF4-FFF2-40B4-BE49-F238E27FC236}">
                <a16:creationId xmlns:a16="http://schemas.microsoft.com/office/drawing/2014/main" id="{7C16DEBE-584F-4E83-A7E8-A9C4C827A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F74D1E-6C1B-4FD2-9DF9-C84FB567CD2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12709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F5C5-68CD-47D5-ABA6-CF1CBAADB0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2CDD38-7186-4E27-AFD9-1C0F0616EACD}"/>
              </a:ext>
            </a:extLst>
          </p:cNvPr>
          <p:cNvSpPr>
            <a:spLocks noGrp="1"/>
          </p:cNvSpPr>
          <p:nvPr>
            <p:ph type="dt" sz="half" idx="10"/>
          </p:nvPr>
        </p:nvSpPr>
        <p:spPr/>
        <p:txBody>
          <a:bodyPr/>
          <a:lstStyle/>
          <a:p>
            <a:fld id="{2A14C9FE-EBC3-45D3-899C-58AAF4F8AF71}" type="datetimeFigureOut">
              <a:rPr lang="en-US" smtClean="0"/>
              <a:t>2/6/2025</a:t>
            </a:fld>
            <a:endParaRPr lang="en-US"/>
          </a:p>
        </p:txBody>
      </p:sp>
      <p:sp>
        <p:nvSpPr>
          <p:cNvPr id="4" name="Footer Placeholder 3">
            <a:extLst>
              <a:ext uri="{FF2B5EF4-FFF2-40B4-BE49-F238E27FC236}">
                <a16:creationId xmlns:a16="http://schemas.microsoft.com/office/drawing/2014/main" id="{846E192C-EECF-41A8-BF78-3DD3C0C6C5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B1BDE-DF6D-4250-8119-E198BD689BE6}"/>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80903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048DA-88F3-4AD4-9CD4-80F47F4653D0}"/>
              </a:ext>
            </a:extLst>
          </p:cNvPr>
          <p:cNvSpPr>
            <a:spLocks noGrp="1"/>
          </p:cNvSpPr>
          <p:nvPr>
            <p:ph type="dt" sz="half" idx="10"/>
          </p:nvPr>
        </p:nvSpPr>
        <p:spPr/>
        <p:txBody>
          <a:bodyPr/>
          <a:lstStyle/>
          <a:p>
            <a:fld id="{2A14C9FE-EBC3-45D3-899C-58AAF4F8AF71}" type="datetimeFigureOut">
              <a:rPr lang="en-US" smtClean="0"/>
              <a:t>2/6/2025</a:t>
            </a:fld>
            <a:endParaRPr lang="en-US"/>
          </a:p>
        </p:txBody>
      </p:sp>
      <p:sp>
        <p:nvSpPr>
          <p:cNvPr id="3" name="Footer Placeholder 2">
            <a:extLst>
              <a:ext uri="{FF2B5EF4-FFF2-40B4-BE49-F238E27FC236}">
                <a16:creationId xmlns:a16="http://schemas.microsoft.com/office/drawing/2014/main" id="{5FFB8407-9980-4383-B57D-46D0C96856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B7C318-3368-4DC6-ACC3-B854B81D2E9A}"/>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27889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462D-08D1-4E08-BE8F-447596E33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4DD96E-5552-495D-93D2-4BB21BF846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CCFB3D-721C-482E-889F-D4404EC4F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56F77-CBE7-472C-AB48-91F38E0E4AA9}"/>
              </a:ext>
            </a:extLst>
          </p:cNvPr>
          <p:cNvSpPr>
            <a:spLocks noGrp="1"/>
          </p:cNvSpPr>
          <p:nvPr>
            <p:ph type="dt" sz="half" idx="10"/>
          </p:nvPr>
        </p:nvSpPr>
        <p:spPr/>
        <p:txBody>
          <a:bodyPr/>
          <a:lstStyle/>
          <a:p>
            <a:fld id="{2A14C9FE-EBC3-45D3-899C-58AAF4F8AF71}" type="datetimeFigureOut">
              <a:rPr lang="en-US" smtClean="0"/>
              <a:t>2/6/2025</a:t>
            </a:fld>
            <a:endParaRPr lang="en-US"/>
          </a:p>
        </p:txBody>
      </p:sp>
      <p:sp>
        <p:nvSpPr>
          <p:cNvPr id="6" name="Footer Placeholder 5">
            <a:extLst>
              <a:ext uri="{FF2B5EF4-FFF2-40B4-BE49-F238E27FC236}">
                <a16:creationId xmlns:a16="http://schemas.microsoft.com/office/drawing/2014/main" id="{117A2AFC-52CD-43A3-B48D-2E9B69033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CA501-F0AC-439F-A1FB-74B32179A30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154096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EA90-1B0A-4BD7-A46E-B3461480C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B68767-CADA-45AA-8C12-B3DC06030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9FCA20-08E0-4AD3-A4C1-1FDCCEDE1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EF583-0181-4C09-8E86-D1CA02881900}"/>
              </a:ext>
            </a:extLst>
          </p:cNvPr>
          <p:cNvSpPr>
            <a:spLocks noGrp="1"/>
          </p:cNvSpPr>
          <p:nvPr>
            <p:ph type="dt" sz="half" idx="10"/>
          </p:nvPr>
        </p:nvSpPr>
        <p:spPr/>
        <p:txBody>
          <a:bodyPr/>
          <a:lstStyle/>
          <a:p>
            <a:fld id="{2A14C9FE-EBC3-45D3-899C-58AAF4F8AF71}" type="datetimeFigureOut">
              <a:rPr lang="en-US" smtClean="0"/>
              <a:t>2/6/2025</a:t>
            </a:fld>
            <a:endParaRPr lang="en-US"/>
          </a:p>
        </p:txBody>
      </p:sp>
      <p:sp>
        <p:nvSpPr>
          <p:cNvPr id="6" name="Footer Placeholder 5">
            <a:extLst>
              <a:ext uri="{FF2B5EF4-FFF2-40B4-BE49-F238E27FC236}">
                <a16:creationId xmlns:a16="http://schemas.microsoft.com/office/drawing/2014/main" id="{E77FCD57-1163-480A-97F0-EF7F72C2F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DDB04-0161-4707-8022-069021A13AD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9120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6C7DD-B260-4FD1-B687-D45B145F3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7A82B9-9CE8-4741-BC26-CCA026F8B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83CE3-891B-4A19-8F63-BF6619393B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C9FE-EBC3-45D3-899C-58AAF4F8AF71}" type="datetimeFigureOut">
              <a:rPr lang="en-US" smtClean="0"/>
              <a:t>2/6/2025</a:t>
            </a:fld>
            <a:endParaRPr lang="en-US"/>
          </a:p>
        </p:txBody>
      </p:sp>
      <p:sp>
        <p:nvSpPr>
          <p:cNvPr id="5" name="Footer Placeholder 4">
            <a:extLst>
              <a:ext uri="{FF2B5EF4-FFF2-40B4-BE49-F238E27FC236}">
                <a16:creationId xmlns:a16="http://schemas.microsoft.com/office/drawing/2014/main" id="{31056E26-9066-4488-A28A-8F836B2BF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CF0B28-2709-44D5-AC53-FCEB89210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2E18A-6FAA-451D-AEFD-41D3AA64B3F6}" type="slidenum">
              <a:rPr lang="en-US" smtClean="0"/>
              <a:t>‹#›</a:t>
            </a:fld>
            <a:endParaRPr lang="en-US"/>
          </a:p>
        </p:txBody>
      </p:sp>
    </p:spTree>
    <p:extLst>
      <p:ext uri="{BB962C8B-B14F-4D97-AF65-F5344CB8AC3E}">
        <p14:creationId xmlns:p14="http://schemas.microsoft.com/office/powerpoint/2010/main" val="1710230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ebicoglu" TargetMode="External"/><Relationship Id="rId3" Type="http://schemas.openxmlformats.org/officeDocument/2006/relationships/image" Target="../media/image5.png"/><Relationship Id="rId7" Type="http://schemas.openxmlformats.org/officeDocument/2006/relationships/image" Target="../media/image45.sv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6.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5.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DFBE-19DA-408D-84E6-F4043FC30BD3}"/>
              </a:ext>
            </a:extLst>
          </p:cNvPr>
          <p:cNvSpPr>
            <a:spLocks noGrp="1"/>
          </p:cNvSpPr>
          <p:nvPr>
            <p:ph type="ctrTitle"/>
          </p:nvPr>
        </p:nvSpPr>
        <p:spPr>
          <a:xfrm>
            <a:off x="254000" y="2817519"/>
            <a:ext cx="11684000" cy="1222961"/>
          </a:xfrm>
        </p:spPr>
        <p:txBody>
          <a:bodyPr>
            <a:normAutofit/>
          </a:bodyPr>
          <a:lstStyle/>
          <a:p>
            <a:r>
              <a:rPr lang="en-US" sz="8000" b="1" noProof="0" dirty="0">
                <a:solidFill>
                  <a:srgbClr val="0070C0"/>
                </a:solidFill>
                <a:latin typeface="Euclid Circular B" panose="020B0504000000000000" pitchFamily="34" charset="0"/>
                <a:ea typeface="Euclid Circular B" panose="020B0504000000000000" pitchFamily="34" charset="0"/>
              </a:rPr>
              <a:t>AI</a:t>
            </a:r>
            <a:r>
              <a:rPr lang="en-US" sz="8000" b="1" noProof="0" dirty="0">
                <a:solidFill>
                  <a:srgbClr val="292D33"/>
                </a:solidFill>
                <a:latin typeface="Euclid Circular B" panose="020B0504000000000000" pitchFamily="34" charset="0"/>
                <a:ea typeface="Euclid Circular B" panose="020B0504000000000000" pitchFamily="34" charset="0"/>
              </a:rPr>
              <a:t> </a:t>
            </a:r>
            <a:r>
              <a:rPr lang="en-US" sz="7200" noProof="0" dirty="0">
                <a:solidFill>
                  <a:srgbClr val="292D33"/>
                </a:solidFill>
                <a:latin typeface="Euclid Circular B" panose="020B0504000000000000" pitchFamily="34" charset="0"/>
                <a:ea typeface="Euclid Circular B" panose="020B0504000000000000" pitchFamily="34" charset="0"/>
              </a:rPr>
              <a:t>as a Simple </a:t>
            </a:r>
            <a:r>
              <a:rPr lang="en-US" sz="8000" b="1" noProof="0" dirty="0">
                <a:solidFill>
                  <a:srgbClr val="3E9FCB"/>
                </a:solidFill>
                <a:latin typeface="Euclid Circular B" panose="020B0504000000000000" pitchFamily="34" charset="0"/>
                <a:ea typeface="Euclid Circular B" panose="020B0504000000000000" pitchFamily="34" charset="0"/>
              </a:rPr>
              <a:t>Developer</a:t>
            </a:r>
            <a:endParaRPr lang="en-US" sz="8000" b="1" noProof="0" dirty="0">
              <a:solidFill>
                <a:srgbClr val="B84297"/>
              </a:solidFill>
              <a:latin typeface="Euclid Circular B" panose="020B0504000000000000" pitchFamily="34" charset="0"/>
              <a:ea typeface="Euclid Circular B" panose="020B0504000000000000" pitchFamily="34" charset="0"/>
            </a:endParaRPr>
          </a:p>
        </p:txBody>
      </p:sp>
      <p:grpSp>
        <p:nvGrpSpPr>
          <p:cNvPr id="8" name="Grup 8">
            <a:extLst>
              <a:ext uri="{FF2B5EF4-FFF2-40B4-BE49-F238E27FC236}">
                <a16:creationId xmlns:a16="http://schemas.microsoft.com/office/drawing/2014/main" id="{1497468A-6058-4CCA-A501-624BC3648B47}"/>
              </a:ext>
            </a:extLst>
          </p:cNvPr>
          <p:cNvGrpSpPr/>
          <p:nvPr/>
        </p:nvGrpSpPr>
        <p:grpSpPr>
          <a:xfrm>
            <a:off x="3640046" y="4822264"/>
            <a:ext cx="4525887" cy="1254271"/>
            <a:chOff x="1139481" y="5385757"/>
            <a:chExt cx="4525887" cy="1254271"/>
          </a:xfrm>
        </p:grpSpPr>
        <p:pic>
          <p:nvPicPr>
            <p:cNvPr id="9" name="Resim 2">
              <a:extLst>
                <a:ext uri="{FF2B5EF4-FFF2-40B4-BE49-F238E27FC236}">
                  <a16:creationId xmlns:a16="http://schemas.microsoft.com/office/drawing/2014/main" id="{0F742E17-6DF0-4F44-8D1B-201E31CA60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481" y="5417067"/>
              <a:ext cx="1215365" cy="1222961"/>
            </a:xfrm>
            <a:prstGeom prst="rect">
              <a:avLst/>
            </a:prstGeom>
          </p:spPr>
        </p:pic>
        <p:sp>
          <p:nvSpPr>
            <p:cNvPr id="10" name="Metin kutusu 3">
              <a:extLst>
                <a:ext uri="{FF2B5EF4-FFF2-40B4-BE49-F238E27FC236}">
                  <a16:creationId xmlns:a16="http://schemas.microsoft.com/office/drawing/2014/main" id="{2C320148-1120-4C8F-A97E-EE1366950430}"/>
                </a:ext>
              </a:extLst>
            </p:cNvPr>
            <p:cNvSpPr txBox="1"/>
            <p:nvPr/>
          </p:nvSpPr>
          <p:spPr>
            <a:xfrm>
              <a:off x="2413912" y="5385757"/>
              <a:ext cx="2731838" cy="954107"/>
            </a:xfrm>
            <a:prstGeom prst="rect">
              <a:avLst/>
            </a:prstGeom>
            <a:noFill/>
          </p:spPr>
          <p:txBody>
            <a:bodyPr wrap="none" rtlCol="0">
              <a:spAutoFit/>
            </a:bodyPr>
            <a:lstStyle/>
            <a:p>
              <a:r>
                <a:rPr lang="en-GB" sz="2800" dirty="0">
                  <a:solidFill>
                    <a:srgbClr val="292D33"/>
                  </a:solidFill>
                  <a:latin typeface="Poppins" panose="00000500000000000000" pitchFamily="2" charset="0"/>
                  <a:cs typeface="Poppins" panose="00000500000000000000" pitchFamily="2" charset="0"/>
                </a:rPr>
                <a:t>Alper Ebiçoğlu</a:t>
              </a:r>
            </a:p>
            <a:p>
              <a:endParaRPr lang="tr-TR" sz="2800" dirty="0">
                <a:solidFill>
                  <a:srgbClr val="292D33"/>
                </a:solidFill>
                <a:latin typeface="Poppins" panose="00000500000000000000" pitchFamily="2" charset="0"/>
                <a:cs typeface="Poppins" panose="00000500000000000000" pitchFamily="2" charset="0"/>
              </a:endParaRPr>
            </a:p>
          </p:txBody>
        </p:sp>
        <p:sp>
          <p:nvSpPr>
            <p:cNvPr id="11" name="Metin kutusu 5">
              <a:extLst>
                <a:ext uri="{FF2B5EF4-FFF2-40B4-BE49-F238E27FC236}">
                  <a16:creationId xmlns:a16="http://schemas.microsoft.com/office/drawing/2014/main" id="{7C42D4DE-D999-4CFC-ABE7-55B892C85999}"/>
                </a:ext>
              </a:extLst>
            </p:cNvPr>
            <p:cNvSpPr txBox="1"/>
            <p:nvPr/>
          </p:nvSpPr>
          <p:spPr>
            <a:xfrm>
              <a:off x="2354846" y="5993697"/>
              <a:ext cx="3310522" cy="646331"/>
            </a:xfrm>
            <a:prstGeom prst="rect">
              <a:avLst/>
            </a:prstGeom>
            <a:noFill/>
          </p:spPr>
          <p:txBody>
            <a:bodyPr wrap="none" rtlCol="0">
              <a:spAutoFit/>
            </a:bodyPr>
            <a:lstStyle/>
            <a:p>
              <a:r>
                <a:rPr lang="en-GB" b="1" dirty="0">
                  <a:solidFill>
                    <a:srgbClr val="5B636F"/>
                  </a:solidFill>
                  <a:latin typeface="Poppins" panose="00000500000000000000" pitchFamily="2" charset="0"/>
                  <a:cs typeface="Poppins" panose="00000500000000000000" pitchFamily="2" charset="0"/>
                </a:rPr>
                <a:t> Co-Founder</a:t>
              </a:r>
              <a:r>
                <a:rPr lang="en-GB" dirty="0">
                  <a:solidFill>
                    <a:srgbClr val="5B636F"/>
                  </a:solidFill>
                  <a:latin typeface="Poppins" panose="00000500000000000000" pitchFamily="2" charset="0"/>
                  <a:cs typeface="Poppins" panose="00000500000000000000" pitchFamily="2" charset="0"/>
                </a:rPr>
                <a:t> of </a:t>
              </a:r>
              <a:r>
                <a:rPr lang="en-GB" b="1" dirty="0">
                  <a:solidFill>
                    <a:srgbClr val="5B636F"/>
                  </a:solidFill>
                  <a:latin typeface="Poppins" panose="00000500000000000000" pitchFamily="2" charset="0"/>
                  <a:cs typeface="Poppins" panose="00000500000000000000" pitchFamily="2" charset="0"/>
                </a:rPr>
                <a:t>Volosoft</a:t>
              </a:r>
              <a:endParaRPr lang="en-GB" dirty="0">
                <a:solidFill>
                  <a:srgbClr val="5B636F"/>
                </a:solidFill>
                <a:latin typeface="Poppins" panose="00000500000000000000" pitchFamily="2" charset="0"/>
                <a:cs typeface="Poppins" panose="00000500000000000000" pitchFamily="2" charset="0"/>
              </a:endParaRPr>
            </a:p>
            <a:p>
              <a:r>
                <a:rPr lang="en-US" dirty="0">
                  <a:solidFill>
                    <a:srgbClr val="5B636F"/>
                  </a:solidFill>
                  <a:latin typeface="Poppins" panose="00000500000000000000"/>
                  <a:ea typeface="Euclid Circular B Light" panose="020B0304000000000000" pitchFamily="34" charset="0"/>
                </a:rPr>
                <a:t> twitter.com/</a:t>
              </a:r>
              <a:r>
                <a:rPr lang="en-US" b="1" dirty="0">
                  <a:solidFill>
                    <a:srgbClr val="5B636F"/>
                  </a:solidFill>
                  <a:latin typeface="Poppins" panose="00000500000000000000"/>
                  <a:ea typeface="Euclid Circular B Light" panose="020B0304000000000000" pitchFamily="34" charset="0"/>
                </a:rPr>
                <a:t>alperebicoglu</a:t>
              </a:r>
              <a:endParaRPr lang="tr-TR" dirty="0">
                <a:solidFill>
                  <a:srgbClr val="5B636F"/>
                </a:solidFill>
                <a:latin typeface="Poppins" panose="00000500000000000000" pitchFamily="2" charset="0"/>
                <a:cs typeface="Poppins" panose="00000500000000000000" pitchFamily="2" charset="0"/>
              </a:endParaRPr>
            </a:p>
          </p:txBody>
        </p:sp>
      </p:grpSp>
      <p:pic>
        <p:nvPicPr>
          <p:cNvPr id="3074" name="Picture 2" descr="Image">
            <a:extLst>
              <a:ext uri="{FF2B5EF4-FFF2-40B4-BE49-F238E27FC236}">
                <a16:creationId xmlns:a16="http://schemas.microsoft.com/office/drawing/2014/main" id="{33439A1D-C13D-2343-2700-5E6CC7A7746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7473" b="18311"/>
          <a:stretch/>
        </p:blipFill>
        <p:spPr bwMode="auto">
          <a:xfrm>
            <a:off x="4752693" y="565174"/>
            <a:ext cx="2686613" cy="1725241"/>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55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2B0FCE4-5B83-DF66-3B5F-BF138541F5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6B8590-93A4-21C4-A14F-642318792B41}"/>
              </a:ext>
            </a:extLst>
          </p:cNvPr>
          <p:cNvSpPr>
            <a:spLocks noGrp="1"/>
          </p:cNvSpPr>
          <p:nvPr>
            <p:ph type="title"/>
          </p:nvPr>
        </p:nvSpPr>
        <p:spPr>
          <a:xfrm>
            <a:off x="0" y="1952091"/>
            <a:ext cx="12192000" cy="2835666"/>
          </a:xfrm>
        </p:spPr>
        <p:txBody>
          <a:bodyPr>
            <a:normAutofit/>
          </a:bodyPr>
          <a:lstStyle/>
          <a:p>
            <a:pPr algn="ctr"/>
            <a:r>
              <a:rPr lang="en-US" sz="6000" dirty="0">
                <a:latin typeface="Euclid Circular B" panose="020B0504000000000000" pitchFamily="34" charset="0"/>
                <a:ea typeface="Euclid Circular B" panose="020B0504000000000000" pitchFamily="34" charset="0"/>
              </a:rPr>
              <a:t>The </a:t>
            </a:r>
            <a:r>
              <a:rPr lang="en-US" sz="6000" b="1" dirty="0">
                <a:latin typeface="Euclid Circular B" panose="020B0504000000000000" pitchFamily="34" charset="0"/>
                <a:ea typeface="Euclid Circular B" panose="020B0504000000000000" pitchFamily="34" charset="0"/>
              </a:rPr>
              <a:t>past</a:t>
            </a:r>
            <a:r>
              <a:rPr lang="en-US" sz="6000" dirty="0">
                <a:latin typeface="Euclid Circular B" panose="020B0504000000000000" pitchFamily="34" charset="0"/>
                <a:ea typeface="Euclid Circular B" panose="020B0504000000000000" pitchFamily="34" charset="0"/>
              </a:rPr>
              <a:t>, </a:t>
            </a:r>
            <a:r>
              <a:rPr lang="en-US" sz="6000" b="1" dirty="0">
                <a:latin typeface="Euclid Circular B" panose="020B0504000000000000" pitchFamily="34" charset="0"/>
                <a:ea typeface="Euclid Circular B" panose="020B0504000000000000" pitchFamily="34" charset="0"/>
              </a:rPr>
              <a:t>present</a:t>
            </a:r>
            <a:r>
              <a:rPr lang="en-US" sz="6000" dirty="0">
                <a:latin typeface="Euclid Circular B" panose="020B0504000000000000" pitchFamily="34" charset="0"/>
                <a:ea typeface="Euclid Circular B" panose="020B0504000000000000" pitchFamily="34" charset="0"/>
              </a:rPr>
              <a:t>, and </a:t>
            </a:r>
            <a:r>
              <a:rPr lang="en-US" sz="6000" b="1" dirty="0">
                <a:latin typeface="Euclid Circular B" panose="020B0504000000000000" pitchFamily="34" charset="0"/>
                <a:ea typeface="Euclid Circular B" panose="020B0504000000000000" pitchFamily="34" charset="0"/>
              </a:rPr>
              <a:t>future</a:t>
            </a:r>
            <a:r>
              <a:rPr lang="en-US" sz="6000" dirty="0">
                <a:latin typeface="Euclid Circular B" panose="020B0504000000000000" pitchFamily="34" charset="0"/>
                <a:ea typeface="Euclid Circular B" panose="020B0504000000000000" pitchFamily="34" charset="0"/>
              </a:rPr>
              <a:t> of </a:t>
            </a:r>
            <a:r>
              <a:rPr lang="en-US" sz="6000" b="1" dirty="0">
                <a:latin typeface="Euclid Circular B" panose="020B0504000000000000" pitchFamily="34" charset="0"/>
                <a:ea typeface="Euclid Circular B" panose="020B0504000000000000" pitchFamily="34" charset="0"/>
              </a:rPr>
              <a:t>AI</a:t>
            </a:r>
            <a:endParaRPr lang="en-US" sz="6000" b="1" noProof="0"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084639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350F4D95-286B-BA33-5C99-8DAFE493BC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BD4FDC-2581-7565-EF42-E4EAF7E6E20E}"/>
              </a:ext>
            </a:extLst>
          </p:cNvPr>
          <p:cNvSpPr>
            <a:spLocks noGrp="1"/>
          </p:cNvSpPr>
          <p:nvPr>
            <p:ph type="title"/>
          </p:nvPr>
        </p:nvSpPr>
        <p:spPr>
          <a:xfrm>
            <a:off x="418484" y="276066"/>
            <a:ext cx="10515600" cy="684565"/>
          </a:xfrm>
        </p:spPr>
        <p:txBody>
          <a:bodyPr>
            <a:normAutofit fontScale="90000"/>
          </a:bodyPr>
          <a:lstStyle/>
          <a:p>
            <a:pPr marL="0" indent="0">
              <a:buNone/>
            </a:pPr>
            <a:r>
              <a:rPr lang="en-US" dirty="0">
                <a:latin typeface="Lexend"/>
              </a:rPr>
              <a:t>1956 — The Birth of </a:t>
            </a:r>
            <a:r>
              <a:rPr lang="en-US" b="1" dirty="0">
                <a:latin typeface="Lexend"/>
              </a:rPr>
              <a:t>Artificial Intelligence</a:t>
            </a:r>
            <a:endParaRPr lang="en-US" dirty="0">
              <a:latin typeface="Lexend"/>
            </a:endParaRPr>
          </a:p>
        </p:txBody>
      </p:sp>
      <p:grpSp>
        <p:nvGrpSpPr>
          <p:cNvPr id="6" name="Group 5">
            <a:extLst>
              <a:ext uri="{FF2B5EF4-FFF2-40B4-BE49-F238E27FC236}">
                <a16:creationId xmlns:a16="http://schemas.microsoft.com/office/drawing/2014/main" id="{CD999429-79BB-ADA6-B5B2-F9B040A65186}"/>
              </a:ext>
            </a:extLst>
          </p:cNvPr>
          <p:cNvGrpSpPr/>
          <p:nvPr/>
        </p:nvGrpSpPr>
        <p:grpSpPr>
          <a:xfrm>
            <a:off x="99319" y="1333072"/>
            <a:ext cx="8274121" cy="4654193"/>
            <a:chOff x="418484" y="1265370"/>
            <a:chExt cx="8274121" cy="4654193"/>
          </a:xfrm>
        </p:grpSpPr>
        <p:pic>
          <p:nvPicPr>
            <p:cNvPr id="4100" name="Picture 4">
              <a:extLst>
                <a:ext uri="{FF2B5EF4-FFF2-40B4-BE49-F238E27FC236}">
                  <a16:creationId xmlns:a16="http://schemas.microsoft.com/office/drawing/2014/main" id="{1D18A855-F879-AAAD-DA73-3ED8AAC30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484" y="1265370"/>
              <a:ext cx="8274121" cy="465419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C65BDB5-CF13-B3E2-F13F-5DA8B8D8A849}"/>
                </a:ext>
              </a:extLst>
            </p:cNvPr>
            <p:cNvSpPr txBox="1"/>
            <p:nvPr/>
          </p:nvSpPr>
          <p:spPr>
            <a:xfrm>
              <a:off x="511139" y="5407964"/>
              <a:ext cx="6097712" cy="369332"/>
            </a:xfrm>
            <a:prstGeom prst="rect">
              <a:avLst/>
            </a:prstGeom>
            <a:noFill/>
          </p:spPr>
          <p:txBody>
            <a:bodyPr wrap="square">
              <a:spAutoFit/>
            </a:bodyPr>
            <a:lstStyle/>
            <a:p>
              <a:r>
                <a:rPr lang="tr-TR" b="0" i="1" dirty="0">
                  <a:solidFill>
                    <a:schemeClr val="bg1"/>
                  </a:solidFill>
                  <a:effectLst/>
                  <a:latin typeface="72Brand"/>
                </a:rPr>
                <a:t>Alan Turing &amp; Turing Machin</a:t>
              </a:r>
              <a:r>
                <a:rPr lang="en-US" b="0" i="1" dirty="0">
                  <a:solidFill>
                    <a:schemeClr val="bg1"/>
                  </a:solidFill>
                  <a:effectLst/>
                  <a:latin typeface="72Brand"/>
                </a:rPr>
                <a:t>e</a:t>
              </a:r>
              <a:endParaRPr lang="tr-TR" dirty="0">
                <a:solidFill>
                  <a:schemeClr val="bg1"/>
                </a:solidFill>
              </a:endParaRPr>
            </a:p>
          </p:txBody>
        </p:sp>
      </p:grpSp>
      <p:pic>
        <p:nvPicPr>
          <p:cNvPr id="5122" name="Picture 2">
            <a:extLst>
              <a:ext uri="{FF2B5EF4-FFF2-40B4-BE49-F238E27FC236}">
                <a16:creationId xmlns:a16="http://schemas.microsoft.com/office/drawing/2014/main" id="{6EC6AF45-96E2-D82D-21F9-D8CF1BE43B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855" r="2116"/>
          <a:stretch/>
        </p:blipFill>
        <p:spPr bwMode="auto">
          <a:xfrm>
            <a:off x="8075486" y="1333072"/>
            <a:ext cx="3996647" cy="46831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8749CF3-4C7D-BF4F-2B06-7709CA51D78C}"/>
              </a:ext>
            </a:extLst>
          </p:cNvPr>
          <p:cNvSpPr txBox="1"/>
          <p:nvPr/>
        </p:nvSpPr>
        <p:spPr>
          <a:xfrm>
            <a:off x="11060320" y="1404991"/>
            <a:ext cx="1525523" cy="369332"/>
          </a:xfrm>
          <a:prstGeom prst="rect">
            <a:avLst/>
          </a:prstGeom>
          <a:noFill/>
        </p:spPr>
        <p:txBody>
          <a:bodyPr wrap="square">
            <a:spAutoFit/>
          </a:bodyPr>
          <a:lstStyle/>
          <a:p>
            <a:r>
              <a:rPr lang="en-US" b="0" i="1" dirty="0">
                <a:effectLst/>
                <a:latin typeface="72Brand"/>
              </a:rPr>
              <a:t>Enigma</a:t>
            </a:r>
            <a:endParaRPr lang="tr-TR" dirty="0"/>
          </a:p>
        </p:txBody>
      </p:sp>
    </p:spTree>
    <p:extLst>
      <p:ext uri="{BB962C8B-B14F-4D97-AF65-F5344CB8AC3E}">
        <p14:creationId xmlns:p14="http://schemas.microsoft.com/office/powerpoint/2010/main" val="2565744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10547F2D-B30A-F19E-4645-B7532365E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871F7F-4670-2BA4-738A-744E707BD16A}"/>
              </a:ext>
            </a:extLst>
          </p:cNvPr>
          <p:cNvSpPr>
            <a:spLocks noGrp="1"/>
          </p:cNvSpPr>
          <p:nvPr>
            <p:ph type="title"/>
          </p:nvPr>
        </p:nvSpPr>
        <p:spPr>
          <a:xfrm>
            <a:off x="418484" y="276066"/>
            <a:ext cx="10515600" cy="684565"/>
          </a:xfrm>
        </p:spPr>
        <p:txBody>
          <a:bodyPr>
            <a:normAutofit fontScale="90000"/>
          </a:bodyPr>
          <a:lstStyle/>
          <a:p>
            <a:pPr marL="0" indent="0">
              <a:buNone/>
            </a:pPr>
            <a:r>
              <a:rPr lang="en-US" dirty="0">
                <a:latin typeface="Lexend"/>
              </a:rPr>
              <a:t>1956 — The Birth of </a:t>
            </a:r>
            <a:r>
              <a:rPr lang="en-US" b="1" dirty="0">
                <a:latin typeface="Lexend"/>
              </a:rPr>
              <a:t>Artificial Intelligence</a:t>
            </a:r>
            <a:endParaRPr lang="en-US" dirty="0">
              <a:latin typeface="Lexend"/>
            </a:endParaRPr>
          </a:p>
        </p:txBody>
      </p:sp>
      <p:grpSp>
        <p:nvGrpSpPr>
          <p:cNvPr id="6" name="Group 5">
            <a:extLst>
              <a:ext uri="{FF2B5EF4-FFF2-40B4-BE49-F238E27FC236}">
                <a16:creationId xmlns:a16="http://schemas.microsoft.com/office/drawing/2014/main" id="{53FF3C45-4A1E-8CC7-3798-1D74C6B266B0}"/>
              </a:ext>
            </a:extLst>
          </p:cNvPr>
          <p:cNvGrpSpPr/>
          <p:nvPr/>
        </p:nvGrpSpPr>
        <p:grpSpPr>
          <a:xfrm>
            <a:off x="99319" y="1333072"/>
            <a:ext cx="8274121" cy="4654193"/>
            <a:chOff x="418484" y="1265370"/>
            <a:chExt cx="8274121" cy="4654193"/>
          </a:xfrm>
        </p:grpSpPr>
        <p:pic>
          <p:nvPicPr>
            <p:cNvPr id="4100" name="Picture 4">
              <a:extLst>
                <a:ext uri="{FF2B5EF4-FFF2-40B4-BE49-F238E27FC236}">
                  <a16:creationId xmlns:a16="http://schemas.microsoft.com/office/drawing/2014/main" id="{C69DBC3D-B35E-961D-9A5D-ED275B5007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484" y="1265370"/>
              <a:ext cx="8274121" cy="465419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EC87CE7-3C2A-145B-BFD5-FEC3C48568F1}"/>
                </a:ext>
              </a:extLst>
            </p:cNvPr>
            <p:cNvSpPr txBox="1"/>
            <p:nvPr/>
          </p:nvSpPr>
          <p:spPr>
            <a:xfrm>
              <a:off x="511139" y="5407964"/>
              <a:ext cx="6097712" cy="369332"/>
            </a:xfrm>
            <a:prstGeom prst="rect">
              <a:avLst/>
            </a:prstGeom>
            <a:noFill/>
          </p:spPr>
          <p:txBody>
            <a:bodyPr wrap="square">
              <a:spAutoFit/>
            </a:bodyPr>
            <a:lstStyle/>
            <a:p>
              <a:r>
                <a:rPr lang="tr-TR" b="0" i="1" dirty="0">
                  <a:solidFill>
                    <a:schemeClr val="bg1"/>
                  </a:solidFill>
                  <a:effectLst/>
                  <a:latin typeface="72Brand"/>
                </a:rPr>
                <a:t>Alan Turing &amp; Turing Machin</a:t>
              </a:r>
              <a:r>
                <a:rPr lang="en-US" b="0" i="1" dirty="0">
                  <a:solidFill>
                    <a:schemeClr val="bg1"/>
                  </a:solidFill>
                  <a:effectLst/>
                  <a:latin typeface="72Brand"/>
                </a:rPr>
                <a:t>e</a:t>
              </a:r>
              <a:endParaRPr lang="tr-TR" dirty="0">
                <a:solidFill>
                  <a:schemeClr val="bg1"/>
                </a:solidFill>
              </a:endParaRPr>
            </a:p>
          </p:txBody>
        </p:sp>
      </p:grpSp>
      <p:pic>
        <p:nvPicPr>
          <p:cNvPr id="5122" name="Picture 2">
            <a:extLst>
              <a:ext uri="{FF2B5EF4-FFF2-40B4-BE49-F238E27FC236}">
                <a16:creationId xmlns:a16="http://schemas.microsoft.com/office/drawing/2014/main" id="{16532FE3-ACD6-099B-12AD-27C39B6A60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855" r="2116"/>
          <a:stretch/>
        </p:blipFill>
        <p:spPr bwMode="auto">
          <a:xfrm>
            <a:off x="8075486" y="1333072"/>
            <a:ext cx="3996647" cy="46831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C7252DD-6623-9436-BE19-90D2942CE898}"/>
              </a:ext>
            </a:extLst>
          </p:cNvPr>
          <p:cNvSpPr txBox="1"/>
          <p:nvPr/>
        </p:nvSpPr>
        <p:spPr>
          <a:xfrm>
            <a:off x="11060320" y="1404991"/>
            <a:ext cx="1525523" cy="369332"/>
          </a:xfrm>
          <a:prstGeom prst="rect">
            <a:avLst/>
          </a:prstGeom>
          <a:noFill/>
        </p:spPr>
        <p:txBody>
          <a:bodyPr wrap="square">
            <a:spAutoFit/>
          </a:bodyPr>
          <a:lstStyle/>
          <a:p>
            <a:r>
              <a:rPr lang="en-US" b="0" i="1" dirty="0">
                <a:effectLst/>
                <a:latin typeface="72Brand"/>
              </a:rPr>
              <a:t>Enigma</a:t>
            </a:r>
            <a:endParaRPr lang="tr-TR" dirty="0"/>
          </a:p>
        </p:txBody>
      </p:sp>
      <p:pic>
        <p:nvPicPr>
          <p:cNvPr id="10" name="Picture 9">
            <a:extLst>
              <a:ext uri="{FF2B5EF4-FFF2-40B4-BE49-F238E27FC236}">
                <a16:creationId xmlns:a16="http://schemas.microsoft.com/office/drawing/2014/main" id="{C063ABB7-7730-CB8A-3B1D-50260D9FCF34}"/>
              </a:ext>
            </a:extLst>
          </p:cNvPr>
          <p:cNvPicPr>
            <a:picLocks noChangeAspect="1"/>
          </p:cNvPicPr>
          <p:nvPr/>
        </p:nvPicPr>
        <p:blipFill>
          <a:blip r:embed="rId6"/>
          <a:srcRect r="7222"/>
          <a:stretch/>
        </p:blipFill>
        <p:spPr>
          <a:xfrm>
            <a:off x="-1" y="0"/>
            <a:ext cx="12192001" cy="6858000"/>
          </a:xfrm>
          <a:prstGeom prst="rect">
            <a:avLst/>
          </a:prstGeom>
        </p:spPr>
      </p:pic>
    </p:spTree>
    <p:extLst>
      <p:ext uri="{BB962C8B-B14F-4D97-AF65-F5344CB8AC3E}">
        <p14:creationId xmlns:p14="http://schemas.microsoft.com/office/powerpoint/2010/main" val="1700464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E2C2F25-CEA4-2782-3324-57A3C896D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F62232-CD33-A83F-8E2A-5E4F88B0B915}"/>
              </a:ext>
            </a:extLst>
          </p:cNvPr>
          <p:cNvSpPr>
            <a:spLocks noGrp="1"/>
          </p:cNvSpPr>
          <p:nvPr>
            <p:ph type="title"/>
          </p:nvPr>
        </p:nvSpPr>
        <p:spPr>
          <a:xfrm>
            <a:off x="0" y="1952091"/>
            <a:ext cx="12192000" cy="2835666"/>
          </a:xfrm>
        </p:spPr>
        <p:txBody>
          <a:bodyPr>
            <a:normAutofit/>
          </a:bodyPr>
          <a:lstStyle/>
          <a:p>
            <a:pPr algn="ctr"/>
            <a:r>
              <a:rPr lang="en-US" sz="6000" b="1" dirty="0">
                <a:latin typeface="Euclid Circular B" panose="020B0504000000000000" pitchFamily="34" charset="0"/>
                <a:ea typeface="Euclid Circular B" panose="020B0504000000000000" pitchFamily="34" charset="0"/>
              </a:rPr>
              <a:t>AI</a:t>
            </a:r>
            <a:r>
              <a:rPr lang="en-US" sz="6000" dirty="0">
                <a:latin typeface="Euclid Circular B" panose="020B0504000000000000" pitchFamily="34" charset="0"/>
                <a:ea typeface="Euclid Circular B" panose="020B0504000000000000" pitchFamily="34" charset="0"/>
              </a:rPr>
              <a:t> for </a:t>
            </a:r>
            <a:r>
              <a:rPr lang="en-US" sz="6000" b="1" dirty="0">
                <a:latin typeface="Euclid Circular B" panose="020B0504000000000000" pitchFamily="34" charset="0"/>
                <a:ea typeface="Euclid Circular B" panose="020B0504000000000000" pitchFamily="34" charset="0"/>
              </a:rPr>
              <a:t>Developers</a:t>
            </a:r>
            <a:endParaRPr lang="en-US" sz="6000" b="1" noProof="0"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2535967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8AAD136-3D6D-E02B-9262-B14A4CDE10C9}"/>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4CD0D1E-5635-CF7A-5464-7420FBF5CA7E}"/>
              </a:ext>
            </a:extLst>
          </p:cNvPr>
          <p:cNvSpPr>
            <a:spLocks noGrp="1"/>
          </p:cNvSpPr>
          <p:nvPr>
            <p:ph idx="1"/>
          </p:nvPr>
        </p:nvSpPr>
        <p:spPr>
          <a:xfrm>
            <a:off x="488731" y="1883952"/>
            <a:ext cx="10515600" cy="4351338"/>
          </a:xfrm>
        </p:spPr>
        <p:txBody>
          <a:bodyPr>
            <a:normAutofit/>
          </a:bodyPr>
          <a:lstStyle/>
          <a:p>
            <a:pPr eaLnBrk="0" fontAlgn="base" hangingPunct="0">
              <a:lnSpc>
                <a:spcPct val="100000"/>
              </a:lnSpc>
              <a:spcBef>
                <a:spcPct val="0"/>
              </a:spcBef>
              <a:spcAft>
                <a:spcPct val="0"/>
              </a:spcAft>
            </a:pPr>
            <a:r>
              <a:rPr lang="tr-TR" altLang="tr-TR" sz="3200" dirty="0"/>
              <a:t>Automating tasks (e.g., generating code, summarizing documents).</a:t>
            </a:r>
          </a:p>
          <a:p>
            <a:pPr eaLnBrk="0" fontAlgn="base" hangingPunct="0">
              <a:lnSpc>
                <a:spcPct val="100000"/>
              </a:lnSpc>
              <a:spcBef>
                <a:spcPct val="0"/>
              </a:spcBef>
              <a:spcAft>
                <a:spcPct val="0"/>
              </a:spcAft>
            </a:pPr>
            <a:r>
              <a:rPr lang="tr-TR" altLang="tr-TR" sz="3200" dirty="0"/>
              <a:t>Enhancing applications (e.g., chatbots, recommendation systems).</a:t>
            </a:r>
          </a:p>
          <a:p>
            <a:pPr eaLnBrk="0" fontAlgn="base" hangingPunct="0">
              <a:lnSpc>
                <a:spcPct val="100000"/>
              </a:lnSpc>
              <a:spcBef>
                <a:spcPct val="0"/>
              </a:spcBef>
              <a:spcAft>
                <a:spcPct val="0"/>
              </a:spcAft>
            </a:pPr>
            <a:r>
              <a:rPr lang="tr-TR" altLang="tr-TR" sz="3200" dirty="0"/>
              <a:t>Image and text processing (our project will focus on this). </a:t>
            </a:r>
            <a:endParaRPr lang="en-US" sz="5400" b="1" dirty="0">
              <a:latin typeface="Euclid Circular B" panose="020B0504000000000000"/>
              <a:ea typeface="Euclid Circular B" panose="020B0504000000000000" pitchFamily="34" charset="0"/>
            </a:endParaRPr>
          </a:p>
        </p:txBody>
      </p:sp>
      <p:sp>
        <p:nvSpPr>
          <p:cNvPr id="3" name="Rectangle 2">
            <a:extLst>
              <a:ext uri="{FF2B5EF4-FFF2-40B4-BE49-F238E27FC236}">
                <a16:creationId xmlns:a16="http://schemas.microsoft.com/office/drawing/2014/main" id="{1D28DCE2-B1B0-E9DA-D195-446C6CF3C98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2" name="Content Placeholder 2">
            <a:extLst>
              <a:ext uri="{FF2B5EF4-FFF2-40B4-BE49-F238E27FC236}">
                <a16:creationId xmlns:a16="http://schemas.microsoft.com/office/drawing/2014/main" id="{1CA8DDD8-17A2-4482-31D3-253CFC56C81A}"/>
              </a:ext>
            </a:extLst>
          </p:cNvPr>
          <p:cNvSpPr txBox="1">
            <a:spLocks/>
          </p:cNvSpPr>
          <p:nvPr/>
        </p:nvSpPr>
        <p:spPr>
          <a:xfrm>
            <a:off x="488731" y="622710"/>
            <a:ext cx="11272345" cy="65429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800" dirty="0">
                <a:latin typeface="Euclid Circular B" panose="020B0504000000000000"/>
                <a:ea typeface="Euclid Circular B" panose="020B0504000000000000" pitchFamily="34" charset="0"/>
              </a:rPr>
              <a:t>How </a:t>
            </a:r>
            <a:r>
              <a:rPr lang="en-US" sz="4800" b="1" dirty="0">
                <a:latin typeface="Euclid Circular B" panose="020B0504000000000000"/>
                <a:ea typeface="Euclid Circular B" panose="020B0504000000000000" pitchFamily="34" charset="0"/>
              </a:rPr>
              <a:t>Developers</a:t>
            </a:r>
            <a:r>
              <a:rPr lang="en-US" sz="4800" dirty="0">
                <a:latin typeface="Euclid Circular B" panose="020B0504000000000000"/>
                <a:ea typeface="Euclid Circular B" panose="020B0504000000000000" pitchFamily="34" charset="0"/>
              </a:rPr>
              <a:t> Can Use </a:t>
            </a:r>
            <a:r>
              <a:rPr lang="en-US" sz="4800" b="1" dirty="0">
                <a:latin typeface="Euclid Circular B" panose="020B0504000000000000"/>
                <a:ea typeface="Euclid Circular B" panose="020B0504000000000000" pitchFamily="34" charset="0"/>
              </a:rPr>
              <a:t>AI </a:t>
            </a:r>
            <a:r>
              <a:rPr lang="en-US" sz="4800" dirty="0">
                <a:latin typeface="Euclid Circular B" panose="020B0504000000000000"/>
                <a:ea typeface="Euclid Circular B" panose="020B0504000000000000" pitchFamily="34" charset="0"/>
              </a:rPr>
              <a:t>?</a:t>
            </a:r>
          </a:p>
        </p:txBody>
      </p:sp>
    </p:spTree>
    <p:extLst>
      <p:ext uri="{BB962C8B-B14F-4D97-AF65-F5344CB8AC3E}">
        <p14:creationId xmlns:p14="http://schemas.microsoft.com/office/powerpoint/2010/main" val="2641812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41FA4-3331-9FD1-EA66-500EB653DFDB}"/>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F755B2A-3457-60A7-49C0-C0B1362A757D}"/>
              </a:ext>
            </a:extLst>
          </p:cNvPr>
          <p:cNvSpPr>
            <a:spLocks noGrp="1"/>
          </p:cNvSpPr>
          <p:nvPr>
            <p:ph idx="1"/>
          </p:nvPr>
        </p:nvSpPr>
        <p:spPr>
          <a:xfrm>
            <a:off x="488731" y="622710"/>
            <a:ext cx="11272345" cy="654297"/>
          </a:xfrm>
        </p:spPr>
        <p:txBody>
          <a:bodyPr>
            <a:normAutofit fontScale="92500" lnSpcReduction="10000"/>
          </a:bodyPr>
          <a:lstStyle/>
          <a:p>
            <a:pPr marL="0" indent="0">
              <a:buNone/>
            </a:pPr>
            <a:r>
              <a:rPr lang="it-IT" sz="4800" b="1" dirty="0">
                <a:latin typeface="Euclid Circular B" panose="020B0504000000000000"/>
                <a:ea typeface="Euclid Circular B" panose="020B0504000000000000" pitchFamily="34" charset="0"/>
              </a:rPr>
              <a:t>AI</a:t>
            </a:r>
            <a:r>
              <a:rPr lang="it-IT" sz="4800" dirty="0">
                <a:latin typeface="Euclid Circular B" panose="020B0504000000000000"/>
                <a:ea typeface="Euclid Circular B" panose="020B0504000000000000" pitchFamily="34" charset="0"/>
              </a:rPr>
              <a:t> for </a:t>
            </a:r>
            <a:r>
              <a:rPr lang="it-IT" sz="4800" b="1" dirty="0">
                <a:latin typeface="Euclid Circular B" panose="020B0504000000000000"/>
                <a:ea typeface="Euclid Circular B" panose="020B0504000000000000" pitchFamily="34" charset="0"/>
              </a:rPr>
              <a:t>.NET Developers</a:t>
            </a:r>
            <a:endParaRPr lang="it-IT" sz="4800" dirty="0">
              <a:latin typeface="Euclid Circular B" panose="020B0504000000000000"/>
              <a:ea typeface="Euclid Circular B" panose="020B0504000000000000" pitchFamily="34" charset="0"/>
            </a:endParaRPr>
          </a:p>
        </p:txBody>
      </p:sp>
      <p:sp>
        <p:nvSpPr>
          <p:cNvPr id="7" name="TextBox 6">
            <a:extLst>
              <a:ext uri="{FF2B5EF4-FFF2-40B4-BE49-F238E27FC236}">
                <a16:creationId xmlns:a16="http://schemas.microsoft.com/office/drawing/2014/main" id="{7B398851-543E-7928-7CA4-A5FC602F5347}"/>
              </a:ext>
            </a:extLst>
          </p:cNvPr>
          <p:cNvSpPr txBox="1"/>
          <p:nvPr/>
        </p:nvSpPr>
        <p:spPr>
          <a:xfrm>
            <a:off x="1044464" y="2084466"/>
            <a:ext cx="6093372" cy="2123658"/>
          </a:xfrm>
          <a:prstGeom prst="rect">
            <a:avLst/>
          </a:prstGeom>
          <a:noFill/>
        </p:spPr>
        <p:txBody>
          <a:bodyPr wrap="square">
            <a:spAutoFit/>
          </a:bodyPr>
          <a:lstStyle/>
          <a:p>
            <a:pPr marL="285750" indent="-285750">
              <a:buFont typeface="Arial" panose="020B0604020202020204" pitchFamily="34" charset="0"/>
              <a:buChar char="•"/>
            </a:pPr>
            <a:r>
              <a:rPr lang="tr-TR" sz="4400" dirty="0"/>
              <a:t>ML.NET</a:t>
            </a:r>
          </a:p>
          <a:p>
            <a:pPr marL="285750" indent="-285750">
              <a:buFont typeface="Arial" panose="020B0604020202020204" pitchFamily="34" charset="0"/>
              <a:buChar char="•"/>
            </a:pPr>
            <a:r>
              <a:rPr lang="tr-TR" sz="4400" dirty="0"/>
              <a:t>OpenAI</a:t>
            </a:r>
          </a:p>
          <a:p>
            <a:pPr marL="285750" indent="-285750">
              <a:buFont typeface="Arial" panose="020B0604020202020204" pitchFamily="34" charset="0"/>
              <a:buChar char="•"/>
            </a:pPr>
            <a:r>
              <a:rPr lang="tr-TR" sz="4400" dirty="0"/>
              <a:t>Azure AI</a:t>
            </a:r>
          </a:p>
        </p:txBody>
      </p:sp>
    </p:spTree>
    <p:extLst>
      <p:ext uri="{BB962C8B-B14F-4D97-AF65-F5344CB8AC3E}">
        <p14:creationId xmlns:p14="http://schemas.microsoft.com/office/powerpoint/2010/main" val="2681196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59C2976D-358C-BE66-1093-DE8DF3E8199E}"/>
            </a:ext>
          </a:extLst>
        </p:cNvPr>
        <p:cNvGrpSpPr/>
        <p:nvPr/>
      </p:nvGrpSpPr>
      <p:grpSpPr>
        <a:xfrm>
          <a:off x="0" y="0"/>
          <a:ext cx="0" cy="0"/>
          <a:chOff x="0" y="0"/>
          <a:chExt cx="0" cy="0"/>
        </a:xfrm>
      </p:grpSpPr>
    </p:spTree>
    <p:extLst>
      <p:ext uri="{BB962C8B-B14F-4D97-AF65-F5344CB8AC3E}">
        <p14:creationId xmlns:p14="http://schemas.microsoft.com/office/powerpoint/2010/main" val="866317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4D3A42AF-B7DE-C213-3349-956FD7776D3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AD7A24A-EAB0-FE5F-357C-790CA0F8716E}"/>
              </a:ext>
            </a:extLst>
          </p:cNvPr>
          <p:cNvPicPr>
            <a:picLocks noChangeAspect="1"/>
          </p:cNvPicPr>
          <p:nvPr/>
        </p:nvPicPr>
        <p:blipFill>
          <a:blip r:embed="rId4"/>
          <a:stretch>
            <a:fillRect/>
          </a:stretch>
        </p:blipFill>
        <p:spPr>
          <a:xfrm>
            <a:off x="397936" y="1186722"/>
            <a:ext cx="10153650" cy="1724025"/>
          </a:xfrm>
          <a:prstGeom prst="rect">
            <a:avLst/>
          </a:prstGeom>
        </p:spPr>
      </p:pic>
      <p:pic>
        <p:nvPicPr>
          <p:cNvPr id="3" name="Picture 2">
            <a:extLst>
              <a:ext uri="{FF2B5EF4-FFF2-40B4-BE49-F238E27FC236}">
                <a16:creationId xmlns:a16="http://schemas.microsoft.com/office/drawing/2014/main" id="{040E4CAC-2A74-D393-A52D-988190EC72B1}"/>
              </a:ext>
            </a:extLst>
          </p:cNvPr>
          <p:cNvPicPr>
            <a:picLocks noChangeAspect="1"/>
          </p:cNvPicPr>
          <p:nvPr/>
        </p:nvPicPr>
        <p:blipFill>
          <a:blip r:embed="rId5"/>
          <a:stretch>
            <a:fillRect/>
          </a:stretch>
        </p:blipFill>
        <p:spPr>
          <a:xfrm>
            <a:off x="397936" y="3492854"/>
            <a:ext cx="10123264" cy="2178424"/>
          </a:xfrm>
          <a:prstGeom prst="rect">
            <a:avLst/>
          </a:prstGeom>
        </p:spPr>
      </p:pic>
      <p:sp>
        <p:nvSpPr>
          <p:cNvPr id="4" name="Title 1">
            <a:extLst>
              <a:ext uri="{FF2B5EF4-FFF2-40B4-BE49-F238E27FC236}">
                <a16:creationId xmlns:a16="http://schemas.microsoft.com/office/drawing/2014/main" id="{C6DF94B6-8391-5E89-E647-6619EEDB2E6D}"/>
              </a:ext>
            </a:extLst>
          </p:cNvPr>
          <p:cNvSpPr>
            <a:spLocks noGrp="1"/>
          </p:cNvSpPr>
          <p:nvPr>
            <p:ph type="title"/>
          </p:nvPr>
        </p:nvSpPr>
        <p:spPr>
          <a:xfrm>
            <a:off x="397936" y="378807"/>
            <a:ext cx="10515600" cy="684565"/>
          </a:xfrm>
        </p:spPr>
        <p:txBody>
          <a:bodyPr>
            <a:normAutofit fontScale="90000"/>
          </a:bodyPr>
          <a:lstStyle/>
          <a:p>
            <a:r>
              <a:rPr lang="en-US" sz="4400" dirty="0">
                <a:latin typeface="Euclid Circular B" panose="020B0504000000000000" pitchFamily="34" charset="0"/>
                <a:ea typeface="Euclid Circular B" panose="020B0504000000000000" pitchFamily="34" charset="0"/>
              </a:rPr>
              <a:t>Download </a:t>
            </a:r>
            <a:r>
              <a:rPr lang="en-US" sz="4400" dirty="0" err="1">
                <a:latin typeface="Euclid Circular B" panose="020B0504000000000000" pitchFamily="34" charset="0"/>
                <a:ea typeface="Euclid Circular B" panose="020B0504000000000000" pitchFamily="34" charset="0"/>
              </a:rPr>
              <a:t>Ollama</a:t>
            </a:r>
            <a:endParaRPr lang="en-US" b="1" noProof="0"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1813113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BA262148-AE72-A0E3-8B4A-847FCD8BF92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467EE26-1156-643A-092C-E60B3712FD02}"/>
              </a:ext>
            </a:extLst>
          </p:cNvPr>
          <p:cNvSpPr>
            <a:spLocks noGrp="1"/>
          </p:cNvSpPr>
          <p:nvPr>
            <p:ph type="title"/>
          </p:nvPr>
        </p:nvSpPr>
        <p:spPr>
          <a:xfrm>
            <a:off x="397936" y="378807"/>
            <a:ext cx="10515600" cy="684565"/>
          </a:xfrm>
        </p:spPr>
        <p:txBody>
          <a:bodyPr>
            <a:normAutofit fontScale="90000"/>
          </a:bodyPr>
          <a:lstStyle/>
          <a:p>
            <a:r>
              <a:rPr lang="en-US" sz="4400" dirty="0">
                <a:latin typeface="Euclid Circular B" panose="020B0504000000000000" pitchFamily="34" charset="0"/>
                <a:ea typeface="Euclid Circular B" panose="020B0504000000000000" pitchFamily="34" charset="0"/>
              </a:rPr>
              <a:t>Run </a:t>
            </a:r>
            <a:r>
              <a:rPr lang="en-US" sz="4400" dirty="0" err="1">
                <a:latin typeface="Euclid Circular B" panose="020B0504000000000000" pitchFamily="34" charset="0"/>
                <a:ea typeface="Euclid Circular B" panose="020B0504000000000000" pitchFamily="34" charset="0"/>
              </a:rPr>
              <a:t>Ollama</a:t>
            </a:r>
            <a:endParaRPr lang="en-US" b="1" noProof="0" dirty="0">
              <a:solidFill>
                <a:srgbClr val="292D33"/>
              </a:solidFill>
              <a:latin typeface="Euclid Circular B" panose="020B0504000000000000" pitchFamily="34" charset="0"/>
              <a:ea typeface="Euclid Circular B" panose="020B0504000000000000" pitchFamily="34" charset="0"/>
            </a:endParaRPr>
          </a:p>
        </p:txBody>
      </p:sp>
      <p:pic>
        <p:nvPicPr>
          <p:cNvPr id="5" name="Picture 4">
            <a:extLst>
              <a:ext uri="{FF2B5EF4-FFF2-40B4-BE49-F238E27FC236}">
                <a16:creationId xmlns:a16="http://schemas.microsoft.com/office/drawing/2014/main" id="{EBD75FFB-1B9E-EBBB-95DB-78678671E09D}"/>
              </a:ext>
            </a:extLst>
          </p:cNvPr>
          <p:cNvPicPr>
            <a:picLocks noChangeAspect="1"/>
          </p:cNvPicPr>
          <p:nvPr/>
        </p:nvPicPr>
        <p:blipFill>
          <a:blip r:embed="rId4"/>
          <a:stretch>
            <a:fillRect/>
          </a:stretch>
        </p:blipFill>
        <p:spPr>
          <a:xfrm>
            <a:off x="551323" y="1292937"/>
            <a:ext cx="11036332" cy="4973610"/>
          </a:xfrm>
          <a:prstGeom prst="rect">
            <a:avLst/>
          </a:prstGeom>
        </p:spPr>
      </p:pic>
    </p:spTree>
    <p:extLst>
      <p:ext uri="{BB962C8B-B14F-4D97-AF65-F5344CB8AC3E}">
        <p14:creationId xmlns:p14="http://schemas.microsoft.com/office/powerpoint/2010/main" val="4174893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E0C9E24B-B982-21EE-04FD-5B443F52964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28392AB-1590-0775-8F1C-9A1126D7C0D5}"/>
              </a:ext>
            </a:extLst>
          </p:cNvPr>
          <p:cNvSpPr>
            <a:spLocks noGrp="1"/>
          </p:cNvSpPr>
          <p:nvPr>
            <p:ph type="title"/>
          </p:nvPr>
        </p:nvSpPr>
        <p:spPr>
          <a:xfrm>
            <a:off x="397936" y="378807"/>
            <a:ext cx="10515600" cy="684565"/>
          </a:xfrm>
        </p:spPr>
        <p:txBody>
          <a:bodyPr>
            <a:normAutofit fontScale="90000"/>
          </a:bodyPr>
          <a:lstStyle/>
          <a:p>
            <a:r>
              <a:rPr lang="en-US" b="1" dirty="0">
                <a:solidFill>
                  <a:srgbClr val="292D33"/>
                </a:solidFill>
                <a:latin typeface="Euclid Circular B" panose="020B0504000000000000" pitchFamily="34" charset="0"/>
                <a:ea typeface="Euclid Circular B" panose="020B0504000000000000" pitchFamily="34" charset="0"/>
              </a:rPr>
              <a:t>Reliable?</a:t>
            </a:r>
            <a:endParaRPr lang="en-US" b="1" noProof="0" dirty="0">
              <a:solidFill>
                <a:srgbClr val="292D33"/>
              </a:solidFill>
              <a:latin typeface="Euclid Circular B" panose="020B0504000000000000" pitchFamily="34" charset="0"/>
              <a:ea typeface="Euclid Circular B" panose="020B0504000000000000" pitchFamily="34" charset="0"/>
            </a:endParaRPr>
          </a:p>
        </p:txBody>
      </p:sp>
      <p:pic>
        <p:nvPicPr>
          <p:cNvPr id="3" name="Picture 2">
            <a:extLst>
              <a:ext uri="{FF2B5EF4-FFF2-40B4-BE49-F238E27FC236}">
                <a16:creationId xmlns:a16="http://schemas.microsoft.com/office/drawing/2014/main" id="{F651DAAC-8680-8C10-9148-46C2FB1BF1D4}"/>
              </a:ext>
            </a:extLst>
          </p:cNvPr>
          <p:cNvPicPr>
            <a:picLocks noChangeAspect="1"/>
          </p:cNvPicPr>
          <p:nvPr/>
        </p:nvPicPr>
        <p:blipFill>
          <a:blip r:embed="rId4"/>
          <a:stretch>
            <a:fillRect/>
          </a:stretch>
        </p:blipFill>
        <p:spPr>
          <a:xfrm>
            <a:off x="397936" y="1823873"/>
            <a:ext cx="11496050" cy="3899010"/>
          </a:xfrm>
          <a:prstGeom prst="rect">
            <a:avLst/>
          </a:prstGeom>
        </p:spPr>
      </p:pic>
      <p:sp>
        <p:nvSpPr>
          <p:cNvPr id="6" name="Oval 5">
            <a:extLst>
              <a:ext uri="{FF2B5EF4-FFF2-40B4-BE49-F238E27FC236}">
                <a16:creationId xmlns:a16="http://schemas.microsoft.com/office/drawing/2014/main" id="{63B33A8A-E7E4-AF69-1EED-56CF397CD232}"/>
              </a:ext>
            </a:extLst>
          </p:cNvPr>
          <p:cNvSpPr/>
          <p:nvPr/>
        </p:nvSpPr>
        <p:spPr>
          <a:xfrm>
            <a:off x="3595419" y="4394388"/>
            <a:ext cx="4681478" cy="1454618"/>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78158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47DE7F0-9CE8-4F48-9565-D8AF06AEB4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92"/>
          <a:stretch/>
        </p:blipFill>
        <p:spPr bwMode="auto">
          <a:xfrm>
            <a:off x="412208" y="286348"/>
            <a:ext cx="5606949" cy="5138524"/>
          </a:xfrm>
          <a:prstGeom prst="rect">
            <a:avLst/>
          </a:prstGeom>
          <a:noFill/>
          <a:extLst>
            <a:ext uri="{909E8E84-426E-40DD-AFC4-6F175D3DCCD1}">
              <a14:hiddenFill xmlns:a14="http://schemas.microsoft.com/office/drawing/2010/main">
                <a:solidFill>
                  <a:srgbClr val="FFFFFF"/>
                </a:solidFill>
              </a14:hiddenFill>
            </a:ext>
          </a:extLst>
        </p:spPr>
      </p:pic>
      <p:sp>
        <p:nvSpPr>
          <p:cNvPr id="55" name="Content Placeholder 2">
            <a:extLst>
              <a:ext uri="{FF2B5EF4-FFF2-40B4-BE49-F238E27FC236}">
                <a16:creationId xmlns:a16="http://schemas.microsoft.com/office/drawing/2014/main" id="{AFC2094C-C2BA-4958-9FF4-CAB6E820C6C2}"/>
              </a:ext>
            </a:extLst>
          </p:cNvPr>
          <p:cNvSpPr txBox="1">
            <a:spLocks/>
          </p:cNvSpPr>
          <p:nvPr/>
        </p:nvSpPr>
        <p:spPr>
          <a:xfrm>
            <a:off x="426558" y="4007010"/>
            <a:ext cx="5592599" cy="256464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1997 — Started with Intel i386 processor and Q-Basic</a:t>
            </a:r>
          </a:p>
          <a:p>
            <a:pPr marL="342900" indent="-342900" algn="l">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2004 — First App on .NET Framework 1.0</a:t>
            </a:r>
          </a:p>
          <a:p>
            <a:pPr marL="342900" indent="-342900" algn="l">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2006 — Software Engineering</a:t>
            </a:r>
          </a:p>
          <a:p>
            <a:pPr marL="342900" indent="-342900" algn="l">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2010 — Master degree on MBA</a:t>
            </a:r>
          </a:p>
          <a:p>
            <a:pPr marL="342900" indent="-342900" algn="l">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2017 — Co-Founder of Volosoft</a:t>
            </a:r>
          </a:p>
        </p:txBody>
      </p:sp>
      <p:pic>
        <p:nvPicPr>
          <p:cNvPr id="20" name="Picture 19">
            <a:extLst>
              <a:ext uri="{FF2B5EF4-FFF2-40B4-BE49-F238E27FC236}">
                <a16:creationId xmlns:a16="http://schemas.microsoft.com/office/drawing/2014/main" id="{3D499DBE-C4A3-475B-810A-DABCAC77A999}"/>
              </a:ext>
            </a:extLst>
          </p:cNvPr>
          <p:cNvPicPr>
            <a:picLocks noChangeAspect="1"/>
          </p:cNvPicPr>
          <p:nvPr/>
        </p:nvPicPr>
        <p:blipFill rotWithShape="1">
          <a:blip r:embed="rId5"/>
          <a:srcRect r="3885"/>
          <a:stretch/>
        </p:blipFill>
        <p:spPr>
          <a:xfrm>
            <a:off x="6047857" y="286348"/>
            <a:ext cx="5731935" cy="6285304"/>
          </a:xfrm>
          <a:prstGeom prst="rect">
            <a:avLst/>
          </a:prstGeom>
        </p:spPr>
      </p:pic>
      <p:sp>
        <p:nvSpPr>
          <p:cNvPr id="6" name="Arrow: Striped Right 5">
            <a:extLst>
              <a:ext uri="{FF2B5EF4-FFF2-40B4-BE49-F238E27FC236}">
                <a16:creationId xmlns:a16="http://schemas.microsoft.com/office/drawing/2014/main" id="{698F1186-2FAD-4CDF-B29A-B3345A71B62E}"/>
              </a:ext>
            </a:extLst>
          </p:cNvPr>
          <p:cNvSpPr/>
          <p:nvPr/>
        </p:nvSpPr>
        <p:spPr>
          <a:xfrm>
            <a:off x="5669760" y="4537495"/>
            <a:ext cx="702734" cy="68353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818FB23-5FA0-33CB-8BFE-D08F11456C68}"/>
              </a:ext>
            </a:extLst>
          </p:cNvPr>
          <p:cNvPicPr>
            <a:picLocks noChangeAspect="1"/>
          </p:cNvPicPr>
          <p:nvPr/>
        </p:nvPicPr>
        <p:blipFill>
          <a:blip r:embed="rId6"/>
          <a:stretch>
            <a:fillRect/>
          </a:stretch>
        </p:blipFill>
        <p:spPr>
          <a:xfrm>
            <a:off x="8025640" y="2106213"/>
            <a:ext cx="4237952" cy="31148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Arrow: Bent 4">
            <a:extLst>
              <a:ext uri="{FF2B5EF4-FFF2-40B4-BE49-F238E27FC236}">
                <a16:creationId xmlns:a16="http://schemas.microsoft.com/office/drawing/2014/main" id="{6C68C5F8-FAAA-4AC8-9D0C-E632CBDF2A47}"/>
              </a:ext>
            </a:extLst>
          </p:cNvPr>
          <p:cNvSpPr/>
          <p:nvPr/>
        </p:nvSpPr>
        <p:spPr>
          <a:xfrm rot="16200000" flipV="1">
            <a:off x="8638520" y="3611983"/>
            <a:ext cx="1856869" cy="3082628"/>
          </a:xfrm>
          <a:prstGeom prst="bentArrow">
            <a:avLst>
              <a:gd name="adj1" fmla="val 25000"/>
              <a:gd name="adj2" fmla="val 3545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17924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1EB1E8-B9B1-EE9C-1814-E341C01F4FB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AA00F78-4274-CD47-1210-6BB261C447BC}"/>
              </a:ext>
            </a:extLst>
          </p:cNvPr>
          <p:cNvPicPr>
            <a:picLocks noChangeAspect="1"/>
          </p:cNvPicPr>
          <p:nvPr/>
        </p:nvPicPr>
        <p:blipFill>
          <a:blip r:embed="rId3"/>
          <a:stretch>
            <a:fillRect/>
          </a:stretch>
        </p:blipFill>
        <p:spPr>
          <a:xfrm>
            <a:off x="2280744" y="31532"/>
            <a:ext cx="8146243" cy="6858000"/>
          </a:xfrm>
          <a:prstGeom prst="rect">
            <a:avLst/>
          </a:prstGeom>
        </p:spPr>
      </p:pic>
    </p:spTree>
    <p:extLst>
      <p:ext uri="{BB962C8B-B14F-4D97-AF65-F5344CB8AC3E}">
        <p14:creationId xmlns:p14="http://schemas.microsoft.com/office/powerpoint/2010/main" val="3177828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7DBBD67-E744-5A1C-FBCC-092310C1DD86}"/>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0BCC289-6289-310A-B0A8-FFB2600C9E06}"/>
              </a:ext>
            </a:extLst>
          </p:cNvPr>
          <p:cNvSpPr>
            <a:spLocks noGrp="1"/>
          </p:cNvSpPr>
          <p:nvPr>
            <p:ph type="title"/>
          </p:nvPr>
        </p:nvSpPr>
        <p:spPr>
          <a:xfrm>
            <a:off x="397936" y="378807"/>
            <a:ext cx="10515600" cy="684565"/>
          </a:xfrm>
        </p:spPr>
        <p:txBody>
          <a:bodyPr>
            <a:normAutofit fontScale="90000"/>
          </a:bodyPr>
          <a:lstStyle/>
          <a:p>
            <a:r>
              <a:rPr lang="en-US" sz="4400" dirty="0">
                <a:latin typeface="Euclid Circular B" panose="020B0504000000000000" pitchFamily="34" charset="0"/>
                <a:ea typeface="Euclid Circular B" panose="020B0504000000000000" pitchFamily="34" charset="0"/>
              </a:rPr>
              <a:t>Live Coding: </a:t>
            </a:r>
            <a:r>
              <a:rPr lang="en-US" sz="4400" b="1" dirty="0">
                <a:latin typeface="Euclid Circular B" panose="020B0504000000000000" pitchFamily="34" charset="0"/>
                <a:ea typeface="Euclid Circular B" panose="020B0504000000000000" pitchFamily="34" charset="0"/>
              </a:rPr>
              <a:t>Photo Picker</a:t>
            </a:r>
            <a:endParaRPr lang="en-US" b="1" noProof="0" dirty="0">
              <a:solidFill>
                <a:srgbClr val="292D33"/>
              </a:solidFill>
              <a:latin typeface="Euclid Circular B" panose="020B0504000000000000" pitchFamily="34" charset="0"/>
              <a:ea typeface="Euclid Circular B" panose="020B0504000000000000" pitchFamily="34" charset="0"/>
            </a:endParaRPr>
          </a:p>
        </p:txBody>
      </p:sp>
      <p:sp>
        <p:nvSpPr>
          <p:cNvPr id="8" name="TextBox 7">
            <a:extLst>
              <a:ext uri="{FF2B5EF4-FFF2-40B4-BE49-F238E27FC236}">
                <a16:creationId xmlns:a16="http://schemas.microsoft.com/office/drawing/2014/main" id="{258030FC-E1D1-9B8B-A2AB-44EF9DC5B63F}"/>
              </a:ext>
            </a:extLst>
          </p:cNvPr>
          <p:cNvSpPr txBox="1"/>
          <p:nvPr/>
        </p:nvSpPr>
        <p:spPr>
          <a:xfrm>
            <a:off x="666750" y="1063372"/>
            <a:ext cx="10858500" cy="5262979"/>
          </a:xfrm>
          <a:prstGeom prst="rect">
            <a:avLst/>
          </a:prstGeom>
          <a:noFill/>
        </p:spPr>
        <p:txBody>
          <a:bodyPr wrap="square">
            <a:spAutoFit/>
          </a:bodyPr>
          <a:lstStyle/>
          <a:p>
            <a:r>
              <a:rPr lang="en-US" sz="2800" b="1" dirty="0">
                <a:latin typeface="Euclid Circular B" panose="020B0504000000000000"/>
              </a:rPr>
              <a:t>Goal</a:t>
            </a:r>
            <a:r>
              <a:rPr lang="en-US" sz="2800" dirty="0">
                <a:latin typeface="Euclid Circular B" panose="020B0504000000000000"/>
              </a:rPr>
              <a:t>: </a:t>
            </a:r>
          </a:p>
          <a:p>
            <a:r>
              <a:rPr lang="en-US" sz="2800" dirty="0">
                <a:latin typeface="Euclid Circular B" panose="020B0504000000000000"/>
              </a:rPr>
              <a:t>Build a .NET 9 app with AI. The app decides the best photo for Instagram.</a:t>
            </a:r>
          </a:p>
          <a:p>
            <a:endParaRPr lang="en-US" sz="2800" b="1" dirty="0">
              <a:latin typeface="Euclid Circular B" panose="020B0504000000000000"/>
            </a:endParaRPr>
          </a:p>
          <a:p>
            <a:r>
              <a:rPr lang="en-US" sz="2800" b="1" dirty="0">
                <a:latin typeface="Euclid Circular B" panose="020B0504000000000000"/>
              </a:rPr>
              <a:t>Steps:</a:t>
            </a:r>
          </a:p>
          <a:p>
            <a:pPr marL="514350" indent="-514350">
              <a:buFont typeface="+mj-lt"/>
              <a:buAutoNum type="arabicPeriod"/>
            </a:pPr>
            <a:r>
              <a:rPr lang="en-US" sz="2800" dirty="0">
                <a:latin typeface="Euclid Circular B" panose="020B0504000000000000"/>
              </a:rPr>
              <a:t>Create a .NET console project</a:t>
            </a:r>
          </a:p>
          <a:p>
            <a:pPr marL="514350" indent="-514350">
              <a:buFont typeface="+mj-lt"/>
              <a:buAutoNum type="arabicPeriod"/>
            </a:pPr>
            <a:r>
              <a:rPr lang="en-US" sz="2800" dirty="0">
                <a:latin typeface="Euclid Circular B" panose="020B0504000000000000"/>
              </a:rPr>
              <a:t>Add .NET packages for AI</a:t>
            </a:r>
          </a:p>
          <a:p>
            <a:pPr marL="514350" indent="-514350">
              <a:buFont typeface="+mj-lt"/>
              <a:buAutoNum type="arabicPeriod"/>
            </a:pPr>
            <a:r>
              <a:rPr lang="en-US" sz="2800" dirty="0">
                <a:latin typeface="Euclid Circular B" panose="020B0504000000000000"/>
              </a:rPr>
              <a:t>Configure for OpenAI </a:t>
            </a:r>
          </a:p>
          <a:p>
            <a:pPr marL="514350" indent="-514350">
              <a:buFont typeface="+mj-lt"/>
              <a:buAutoNum type="arabicPeriod"/>
            </a:pPr>
            <a:r>
              <a:rPr lang="en-US" sz="2800" dirty="0">
                <a:latin typeface="Euclid Circular B" panose="020B0504000000000000"/>
              </a:rPr>
              <a:t>Find a good prompt</a:t>
            </a:r>
          </a:p>
          <a:p>
            <a:pPr marL="514350" indent="-514350">
              <a:buFont typeface="+mj-lt"/>
              <a:buAutoNum type="arabicPeriod"/>
            </a:pPr>
            <a:r>
              <a:rPr lang="en-US" sz="2800" dirty="0">
                <a:latin typeface="Euclid Circular B" panose="020B0504000000000000"/>
              </a:rPr>
              <a:t>Give a folder with images</a:t>
            </a:r>
          </a:p>
          <a:p>
            <a:pPr marL="514350" indent="-514350">
              <a:buFont typeface="+mj-lt"/>
              <a:buAutoNum type="arabicPeriod"/>
            </a:pPr>
            <a:r>
              <a:rPr lang="en-US" sz="2800" dirty="0">
                <a:latin typeface="Euclid Circular B" panose="020B0504000000000000"/>
              </a:rPr>
              <a:t>Ask AI to rate our photos </a:t>
            </a:r>
          </a:p>
          <a:p>
            <a:pPr marL="514350" indent="-514350">
              <a:buFont typeface="+mj-lt"/>
              <a:buAutoNum type="arabicPeriod"/>
            </a:pPr>
            <a:r>
              <a:rPr lang="en-US" sz="2800" dirty="0">
                <a:latin typeface="Euclid Circular B" panose="020B0504000000000000"/>
              </a:rPr>
              <a:t>Display the winner</a:t>
            </a:r>
          </a:p>
          <a:p>
            <a:pPr marL="514350" indent="-514350">
              <a:buFont typeface="+mj-lt"/>
              <a:buAutoNum type="arabicPeriod"/>
            </a:pPr>
            <a:r>
              <a:rPr lang="en-US" sz="2800" dirty="0">
                <a:latin typeface="Euclid Circular B" panose="020B0504000000000000"/>
              </a:rPr>
              <a:t>And switch to a local –offline– AI model</a:t>
            </a:r>
          </a:p>
        </p:txBody>
      </p:sp>
    </p:spTree>
    <p:extLst>
      <p:ext uri="{BB962C8B-B14F-4D97-AF65-F5344CB8AC3E}">
        <p14:creationId xmlns:p14="http://schemas.microsoft.com/office/powerpoint/2010/main" val="1936240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608454" y="1134276"/>
            <a:ext cx="6724947" cy="859171"/>
          </a:xfrm>
        </p:spPr>
        <p:txBody>
          <a:bodyPr>
            <a:normAutofit/>
          </a:bodyPr>
          <a:lstStyle/>
          <a:p>
            <a:r>
              <a:rPr lang="en-US" b="1" noProof="0" dirty="0">
                <a:solidFill>
                  <a:schemeClr val="bg1">
                    <a:lumMod val="65000"/>
                  </a:schemeClr>
                </a:solidFill>
                <a:latin typeface="Euclid Circular B" panose="020B0504000000000000" pitchFamily="34" charset="0"/>
                <a:ea typeface="Euclid Circular B" panose="020B0504000000000000" pitchFamily="34" charset="0"/>
              </a:rPr>
              <a:t>Alper E</a:t>
            </a:r>
            <a:r>
              <a:rPr lang="en-US" b="1" dirty="0">
                <a:solidFill>
                  <a:schemeClr val="bg1">
                    <a:lumMod val="65000"/>
                  </a:schemeClr>
                </a:solidFill>
                <a:latin typeface="Euclid Circular B" panose="020B0504000000000000" pitchFamily="34" charset="0"/>
                <a:ea typeface="Euclid Circular B" panose="020B0504000000000000" pitchFamily="34" charset="0"/>
              </a:rPr>
              <a:t>BİÇOĞLU</a:t>
            </a:r>
            <a:endParaRPr lang="en-US" b="1" noProof="0" dirty="0">
              <a:solidFill>
                <a:schemeClr val="bg1">
                  <a:lumMod val="65000"/>
                </a:schemeClr>
              </a:solidFill>
              <a:latin typeface="Euclid Circular B" panose="020B0504000000000000" pitchFamily="34" charset="0"/>
              <a:ea typeface="Euclid Circular B" panose="020B0504000000000000" pitchFamily="34" charset="0"/>
            </a:endParaRPr>
          </a:p>
        </p:txBody>
      </p:sp>
      <p:grpSp>
        <p:nvGrpSpPr>
          <p:cNvPr id="7" name="Group 6">
            <a:extLst>
              <a:ext uri="{FF2B5EF4-FFF2-40B4-BE49-F238E27FC236}">
                <a16:creationId xmlns:a16="http://schemas.microsoft.com/office/drawing/2014/main" id="{7A69BCAD-C5A5-46C8-BDC6-CC420565D542}"/>
              </a:ext>
            </a:extLst>
          </p:cNvPr>
          <p:cNvGrpSpPr/>
          <p:nvPr/>
        </p:nvGrpSpPr>
        <p:grpSpPr>
          <a:xfrm>
            <a:off x="608454" y="3217210"/>
            <a:ext cx="6532687" cy="2093301"/>
            <a:chOff x="914956" y="1895258"/>
            <a:chExt cx="6086539" cy="2093301"/>
          </a:xfrm>
        </p:grpSpPr>
        <p:pic>
          <p:nvPicPr>
            <p:cNvPr id="8" name="Picture 7">
              <a:extLst>
                <a:ext uri="{FF2B5EF4-FFF2-40B4-BE49-F238E27FC236}">
                  <a16:creationId xmlns:a16="http://schemas.microsoft.com/office/drawing/2014/main" id="{D0AF95B2-1BBB-49D3-A13E-4D8142716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956" y="1895258"/>
              <a:ext cx="494580" cy="505504"/>
            </a:xfrm>
            <a:prstGeom prst="rect">
              <a:avLst/>
            </a:prstGeom>
          </p:spPr>
        </p:pic>
        <p:pic>
          <p:nvPicPr>
            <p:cNvPr id="10" name="Picture 9">
              <a:extLst>
                <a:ext uri="{FF2B5EF4-FFF2-40B4-BE49-F238E27FC236}">
                  <a16:creationId xmlns:a16="http://schemas.microsoft.com/office/drawing/2014/main" id="{0991DF49-CE2B-4781-B2EF-BE47D59321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956" y="2646474"/>
              <a:ext cx="540000" cy="540000"/>
            </a:xfrm>
            <a:prstGeom prst="rect">
              <a:avLst/>
            </a:prstGeom>
          </p:spPr>
        </p:pic>
        <p:pic>
          <p:nvPicPr>
            <p:cNvPr id="12" name="Graphic 11">
              <a:extLst>
                <a:ext uri="{FF2B5EF4-FFF2-40B4-BE49-F238E27FC236}">
                  <a16:creationId xmlns:a16="http://schemas.microsoft.com/office/drawing/2014/main" id="{2B5CCA68-2479-4648-B425-D36ADDD7D1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956" y="3432186"/>
              <a:ext cx="540000" cy="540000"/>
            </a:xfrm>
            <a:prstGeom prst="rect">
              <a:avLst/>
            </a:prstGeom>
          </p:spPr>
        </p:pic>
        <p:sp>
          <p:nvSpPr>
            <p:cNvPr id="14" name="Content Placeholder 2">
              <a:extLst>
                <a:ext uri="{FF2B5EF4-FFF2-40B4-BE49-F238E27FC236}">
                  <a16:creationId xmlns:a16="http://schemas.microsoft.com/office/drawing/2014/main" id="{BF74FE8A-CDA9-42A3-A4F5-7B3EF584EEBA}"/>
                </a:ext>
              </a:extLst>
            </p:cNvPr>
            <p:cNvSpPr txBox="1">
              <a:spLocks/>
            </p:cNvSpPr>
            <p:nvPr/>
          </p:nvSpPr>
          <p:spPr>
            <a:xfrm>
              <a:off x="1512000" y="1924332"/>
              <a:ext cx="5489495" cy="540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Euclid Circular B" panose="020B0504000000000000" pitchFamily="34" charset="0"/>
                  <a:ea typeface="Euclid Circular B" panose="020B0504000000000000" pitchFamily="34" charset="0"/>
                </a:rPr>
                <a:t>https://twitter.com/</a:t>
              </a:r>
              <a:r>
                <a:rPr lang="en-US" b="1" dirty="0">
                  <a:latin typeface="Euclid Circular B" panose="020B0504000000000000" pitchFamily="34" charset="0"/>
                  <a:ea typeface="Euclid Circular B" panose="020B0504000000000000" pitchFamily="34" charset="0"/>
                </a:rPr>
                <a:t>alperebicoglu</a:t>
              </a:r>
              <a:r>
                <a:rPr lang="en-US" dirty="0">
                  <a:latin typeface="Euclid Circular B" panose="020B0504000000000000" pitchFamily="34" charset="0"/>
                  <a:ea typeface="Euclid Circular B" panose="020B0504000000000000" pitchFamily="34" charset="0"/>
                </a:rPr>
                <a:t> </a:t>
              </a:r>
              <a:endParaRPr lang="en-US" dirty="0">
                <a:latin typeface="Euclid Circular B" panose="020B0504000000000000" pitchFamily="34" charset="0"/>
                <a:ea typeface="Euclid Circular B" panose="020B0504000000000000" pitchFamily="34" charset="0"/>
                <a:hlinkClick r:id="rId8">
                  <a:extLst>
                    <a:ext uri="{A12FA001-AC4F-418D-AE19-62706E023703}">
                      <ahyp:hlinkClr xmlns:ahyp="http://schemas.microsoft.com/office/drawing/2018/hyperlinkcolor" val="tx"/>
                    </a:ext>
                  </a:extLst>
                </a:hlinkClick>
              </a:endParaRPr>
            </a:p>
          </p:txBody>
        </p:sp>
        <p:sp>
          <p:nvSpPr>
            <p:cNvPr id="15" name="Content Placeholder 2">
              <a:extLst>
                <a:ext uri="{FF2B5EF4-FFF2-40B4-BE49-F238E27FC236}">
                  <a16:creationId xmlns:a16="http://schemas.microsoft.com/office/drawing/2014/main" id="{925506AB-57DF-4F76-B8D5-78F55AD5A404}"/>
                </a:ext>
              </a:extLst>
            </p:cNvPr>
            <p:cNvSpPr txBox="1">
              <a:spLocks/>
            </p:cNvSpPr>
            <p:nvPr/>
          </p:nvSpPr>
          <p:spPr>
            <a:xfrm>
              <a:off x="1512000" y="3448559"/>
              <a:ext cx="5489495" cy="540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Euclid Circular B" panose="020B0504000000000000" pitchFamily="34" charset="0"/>
                  <a:ea typeface="Euclid Circular B" panose="020B0504000000000000" pitchFamily="34" charset="0"/>
                </a:rPr>
                <a:t>https://medium.com</a:t>
              </a:r>
              <a:r>
                <a:rPr lang="en-US" b="1" dirty="0">
                  <a:latin typeface="Euclid Circular B" panose="020B0504000000000000" pitchFamily="34" charset="0"/>
                  <a:ea typeface="Euclid Circular B" panose="020B0504000000000000" pitchFamily="34" charset="0"/>
                </a:rPr>
                <a:t>/@alperonline</a:t>
              </a:r>
            </a:p>
          </p:txBody>
        </p:sp>
        <p:sp>
          <p:nvSpPr>
            <p:cNvPr id="16" name="Content Placeholder 2">
              <a:extLst>
                <a:ext uri="{FF2B5EF4-FFF2-40B4-BE49-F238E27FC236}">
                  <a16:creationId xmlns:a16="http://schemas.microsoft.com/office/drawing/2014/main" id="{A45286BE-0897-42E1-8B75-D1CEFB43B1BD}"/>
                </a:ext>
              </a:extLst>
            </p:cNvPr>
            <p:cNvSpPr txBox="1">
              <a:spLocks/>
            </p:cNvSpPr>
            <p:nvPr/>
          </p:nvSpPr>
          <p:spPr>
            <a:xfrm>
              <a:off x="1512000" y="2694610"/>
              <a:ext cx="5489495" cy="540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Euclid Circular B" panose="020B0504000000000000" pitchFamily="34" charset="0"/>
                  <a:ea typeface="Euclid Circular B" panose="020B0504000000000000" pitchFamily="34" charset="0"/>
                </a:rPr>
                <a:t>https://github.com/</a:t>
              </a:r>
              <a:r>
                <a:rPr lang="en-US" b="1" dirty="0">
                  <a:latin typeface="Euclid Circular B" panose="020B0504000000000000" pitchFamily="34" charset="0"/>
                  <a:ea typeface="Euclid Circular B" panose="020B0504000000000000" pitchFamily="34" charset="0"/>
                </a:rPr>
                <a:t>ebicoglu</a:t>
              </a:r>
              <a:endParaRPr lang="en-US" b="1" dirty="0">
                <a:latin typeface="Euclid Circular B" panose="020B0504000000000000" pitchFamily="34" charset="0"/>
                <a:ea typeface="Euclid Circular B" panose="020B0504000000000000" pitchFamily="34" charset="0"/>
                <a:hlinkClick r:id="rId8">
                  <a:extLst>
                    <a:ext uri="{A12FA001-AC4F-418D-AE19-62706E023703}">
                      <ahyp:hlinkClr xmlns:ahyp="http://schemas.microsoft.com/office/drawing/2018/hyperlinkcolor" val="tx"/>
                    </a:ext>
                  </a:extLst>
                </a:hlinkClick>
              </a:endParaRPr>
            </a:p>
          </p:txBody>
        </p:sp>
      </p:grpSp>
      <p:pic>
        <p:nvPicPr>
          <p:cNvPr id="5" name="Picture 4">
            <a:extLst>
              <a:ext uri="{FF2B5EF4-FFF2-40B4-BE49-F238E27FC236}">
                <a16:creationId xmlns:a16="http://schemas.microsoft.com/office/drawing/2014/main" id="{0223EC92-B140-3508-24D1-A178E6DD0B89}"/>
              </a:ext>
            </a:extLst>
          </p:cNvPr>
          <p:cNvPicPr>
            <a:picLocks noChangeAspect="1"/>
          </p:cNvPicPr>
          <p:nvPr/>
        </p:nvPicPr>
        <p:blipFill>
          <a:blip r:embed="rId9"/>
          <a:stretch>
            <a:fillRect/>
          </a:stretch>
        </p:blipFill>
        <p:spPr>
          <a:xfrm>
            <a:off x="8059296" y="2525549"/>
            <a:ext cx="3524250" cy="3476625"/>
          </a:xfrm>
          <a:prstGeom prst="rect">
            <a:avLst/>
          </a:prstGeom>
          <a:ln>
            <a:noFill/>
          </a:ln>
          <a:effectLst>
            <a:outerShdw blurRad="190500" algn="tl" rotWithShape="0">
              <a:srgbClr val="000000">
                <a:alpha val="70000"/>
              </a:srgbClr>
            </a:outerShdw>
          </a:effectLst>
        </p:spPr>
      </p:pic>
      <p:sp>
        <p:nvSpPr>
          <p:cNvPr id="11" name="Content Placeholder 2">
            <a:extLst>
              <a:ext uri="{FF2B5EF4-FFF2-40B4-BE49-F238E27FC236}">
                <a16:creationId xmlns:a16="http://schemas.microsoft.com/office/drawing/2014/main" id="{D62E12C9-4C6A-B9E2-1168-2CA90B344762}"/>
              </a:ext>
            </a:extLst>
          </p:cNvPr>
          <p:cNvSpPr txBox="1">
            <a:spLocks/>
          </p:cNvSpPr>
          <p:nvPr/>
        </p:nvSpPr>
        <p:spPr>
          <a:xfrm>
            <a:off x="8059296" y="654089"/>
            <a:ext cx="3524250" cy="17484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b="1" dirty="0">
                <a:latin typeface="Euclid Circular B" panose="020B0504000000000000" pitchFamily="34" charset="0"/>
                <a:ea typeface="Euclid Circular B" panose="020B0504000000000000" pitchFamily="34" charset="0"/>
              </a:rPr>
              <a:t>Download</a:t>
            </a:r>
            <a:br>
              <a:rPr lang="en-US" sz="3200" b="1" dirty="0">
                <a:latin typeface="Euclid Circular B" panose="020B0504000000000000" pitchFamily="34" charset="0"/>
                <a:ea typeface="Euclid Circular B" panose="020B0504000000000000" pitchFamily="34" charset="0"/>
              </a:rPr>
            </a:br>
            <a:r>
              <a:rPr lang="en-US" sz="3200" b="1" dirty="0">
                <a:latin typeface="Euclid Circular B" panose="020B0504000000000000" pitchFamily="34" charset="0"/>
                <a:ea typeface="Euclid Circular B" panose="020B0504000000000000" pitchFamily="34" charset="0"/>
              </a:rPr>
              <a:t>Presentation </a:t>
            </a:r>
            <a:br>
              <a:rPr lang="en-US" sz="3200" b="1" dirty="0">
                <a:latin typeface="Euclid Circular B" panose="020B0504000000000000" pitchFamily="34" charset="0"/>
                <a:ea typeface="Euclid Circular B" panose="020B0504000000000000" pitchFamily="34" charset="0"/>
              </a:rPr>
            </a:br>
            <a:r>
              <a:rPr lang="en-US" sz="3200" b="1" dirty="0">
                <a:latin typeface="Euclid Circular B" panose="020B0504000000000000" pitchFamily="34" charset="0"/>
                <a:ea typeface="Euclid Circular B" panose="020B0504000000000000" pitchFamily="34" charset="0"/>
              </a:rPr>
              <a:t>Source-Code</a:t>
            </a:r>
            <a:endParaRPr lang="en-US" sz="3200" b="1" dirty="0">
              <a:latin typeface="Euclid Circular B" panose="020B0504000000000000" pitchFamily="34" charset="0"/>
              <a:ea typeface="Euclid Circular B" panose="020B0504000000000000" pitchFamily="34" charset="0"/>
              <a:hlinkClick r:id="rId8">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137763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AEE4F53F-7FA1-4482-8677-5A91BBAFD3E5}"/>
              </a:ext>
            </a:extLst>
          </p:cNvPr>
          <p:cNvGrpSpPr/>
          <p:nvPr/>
        </p:nvGrpSpPr>
        <p:grpSpPr>
          <a:xfrm>
            <a:off x="5908002" y="5510315"/>
            <a:ext cx="6042936" cy="1008000"/>
            <a:chOff x="6518162" y="2268382"/>
            <a:chExt cx="6042936" cy="986602"/>
          </a:xfrm>
        </p:grpSpPr>
        <p:pic>
          <p:nvPicPr>
            <p:cNvPr id="61" name="Picture 60">
              <a:extLst>
                <a:ext uri="{FF2B5EF4-FFF2-40B4-BE49-F238E27FC236}">
                  <a16:creationId xmlns:a16="http://schemas.microsoft.com/office/drawing/2014/main" id="{7B882E83-B009-4995-A503-5074F2254E7E}"/>
                </a:ext>
              </a:extLst>
            </p:cNvPr>
            <p:cNvPicPr>
              <a:picLocks noChangeAspect="1"/>
            </p:cNvPicPr>
            <p:nvPr/>
          </p:nvPicPr>
          <p:blipFill>
            <a:blip r:embed="rId4"/>
            <a:stretch>
              <a:fillRect/>
            </a:stretch>
          </p:blipFill>
          <p:spPr>
            <a:xfrm>
              <a:off x="6518162" y="2268382"/>
              <a:ext cx="6042936" cy="986602"/>
            </a:xfrm>
            <a:prstGeom prst="rect">
              <a:avLst/>
            </a:prstGeom>
          </p:spPr>
        </p:pic>
        <p:sp>
          <p:nvSpPr>
            <p:cNvPr id="63" name="TextBox 62">
              <a:extLst>
                <a:ext uri="{FF2B5EF4-FFF2-40B4-BE49-F238E27FC236}">
                  <a16:creationId xmlns:a16="http://schemas.microsoft.com/office/drawing/2014/main" id="{DD1E4158-CA8A-45D4-A014-4D9815481E55}"/>
                </a:ext>
              </a:extLst>
            </p:cNvPr>
            <p:cNvSpPr txBox="1"/>
            <p:nvPr/>
          </p:nvSpPr>
          <p:spPr>
            <a:xfrm>
              <a:off x="6759707" y="2584174"/>
              <a:ext cx="5388429" cy="584775"/>
            </a:xfrm>
            <a:prstGeom prst="rect">
              <a:avLst/>
            </a:prstGeom>
            <a:noFill/>
          </p:spPr>
          <p:txBody>
            <a:bodyPr wrap="square">
              <a:spAutoFit/>
            </a:bodyPr>
            <a:lstStyle/>
            <a:p>
              <a:pPr algn="ctr"/>
              <a:r>
                <a:rPr lang="en-US" sz="3200" b="1" dirty="0">
                  <a:latin typeface="Euclid Circular B" panose="020B0504000000000000" pitchFamily="34" charset="0"/>
                  <a:ea typeface="Euclid Circular B" panose="020B0504000000000000" pitchFamily="34" charset="0"/>
                </a:rPr>
                <a:t>2018</a:t>
              </a:r>
              <a:endParaRPr lang="en-US" sz="2800" dirty="0"/>
            </a:p>
          </p:txBody>
        </p:sp>
      </p:grpSp>
      <p:grpSp>
        <p:nvGrpSpPr>
          <p:cNvPr id="58" name="Group 57">
            <a:extLst>
              <a:ext uri="{FF2B5EF4-FFF2-40B4-BE49-F238E27FC236}">
                <a16:creationId xmlns:a16="http://schemas.microsoft.com/office/drawing/2014/main" id="{0B5A18A0-1707-4CD7-A261-3AA457B34E96}"/>
              </a:ext>
            </a:extLst>
          </p:cNvPr>
          <p:cNvGrpSpPr/>
          <p:nvPr/>
        </p:nvGrpSpPr>
        <p:grpSpPr>
          <a:xfrm>
            <a:off x="5962992" y="4818724"/>
            <a:ext cx="5932957" cy="1008000"/>
            <a:chOff x="6608642" y="1340899"/>
            <a:chExt cx="5932957" cy="1008000"/>
          </a:xfrm>
        </p:grpSpPr>
        <p:pic>
          <p:nvPicPr>
            <p:cNvPr id="57" name="Picture 56">
              <a:extLst>
                <a:ext uri="{FF2B5EF4-FFF2-40B4-BE49-F238E27FC236}">
                  <a16:creationId xmlns:a16="http://schemas.microsoft.com/office/drawing/2014/main" id="{339B9593-6A1A-42C9-9B19-5D7C5B3C8CB1}"/>
                </a:ext>
              </a:extLst>
            </p:cNvPr>
            <p:cNvPicPr>
              <a:picLocks noChangeAspect="1"/>
            </p:cNvPicPr>
            <p:nvPr/>
          </p:nvPicPr>
          <p:blipFill>
            <a:blip r:embed="rId5"/>
            <a:stretch>
              <a:fillRect/>
            </a:stretch>
          </p:blipFill>
          <p:spPr>
            <a:xfrm>
              <a:off x="6608642" y="1340899"/>
              <a:ext cx="5932957" cy="1008000"/>
            </a:xfrm>
            <a:prstGeom prst="rect">
              <a:avLst/>
            </a:prstGeom>
          </p:spPr>
        </p:pic>
        <p:sp>
          <p:nvSpPr>
            <p:cNvPr id="59" name="TextBox 58">
              <a:extLst>
                <a:ext uri="{FF2B5EF4-FFF2-40B4-BE49-F238E27FC236}">
                  <a16:creationId xmlns:a16="http://schemas.microsoft.com/office/drawing/2014/main" id="{1B2D33A4-7A23-44C9-AB99-A958DC61D1C9}"/>
                </a:ext>
              </a:extLst>
            </p:cNvPr>
            <p:cNvSpPr txBox="1"/>
            <p:nvPr/>
          </p:nvSpPr>
          <p:spPr>
            <a:xfrm>
              <a:off x="6809866" y="1656930"/>
              <a:ext cx="5388429" cy="584775"/>
            </a:xfrm>
            <a:prstGeom prst="rect">
              <a:avLst/>
            </a:prstGeom>
            <a:noFill/>
          </p:spPr>
          <p:txBody>
            <a:bodyPr wrap="square">
              <a:spAutoFit/>
            </a:bodyPr>
            <a:lstStyle/>
            <a:p>
              <a:pPr algn="ctr"/>
              <a:r>
                <a:rPr lang="en-US" sz="3200" b="1" dirty="0">
                  <a:latin typeface="Euclid Circular B" panose="020B0504000000000000" pitchFamily="34" charset="0"/>
                  <a:ea typeface="Euclid Circular B" panose="020B0504000000000000" pitchFamily="34" charset="0"/>
                </a:rPr>
                <a:t>2019</a:t>
              </a:r>
              <a:endParaRPr lang="en-US" sz="2800" dirty="0"/>
            </a:p>
          </p:txBody>
        </p:sp>
      </p:grpSp>
      <p:grpSp>
        <p:nvGrpSpPr>
          <p:cNvPr id="53" name="Group 52">
            <a:extLst>
              <a:ext uri="{FF2B5EF4-FFF2-40B4-BE49-F238E27FC236}">
                <a16:creationId xmlns:a16="http://schemas.microsoft.com/office/drawing/2014/main" id="{378EFF4E-6F91-4E53-BA47-E790D03F9438}"/>
              </a:ext>
            </a:extLst>
          </p:cNvPr>
          <p:cNvGrpSpPr/>
          <p:nvPr/>
        </p:nvGrpSpPr>
        <p:grpSpPr>
          <a:xfrm>
            <a:off x="5861964" y="4002990"/>
            <a:ext cx="6109906" cy="1085474"/>
            <a:chOff x="5848530" y="5584718"/>
            <a:chExt cx="5982616" cy="1008000"/>
          </a:xfrm>
        </p:grpSpPr>
        <p:pic>
          <p:nvPicPr>
            <p:cNvPr id="37" name="Picture 36">
              <a:extLst>
                <a:ext uri="{FF2B5EF4-FFF2-40B4-BE49-F238E27FC236}">
                  <a16:creationId xmlns:a16="http://schemas.microsoft.com/office/drawing/2014/main" id="{5DC9B090-A9AA-401D-8690-F1BCA80A9DCB}"/>
                </a:ext>
              </a:extLst>
            </p:cNvPr>
            <p:cNvPicPr>
              <a:picLocks noChangeAspect="1"/>
            </p:cNvPicPr>
            <p:nvPr/>
          </p:nvPicPr>
          <p:blipFill>
            <a:blip r:embed="rId6"/>
            <a:stretch>
              <a:fillRect/>
            </a:stretch>
          </p:blipFill>
          <p:spPr>
            <a:xfrm>
              <a:off x="5848530" y="5584718"/>
              <a:ext cx="5982616" cy="1008000"/>
            </a:xfrm>
            <a:prstGeom prst="rect">
              <a:avLst/>
            </a:prstGeom>
          </p:spPr>
        </p:pic>
        <p:sp>
          <p:nvSpPr>
            <p:cNvPr id="31" name="TextBox 30">
              <a:extLst>
                <a:ext uri="{FF2B5EF4-FFF2-40B4-BE49-F238E27FC236}">
                  <a16:creationId xmlns:a16="http://schemas.microsoft.com/office/drawing/2014/main" id="{A099FA66-7388-42F2-BBE8-E53BD58B63F8}"/>
                </a:ext>
              </a:extLst>
            </p:cNvPr>
            <p:cNvSpPr txBox="1"/>
            <p:nvPr/>
          </p:nvSpPr>
          <p:spPr>
            <a:xfrm>
              <a:off x="6140318" y="5911427"/>
              <a:ext cx="5388429" cy="584775"/>
            </a:xfrm>
            <a:prstGeom prst="rect">
              <a:avLst/>
            </a:prstGeom>
            <a:noFill/>
          </p:spPr>
          <p:txBody>
            <a:bodyPr wrap="square">
              <a:spAutoFit/>
            </a:bodyPr>
            <a:lstStyle/>
            <a:p>
              <a:pPr algn="ctr"/>
              <a:r>
                <a:rPr lang="en-US" sz="3200" b="1" dirty="0">
                  <a:latin typeface="Euclid Circular B" panose="020B0504000000000000" pitchFamily="34" charset="0"/>
                  <a:ea typeface="Euclid Circular B" panose="020B0504000000000000" pitchFamily="34" charset="0"/>
                </a:rPr>
                <a:t>2020</a:t>
              </a:r>
              <a:endParaRPr lang="en-US" sz="3200" dirty="0"/>
            </a:p>
          </p:txBody>
        </p:sp>
      </p:grpSp>
      <p:grpSp>
        <p:nvGrpSpPr>
          <p:cNvPr id="52" name="Group 51">
            <a:extLst>
              <a:ext uri="{FF2B5EF4-FFF2-40B4-BE49-F238E27FC236}">
                <a16:creationId xmlns:a16="http://schemas.microsoft.com/office/drawing/2014/main" id="{4A6A751A-43A2-4A94-8B66-28880F945386}"/>
              </a:ext>
            </a:extLst>
          </p:cNvPr>
          <p:cNvGrpSpPr/>
          <p:nvPr/>
        </p:nvGrpSpPr>
        <p:grpSpPr>
          <a:xfrm>
            <a:off x="5833658" y="3187547"/>
            <a:ext cx="6117283" cy="1034231"/>
            <a:chOff x="5894746" y="4387629"/>
            <a:chExt cx="5901678" cy="1008000"/>
          </a:xfrm>
        </p:grpSpPr>
        <p:pic>
          <p:nvPicPr>
            <p:cNvPr id="36" name="Picture 35">
              <a:extLst>
                <a:ext uri="{FF2B5EF4-FFF2-40B4-BE49-F238E27FC236}">
                  <a16:creationId xmlns:a16="http://schemas.microsoft.com/office/drawing/2014/main" id="{3B436C1C-CCC1-4DC3-B774-6450A511AB5C}"/>
                </a:ext>
              </a:extLst>
            </p:cNvPr>
            <p:cNvPicPr>
              <a:picLocks noChangeAspect="1"/>
            </p:cNvPicPr>
            <p:nvPr/>
          </p:nvPicPr>
          <p:blipFill>
            <a:blip r:embed="rId7"/>
            <a:stretch>
              <a:fillRect/>
            </a:stretch>
          </p:blipFill>
          <p:spPr>
            <a:xfrm>
              <a:off x="5894746" y="4387629"/>
              <a:ext cx="5901678" cy="1008000"/>
            </a:xfrm>
            <a:prstGeom prst="rect">
              <a:avLst/>
            </a:prstGeom>
          </p:spPr>
        </p:pic>
        <p:sp>
          <p:nvSpPr>
            <p:cNvPr id="45" name="TextBox 44">
              <a:extLst>
                <a:ext uri="{FF2B5EF4-FFF2-40B4-BE49-F238E27FC236}">
                  <a16:creationId xmlns:a16="http://schemas.microsoft.com/office/drawing/2014/main" id="{0E1113D0-E5B5-4582-88B8-4E68C4BD1B6B}"/>
                </a:ext>
              </a:extLst>
            </p:cNvPr>
            <p:cNvSpPr txBox="1"/>
            <p:nvPr/>
          </p:nvSpPr>
          <p:spPr>
            <a:xfrm>
              <a:off x="6137219" y="4709688"/>
              <a:ext cx="5388429" cy="584775"/>
            </a:xfrm>
            <a:prstGeom prst="rect">
              <a:avLst/>
            </a:prstGeom>
            <a:noFill/>
          </p:spPr>
          <p:txBody>
            <a:bodyPr wrap="square">
              <a:spAutoFit/>
            </a:bodyPr>
            <a:lstStyle/>
            <a:p>
              <a:pPr algn="ctr"/>
              <a:r>
                <a:rPr lang="en-US" sz="3200" b="1" dirty="0">
                  <a:latin typeface="Euclid Circular B" panose="020B0504000000000000" pitchFamily="34" charset="0"/>
                  <a:ea typeface="Euclid Circular B" panose="020B0504000000000000" pitchFamily="34" charset="0"/>
                </a:rPr>
                <a:t>2021</a:t>
              </a:r>
              <a:endParaRPr lang="en-US" sz="3200" dirty="0"/>
            </a:p>
          </p:txBody>
        </p:sp>
      </p:grpSp>
      <p:grpSp>
        <p:nvGrpSpPr>
          <p:cNvPr id="51" name="Group 50">
            <a:extLst>
              <a:ext uri="{FF2B5EF4-FFF2-40B4-BE49-F238E27FC236}">
                <a16:creationId xmlns:a16="http://schemas.microsoft.com/office/drawing/2014/main" id="{266706E6-DC31-4CDF-9E7C-F76F053C4158}"/>
              </a:ext>
            </a:extLst>
          </p:cNvPr>
          <p:cNvGrpSpPr/>
          <p:nvPr/>
        </p:nvGrpSpPr>
        <p:grpSpPr>
          <a:xfrm>
            <a:off x="5891069" y="2398044"/>
            <a:ext cx="6042936" cy="1008000"/>
            <a:chOff x="5783244" y="3143140"/>
            <a:chExt cx="6042936" cy="1008000"/>
          </a:xfrm>
        </p:grpSpPr>
        <p:pic>
          <p:nvPicPr>
            <p:cNvPr id="35" name="Picture 34">
              <a:extLst>
                <a:ext uri="{FF2B5EF4-FFF2-40B4-BE49-F238E27FC236}">
                  <a16:creationId xmlns:a16="http://schemas.microsoft.com/office/drawing/2014/main" id="{9FB962D3-6680-419F-86F9-A5747EE9419B}"/>
                </a:ext>
              </a:extLst>
            </p:cNvPr>
            <p:cNvPicPr>
              <a:picLocks noChangeAspect="1"/>
            </p:cNvPicPr>
            <p:nvPr/>
          </p:nvPicPr>
          <p:blipFill rotWithShape="1">
            <a:blip r:embed="rId8"/>
            <a:srcRect r="2089"/>
            <a:stretch/>
          </p:blipFill>
          <p:spPr>
            <a:xfrm>
              <a:off x="5783244" y="3143140"/>
              <a:ext cx="6042936" cy="1008000"/>
            </a:xfrm>
            <a:prstGeom prst="rect">
              <a:avLst/>
            </a:prstGeom>
          </p:spPr>
        </p:pic>
        <p:sp>
          <p:nvSpPr>
            <p:cNvPr id="46" name="TextBox 45">
              <a:extLst>
                <a:ext uri="{FF2B5EF4-FFF2-40B4-BE49-F238E27FC236}">
                  <a16:creationId xmlns:a16="http://schemas.microsoft.com/office/drawing/2014/main" id="{141AA47D-53BA-4186-9071-6B590F81DF48}"/>
                </a:ext>
              </a:extLst>
            </p:cNvPr>
            <p:cNvSpPr txBox="1"/>
            <p:nvPr/>
          </p:nvSpPr>
          <p:spPr>
            <a:xfrm>
              <a:off x="6110497" y="3492783"/>
              <a:ext cx="5388429" cy="584775"/>
            </a:xfrm>
            <a:prstGeom prst="rect">
              <a:avLst/>
            </a:prstGeom>
            <a:noFill/>
          </p:spPr>
          <p:txBody>
            <a:bodyPr wrap="square">
              <a:spAutoFit/>
            </a:bodyPr>
            <a:lstStyle/>
            <a:p>
              <a:pPr algn="ctr"/>
              <a:r>
                <a:rPr lang="en-US" sz="3200" b="1" dirty="0">
                  <a:latin typeface="Euclid Circular B" panose="020B0504000000000000" pitchFamily="34" charset="0"/>
                  <a:ea typeface="Euclid Circular B" panose="020B0504000000000000" pitchFamily="34" charset="0"/>
                </a:rPr>
                <a:t>2022</a:t>
              </a:r>
              <a:endParaRPr lang="en-US" sz="3200" dirty="0"/>
            </a:p>
          </p:txBody>
        </p:sp>
      </p:grpSp>
      <p:grpSp>
        <p:nvGrpSpPr>
          <p:cNvPr id="50" name="Group 49">
            <a:extLst>
              <a:ext uri="{FF2B5EF4-FFF2-40B4-BE49-F238E27FC236}">
                <a16:creationId xmlns:a16="http://schemas.microsoft.com/office/drawing/2014/main" id="{7C6B0121-7BC1-4F77-B172-6F4F39130C84}"/>
              </a:ext>
            </a:extLst>
          </p:cNvPr>
          <p:cNvGrpSpPr/>
          <p:nvPr/>
        </p:nvGrpSpPr>
        <p:grpSpPr>
          <a:xfrm>
            <a:off x="5874137" y="1634055"/>
            <a:ext cx="6042936" cy="1008000"/>
            <a:chOff x="5788210" y="1898652"/>
            <a:chExt cx="6042936" cy="1008000"/>
          </a:xfrm>
        </p:grpSpPr>
        <p:pic>
          <p:nvPicPr>
            <p:cNvPr id="38" name="Picture 37">
              <a:extLst>
                <a:ext uri="{FF2B5EF4-FFF2-40B4-BE49-F238E27FC236}">
                  <a16:creationId xmlns:a16="http://schemas.microsoft.com/office/drawing/2014/main" id="{41110F4E-175C-4239-ADB9-B09765A2BEB8}"/>
                </a:ext>
              </a:extLst>
            </p:cNvPr>
            <p:cNvPicPr>
              <a:picLocks noChangeAspect="1"/>
            </p:cNvPicPr>
            <p:nvPr/>
          </p:nvPicPr>
          <p:blipFill rotWithShape="1">
            <a:blip r:embed="rId9"/>
            <a:srcRect r="2011"/>
            <a:stretch/>
          </p:blipFill>
          <p:spPr>
            <a:xfrm>
              <a:off x="5788210" y="1898652"/>
              <a:ext cx="6042936" cy="1008000"/>
            </a:xfrm>
            <a:prstGeom prst="rect">
              <a:avLst/>
            </a:prstGeom>
          </p:spPr>
        </p:pic>
        <p:sp>
          <p:nvSpPr>
            <p:cNvPr id="47" name="TextBox 46">
              <a:extLst>
                <a:ext uri="{FF2B5EF4-FFF2-40B4-BE49-F238E27FC236}">
                  <a16:creationId xmlns:a16="http://schemas.microsoft.com/office/drawing/2014/main" id="{9F8B1FAE-0BC7-42E0-9CD9-5D70C2A6BEDE}"/>
                </a:ext>
              </a:extLst>
            </p:cNvPr>
            <p:cNvSpPr txBox="1"/>
            <p:nvPr/>
          </p:nvSpPr>
          <p:spPr>
            <a:xfrm>
              <a:off x="6149328" y="2254708"/>
              <a:ext cx="5388429" cy="584775"/>
            </a:xfrm>
            <a:prstGeom prst="rect">
              <a:avLst/>
            </a:prstGeom>
            <a:noFill/>
          </p:spPr>
          <p:txBody>
            <a:bodyPr wrap="square">
              <a:spAutoFit/>
            </a:bodyPr>
            <a:lstStyle/>
            <a:p>
              <a:pPr algn="ctr"/>
              <a:r>
                <a:rPr lang="en-US" sz="3200" b="1" dirty="0">
                  <a:latin typeface="Euclid Circular B" panose="020B0504000000000000" pitchFamily="34" charset="0"/>
                  <a:ea typeface="Euclid Circular B" panose="020B0504000000000000" pitchFamily="34" charset="0"/>
                </a:rPr>
                <a:t>2023</a:t>
              </a:r>
              <a:endParaRPr lang="en-US" sz="3200" dirty="0"/>
            </a:p>
          </p:txBody>
        </p:sp>
      </p:grpSp>
      <p:grpSp>
        <p:nvGrpSpPr>
          <p:cNvPr id="49" name="Group 48">
            <a:extLst>
              <a:ext uri="{FF2B5EF4-FFF2-40B4-BE49-F238E27FC236}">
                <a16:creationId xmlns:a16="http://schemas.microsoft.com/office/drawing/2014/main" id="{2BCDAE76-7DC2-4E91-966B-A08C14E671D9}"/>
              </a:ext>
            </a:extLst>
          </p:cNvPr>
          <p:cNvGrpSpPr/>
          <p:nvPr/>
        </p:nvGrpSpPr>
        <p:grpSpPr>
          <a:xfrm>
            <a:off x="5874137" y="810585"/>
            <a:ext cx="5939256" cy="1008000"/>
            <a:chOff x="5891890" y="541446"/>
            <a:chExt cx="5939256" cy="1008000"/>
          </a:xfrm>
        </p:grpSpPr>
        <p:pic>
          <p:nvPicPr>
            <p:cNvPr id="34" name="Picture 33">
              <a:extLst>
                <a:ext uri="{FF2B5EF4-FFF2-40B4-BE49-F238E27FC236}">
                  <a16:creationId xmlns:a16="http://schemas.microsoft.com/office/drawing/2014/main" id="{4F749658-C15D-4846-8FC3-1A16D30D3B4C}"/>
                </a:ext>
              </a:extLst>
            </p:cNvPr>
            <p:cNvPicPr>
              <a:picLocks noChangeAspect="1"/>
            </p:cNvPicPr>
            <p:nvPr/>
          </p:nvPicPr>
          <p:blipFill rotWithShape="1">
            <a:blip r:embed="rId10"/>
            <a:srcRect r="2156"/>
            <a:stretch/>
          </p:blipFill>
          <p:spPr>
            <a:xfrm>
              <a:off x="5891890" y="541446"/>
              <a:ext cx="5939256" cy="1008000"/>
            </a:xfrm>
            <a:prstGeom prst="rect">
              <a:avLst/>
            </a:prstGeom>
          </p:spPr>
        </p:pic>
        <p:sp>
          <p:nvSpPr>
            <p:cNvPr id="48" name="TextBox 47">
              <a:extLst>
                <a:ext uri="{FF2B5EF4-FFF2-40B4-BE49-F238E27FC236}">
                  <a16:creationId xmlns:a16="http://schemas.microsoft.com/office/drawing/2014/main" id="{EBFF8BF8-91DF-430D-9813-B6DC52B7AD87}"/>
                </a:ext>
              </a:extLst>
            </p:cNvPr>
            <p:cNvSpPr txBox="1"/>
            <p:nvPr/>
          </p:nvSpPr>
          <p:spPr>
            <a:xfrm>
              <a:off x="6235036" y="840572"/>
              <a:ext cx="5388429" cy="584775"/>
            </a:xfrm>
            <a:prstGeom prst="rect">
              <a:avLst/>
            </a:prstGeom>
            <a:noFill/>
          </p:spPr>
          <p:txBody>
            <a:bodyPr wrap="square">
              <a:spAutoFit/>
            </a:bodyPr>
            <a:lstStyle/>
            <a:p>
              <a:pPr algn="ctr"/>
              <a:r>
                <a:rPr lang="en-US" sz="3200" b="1" dirty="0">
                  <a:latin typeface="Euclid Circular B" panose="020B0504000000000000" pitchFamily="34" charset="0"/>
                  <a:ea typeface="Euclid Circular B" panose="020B0504000000000000" pitchFamily="34" charset="0"/>
                </a:rPr>
                <a:t>2024</a:t>
              </a:r>
              <a:endParaRPr lang="en-US" sz="2800" dirty="0"/>
            </a:p>
          </p:txBody>
        </p:sp>
      </p:grpSp>
      <p:pic>
        <p:nvPicPr>
          <p:cNvPr id="24" name="Picture 23">
            <a:extLst>
              <a:ext uri="{FF2B5EF4-FFF2-40B4-BE49-F238E27FC236}">
                <a16:creationId xmlns:a16="http://schemas.microsoft.com/office/drawing/2014/main" id="{7A4367A9-F642-481E-9D3C-9A9983A9289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69141" y="328829"/>
            <a:ext cx="491202" cy="491202"/>
          </a:xfrm>
          <a:prstGeom prst="rect">
            <a:avLst/>
          </a:prstGeom>
        </p:spPr>
      </p:pic>
      <p:pic>
        <p:nvPicPr>
          <p:cNvPr id="25" name="Picture 24">
            <a:extLst>
              <a:ext uri="{FF2B5EF4-FFF2-40B4-BE49-F238E27FC236}">
                <a16:creationId xmlns:a16="http://schemas.microsoft.com/office/drawing/2014/main" id="{AE9222B1-6432-43E1-A59C-3B66F13A5B75}"/>
              </a:ext>
            </a:extLst>
          </p:cNvPr>
          <p:cNvPicPr>
            <a:picLocks noChangeAspect="1"/>
          </p:cNvPicPr>
          <p:nvPr/>
        </p:nvPicPr>
        <p:blipFill rotWithShape="1">
          <a:blip r:embed="rId12"/>
          <a:srcRect r="48072"/>
          <a:stretch/>
        </p:blipFill>
        <p:spPr>
          <a:xfrm>
            <a:off x="272280" y="1266243"/>
            <a:ext cx="5527083" cy="4058904"/>
          </a:xfrm>
          <a:prstGeom prst="rect">
            <a:avLst/>
          </a:prstGeom>
          <a:ln>
            <a:noFill/>
          </a:ln>
          <a:effectLst>
            <a:outerShdw blurRad="190500" algn="tl" rotWithShape="0">
              <a:srgbClr val="000000">
                <a:alpha val="70000"/>
              </a:srgbClr>
            </a:outerShdw>
          </a:effectLst>
        </p:spPr>
      </p:pic>
      <p:pic>
        <p:nvPicPr>
          <p:cNvPr id="27" name="Picture 26">
            <a:extLst>
              <a:ext uri="{FF2B5EF4-FFF2-40B4-BE49-F238E27FC236}">
                <a16:creationId xmlns:a16="http://schemas.microsoft.com/office/drawing/2014/main" id="{361DB888-87D2-49F1-A10B-0997270DB56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059" y="4448885"/>
            <a:ext cx="2087286" cy="2087286"/>
          </a:xfrm>
          <a:prstGeom prst="rect">
            <a:avLst/>
          </a:prstGeom>
        </p:spPr>
      </p:pic>
      <p:cxnSp>
        <p:nvCxnSpPr>
          <p:cNvPr id="4" name="Straight Connector 3">
            <a:extLst>
              <a:ext uri="{FF2B5EF4-FFF2-40B4-BE49-F238E27FC236}">
                <a16:creationId xmlns:a16="http://schemas.microsoft.com/office/drawing/2014/main" id="{6875AF2D-749D-4FEB-9062-1C7D7A6ED80D}"/>
              </a:ext>
            </a:extLst>
          </p:cNvPr>
          <p:cNvCxnSpPr>
            <a:cxnSpLocks/>
          </p:cNvCxnSpPr>
          <p:nvPr/>
        </p:nvCxnSpPr>
        <p:spPr>
          <a:xfrm>
            <a:off x="5891069" y="118533"/>
            <a:ext cx="16933" cy="65532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2FDDEE99-A2FA-4222-A0EC-51ED6E3D8163}"/>
              </a:ext>
            </a:extLst>
          </p:cNvPr>
          <p:cNvSpPr txBox="1">
            <a:spLocks/>
          </p:cNvSpPr>
          <p:nvPr/>
        </p:nvSpPr>
        <p:spPr>
          <a:xfrm>
            <a:off x="141352" y="180769"/>
            <a:ext cx="5788941" cy="9165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rgbClr val="292D33"/>
                </a:solidFill>
                <a:latin typeface="Euclid Circular B" panose="020B0504000000000000" pitchFamily="34" charset="0"/>
                <a:ea typeface="Euclid Circular B" panose="020B0504000000000000" pitchFamily="34" charset="0"/>
              </a:rPr>
              <a:t>Multi-Tenant Framework </a:t>
            </a:r>
            <a:br>
              <a:rPr lang="en-US" sz="2800" b="1" dirty="0">
                <a:solidFill>
                  <a:srgbClr val="292D33"/>
                </a:solidFill>
                <a:latin typeface="Euclid Circular B" panose="020B0504000000000000" pitchFamily="34" charset="0"/>
                <a:ea typeface="Euclid Circular B" panose="020B0504000000000000" pitchFamily="34" charset="0"/>
              </a:rPr>
            </a:br>
            <a:r>
              <a:rPr lang="en-US" sz="2800" b="1" dirty="0">
                <a:solidFill>
                  <a:srgbClr val="292D33"/>
                </a:solidFill>
                <a:latin typeface="Euclid Circular B" panose="020B0504000000000000" pitchFamily="34" charset="0"/>
                <a:ea typeface="Euclid Circular B" panose="020B0504000000000000" pitchFamily="34" charset="0"/>
              </a:rPr>
              <a:t>Fist Experience</a:t>
            </a:r>
          </a:p>
        </p:txBody>
      </p:sp>
    </p:spTree>
    <p:extLst>
      <p:ext uri="{BB962C8B-B14F-4D97-AF65-F5344CB8AC3E}">
        <p14:creationId xmlns:p14="http://schemas.microsoft.com/office/powerpoint/2010/main" val="121890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64B11D8-89C7-4CC7-BB95-EA6A16C4BC53}"/>
              </a:ext>
            </a:extLst>
          </p:cNvPr>
          <p:cNvPicPr>
            <a:picLocks noChangeAspect="1"/>
          </p:cNvPicPr>
          <p:nvPr/>
        </p:nvPicPr>
        <p:blipFill>
          <a:blip r:embed="rId4"/>
          <a:stretch>
            <a:fillRect/>
          </a:stretch>
        </p:blipFill>
        <p:spPr>
          <a:xfrm>
            <a:off x="257175" y="1615137"/>
            <a:ext cx="11677650" cy="4486275"/>
          </a:xfrm>
          <a:prstGeom prst="rect">
            <a:avLst/>
          </a:prstGeom>
        </p:spPr>
      </p:pic>
      <p:pic>
        <p:nvPicPr>
          <p:cNvPr id="15" name="Picture 14">
            <a:extLst>
              <a:ext uri="{FF2B5EF4-FFF2-40B4-BE49-F238E27FC236}">
                <a16:creationId xmlns:a16="http://schemas.microsoft.com/office/drawing/2014/main" id="{908E49C1-B3C0-4B37-9773-FDC540070B06}"/>
              </a:ext>
            </a:extLst>
          </p:cNvPr>
          <p:cNvPicPr>
            <a:picLocks noChangeAspect="1"/>
          </p:cNvPicPr>
          <p:nvPr/>
        </p:nvPicPr>
        <p:blipFill>
          <a:blip r:embed="rId5"/>
          <a:stretch>
            <a:fillRect/>
          </a:stretch>
        </p:blipFill>
        <p:spPr>
          <a:xfrm>
            <a:off x="3482412" y="3037270"/>
            <a:ext cx="8230951" cy="3064142"/>
          </a:xfrm>
          <a:prstGeom prst="rect">
            <a:avLst/>
          </a:prstGeom>
        </p:spPr>
      </p:pic>
      <p:sp>
        <p:nvSpPr>
          <p:cNvPr id="7" name="Title 1">
            <a:extLst>
              <a:ext uri="{FF2B5EF4-FFF2-40B4-BE49-F238E27FC236}">
                <a16:creationId xmlns:a16="http://schemas.microsoft.com/office/drawing/2014/main" id="{EE13BC2A-46BB-4A03-AE62-493EC7B72BFE}"/>
              </a:ext>
            </a:extLst>
          </p:cNvPr>
          <p:cNvSpPr>
            <a:spLocks noGrp="1"/>
          </p:cNvSpPr>
          <p:nvPr>
            <p:ph type="title"/>
          </p:nvPr>
        </p:nvSpPr>
        <p:spPr>
          <a:xfrm>
            <a:off x="3006723" y="357510"/>
            <a:ext cx="7920037" cy="916579"/>
          </a:xfrm>
        </p:spPr>
        <p:txBody>
          <a:bodyPr>
            <a:normAutofit/>
          </a:bodyPr>
          <a:lstStyle/>
          <a:p>
            <a:r>
              <a:rPr lang="en-US" sz="3200" b="1" noProof="0" dirty="0">
                <a:solidFill>
                  <a:srgbClr val="292D33"/>
                </a:solidFill>
                <a:latin typeface="Euclid Circular B" panose="020B0504000000000000" pitchFamily="34" charset="0"/>
                <a:ea typeface="Euclid Circular B" panose="020B0504000000000000" pitchFamily="34" charset="0"/>
              </a:rPr>
              <a:t>Open-source Framework on </a:t>
            </a:r>
          </a:p>
        </p:txBody>
      </p:sp>
      <p:pic>
        <p:nvPicPr>
          <p:cNvPr id="8" name="Picture 7">
            <a:extLst>
              <a:ext uri="{FF2B5EF4-FFF2-40B4-BE49-F238E27FC236}">
                <a16:creationId xmlns:a16="http://schemas.microsoft.com/office/drawing/2014/main" id="{C0DEBB60-3129-418C-919B-44676C6321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8029" y="449189"/>
            <a:ext cx="2478769" cy="657023"/>
          </a:xfrm>
          <a:prstGeom prst="rect">
            <a:avLst/>
          </a:prstGeom>
        </p:spPr>
      </p:pic>
      <p:pic>
        <p:nvPicPr>
          <p:cNvPr id="6" name="Picture 5">
            <a:extLst>
              <a:ext uri="{FF2B5EF4-FFF2-40B4-BE49-F238E27FC236}">
                <a16:creationId xmlns:a16="http://schemas.microsoft.com/office/drawing/2014/main" id="{2BE59FDA-AF3E-4FF2-8D74-A9C25EBEB2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56" y="503356"/>
            <a:ext cx="2314598" cy="620842"/>
          </a:xfrm>
          <a:prstGeom prst="rect">
            <a:avLst/>
          </a:prstGeom>
        </p:spPr>
      </p:pic>
      <p:cxnSp>
        <p:nvCxnSpPr>
          <p:cNvPr id="19" name="Straight Connector 18">
            <a:extLst>
              <a:ext uri="{FF2B5EF4-FFF2-40B4-BE49-F238E27FC236}">
                <a16:creationId xmlns:a16="http://schemas.microsoft.com/office/drawing/2014/main" id="{A5C0C1BE-B01E-4807-B19D-41A1D24ADA94}"/>
              </a:ext>
            </a:extLst>
          </p:cNvPr>
          <p:cNvCxnSpPr/>
          <p:nvPr/>
        </p:nvCxnSpPr>
        <p:spPr>
          <a:xfrm>
            <a:off x="2955923" y="301827"/>
            <a:ext cx="0" cy="916579"/>
          </a:xfrm>
          <a:prstGeom prst="line">
            <a:avLst/>
          </a:prstGeom>
        </p:spPr>
        <p:style>
          <a:lnRef idx="2">
            <a:schemeClr val="accent3"/>
          </a:lnRef>
          <a:fillRef idx="0">
            <a:schemeClr val="accent3"/>
          </a:fillRef>
          <a:effectRef idx="1">
            <a:schemeClr val="accent3"/>
          </a:effectRef>
          <a:fontRef idx="minor">
            <a:schemeClr val="tx1"/>
          </a:fontRef>
        </p:style>
      </p:cxnSp>
      <p:cxnSp>
        <p:nvCxnSpPr>
          <p:cNvPr id="21" name="Straight Connector 20">
            <a:extLst>
              <a:ext uri="{FF2B5EF4-FFF2-40B4-BE49-F238E27FC236}">
                <a16:creationId xmlns:a16="http://schemas.microsoft.com/office/drawing/2014/main" id="{D57AFEFE-9DA6-4E84-BF8F-5D2B263B2760}"/>
              </a:ext>
            </a:extLst>
          </p:cNvPr>
          <p:cNvCxnSpPr/>
          <p:nvPr/>
        </p:nvCxnSpPr>
        <p:spPr>
          <a:xfrm>
            <a:off x="377492" y="1369667"/>
            <a:ext cx="11048999" cy="0"/>
          </a:xfrm>
          <a:prstGeom prst="line">
            <a:avLst/>
          </a:prstGeom>
        </p:spPr>
        <p:style>
          <a:lnRef idx="1">
            <a:schemeClr val="accent3"/>
          </a:lnRef>
          <a:fillRef idx="0">
            <a:schemeClr val="accent3"/>
          </a:fillRef>
          <a:effectRef idx="0">
            <a:schemeClr val="accent3"/>
          </a:effectRef>
          <a:fontRef idx="minor">
            <a:schemeClr val="tx1"/>
          </a:fontRef>
        </p:style>
      </p:cxnSp>
      <p:pic>
        <p:nvPicPr>
          <p:cNvPr id="16" name="Picture 15">
            <a:extLst>
              <a:ext uri="{FF2B5EF4-FFF2-40B4-BE49-F238E27FC236}">
                <a16:creationId xmlns:a16="http://schemas.microsoft.com/office/drawing/2014/main" id="{B9169DA1-8A46-4136-B394-7B09F0A635CD}"/>
              </a:ext>
            </a:extLst>
          </p:cNvPr>
          <p:cNvPicPr>
            <a:picLocks noChangeAspect="1"/>
          </p:cNvPicPr>
          <p:nvPr/>
        </p:nvPicPr>
        <p:blipFill>
          <a:blip r:embed="rId8"/>
          <a:stretch>
            <a:fillRect/>
          </a:stretch>
        </p:blipFill>
        <p:spPr>
          <a:xfrm>
            <a:off x="377492" y="4079135"/>
            <a:ext cx="4657725" cy="2457450"/>
          </a:xfrm>
          <a:prstGeom prst="rect">
            <a:avLst/>
          </a:prstGeom>
          <a:ln w="38100" cap="sq">
            <a:solidFill>
              <a:schemeClr val="bg1">
                <a:lumMod val="75000"/>
              </a:schemeClr>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5EC578D5-8A8D-4448-8094-5F631744CD3B}"/>
              </a:ext>
            </a:extLst>
          </p:cNvPr>
          <p:cNvPicPr>
            <a:picLocks noChangeAspect="1"/>
          </p:cNvPicPr>
          <p:nvPr/>
        </p:nvPicPr>
        <p:blipFill>
          <a:blip r:embed="rId9"/>
          <a:stretch>
            <a:fillRect/>
          </a:stretch>
        </p:blipFill>
        <p:spPr>
          <a:xfrm>
            <a:off x="10083797" y="2177415"/>
            <a:ext cx="1685925" cy="400050"/>
          </a:xfrm>
          <a:prstGeom prst="rect">
            <a:avLst/>
          </a:prstGeom>
        </p:spPr>
      </p:pic>
      <p:pic>
        <p:nvPicPr>
          <p:cNvPr id="5" name="Picture 4">
            <a:extLst>
              <a:ext uri="{FF2B5EF4-FFF2-40B4-BE49-F238E27FC236}">
                <a16:creationId xmlns:a16="http://schemas.microsoft.com/office/drawing/2014/main" id="{5A8939A2-D41C-4BC1-B054-B0CED1604312}"/>
              </a:ext>
            </a:extLst>
          </p:cNvPr>
          <p:cNvPicPr>
            <a:picLocks noChangeAspect="1"/>
          </p:cNvPicPr>
          <p:nvPr/>
        </p:nvPicPr>
        <p:blipFill>
          <a:blip r:embed="rId10"/>
          <a:stretch>
            <a:fillRect/>
          </a:stretch>
        </p:blipFill>
        <p:spPr>
          <a:xfrm>
            <a:off x="10449379" y="3139743"/>
            <a:ext cx="1359004" cy="1378700"/>
          </a:xfrm>
          <a:prstGeom prst="rect">
            <a:avLst/>
          </a:prstGeom>
          <a:ln w="38100" cap="sq">
            <a:solidFill>
              <a:schemeClr val="bg1">
                <a:lumMod val="85000"/>
              </a:schemeClr>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739CD5E2-54C6-4BB3-B6CC-8469508B74B7}"/>
              </a:ext>
            </a:extLst>
          </p:cNvPr>
          <p:cNvPicPr>
            <a:picLocks noChangeAspect="1"/>
          </p:cNvPicPr>
          <p:nvPr/>
        </p:nvPicPr>
        <p:blipFill>
          <a:blip r:embed="rId11"/>
          <a:stretch>
            <a:fillRect/>
          </a:stretch>
        </p:blipFill>
        <p:spPr>
          <a:xfrm>
            <a:off x="3387392" y="5405115"/>
            <a:ext cx="1647825" cy="1095375"/>
          </a:xfrm>
          <a:prstGeom prst="rect">
            <a:avLst/>
          </a:prstGeom>
        </p:spPr>
      </p:pic>
      <p:pic>
        <p:nvPicPr>
          <p:cNvPr id="13" name="Picture 12">
            <a:extLst>
              <a:ext uri="{FF2B5EF4-FFF2-40B4-BE49-F238E27FC236}">
                <a16:creationId xmlns:a16="http://schemas.microsoft.com/office/drawing/2014/main" id="{C5057AE8-9C3F-426F-850E-879E2B077404}"/>
              </a:ext>
            </a:extLst>
          </p:cNvPr>
          <p:cNvPicPr>
            <a:picLocks noChangeAspect="1"/>
          </p:cNvPicPr>
          <p:nvPr/>
        </p:nvPicPr>
        <p:blipFill>
          <a:blip r:embed="rId12"/>
          <a:stretch>
            <a:fillRect/>
          </a:stretch>
        </p:blipFill>
        <p:spPr>
          <a:xfrm>
            <a:off x="2665410" y="5405115"/>
            <a:ext cx="581025" cy="352425"/>
          </a:xfrm>
          <a:prstGeom prst="rect">
            <a:avLst/>
          </a:prstGeom>
        </p:spPr>
      </p:pic>
      <p:pic>
        <p:nvPicPr>
          <p:cNvPr id="14" name="Picture 13">
            <a:extLst>
              <a:ext uri="{FF2B5EF4-FFF2-40B4-BE49-F238E27FC236}">
                <a16:creationId xmlns:a16="http://schemas.microsoft.com/office/drawing/2014/main" id="{5441D278-E774-4DF9-BF50-1EE5BFDDED8E}"/>
              </a:ext>
            </a:extLst>
          </p:cNvPr>
          <p:cNvPicPr>
            <a:picLocks noChangeAspect="1"/>
          </p:cNvPicPr>
          <p:nvPr/>
        </p:nvPicPr>
        <p:blipFill>
          <a:blip r:embed="rId13"/>
          <a:stretch>
            <a:fillRect/>
          </a:stretch>
        </p:blipFill>
        <p:spPr>
          <a:xfrm>
            <a:off x="10503249" y="3243305"/>
            <a:ext cx="1200150" cy="1171575"/>
          </a:xfrm>
          <a:prstGeom prst="rect">
            <a:avLst/>
          </a:prstGeom>
        </p:spPr>
      </p:pic>
      <p:sp>
        <p:nvSpPr>
          <p:cNvPr id="17" name="TextBox 16">
            <a:extLst>
              <a:ext uri="{FF2B5EF4-FFF2-40B4-BE49-F238E27FC236}">
                <a16:creationId xmlns:a16="http://schemas.microsoft.com/office/drawing/2014/main" id="{450FA383-E9A4-461F-8F3A-44E7E7675E86}"/>
              </a:ext>
            </a:extLst>
          </p:cNvPr>
          <p:cNvSpPr txBox="1"/>
          <p:nvPr/>
        </p:nvSpPr>
        <p:spPr>
          <a:xfrm>
            <a:off x="3755298" y="5423426"/>
            <a:ext cx="791302" cy="338554"/>
          </a:xfrm>
          <a:prstGeom prst="rect">
            <a:avLst/>
          </a:prstGeom>
          <a:noFill/>
        </p:spPr>
        <p:txBody>
          <a:bodyPr wrap="square" rtlCol="0">
            <a:spAutoFit/>
          </a:bodyPr>
          <a:lstStyle/>
          <a:p>
            <a:r>
              <a:rPr lang="en-US" sz="1600" b="1" dirty="0">
                <a:highlight>
                  <a:srgbClr val="F8F8F8"/>
                </a:highlight>
              </a:rPr>
              <a:t>27.1M</a:t>
            </a:r>
          </a:p>
        </p:txBody>
      </p:sp>
      <p:sp>
        <p:nvSpPr>
          <p:cNvPr id="18" name="TextBox 17">
            <a:extLst>
              <a:ext uri="{FF2B5EF4-FFF2-40B4-BE49-F238E27FC236}">
                <a16:creationId xmlns:a16="http://schemas.microsoft.com/office/drawing/2014/main" id="{F7917CBE-3547-464C-B2AB-B12B87194FC9}"/>
              </a:ext>
            </a:extLst>
          </p:cNvPr>
          <p:cNvSpPr txBox="1"/>
          <p:nvPr/>
        </p:nvSpPr>
        <p:spPr>
          <a:xfrm>
            <a:off x="4448372" y="6147295"/>
            <a:ext cx="791302" cy="338554"/>
          </a:xfrm>
          <a:prstGeom prst="rect">
            <a:avLst/>
          </a:prstGeom>
          <a:noFill/>
        </p:spPr>
        <p:txBody>
          <a:bodyPr wrap="square" rtlCol="0">
            <a:spAutoFit/>
          </a:bodyPr>
          <a:lstStyle/>
          <a:p>
            <a:r>
              <a:rPr lang="en-US" sz="1600" b="1" dirty="0">
                <a:highlight>
                  <a:srgbClr val="F8F8F8"/>
                </a:highlight>
              </a:rPr>
              <a:t>12K </a:t>
            </a:r>
            <a:r>
              <a:rPr lang="en-US" sz="1600" b="1" dirty="0">
                <a:solidFill>
                  <a:schemeClr val="bg1"/>
                </a:solidFill>
                <a:highlight>
                  <a:srgbClr val="F8F8F8"/>
                </a:highlight>
              </a:rPr>
              <a:t>.</a:t>
            </a:r>
          </a:p>
        </p:txBody>
      </p:sp>
      <p:pic>
        <p:nvPicPr>
          <p:cNvPr id="20" name="Picture 19">
            <a:extLst>
              <a:ext uri="{FF2B5EF4-FFF2-40B4-BE49-F238E27FC236}">
                <a16:creationId xmlns:a16="http://schemas.microsoft.com/office/drawing/2014/main" id="{C32BFADB-F5CD-4191-A999-61814C93E979}"/>
              </a:ext>
            </a:extLst>
          </p:cNvPr>
          <p:cNvPicPr>
            <a:picLocks noChangeAspect="1"/>
          </p:cNvPicPr>
          <p:nvPr/>
        </p:nvPicPr>
        <p:blipFill>
          <a:blip r:embed="rId14"/>
          <a:stretch>
            <a:fillRect/>
          </a:stretch>
        </p:blipFill>
        <p:spPr>
          <a:xfrm>
            <a:off x="10026646" y="2133651"/>
            <a:ext cx="1800225" cy="419100"/>
          </a:xfrm>
          <a:prstGeom prst="rect">
            <a:avLst/>
          </a:prstGeom>
        </p:spPr>
      </p:pic>
    </p:spTree>
    <p:extLst>
      <p:ext uri="{BB962C8B-B14F-4D97-AF65-F5344CB8AC3E}">
        <p14:creationId xmlns:p14="http://schemas.microsoft.com/office/powerpoint/2010/main" val="219990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418484" y="276066"/>
            <a:ext cx="10515600" cy="684565"/>
          </a:xfrm>
        </p:spPr>
        <p:txBody>
          <a:bodyPr>
            <a:normAutofit fontScale="90000"/>
          </a:bodyPr>
          <a:lstStyle/>
          <a:p>
            <a:r>
              <a:rPr lang="en-US" noProof="0" dirty="0">
                <a:solidFill>
                  <a:srgbClr val="292D33"/>
                </a:solidFill>
                <a:latin typeface="Euclid Circular B" panose="020B0504000000000000" pitchFamily="34" charset="0"/>
                <a:ea typeface="Euclid Circular B" panose="020B0504000000000000" pitchFamily="34" charset="0"/>
              </a:rPr>
              <a:t>What is </a:t>
            </a:r>
            <a:r>
              <a:rPr lang="en-US" b="1" noProof="0" dirty="0">
                <a:solidFill>
                  <a:srgbClr val="292D33"/>
                </a:solidFill>
                <a:latin typeface="Euclid Circular B" panose="020B0504000000000000" pitchFamily="34" charset="0"/>
                <a:ea typeface="Euclid Circular B" panose="020B0504000000000000" pitchFamily="34" charset="0"/>
              </a:rPr>
              <a:t>ABP Framework?</a:t>
            </a:r>
          </a:p>
        </p:txBody>
      </p:sp>
      <p:grpSp>
        <p:nvGrpSpPr>
          <p:cNvPr id="19" name="Group 18">
            <a:extLst>
              <a:ext uri="{FF2B5EF4-FFF2-40B4-BE49-F238E27FC236}">
                <a16:creationId xmlns:a16="http://schemas.microsoft.com/office/drawing/2014/main" id="{C9667529-817C-4DAA-871A-E95869216CBD}"/>
              </a:ext>
            </a:extLst>
          </p:cNvPr>
          <p:cNvGrpSpPr/>
          <p:nvPr/>
        </p:nvGrpSpPr>
        <p:grpSpPr>
          <a:xfrm>
            <a:off x="241300" y="2200104"/>
            <a:ext cx="11709400" cy="2563301"/>
            <a:chOff x="241300" y="2200104"/>
            <a:chExt cx="11920808" cy="2563301"/>
          </a:xfrm>
        </p:grpSpPr>
        <p:sp>
          <p:nvSpPr>
            <p:cNvPr id="65" name="Rectangle 64">
              <a:extLst>
                <a:ext uri="{FF2B5EF4-FFF2-40B4-BE49-F238E27FC236}">
                  <a16:creationId xmlns:a16="http://schemas.microsoft.com/office/drawing/2014/main" id="{C1ACCE34-EC12-486C-A554-142D2C8F3DF1}"/>
                </a:ext>
              </a:extLst>
            </p:cNvPr>
            <p:cNvSpPr/>
            <p:nvPr/>
          </p:nvSpPr>
          <p:spPr>
            <a:xfrm>
              <a:off x="241300" y="2200104"/>
              <a:ext cx="11920808" cy="2520000"/>
            </a:xfrm>
            <a:prstGeom prst="rect">
              <a:avLst/>
            </a:prstGeom>
            <a:solidFill>
              <a:srgbClr val="B84297"/>
            </a:solid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bg1"/>
                  </a:solidFill>
                  <a:latin typeface="Euclid Circular B" panose="020B0504000000000000" pitchFamily="34" charset="0"/>
                  <a:ea typeface="Euclid Circular B" panose="020B0504000000000000" pitchFamily="34" charset="0"/>
                </a:rPr>
                <a:t> </a:t>
              </a:r>
              <a:endParaRPr lang="en-US" sz="3200" u="sng" dirty="0">
                <a:solidFill>
                  <a:schemeClr val="bg1"/>
                </a:solidFill>
                <a:latin typeface="Euclid Circular B" panose="020B0504000000000000" pitchFamily="34" charset="0"/>
                <a:ea typeface="Euclid Circular B" panose="020B0504000000000000" pitchFamily="34" charset="0"/>
              </a:endParaRPr>
            </a:p>
          </p:txBody>
        </p:sp>
        <p:sp>
          <p:nvSpPr>
            <p:cNvPr id="43" name="TextBox 42">
              <a:extLst>
                <a:ext uri="{FF2B5EF4-FFF2-40B4-BE49-F238E27FC236}">
                  <a16:creationId xmlns:a16="http://schemas.microsoft.com/office/drawing/2014/main" id="{310737FD-91AF-4609-AC96-4564477CC62B}"/>
                </a:ext>
              </a:extLst>
            </p:cNvPr>
            <p:cNvSpPr txBox="1"/>
            <p:nvPr/>
          </p:nvSpPr>
          <p:spPr>
            <a:xfrm>
              <a:off x="8373825" y="2208860"/>
              <a:ext cx="3314700" cy="2554545"/>
            </a:xfrm>
            <a:prstGeom prst="rect">
              <a:avLst/>
            </a:prstGeom>
            <a:solidFill>
              <a:srgbClr val="B84297"/>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Multi-tenancy</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Audit logging</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Exception handling</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Background jobs</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Modularity</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Event bus</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Unit of work</a:t>
              </a:r>
            </a:p>
            <a:p>
              <a:pPr marL="342900" indent="-342900">
                <a:buFont typeface="Arial" panose="020B0604020202020204" pitchFamily="34" charset="0"/>
                <a:buChar char="•"/>
              </a:pPr>
              <a:r>
                <a:rPr lang="en-US" sz="1900" dirty="0">
                  <a:solidFill>
                    <a:schemeClr val="bg1"/>
                  </a:solidFill>
                  <a:latin typeface="Euclid Circular B" panose="020B0504000000000000" pitchFamily="34" charset="0"/>
                  <a:ea typeface="Euclid Circular B" panose="020B0504000000000000" pitchFamily="34" charset="0"/>
                </a:rPr>
                <a:t>etc…</a:t>
              </a:r>
            </a:p>
          </p:txBody>
        </p:sp>
      </p:grpSp>
      <p:grpSp>
        <p:nvGrpSpPr>
          <p:cNvPr id="18" name="Group 17">
            <a:extLst>
              <a:ext uri="{FF2B5EF4-FFF2-40B4-BE49-F238E27FC236}">
                <a16:creationId xmlns:a16="http://schemas.microsoft.com/office/drawing/2014/main" id="{2A440B83-291F-4404-9CFF-1E524B7C02DD}"/>
              </a:ext>
            </a:extLst>
          </p:cNvPr>
          <p:cNvGrpSpPr/>
          <p:nvPr/>
        </p:nvGrpSpPr>
        <p:grpSpPr>
          <a:xfrm>
            <a:off x="241300" y="4714351"/>
            <a:ext cx="11709400" cy="1944000"/>
            <a:chOff x="241300" y="4331739"/>
            <a:chExt cx="11709400" cy="1944000"/>
          </a:xfrm>
        </p:grpSpPr>
        <p:sp>
          <p:nvSpPr>
            <p:cNvPr id="21" name="Rectangle 20">
              <a:extLst>
                <a:ext uri="{FF2B5EF4-FFF2-40B4-BE49-F238E27FC236}">
                  <a16:creationId xmlns:a16="http://schemas.microsoft.com/office/drawing/2014/main" id="{7FBBCBE5-FE06-4655-BE6A-C53B139849EE}"/>
                </a:ext>
              </a:extLst>
            </p:cNvPr>
            <p:cNvSpPr/>
            <p:nvPr/>
          </p:nvSpPr>
          <p:spPr>
            <a:xfrm>
              <a:off x="241300" y="4331739"/>
              <a:ext cx="11709400" cy="1944000"/>
            </a:xfrm>
            <a:prstGeom prst="rect">
              <a:avLst/>
            </a:prstGeom>
            <a:solidFill>
              <a:srgbClr val="512BD4"/>
            </a:solid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600" dirty="0">
                <a:solidFill>
                  <a:srgbClr val="F5F5F5"/>
                </a:solidFill>
                <a:latin typeface="Segoe UI Variable Text Semibold" pitchFamily="2" charset="0"/>
                <a:ea typeface="Euclid Circular B" panose="020B0504000000000000" pitchFamily="34" charset="0"/>
                <a:cs typeface="Segoe UI" panose="020B0502040204020203" pitchFamily="34" charset="0"/>
              </a:endParaRPr>
            </a:p>
          </p:txBody>
        </p:sp>
        <p:sp>
          <p:nvSpPr>
            <p:cNvPr id="26" name="TextBox 25">
              <a:extLst>
                <a:ext uri="{FF2B5EF4-FFF2-40B4-BE49-F238E27FC236}">
                  <a16:creationId xmlns:a16="http://schemas.microsoft.com/office/drawing/2014/main" id="{EC4573FF-C223-42D4-9718-C4B316235EA6}"/>
                </a:ext>
              </a:extLst>
            </p:cNvPr>
            <p:cNvSpPr txBox="1"/>
            <p:nvPr/>
          </p:nvSpPr>
          <p:spPr>
            <a:xfrm>
              <a:off x="8229600" y="4350790"/>
              <a:ext cx="3721100" cy="1908000"/>
            </a:xfrm>
            <a:prstGeom prst="rect">
              <a:avLst/>
            </a:prstGeom>
            <a:solidFill>
              <a:srgbClr val="512BD4"/>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Routing</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Dependency injection</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Session management</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Request / response </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Security</a:t>
              </a:r>
            </a:p>
            <a:p>
              <a:pPr marL="342900" indent="-342900">
                <a:buFont typeface="Arial" panose="020B0604020202020204" pitchFamily="34" charset="0"/>
                <a:buChar char="•"/>
              </a:pPr>
              <a:r>
                <a:rPr lang="en-US" sz="1900" dirty="0">
                  <a:solidFill>
                    <a:schemeClr val="bg1"/>
                  </a:solidFill>
                  <a:latin typeface="Euclid Circular B" panose="020B0504000000000000" pitchFamily="34" charset="0"/>
                  <a:ea typeface="Euclid Circular B" panose="020B0504000000000000" pitchFamily="34" charset="0"/>
                </a:rPr>
                <a:t>etc…</a:t>
              </a:r>
            </a:p>
          </p:txBody>
        </p:sp>
      </p:grpSp>
      <p:sp>
        <p:nvSpPr>
          <p:cNvPr id="24" name="Rectangle 23">
            <a:extLst>
              <a:ext uri="{FF2B5EF4-FFF2-40B4-BE49-F238E27FC236}">
                <a16:creationId xmlns:a16="http://schemas.microsoft.com/office/drawing/2014/main" id="{6FA8A2BD-9F64-4D85-BA5B-DAC81A305359}"/>
              </a:ext>
            </a:extLst>
          </p:cNvPr>
          <p:cNvSpPr/>
          <p:nvPr/>
        </p:nvSpPr>
        <p:spPr>
          <a:xfrm>
            <a:off x="241300" y="1127550"/>
            <a:ext cx="11709400" cy="1065606"/>
          </a:xfrm>
          <a:prstGeom prst="rect">
            <a:avLst/>
          </a:prstGeom>
          <a:solidFill>
            <a:schemeClr val="accent6">
              <a:lumMod val="75000"/>
            </a:schemeClr>
          </a:solid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0" u="sng" dirty="0">
              <a:solidFill>
                <a:schemeClr val="bg1"/>
              </a:solidFill>
              <a:latin typeface="Euclid Circular B" panose="020B0504000000000000" pitchFamily="34" charset="0"/>
              <a:ea typeface="Euclid Circular B" panose="020B0504000000000000" pitchFamily="34" charset="0"/>
            </a:endParaRPr>
          </a:p>
        </p:txBody>
      </p:sp>
      <p:sp>
        <p:nvSpPr>
          <p:cNvPr id="28" name="TextBox 27">
            <a:extLst>
              <a:ext uri="{FF2B5EF4-FFF2-40B4-BE49-F238E27FC236}">
                <a16:creationId xmlns:a16="http://schemas.microsoft.com/office/drawing/2014/main" id="{860FE233-F297-41C1-9B81-2845321260D4}"/>
              </a:ext>
            </a:extLst>
          </p:cNvPr>
          <p:cNvSpPr txBox="1"/>
          <p:nvPr/>
        </p:nvSpPr>
        <p:spPr>
          <a:xfrm>
            <a:off x="8229600" y="1446984"/>
            <a:ext cx="3721100" cy="400110"/>
          </a:xfrm>
          <a:prstGeom prst="rect">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do what you do best</a:t>
            </a:r>
            <a:endParaRPr lang="en-US" sz="2000" dirty="0">
              <a:latin typeface="Euclid Circular B" panose="020B0504000000000000" pitchFamily="34" charset="0"/>
              <a:ea typeface="Euclid Circular B" panose="020B0504000000000000" pitchFamily="34" charset="0"/>
            </a:endParaRPr>
          </a:p>
        </p:txBody>
      </p:sp>
      <p:pic>
        <p:nvPicPr>
          <p:cNvPr id="23" name="Picture 22">
            <a:extLst>
              <a:ext uri="{FF2B5EF4-FFF2-40B4-BE49-F238E27FC236}">
                <a16:creationId xmlns:a16="http://schemas.microsoft.com/office/drawing/2014/main" id="{2138504F-FE43-4380-BD21-ABD918FA6AC3}"/>
              </a:ext>
            </a:extLst>
          </p:cNvPr>
          <p:cNvPicPr>
            <a:picLocks noChangeAspect="1"/>
          </p:cNvPicPr>
          <p:nvPr/>
        </p:nvPicPr>
        <p:blipFill rotWithShape="1">
          <a:blip r:embed="rId4">
            <a:extLst>
              <a:ext uri="{28A0092B-C50C-407E-A947-70E740481C1C}">
                <a14:useLocalDpi xmlns:a14="http://schemas.microsoft.com/office/drawing/2010/main" val="0"/>
              </a:ext>
            </a:extLst>
          </a:blip>
          <a:srcRect r="78763"/>
          <a:stretch/>
        </p:blipFill>
        <p:spPr>
          <a:xfrm>
            <a:off x="520338" y="5446293"/>
            <a:ext cx="436925" cy="438150"/>
          </a:xfrm>
          <a:prstGeom prst="rect">
            <a:avLst/>
          </a:prstGeom>
        </p:spPr>
      </p:pic>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1251894" y="3435309"/>
            <a:ext cx="5063846" cy="891149"/>
          </a:xfrm>
        </p:spPr>
        <p:txBody>
          <a:bodyPr>
            <a:normAutofit/>
          </a:bodyPr>
          <a:lstStyle/>
          <a:p>
            <a:pPr marL="0" indent="0">
              <a:buNone/>
            </a:pPr>
            <a:r>
              <a:rPr lang="en-US" sz="2400" noProof="0" dirty="0">
                <a:solidFill>
                  <a:srgbClr val="441837"/>
                </a:solidFill>
                <a:latin typeface="Euclid Circular B" panose="020B0504000000000000" pitchFamily="34" charset="0"/>
                <a:ea typeface="Euclid Circular B" panose="020B0504000000000000" pitchFamily="34" charset="0"/>
              </a:rPr>
              <a:t>An opinionated architecture </a:t>
            </a:r>
            <a:br>
              <a:rPr lang="en-US" sz="2400" noProof="0" dirty="0">
                <a:solidFill>
                  <a:srgbClr val="441837"/>
                </a:solidFill>
                <a:latin typeface="Euclid Circular B" panose="020B0504000000000000" pitchFamily="34" charset="0"/>
                <a:ea typeface="Euclid Circular B" panose="020B0504000000000000" pitchFamily="34" charset="0"/>
              </a:rPr>
            </a:br>
            <a:r>
              <a:rPr lang="en-US" sz="2400" noProof="0" dirty="0">
                <a:solidFill>
                  <a:srgbClr val="441837"/>
                </a:solidFill>
                <a:latin typeface="Euclid Circular B" panose="020B0504000000000000" pitchFamily="34" charset="0"/>
                <a:ea typeface="Euclid Circular B" panose="020B0504000000000000" pitchFamily="34" charset="0"/>
              </a:rPr>
              <a:t>to build line-of-business web apps</a:t>
            </a:r>
          </a:p>
        </p:txBody>
      </p:sp>
      <p:sp>
        <p:nvSpPr>
          <p:cNvPr id="32" name="TextBox 31">
            <a:extLst>
              <a:ext uri="{FF2B5EF4-FFF2-40B4-BE49-F238E27FC236}">
                <a16:creationId xmlns:a16="http://schemas.microsoft.com/office/drawing/2014/main" id="{B6BA8D1F-FEAB-47D9-8AD8-2EC33595A0D5}"/>
              </a:ext>
            </a:extLst>
          </p:cNvPr>
          <p:cNvSpPr txBox="1"/>
          <p:nvPr/>
        </p:nvSpPr>
        <p:spPr>
          <a:xfrm>
            <a:off x="1251894" y="2821093"/>
            <a:ext cx="4812320" cy="553998"/>
          </a:xfrm>
          <a:prstGeom prst="rect">
            <a:avLst/>
          </a:prstGeom>
          <a:noFill/>
        </p:spPr>
        <p:txBody>
          <a:bodyPr wrap="square">
            <a:spAutoFit/>
          </a:bodyPr>
          <a:lstStyle/>
          <a:p>
            <a:r>
              <a:rPr lang="en-US" sz="3000" dirty="0">
                <a:solidFill>
                  <a:schemeClr val="bg1"/>
                </a:solidFill>
                <a:latin typeface="Euclid Circular B" panose="020B0504000000000000" pitchFamily="34" charset="0"/>
                <a:ea typeface="Euclid Circular B" panose="020B0504000000000000" pitchFamily="34" charset="0"/>
              </a:rPr>
              <a:t>ABP Web Framework</a:t>
            </a:r>
          </a:p>
        </p:txBody>
      </p:sp>
      <p:sp>
        <p:nvSpPr>
          <p:cNvPr id="37" name="Arrow: Chevron 36">
            <a:extLst>
              <a:ext uri="{FF2B5EF4-FFF2-40B4-BE49-F238E27FC236}">
                <a16:creationId xmlns:a16="http://schemas.microsoft.com/office/drawing/2014/main" id="{78713966-3655-42ED-89AE-7C8B8DFD1C75}"/>
              </a:ext>
            </a:extLst>
          </p:cNvPr>
          <p:cNvSpPr/>
          <p:nvPr/>
        </p:nvSpPr>
        <p:spPr>
          <a:xfrm rot="16200000">
            <a:off x="7111936" y="4278847"/>
            <a:ext cx="940900" cy="926128"/>
          </a:xfrm>
          <a:prstGeom prst="chevron">
            <a:avLst>
              <a:gd name="adj" fmla="val 48629"/>
            </a:avLst>
          </a:prstGeom>
          <a:solidFill>
            <a:srgbClr val="512BD4"/>
          </a:solidFill>
          <a:ln w="1905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Arrow: Chevron 37">
            <a:extLst>
              <a:ext uri="{FF2B5EF4-FFF2-40B4-BE49-F238E27FC236}">
                <a16:creationId xmlns:a16="http://schemas.microsoft.com/office/drawing/2014/main" id="{F6C63EE1-A648-4CA7-BDE5-41923CC66B92}"/>
              </a:ext>
            </a:extLst>
          </p:cNvPr>
          <p:cNvSpPr/>
          <p:nvPr/>
        </p:nvSpPr>
        <p:spPr>
          <a:xfrm rot="16200000">
            <a:off x="7067422" y="1741926"/>
            <a:ext cx="940900" cy="926128"/>
          </a:xfrm>
          <a:prstGeom prst="chevron">
            <a:avLst>
              <a:gd name="adj" fmla="val 48629"/>
            </a:avLst>
          </a:prstGeom>
          <a:solidFill>
            <a:srgbClr val="B84297"/>
          </a:solidFill>
          <a:ln w="1905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TextBox 38">
            <a:extLst>
              <a:ext uri="{FF2B5EF4-FFF2-40B4-BE49-F238E27FC236}">
                <a16:creationId xmlns:a16="http://schemas.microsoft.com/office/drawing/2014/main" id="{CB504842-2A40-4496-8C82-5D99AC7A2E20}"/>
              </a:ext>
            </a:extLst>
          </p:cNvPr>
          <p:cNvSpPr txBox="1"/>
          <p:nvPr/>
        </p:nvSpPr>
        <p:spPr>
          <a:xfrm>
            <a:off x="1141413" y="5387247"/>
            <a:ext cx="6691920" cy="553998"/>
          </a:xfrm>
          <a:prstGeom prst="rect">
            <a:avLst/>
          </a:prstGeom>
          <a:noFill/>
        </p:spPr>
        <p:txBody>
          <a:bodyPr wrap="square">
            <a:spAutoFit/>
          </a:bodyPr>
          <a:lstStyle/>
          <a:p>
            <a:r>
              <a:rPr lang="en-US" sz="3000" dirty="0">
                <a:solidFill>
                  <a:srgbClr val="F5F5F5"/>
                </a:solidFill>
                <a:latin typeface="Segoe UI Variable Text Semibold" pitchFamily="2" charset="0"/>
                <a:ea typeface="Euclid Circular B" panose="020B0504000000000000" pitchFamily="34" charset="0"/>
                <a:cs typeface="Segoe UI" panose="020B0502040204020203" pitchFamily="34" charset="0"/>
              </a:rPr>
              <a:t>ASP.NET Core Web Framework</a:t>
            </a:r>
            <a:endParaRPr lang="en-US" sz="3000" dirty="0">
              <a:solidFill>
                <a:schemeClr val="bg1"/>
              </a:solidFill>
              <a:latin typeface="Euclid Circular B" panose="020B0504000000000000" pitchFamily="34" charset="0"/>
              <a:ea typeface="Euclid Circular B" panose="020B0504000000000000" pitchFamily="34" charset="0"/>
            </a:endParaRPr>
          </a:p>
        </p:txBody>
      </p:sp>
      <p:sp>
        <p:nvSpPr>
          <p:cNvPr id="40" name="TextBox 39">
            <a:extLst>
              <a:ext uri="{FF2B5EF4-FFF2-40B4-BE49-F238E27FC236}">
                <a16:creationId xmlns:a16="http://schemas.microsoft.com/office/drawing/2014/main" id="{87DE0A33-AA40-463B-8E78-53DC4A97F210}"/>
              </a:ext>
            </a:extLst>
          </p:cNvPr>
          <p:cNvSpPr txBox="1"/>
          <p:nvPr/>
        </p:nvSpPr>
        <p:spPr>
          <a:xfrm>
            <a:off x="1225433" y="1209004"/>
            <a:ext cx="5613844" cy="553998"/>
          </a:xfrm>
          <a:prstGeom prst="rect">
            <a:avLst/>
          </a:prstGeom>
          <a:noFill/>
        </p:spPr>
        <p:txBody>
          <a:bodyPr wrap="square">
            <a:spAutoFit/>
          </a:bodyPr>
          <a:lstStyle/>
          <a:p>
            <a:r>
              <a:rPr lang="en-US" sz="3000" dirty="0">
                <a:solidFill>
                  <a:schemeClr val="bg1"/>
                </a:solidFill>
                <a:latin typeface="Euclid Circular B" panose="020B0504000000000000" pitchFamily="34" charset="0"/>
                <a:ea typeface="Euclid Circular B" panose="020B0504000000000000" pitchFamily="34" charset="0"/>
              </a:rPr>
              <a:t>Your Application</a:t>
            </a:r>
            <a:endParaRPr lang="en-US" sz="3000" u="sng" dirty="0">
              <a:solidFill>
                <a:schemeClr val="bg1"/>
              </a:solidFill>
              <a:latin typeface="Euclid Circular B" panose="020B0504000000000000" pitchFamily="34" charset="0"/>
              <a:ea typeface="Euclid Circular B" panose="020B0504000000000000" pitchFamily="34" charset="0"/>
            </a:endParaRPr>
          </a:p>
        </p:txBody>
      </p:sp>
      <p:pic>
        <p:nvPicPr>
          <p:cNvPr id="42" name="Picture 41">
            <a:extLst>
              <a:ext uri="{FF2B5EF4-FFF2-40B4-BE49-F238E27FC236}">
                <a16:creationId xmlns:a16="http://schemas.microsoft.com/office/drawing/2014/main" id="{41C3BC57-01BF-4DB4-8584-ECA21EFE183D}"/>
              </a:ext>
            </a:extLst>
          </p:cNvPr>
          <p:cNvPicPr>
            <a:picLocks noChangeAspect="1"/>
          </p:cNvPicPr>
          <p:nvPr/>
        </p:nvPicPr>
        <p:blipFill>
          <a:blip r:embed="rId5"/>
          <a:stretch>
            <a:fillRect/>
          </a:stretch>
        </p:blipFill>
        <p:spPr>
          <a:xfrm>
            <a:off x="418484" y="2839902"/>
            <a:ext cx="576000" cy="576000"/>
          </a:xfrm>
          <a:prstGeom prst="rect">
            <a:avLst/>
          </a:prstGeom>
        </p:spPr>
      </p:pic>
      <p:sp>
        <p:nvSpPr>
          <p:cNvPr id="45" name="Content Placeholder 2">
            <a:extLst>
              <a:ext uri="{FF2B5EF4-FFF2-40B4-BE49-F238E27FC236}">
                <a16:creationId xmlns:a16="http://schemas.microsoft.com/office/drawing/2014/main" id="{817152EE-A9A1-4ADF-8A75-2B1F511F8038}"/>
              </a:ext>
            </a:extLst>
          </p:cNvPr>
          <p:cNvSpPr txBox="1">
            <a:spLocks/>
          </p:cNvSpPr>
          <p:nvPr/>
        </p:nvSpPr>
        <p:spPr>
          <a:xfrm>
            <a:off x="1141413" y="5970579"/>
            <a:ext cx="4153601" cy="484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2A176F"/>
                </a:solidFill>
                <a:latin typeface="Euclid Circular B" panose="020B0504000000000000" pitchFamily="34" charset="0"/>
                <a:ea typeface="Euclid Circular B" panose="020B0504000000000000" pitchFamily="34" charset="0"/>
              </a:rPr>
              <a:t>Generic web framework</a:t>
            </a:r>
          </a:p>
        </p:txBody>
      </p:sp>
      <p:sp>
        <p:nvSpPr>
          <p:cNvPr id="46" name="Content Placeholder 2">
            <a:extLst>
              <a:ext uri="{FF2B5EF4-FFF2-40B4-BE49-F238E27FC236}">
                <a16:creationId xmlns:a16="http://schemas.microsoft.com/office/drawing/2014/main" id="{B7CCDC2A-C972-4331-95EA-88A96EEF3E1E}"/>
              </a:ext>
            </a:extLst>
          </p:cNvPr>
          <p:cNvSpPr txBox="1">
            <a:spLocks/>
          </p:cNvSpPr>
          <p:nvPr/>
        </p:nvSpPr>
        <p:spPr>
          <a:xfrm>
            <a:off x="1251894" y="1754422"/>
            <a:ext cx="5357730" cy="484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2C441C"/>
                </a:solidFill>
                <a:latin typeface="Euclid Circular B" panose="020B0504000000000000" pitchFamily="34" charset="0"/>
                <a:ea typeface="Euclid Circular B" panose="020B0504000000000000" pitchFamily="34" charset="0"/>
              </a:rPr>
              <a:t>Focus on your business code</a:t>
            </a:r>
          </a:p>
        </p:txBody>
      </p:sp>
      <p:sp>
        <p:nvSpPr>
          <p:cNvPr id="48" name="TextBox 47">
            <a:extLst>
              <a:ext uri="{FF2B5EF4-FFF2-40B4-BE49-F238E27FC236}">
                <a16:creationId xmlns:a16="http://schemas.microsoft.com/office/drawing/2014/main" id="{AF019861-155B-47AE-BB0F-802A276D1C0E}"/>
              </a:ext>
            </a:extLst>
          </p:cNvPr>
          <p:cNvSpPr txBox="1"/>
          <p:nvPr/>
        </p:nvSpPr>
        <p:spPr>
          <a:xfrm>
            <a:off x="357678" y="1340117"/>
            <a:ext cx="749989" cy="646331"/>
          </a:xfrm>
          <a:prstGeom prst="rect">
            <a:avLst/>
          </a:prstGeom>
          <a:noFill/>
        </p:spPr>
        <p:txBody>
          <a:bodyPr wrap="square">
            <a:spAutoFit/>
          </a:bodyPr>
          <a:lstStyle/>
          <a:p>
            <a:r>
              <a:rPr lang="en-US" sz="3600" dirty="0">
                <a:latin typeface="Euclid Circular B" panose="020B0504000000000000" pitchFamily="34" charset="0"/>
                <a:ea typeface="Euclid Circular B" panose="020B0504000000000000" pitchFamily="34" charset="0"/>
              </a:rPr>
              <a:t>🚀</a:t>
            </a:r>
            <a:endParaRPr lang="en-US" sz="3600" dirty="0"/>
          </a:p>
        </p:txBody>
      </p:sp>
    </p:spTree>
    <p:extLst>
      <p:ext uri="{BB962C8B-B14F-4D97-AF65-F5344CB8AC3E}">
        <p14:creationId xmlns:p14="http://schemas.microsoft.com/office/powerpoint/2010/main" val="3006229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9844453-3B14-0F55-2E33-4F50E9EFEA54}"/>
              </a:ext>
            </a:extLst>
          </p:cNvPr>
          <p:cNvPicPr>
            <a:picLocks noChangeAspect="1"/>
          </p:cNvPicPr>
          <p:nvPr/>
        </p:nvPicPr>
        <p:blipFill>
          <a:blip r:embed="rId3"/>
          <a:stretch>
            <a:fillRect/>
          </a:stretch>
        </p:blipFill>
        <p:spPr>
          <a:xfrm>
            <a:off x="-1" y="0"/>
            <a:ext cx="12192001" cy="3322394"/>
          </a:xfrm>
          <a:prstGeom prst="rect">
            <a:avLst/>
          </a:prstGeom>
        </p:spPr>
      </p:pic>
      <p:pic>
        <p:nvPicPr>
          <p:cNvPr id="10" name="Picture 9">
            <a:extLst>
              <a:ext uri="{FF2B5EF4-FFF2-40B4-BE49-F238E27FC236}">
                <a16:creationId xmlns:a16="http://schemas.microsoft.com/office/drawing/2014/main" id="{88DDC6A2-738D-5551-1B88-2C9E5EFB7A79}"/>
              </a:ext>
            </a:extLst>
          </p:cNvPr>
          <p:cNvPicPr>
            <a:picLocks noChangeAspect="1"/>
          </p:cNvPicPr>
          <p:nvPr/>
        </p:nvPicPr>
        <p:blipFill>
          <a:blip r:embed="rId4"/>
          <a:stretch>
            <a:fillRect/>
          </a:stretch>
        </p:blipFill>
        <p:spPr>
          <a:xfrm>
            <a:off x="4365620" y="2657686"/>
            <a:ext cx="3851623" cy="386253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17" name="Title 1">
            <a:extLst>
              <a:ext uri="{FF2B5EF4-FFF2-40B4-BE49-F238E27FC236}">
                <a16:creationId xmlns:a16="http://schemas.microsoft.com/office/drawing/2014/main" id="{935FC405-EE93-DF2C-4357-6A0F6693DEAB}"/>
              </a:ext>
            </a:extLst>
          </p:cNvPr>
          <p:cNvSpPr>
            <a:spLocks noGrp="1"/>
          </p:cNvSpPr>
          <p:nvPr>
            <p:ph type="title"/>
          </p:nvPr>
        </p:nvSpPr>
        <p:spPr>
          <a:xfrm>
            <a:off x="798852" y="664440"/>
            <a:ext cx="10985157" cy="1758437"/>
          </a:xfrm>
          <a:effectLst>
            <a:glow rad="190500">
              <a:schemeClr val="accent1">
                <a:satMod val="175000"/>
                <a:alpha val="40000"/>
              </a:schemeClr>
            </a:glow>
            <a:outerShdw blurRad="571500" dist="38100" dir="5400000" algn="t" rotWithShape="0">
              <a:prstClr val="black">
                <a:alpha val="38000"/>
              </a:prstClr>
            </a:outerShdw>
            <a:softEdge rad="12700"/>
          </a:effectLst>
        </p:spPr>
        <p:txBody>
          <a:bodyPr>
            <a:normAutofit/>
          </a:bodyPr>
          <a:lstStyle/>
          <a:p>
            <a:pPr algn="r"/>
            <a:r>
              <a:rPr lang="en-US" sz="4800" b="1" i="0" dirty="0">
                <a:solidFill>
                  <a:schemeClr val="bg1"/>
                </a:solidFill>
                <a:effectLst/>
                <a:latin typeface="Euclid Circular B" panose="020B0504000000000000"/>
              </a:rPr>
              <a:t>5x </a:t>
            </a:r>
            <a:r>
              <a:rPr lang="tr-TR" sz="4800" b="1" i="0" dirty="0">
                <a:solidFill>
                  <a:schemeClr val="bg1"/>
                </a:solidFill>
                <a:effectLst/>
                <a:latin typeface="Lexend"/>
              </a:rPr>
              <a:t>ABP Personal Licence</a:t>
            </a:r>
            <a:endParaRPr lang="en-US" sz="4800" b="1" noProof="0" dirty="0">
              <a:solidFill>
                <a:schemeClr val="bg1"/>
              </a:solidFill>
              <a:latin typeface="Euclid Circular B" panose="020B0504000000000000"/>
              <a:ea typeface="Euclid Circular B" panose="020B0504000000000000" pitchFamily="34" charset="0"/>
            </a:endParaRPr>
          </a:p>
        </p:txBody>
      </p:sp>
      <p:sp>
        <p:nvSpPr>
          <p:cNvPr id="19" name="TextBox 18">
            <a:extLst>
              <a:ext uri="{FF2B5EF4-FFF2-40B4-BE49-F238E27FC236}">
                <a16:creationId xmlns:a16="http://schemas.microsoft.com/office/drawing/2014/main" id="{03FBDA1F-7E47-8A54-E223-E09B39D4C32B}"/>
              </a:ext>
            </a:extLst>
          </p:cNvPr>
          <p:cNvSpPr txBox="1"/>
          <p:nvPr/>
        </p:nvSpPr>
        <p:spPr>
          <a:xfrm>
            <a:off x="5435725" y="1899657"/>
            <a:ext cx="6303194" cy="523220"/>
          </a:xfrm>
          <a:prstGeom prst="rect">
            <a:avLst/>
          </a:prstGeom>
          <a:noFill/>
        </p:spPr>
        <p:txBody>
          <a:bodyPr wrap="square">
            <a:spAutoFit/>
          </a:bodyPr>
          <a:lstStyle/>
          <a:p>
            <a:pPr algn="r"/>
            <a:r>
              <a:rPr lang="tr-TR" sz="2800" b="1" dirty="0">
                <a:solidFill>
                  <a:schemeClr val="tx1">
                    <a:lumMod val="95000"/>
                    <a:lumOff val="5000"/>
                  </a:schemeClr>
                </a:solidFill>
              </a:rPr>
              <a:t>https://abp.io/community/raffles</a:t>
            </a:r>
          </a:p>
        </p:txBody>
      </p:sp>
    </p:spTree>
    <p:extLst>
      <p:ext uri="{BB962C8B-B14F-4D97-AF65-F5344CB8AC3E}">
        <p14:creationId xmlns:p14="http://schemas.microsoft.com/office/powerpoint/2010/main" val="364222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29025BB-AD1B-87F3-FA0C-189D04B127B4}"/>
              </a:ext>
            </a:extLst>
          </p:cNvPr>
          <p:cNvSpPr txBox="1">
            <a:spLocks/>
          </p:cNvSpPr>
          <p:nvPr/>
        </p:nvSpPr>
        <p:spPr>
          <a:xfrm>
            <a:off x="0" y="0"/>
            <a:ext cx="12072551" cy="673443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9800" dirty="0"/>
              <a:t>🙌</a:t>
            </a:r>
            <a:endParaRPr lang="en-US" sz="9800" dirty="0"/>
          </a:p>
          <a:p>
            <a:pPr algn="ctr"/>
            <a:endParaRPr lang="en-US" b="1" dirty="0">
              <a:solidFill>
                <a:srgbClr val="292D33"/>
              </a:solidFill>
              <a:latin typeface="Euclid Circular B" panose="020B0504000000000000" pitchFamily="34" charset="0"/>
            </a:endParaRPr>
          </a:p>
          <a:p>
            <a:pPr algn="ctr"/>
            <a:r>
              <a:rPr lang="en-US" sz="6200" b="1" dirty="0">
                <a:solidFill>
                  <a:srgbClr val="292D33"/>
                </a:solidFill>
                <a:latin typeface="Euclid Circular B" panose="020B0504000000000000" pitchFamily="34" charset="0"/>
              </a:rPr>
              <a:t>.NET Developers</a:t>
            </a:r>
            <a:r>
              <a:rPr lang="en-US" sz="6200" b="1" dirty="0">
                <a:solidFill>
                  <a:srgbClr val="292D33"/>
                </a:solidFill>
                <a:latin typeface="Euclid Circular B" panose="020B0504000000000000" pitchFamily="34" charset="0"/>
                <a:ea typeface="Euclid Circular B" panose="020B0504000000000000" pitchFamily="34" charset="0"/>
              </a:rPr>
              <a:t>?</a:t>
            </a:r>
          </a:p>
          <a:p>
            <a:pPr algn="ctr"/>
            <a:endParaRPr lang="en-US" b="1" dirty="0">
              <a:solidFill>
                <a:srgbClr val="292D33"/>
              </a:solidFill>
              <a:latin typeface="Euclid Circular B" panose="020B0504000000000000" pitchFamily="34" charset="0"/>
              <a:ea typeface="Euclid Circular B" panose="020B0504000000000000" pitchFamily="34" charset="0"/>
            </a:endParaRPr>
          </a:p>
          <a:p>
            <a:pPr algn="ctr"/>
            <a:r>
              <a:rPr lang="en-US" sz="6200" b="1" dirty="0">
                <a:solidFill>
                  <a:srgbClr val="292D33"/>
                </a:solidFill>
                <a:latin typeface="Euclid Circular B" panose="020B0504000000000000" pitchFamily="34" charset="0"/>
              </a:rPr>
              <a:t>Use AI in a real-world project?</a:t>
            </a:r>
            <a:endParaRPr lang="en-US" sz="6200" b="1" dirty="0">
              <a:solidFill>
                <a:srgbClr val="292D33"/>
              </a:solidFill>
              <a:latin typeface="Euclid Circular B" panose="020B0504000000000000" pitchFamily="34" charset="0"/>
              <a:ea typeface="Euclid Circular B" panose="020B0504000000000000" pitchFamily="34" charset="0"/>
            </a:endParaRPr>
          </a:p>
          <a:p>
            <a:pPr algn="ctr"/>
            <a:endParaRPr lang="en-US" b="1"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35672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469900"/>
            <a:ext cx="10515600" cy="1058863"/>
          </a:xfrm>
        </p:spPr>
        <p:txBody>
          <a:bodyPr/>
          <a:lstStyle/>
          <a:p>
            <a:r>
              <a:rPr lang="en-US" noProof="0" dirty="0">
                <a:latin typeface="Euclid Circular B" panose="020B0504000000000000" pitchFamily="34" charset="0"/>
                <a:ea typeface="Euclid Circular B" panose="020B0504000000000000" pitchFamily="34" charset="0"/>
              </a:rPr>
              <a:t>Agenda</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2198947"/>
            <a:ext cx="10515600" cy="4351338"/>
          </a:xfrm>
        </p:spPr>
        <p:txBody>
          <a:bodyPr>
            <a:normAutofit/>
          </a:bodyPr>
          <a:lstStyle/>
          <a:p>
            <a:r>
              <a:rPr lang="en-US" sz="4800" dirty="0">
                <a:latin typeface="Euclid Circular B" panose="020B0504000000000000" pitchFamily="34" charset="0"/>
                <a:ea typeface="Euclid Circular B" panose="020B0504000000000000" pitchFamily="34" charset="0"/>
              </a:rPr>
              <a:t> What’s AI?</a:t>
            </a:r>
          </a:p>
          <a:p>
            <a:r>
              <a:rPr lang="en-US" sz="4800" dirty="0">
                <a:latin typeface="Euclid Circular B" panose="020B0504000000000000" pitchFamily="34" charset="0"/>
                <a:ea typeface="Euclid Circular B" panose="020B0504000000000000" pitchFamily="34" charset="0"/>
              </a:rPr>
              <a:t> The past, present and future of AI</a:t>
            </a:r>
          </a:p>
          <a:p>
            <a:r>
              <a:rPr lang="en-US" sz="4800" dirty="0">
                <a:latin typeface="Euclid Circular B" panose="020B0504000000000000" pitchFamily="34" charset="0"/>
                <a:ea typeface="Euclid Circular B" panose="020B0504000000000000" pitchFamily="34" charset="0"/>
              </a:rPr>
              <a:t> AI for .NET Developers</a:t>
            </a:r>
          </a:p>
          <a:p>
            <a:r>
              <a:rPr lang="en-US" sz="4800" dirty="0">
                <a:latin typeface="Euclid Circular B" panose="020B0504000000000000" pitchFamily="34" charset="0"/>
                <a:ea typeface="Euclid Circular B" panose="020B0504000000000000" pitchFamily="34" charset="0"/>
              </a:rPr>
              <a:t> Live Coding</a:t>
            </a:r>
          </a:p>
        </p:txBody>
      </p:sp>
    </p:spTree>
    <p:extLst>
      <p:ext uri="{BB962C8B-B14F-4D97-AF65-F5344CB8AC3E}">
        <p14:creationId xmlns:p14="http://schemas.microsoft.com/office/powerpoint/2010/main" val="72184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D02B02E-6412-AE70-9B2F-93F2177590E8}"/>
              </a:ext>
            </a:extLst>
          </p:cNvPr>
          <p:cNvSpPr>
            <a:spLocks noGrp="1"/>
          </p:cNvSpPr>
          <p:nvPr>
            <p:ph idx="1"/>
          </p:nvPr>
        </p:nvSpPr>
        <p:spPr>
          <a:xfrm>
            <a:off x="680545" y="780337"/>
            <a:ext cx="11280227" cy="2877234"/>
          </a:xfrm>
        </p:spPr>
        <p:txBody>
          <a:bodyPr>
            <a:normAutofit/>
          </a:bodyPr>
          <a:lstStyle/>
          <a:p>
            <a:pPr marL="0" indent="0">
              <a:buNone/>
            </a:pPr>
            <a:r>
              <a:rPr lang="en-US" sz="4800" b="1" dirty="0">
                <a:latin typeface="Euclid Circular B" panose="020B0504000000000000"/>
                <a:ea typeface="Euclid Circular B" panose="020B0504000000000000" pitchFamily="34" charset="0"/>
              </a:rPr>
              <a:t>What’s AI?</a:t>
            </a:r>
          </a:p>
          <a:p>
            <a:pPr marL="0" indent="0">
              <a:buNone/>
            </a:pPr>
            <a:r>
              <a:rPr lang="en-US" sz="4400" dirty="0"/>
              <a:t>Enables machines to perform human-like tasks</a:t>
            </a:r>
            <a:endParaRPr lang="en-US" sz="4400" b="1" dirty="0">
              <a:latin typeface="Euclid Circular B" panose="020B0504000000000000" pitchFamily="34" charset="0"/>
              <a:ea typeface="Euclid Circular B" panose="020B0504000000000000" pitchFamily="34" charset="0"/>
            </a:endParaRPr>
          </a:p>
        </p:txBody>
      </p:sp>
      <p:sp>
        <p:nvSpPr>
          <p:cNvPr id="5" name="Content Placeholder 2">
            <a:extLst>
              <a:ext uri="{FF2B5EF4-FFF2-40B4-BE49-F238E27FC236}">
                <a16:creationId xmlns:a16="http://schemas.microsoft.com/office/drawing/2014/main" id="{E983C9C6-C92B-3527-070E-B6CB92156CF3}"/>
              </a:ext>
            </a:extLst>
          </p:cNvPr>
          <p:cNvSpPr txBox="1">
            <a:spLocks/>
          </p:cNvSpPr>
          <p:nvPr/>
        </p:nvSpPr>
        <p:spPr>
          <a:xfrm>
            <a:off x="231228" y="3090042"/>
            <a:ext cx="9052034" cy="2987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4400" dirty="0">
                <a:latin typeface="Euclid Circular B" panose="020B0504000000000000"/>
              </a:rPr>
              <a:t>Machine Learning</a:t>
            </a:r>
          </a:p>
          <a:p>
            <a:pPr lvl="1"/>
            <a:r>
              <a:rPr lang="en-US" sz="4400" dirty="0">
                <a:latin typeface="Euclid Circular B" panose="020B0504000000000000"/>
              </a:rPr>
              <a:t>Deep Learning</a:t>
            </a:r>
          </a:p>
          <a:p>
            <a:pPr lvl="1"/>
            <a:r>
              <a:rPr lang="en-US" sz="4400" dirty="0">
                <a:latin typeface="Euclid Circular B" panose="020B0504000000000000"/>
              </a:rPr>
              <a:t>LLMs</a:t>
            </a:r>
            <a:endParaRPr lang="en-US" sz="4800" b="1" dirty="0">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03474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24715</TotalTime>
  <Words>1640</Words>
  <Application>Microsoft Office PowerPoint</Application>
  <PresentationFormat>Widescreen</PresentationFormat>
  <Paragraphs>216</Paragraphs>
  <Slides>22</Slides>
  <Notes>20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72Brand</vt:lpstr>
      <vt:lpstr>Arial</vt:lpstr>
      <vt:lpstr>Calibri</vt:lpstr>
      <vt:lpstr>Calibri Light</vt:lpstr>
      <vt:lpstr>Euclid Circular B</vt:lpstr>
      <vt:lpstr>Lexend</vt:lpstr>
      <vt:lpstr>Poppins</vt:lpstr>
      <vt:lpstr>Segoe UI Variable Text Semibold</vt:lpstr>
      <vt:lpstr>Office Theme</vt:lpstr>
      <vt:lpstr>AI as a Simple Developer</vt:lpstr>
      <vt:lpstr>PowerPoint Presentation</vt:lpstr>
      <vt:lpstr>PowerPoint Presentation</vt:lpstr>
      <vt:lpstr>Open-source Framework on </vt:lpstr>
      <vt:lpstr>What is ABP Framework?</vt:lpstr>
      <vt:lpstr>5x ABP Personal Licence</vt:lpstr>
      <vt:lpstr>PowerPoint Presentation</vt:lpstr>
      <vt:lpstr>Agenda</vt:lpstr>
      <vt:lpstr>PowerPoint Presentation</vt:lpstr>
      <vt:lpstr>The past, present, and future of AI</vt:lpstr>
      <vt:lpstr>1956 — The Birth of Artificial Intelligence</vt:lpstr>
      <vt:lpstr>1956 — The Birth of Artificial Intelligence</vt:lpstr>
      <vt:lpstr>AI for Developers</vt:lpstr>
      <vt:lpstr>PowerPoint Presentation</vt:lpstr>
      <vt:lpstr>PowerPoint Presentation</vt:lpstr>
      <vt:lpstr>PowerPoint Presentation</vt:lpstr>
      <vt:lpstr>Download Ollama</vt:lpstr>
      <vt:lpstr>Run Ollama</vt:lpstr>
      <vt:lpstr>Reliable?</vt:lpstr>
      <vt:lpstr>PowerPoint Presentation</vt:lpstr>
      <vt:lpstr>Live Coding: Photo Picker</vt:lpstr>
      <vt:lpstr>Alper EBİÇOĞLU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Monolith First for Microservice Architecture</dc:title>
  <dc:creator>Halil Kalkan</dc:creator>
  <cp:lastModifiedBy>Alper Ebiçoğlu</cp:lastModifiedBy>
  <cp:revision>1109</cp:revision>
  <dcterms:created xsi:type="dcterms:W3CDTF">2022-02-27T10:42:11Z</dcterms:created>
  <dcterms:modified xsi:type="dcterms:W3CDTF">2025-02-06T15:18:52Z</dcterms:modified>
</cp:coreProperties>
</file>