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0" r:id="rId3"/>
    <p:sldId id="296" r:id="rId4"/>
    <p:sldId id="342" r:id="rId5"/>
    <p:sldId id="257" r:id="rId6"/>
    <p:sldId id="259" r:id="rId7"/>
    <p:sldId id="289" r:id="rId8"/>
    <p:sldId id="261" r:id="rId9"/>
    <p:sldId id="260" r:id="rId10"/>
    <p:sldId id="263" r:id="rId11"/>
    <p:sldId id="262" r:id="rId12"/>
    <p:sldId id="327" r:id="rId13"/>
    <p:sldId id="326" r:id="rId14"/>
    <p:sldId id="325" r:id="rId15"/>
    <p:sldId id="304" r:id="rId16"/>
    <p:sldId id="305" r:id="rId17"/>
    <p:sldId id="306" r:id="rId18"/>
    <p:sldId id="307" r:id="rId19"/>
    <p:sldId id="308" r:id="rId20"/>
    <p:sldId id="328" r:id="rId21"/>
    <p:sldId id="298" r:id="rId22"/>
    <p:sldId id="313" r:id="rId23"/>
    <p:sldId id="301" r:id="rId24"/>
    <p:sldId id="316" r:id="rId25"/>
    <p:sldId id="317" r:id="rId26"/>
    <p:sldId id="336" r:id="rId27"/>
    <p:sldId id="337" r:id="rId28"/>
    <p:sldId id="338" r:id="rId29"/>
    <p:sldId id="339" r:id="rId30"/>
    <p:sldId id="340" r:id="rId31"/>
    <p:sldId id="319" r:id="rId32"/>
    <p:sldId id="334" r:id="rId33"/>
    <p:sldId id="321" r:id="rId34"/>
    <p:sldId id="329" r:id="rId35"/>
    <p:sldId id="270" r:id="rId36"/>
    <p:sldId id="312" r:id="rId37"/>
    <p:sldId id="330" r:id="rId38"/>
    <p:sldId id="271" r:id="rId39"/>
    <p:sldId id="311" r:id="rId40"/>
    <p:sldId id="331" r:id="rId41"/>
    <p:sldId id="322" r:id="rId42"/>
    <p:sldId id="272" r:id="rId43"/>
    <p:sldId id="332" r:id="rId44"/>
    <p:sldId id="323" r:id="rId45"/>
    <p:sldId id="324" r:id="rId46"/>
    <p:sldId id="333" r:id="rId47"/>
    <p:sldId id="293" r:id="rId48"/>
    <p:sldId id="341" r:id="rId49"/>
    <p:sldId id="275" r:id="rId50"/>
    <p:sldId id="274" r:id="rId51"/>
    <p:sldId id="294" r:id="rId52"/>
    <p:sldId id="288"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B84297"/>
    <a:srgbClr val="2C441C"/>
    <a:srgbClr val="548235"/>
    <a:srgbClr val="2A176F"/>
    <a:srgbClr val="441837"/>
    <a:srgbClr val="F8F8F8"/>
    <a:srgbClr val="F5F5F5"/>
    <a:srgbClr val="7C739D"/>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63102" autoAdjust="0"/>
  </p:normalViewPr>
  <p:slideViewPr>
    <p:cSldViewPr snapToGrid="0">
      <p:cViewPr varScale="1">
        <p:scale>
          <a:sx n="72" d="100"/>
          <a:sy n="72" d="100"/>
        </p:scale>
        <p:origin x="836" y="48"/>
      </p:cViewPr>
      <p:guideLst/>
    </p:cSldViewPr>
  </p:slideViewPr>
  <p:outlineViewPr>
    <p:cViewPr>
      <p:scale>
        <a:sx n="33" d="100"/>
        <a:sy n="33" d="100"/>
      </p:scale>
      <p:origin x="0" y="-417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9/26/2023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10</a:t>
            </a:fld>
            <a:endParaRPr lang="en-US"/>
          </a:p>
        </p:txBody>
      </p:sp>
    </p:spTree>
    <p:extLst>
      <p:ext uri="{BB962C8B-B14F-4D97-AF65-F5344CB8AC3E}">
        <p14:creationId xmlns:p14="http://schemas.microsoft.com/office/powerpoint/2010/main" val="3330823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800" dirty="0"/>
          </a:p>
        </p:txBody>
      </p:sp>
      <p:sp>
        <p:nvSpPr>
          <p:cNvPr id="4" name="Slide Number Placeholder 3"/>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2433358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3252481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13</a:t>
            </a:fld>
            <a:endParaRPr lang="en-US"/>
          </a:p>
        </p:txBody>
      </p:sp>
    </p:spTree>
    <p:extLst>
      <p:ext uri="{BB962C8B-B14F-4D97-AF65-F5344CB8AC3E}">
        <p14:creationId xmlns:p14="http://schemas.microsoft.com/office/powerpoint/2010/main" val="2718625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739268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3328713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726637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6927942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1550473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solidFill>
                <a:srgbClr val="2B91A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3200031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2935301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6026091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3341551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52227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23</a:t>
            </a:fld>
            <a:endParaRPr lang="en-US"/>
          </a:p>
        </p:txBody>
      </p:sp>
    </p:spTree>
    <p:extLst>
      <p:ext uri="{BB962C8B-B14F-4D97-AF65-F5344CB8AC3E}">
        <p14:creationId xmlns:p14="http://schemas.microsoft.com/office/powerpoint/2010/main" val="39483429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24</a:t>
            </a:fld>
            <a:endParaRPr lang="en-US"/>
          </a:p>
        </p:txBody>
      </p:sp>
    </p:spTree>
    <p:extLst>
      <p:ext uri="{BB962C8B-B14F-4D97-AF65-F5344CB8AC3E}">
        <p14:creationId xmlns:p14="http://schemas.microsoft.com/office/powerpoint/2010/main" val="1856440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25</a:t>
            </a:fld>
            <a:endParaRPr lang="en-US"/>
          </a:p>
        </p:txBody>
      </p:sp>
    </p:spTree>
    <p:extLst>
      <p:ext uri="{BB962C8B-B14F-4D97-AF65-F5344CB8AC3E}">
        <p14:creationId xmlns:p14="http://schemas.microsoft.com/office/powerpoint/2010/main" val="802093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26</a:t>
            </a:fld>
            <a:endParaRPr lang="en-US"/>
          </a:p>
        </p:txBody>
      </p:sp>
    </p:spTree>
    <p:extLst>
      <p:ext uri="{BB962C8B-B14F-4D97-AF65-F5344CB8AC3E}">
        <p14:creationId xmlns:p14="http://schemas.microsoft.com/office/powerpoint/2010/main" val="187137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1" dirty="0"/>
          </a:p>
        </p:txBody>
      </p:sp>
      <p:sp>
        <p:nvSpPr>
          <p:cNvPr id="4" name="Slide Number Placeholder 3"/>
          <p:cNvSpPr>
            <a:spLocks noGrp="1"/>
          </p:cNvSpPr>
          <p:nvPr>
            <p:ph type="sldNum" sz="quarter" idx="5"/>
          </p:nvPr>
        </p:nvSpPr>
        <p:spPr/>
        <p:txBody>
          <a:bodyPr/>
          <a:lstStyle/>
          <a:p>
            <a:fld id="{93F7DAF2-D9FD-4201-8A83-D0347E71DEA5}" type="slidenum">
              <a:rPr lang="en-US" smtClean="0"/>
              <a:t>27</a:t>
            </a:fld>
            <a:endParaRPr lang="en-US"/>
          </a:p>
        </p:txBody>
      </p:sp>
    </p:spTree>
    <p:extLst>
      <p:ext uri="{BB962C8B-B14F-4D97-AF65-F5344CB8AC3E}">
        <p14:creationId xmlns:p14="http://schemas.microsoft.com/office/powerpoint/2010/main" val="41516267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1" dirty="0"/>
          </a:p>
        </p:txBody>
      </p:sp>
      <p:sp>
        <p:nvSpPr>
          <p:cNvPr id="4" name="Slide Number Placeholder 3"/>
          <p:cNvSpPr>
            <a:spLocks noGrp="1"/>
          </p:cNvSpPr>
          <p:nvPr>
            <p:ph type="sldNum" sz="quarter" idx="5"/>
          </p:nvPr>
        </p:nvSpPr>
        <p:spPr/>
        <p:txBody>
          <a:bodyPr/>
          <a:lstStyle/>
          <a:p>
            <a:fld id="{93F7DAF2-D9FD-4201-8A83-D0347E71DEA5}" type="slidenum">
              <a:rPr lang="en-US" smtClean="0"/>
              <a:t>28</a:t>
            </a:fld>
            <a:endParaRPr lang="en-US"/>
          </a:p>
        </p:txBody>
      </p:sp>
    </p:spTree>
    <p:extLst>
      <p:ext uri="{BB962C8B-B14F-4D97-AF65-F5344CB8AC3E}">
        <p14:creationId xmlns:p14="http://schemas.microsoft.com/office/powerpoint/2010/main" val="39932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29</a:t>
            </a:fld>
            <a:endParaRPr lang="en-US"/>
          </a:p>
        </p:txBody>
      </p:sp>
    </p:spTree>
    <p:extLst>
      <p:ext uri="{BB962C8B-B14F-4D97-AF65-F5344CB8AC3E}">
        <p14:creationId xmlns:p14="http://schemas.microsoft.com/office/powerpoint/2010/main" val="366515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1" dirty="0"/>
          </a:p>
        </p:txBody>
      </p:sp>
      <p:sp>
        <p:nvSpPr>
          <p:cNvPr id="4" name="Slide Number Placeholder 3"/>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30</a:t>
            </a:fld>
            <a:endParaRPr lang="en-US"/>
          </a:p>
        </p:txBody>
      </p:sp>
    </p:spTree>
    <p:extLst>
      <p:ext uri="{BB962C8B-B14F-4D97-AF65-F5344CB8AC3E}">
        <p14:creationId xmlns:p14="http://schemas.microsoft.com/office/powerpoint/2010/main" val="40984894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31</a:t>
            </a:fld>
            <a:endParaRPr lang="en-US"/>
          </a:p>
        </p:txBody>
      </p:sp>
    </p:spTree>
    <p:extLst>
      <p:ext uri="{BB962C8B-B14F-4D97-AF65-F5344CB8AC3E}">
        <p14:creationId xmlns:p14="http://schemas.microsoft.com/office/powerpoint/2010/main" val="2666625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32</a:t>
            </a:fld>
            <a:endParaRPr lang="en-US"/>
          </a:p>
        </p:txBody>
      </p:sp>
    </p:spTree>
    <p:extLst>
      <p:ext uri="{BB962C8B-B14F-4D97-AF65-F5344CB8AC3E}">
        <p14:creationId xmlns:p14="http://schemas.microsoft.com/office/powerpoint/2010/main" val="569419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 avoid mistakes.</a:t>
            </a:r>
          </a:p>
          <a:p>
            <a:pPr marL="0" indent="0">
              <a:buFontTx/>
              <a:buNone/>
            </a:pPr>
            <a:endParaRPr lang="en-US"/>
          </a:p>
          <a:p>
            <a:pPr marL="0" indent="0">
              <a:buFontTx/>
              <a:buNone/>
            </a:pPr>
            <a:r>
              <a:rPr lang="en-US" dirty="0"/>
              <a:t>We set the </a:t>
            </a:r>
            <a:r>
              <a:rPr lang="en-US" dirty="0" err="1"/>
              <a:t>TenantId</a:t>
            </a:r>
            <a:r>
              <a:rPr lang="en-US" dirty="0"/>
              <a:t> for a new multi-tenant entity in the constructor.</a:t>
            </a:r>
          </a:p>
          <a:p>
            <a:pPr marL="0" indent="0">
              <a:buFontTx/>
              <a:buNone/>
            </a:pPr>
            <a:r>
              <a:rPr lang="en-US" dirty="0"/>
              <a:t>We get the active TenantId from the active tenant’s scope and set it.</a:t>
            </a:r>
          </a:p>
          <a:p>
            <a:pPr marL="0" indent="0">
              <a:buFontTx/>
              <a:buNone/>
            </a:pPr>
            <a:r>
              <a:rPr lang="en-US" dirty="0"/>
              <a:t>This way we are sure that TenantId is always being set</a:t>
            </a:r>
          </a:p>
        </p:txBody>
      </p:sp>
      <p:sp>
        <p:nvSpPr>
          <p:cNvPr id="4" name="Slide Number Placeholder 3"/>
          <p:cNvSpPr>
            <a:spLocks noGrp="1"/>
          </p:cNvSpPr>
          <p:nvPr>
            <p:ph type="sldNum" sz="quarter" idx="5"/>
          </p:nvPr>
        </p:nvSpPr>
        <p:spPr/>
        <p:txBody>
          <a:bodyPr/>
          <a:lstStyle/>
          <a:p>
            <a:fld id="{93F7DAF2-D9FD-4201-8A83-D0347E71DEA5}" type="slidenum">
              <a:rPr lang="en-US" smtClean="0"/>
              <a:t>33</a:t>
            </a:fld>
            <a:endParaRPr lang="en-US"/>
          </a:p>
        </p:txBody>
      </p:sp>
    </p:spTree>
    <p:extLst>
      <p:ext uri="{BB962C8B-B14F-4D97-AF65-F5344CB8AC3E}">
        <p14:creationId xmlns:p14="http://schemas.microsoft.com/office/powerpoint/2010/main" val="3615225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34</a:t>
            </a:fld>
            <a:endParaRPr lang="en-US"/>
          </a:p>
        </p:txBody>
      </p:sp>
    </p:spTree>
    <p:extLst>
      <p:ext uri="{BB962C8B-B14F-4D97-AF65-F5344CB8AC3E}">
        <p14:creationId xmlns:p14="http://schemas.microsoft.com/office/powerpoint/2010/main" val="26917528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35</a:t>
            </a:fld>
            <a:endParaRPr lang="en-US"/>
          </a:p>
        </p:txBody>
      </p:sp>
    </p:spTree>
    <p:extLst>
      <p:ext uri="{BB962C8B-B14F-4D97-AF65-F5344CB8AC3E}">
        <p14:creationId xmlns:p14="http://schemas.microsoft.com/office/powerpoint/2010/main" val="28323611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36</a:t>
            </a:fld>
            <a:endParaRPr lang="en-US"/>
          </a:p>
        </p:txBody>
      </p:sp>
    </p:spTree>
    <p:extLst>
      <p:ext uri="{BB962C8B-B14F-4D97-AF65-F5344CB8AC3E}">
        <p14:creationId xmlns:p14="http://schemas.microsoft.com/office/powerpoint/2010/main" val="3730940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37</a:t>
            </a:fld>
            <a:endParaRPr lang="en-US"/>
          </a:p>
        </p:txBody>
      </p:sp>
    </p:spTree>
    <p:extLst>
      <p:ext uri="{BB962C8B-B14F-4D97-AF65-F5344CB8AC3E}">
        <p14:creationId xmlns:p14="http://schemas.microsoft.com/office/powerpoint/2010/main" val="1125397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HTTP request, you can only query for the active tenant.</a:t>
            </a:r>
          </a:p>
          <a:p>
            <a:r>
              <a:rPr lang="en-US" dirty="0"/>
              <a:t>But sometimes it may be necessary to change the active tenant.</a:t>
            </a:r>
          </a:p>
          <a:p>
            <a:r>
              <a:rPr lang="en-US" dirty="0"/>
              <a:t>For example when you have background job that generates reports for each tenant (or in Windows Services)</a:t>
            </a:r>
          </a:p>
          <a:p>
            <a:endParaRPr lang="en-US" dirty="0"/>
          </a:p>
          <a:p>
            <a:r>
              <a:rPr lang="en-US" dirty="0"/>
              <a:t>In this case, we use a disposable method which is being used with “using” keyword.</a:t>
            </a:r>
          </a:p>
          <a:p>
            <a:r>
              <a:rPr lang="en-US" dirty="0"/>
              <a:t>Here we keep the original tenant in a temporary variable and set the new tenant.</a:t>
            </a:r>
          </a:p>
          <a:p>
            <a:r>
              <a:rPr lang="en-US" dirty="0"/>
              <a:t>Doing this, we filter all queries by this tenant. </a:t>
            </a:r>
          </a:p>
          <a:p>
            <a:r>
              <a:rPr lang="en-US" dirty="0"/>
              <a:t>Then we restore the original tenant after using the existing statement.</a:t>
            </a:r>
          </a:p>
        </p:txBody>
      </p:sp>
      <p:sp>
        <p:nvSpPr>
          <p:cNvPr id="4" name="Slide Number Placeholder 3"/>
          <p:cNvSpPr>
            <a:spLocks noGrp="1"/>
          </p:cNvSpPr>
          <p:nvPr>
            <p:ph type="sldNum" sz="quarter" idx="5"/>
          </p:nvPr>
        </p:nvSpPr>
        <p:spPr/>
        <p:txBody>
          <a:bodyPr/>
          <a:lstStyle/>
          <a:p>
            <a:fld id="{93F7DAF2-D9FD-4201-8A83-D0347E71DEA5}" type="slidenum">
              <a:rPr lang="en-US" smtClean="0"/>
              <a:t>38</a:t>
            </a:fld>
            <a:endParaRPr lang="en-US"/>
          </a:p>
        </p:txBody>
      </p:sp>
    </p:spTree>
    <p:extLst>
      <p:ext uri="{BB962C8B-B14F-4D97-AF65-F5344CB8AC3E}">
        <p14:creationId xmlns:p14="http://schemas.microsoft.com/office/powerpoint/2010/main" val="137033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39</a:t>
            </a:fld>
            <a:endParaRPr lang="en-US"/>
          </a:p>
        </p:txBody>
      </p:sp>
    </p:spTree>
    <p:extLst>
      <p:ext uri="{BB962C8B-B14F-4D97-AF65-F5344CB8AC3E}">
        <p14:creationId xmlns:p14="http://schemas.microsoft.com/office/powerpoint/2010/main" val="1564070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11919066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40</a:t>
            </a:fld>
            <a:endParaRPr lang="en-US"/>
          </a:p>
        </p:txBody>
      </p:sp>
    </p:spTree>
    <p:extLst>
      <p:ext uri="{BB962C8B-B14F-4D97-AF65-F5344CB8AC3E}">
        <p14:creationId xmlns:p14="http://schemas.microsoft.com/office/powerpoint/2010/main" val="3024216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41</a:t>
            </a:fld>
            <a:endParaRPr lang="en-US"/>
          </a:p>
        </p:txBody>
      </p:sp>
    </p:spTree>
    <p:extLst>
      <p:ext uri="{BB962C8B-B14F-4D97-AF65-F5344CB8AC3E}">
        <p14:creationId xmlns:p14="http://schemas.microsoft.com/office/powerpoint/2010/main" val="21195779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42</a:t>
            </a:fld>
            <a:endParaRPr lang="en-US"/>
          </a:p>
        </p:txBody>
      </p:sp>
    </p:spTree>
    <p:extLst>
      <p:ext uri="{BB962C8B-B14F-4D97-AF65-F5344CB8AC3E}">
        <p14:creationId xmlns:p14="http://schemas.microsoft.com/office/powerpoint/2010/main" val="18044142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43</a:t>
            </a:fld>
            <a:endParaRPr lang="en-US"/>
          </a:p>
        </p:txBody>
      </p:sp>
    </p:spTree>
    <p:extLst>
      <p:ext uri="{BB962C8B-B14F-4D97-AF65-F5344CB8AC3E}">
        <p14:creationId xmlns:p14="http://schemas.microsoft.com/office/powerpoint/2010/main" val="30624401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93F7DAF2-D9FD-4201-8A83-D0347E71DEA5}" type="slidenum">
              <a:rPr lang="en-US" smtClean="0"/>
              <a:t>44</a:t>
            </a:fld>
            <a:endParaRPr lang="en-US"/>
          </a:p>
        </p:txBody>
      </p:sp>
    </p:spTree>
    <p:extLst>
      <p:ext uri="{BB962C8B-B14F-4D97-AF65-F5344CB8AC3E}">
        <p14:creationId xmlns:p14="http://schemas.microsoft.com/office/powerpoint/2010/main" val="2334551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45</a:t>
            </a:fld>
            <a:endParaRPr lang="en-US"/>
          </a:p>
        </p:txBody>
      </p:sp>
    </p:spTree>
    <p:extLst>
      <p:ext uri="{BB962C8B-B14F-4D97-AF65-F5344CB8AC3E}">
        <p14:creationId xmlns:p14="http://schemas.microsoft.com/office/powerpoint/2010/main" val="248722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46</a:t>
            </a:fld>
            <a:endParaRPr lang="en-US"/>
          </a:p>
        </p:txBody>
      </p:sp>
    </p:spTree>
    <p:extLst>
      <p:ext uri="{BB962C8B-B14F-4D97-AF65-F5344CB8AC3E}">
        <p14:creationId xmlns:p14="http://schemas.microsoft.com/office/powerpoint/2010/main" val="1964565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47</a:t>
            </a:fld>
            <a:endParaRPr lang="en-US"/>
          </a:p>
        </p:txBody>
      </p:sp>
    </p:spTree>
    <p:extLst>
      <p:ext uri="{BB962C8B-B14F-4D97-AF65-F5344CB8AC3E}">
        <p14:creationId xmlns:p14="http://schemas.microsoft.com/office/powerpoint/2010/main" val="1963547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93F7DAF2-D9FD-4201-8A83-D0347E71DEA5}" type="slidenum">
              <a:rPr lang="en-US" smtClean="0"/>
              <a:t>48</a:t>
            </a:fld>
            <a:endParaRPr lang="en-US"/>
          </a:p>
        </p:txBody>
      </p:sp>
    </p:spTree>
    <p:extLst>
      <p:ext uri="{BB962C8B-B14F-4D97-AF65-F5344CB8AC3E}">
        <p14:creationId xmlns:p14="http://schemas.microsoft.com/office/powerpoint/2010/main" val="646526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49</a:t>
            </a:fld>
            <a:endParaRPr lang="en-US"/>
          </a:p>
        </p:txBody>
      </p:sp>
    </p:spTree>
    <p:extLst>
      <p:ext uri="{BB962C8B-B14F-4D97-AF65-F5344CB8AC3E}">
        <p14:creationId xmlns:p14="http://schemas.microsoft.com/office/powerpoint/2010/main" val="4160774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50</a:t>
            </a:fld>
            <a:endParaRPr lang="en-US"/>
          </a:p>
        </p:txBody>
      </p:sp>
    </p:spTree>
    <p:extLst>
      <p:ext uri="{BB962C8B-B14F-4D97-AF65-F5344CB8AC3E}">
        <p14:creationId xmlns:p14="http://schemas.microsoft.com/office/powerpoint/2010/main" val="20285474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51</a:t>
            </a:fld>
            <a:endParaRPr lang="en-US"/>
          </a:p>
        </p:txBody>
      </p:sp>
    </p:spTree>
    <p:extLst>
      <p:ext uri="{BB962C8B-B14F-4D97-AF65-F5344CB8AC3E}">
        <p14:creationId xmlns:p14="http://schemas.microsoft.com/office/powerpoint/2010/main" val="3939221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52</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Architectural approach</a:t>
            </a:r>
            <a:r>
              <a:rPr lang="en-US" b="1" u="none" noProof="0" dirty="0">
                <a:latin typeface="Euclid Circular B" panose="020B0504000000000000" pitchFamily="34" charset="0"/>
                <a:ea typeface="Euclid Circular B" panose="020B0504000000000000" pitchFamily="34" charset="0"/>
              </a:rPr>
              <a:t> to build SaaS </a:t>
            </a:r>
            <a:endParaRPr lang="en-US" b="1" u="none" dirty="0"/>
          </a:p>
          <a:p>
            <a:pPr marL="171450" indent="-171450">
              <a:buFont typeface="Arial" panose="020B0604020202020204" pitchFamily="34" charset="0"/>
              <a:buChar char="•"/>
            </a:pPr>
            <a:r>
              <a:rPr lang="en-US" b="1" dirty="0"/>
              <a:t>Hardware + Software resources</a:t>
            </a:r>
            <a:r>
              <a:rPr lang="en-US" dirty="0"/>
              <a:t> </a:t>
            </a:r>
            <a:r>
              <a:rPr lang="en-US" b="1" dirty="0"/>
              <a:t>shared</a:t>
            </a:r>
            <a:r>
              <a:rPr lang="en-US" dirty="0"/>
              <a:t> btw tenants.</a:t>
            </a:r>
          </a:p>
          <a:p>
            <a:pPr marL="171450" indent="-171450">
              <a:buFont typeface="Arial" panose="020B0604020202020204" pitchFamily="34" charset="0"/>
              <a:buChar char="•"/>
            </a:pPr>
            <a:r>
              <a:rPr lang="en-US" dirty="0"/>
              <a:t>Tenant's </a:t>
            </a:r>
            <a:r>
              <a:rPr lang="en-US" b="1" dirty="0"/>
              <a:t>data and configurations are logically or physically separated</a:t>
            </a:r>
            <a:r>
              <a:rPr lang="en-US" dirty="0"/>
              <a:t>. </a:t>
            </a:r>
          </a:p>
          <a:p>
            <a:pPr marL="171450" indent="-171450">
              <a:buFont typeface="Arial" panose="020B0604020202020204" pitchFamily="34" charset="0"/>
              <a:buChar char="•"/>
            </a:pPr>
            <a:r>
              <a:rPr lang="en-US" b="1" dirty="0"/>
              <a:t>Tenants: Customers ---</a:t>
            </a:r>
            <a:r>
              <a:rPr lang="en-US" dirty="0"/>
              <a:t> </a:t>
            </a:r>
            <a:r>
              <a:rPr lang="en-US" b="1" dirty="0"/>
              <a:t>Host: Solution owner</a:t>
            </a:r>
          </a:p>
          <a:p>
            <a:pPr marL="171450" indent="-171450">
              <a:buFont typeface="Arial" panose="020B0604020202020204" pitchFamily="34" charset="0"/>
              <a:buChar char="•"/>
            </a:pP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 </a:t>
            </a:r>
          </a:p>
          <a:p>
            <a:pPr marL="0" indent="0">
              <a:buFont typeface="Arial" panose="020B0604020202020204" pitchFamily="34" charset="0"/>
              <a:buNone/>
            </a:pPr>
            <a:r>
              <a:rPr lang="en-US" b="1" dirty="0">
                <a:latin typeface="Euclid Circular B" panose="020B0504000000000000" pitchFamily="34" charset="0"/>
                <a:ea typeface="Euclid Circular B" panose="020B0504000000000000" pitchFamily="34" charset="0"/>
              </a:rPr>
              <a:t>     </a:t>
            </a:r>
            <a:r>
              <a:rPr lang="en-US" dirty="0"/>
              <a:t>Multi-tenancy system should be designed to </a:t>
            </a:r>
            <a:r>
              <a:rPr lang="en-US" b="1" dirty="0"/>
              <a:t>work seamlessly</a:t>
            </a:r>
            <a:r>
              <a:rPr lang="en-US" dirty="0"/>
              <a:t> and make your application code </a:t>
            </a:r>
            <a:r>
              <a:rPr lang="en-US" b="1" dirty="0"/>
              <a:t>multi-tenancy unaware</a:t>
            </a:r>
            <a:r>
              <a:rPr lang="en-US" dirty="0"/>
              <a:t> as much as 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Y</a:t>
            </a:r>
            <a:r>
              <a:rPr lang="en-US" b="0" i="0" dirty="0"/>
              <a:t>ou shouldn’t </a:t>
            </a:r>
            <a:r>
              <a:rPr lang="en-US" b="1" i="0" dirty="0"/>
              <a:t>pass</a:t>
            </a:r>
            <a:r>
              <a:rPr lang="en-US" b="0" i="0" dirty="0"/>
              <a:t> </a:t>
            </a:r>
            <a:r>
              <a:rPr lang="en-US" b="1" i="1" dirty="0" err="1"/>
              <a:t>TenantId</a:t>
            </a:r>
            <a:r>
              <a:rPr lang="en-US" b="0" i="0" dirty="0"/>
              <a:t> to all your </a:t>
            </a:r>
            <a:r>
              <a:rPr lang="en-US" b="1" i="0" dirty="0"/>
              <a:t>controllers, application services, repositories or domain services</a:t>
            </a:r>
            <a:r>
              <a:rPr lang="en-US" b="0" i="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 Do all tenancy related stuff in a low level layer and keep your business code clean as much as 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dirty="0"/>
          </a:p>
          <a:p>
            <a:r>
              <a:rPr lang="en-US" dirty="0"/>
              <a:t>---</a:t>
            </a:r>
          </a:p>
          <a:p>
            <a:endParaRPr lang="en-US" dirty="0"/>
          </a:p>
          <a:p>
            <a:r>
              <a:rPr lang="en-US" dirty="0"/>
              <a:t>When you want to build a solution, you need to deal first with multi-tenancy.</a:t>
            </a:r>
          </a:p>
          <a:p>
            <a:r>
              <a:rPr lang="en-US" b="0" i="0" dirty="0"/>
              <a:t>Different cloud customers access the same resources..</a:t>
            </a:r>
          </a:p>
          <a:p>
            <a:r>
              <a:rPr lang="en-US" dirty="0"/>
              <a:t>So each client operates within its isolated environment, unaware of the existence of other tenants. </a:t>
            </a:r>
            <a:endParaRPr lang="en-US" b="0" i="0" dirty="0"/>
          </a:p>
          <a:p>
            <a:endParaRPr lang="en-US" b="0" i="0" dirty="0"/>
          </a:p>
          <a:p>
            <a:r>
              <a:rPr lang="en-US" b="0" i="0" dirty="0"/>
              <a:t>Their application data is physically or virtually isolated.</a:t>
            </a:r>
          </a:p>
          <a:p>
            <a:r>
              <a:rPr lang="en-US" b="0" i="0" dirty="0"/>
              <a:t>There are 2 parties in this scenario: Tenants and Host.</a:t>
            </a:r>
          </a:p>
          <a:p>
            <a:r>
              <a:rPr lang="en-US" b="0" i="0" dirty="0"/>
              <a:t>Tenants are our customers and  the host is the owner of the platform </a:t>
            </a:r>
            <a:r>
              <a:rPr lang="en-US" dirty="0"/>
              <a:t>that develops, maintains, and offers the software to customers.</a:t>
            </a:r>
            <a:endParaRPr lang="en-US" b="0" i="0" dirty="0"/>
          </a:p>
          <a:p>
            <a:endParaRPr lang="en-US" b="0" i="0" dirty="0"/>
          </a:p>
          <a:p>
            <a:r>
              <a:rPr lang="en-US" b="0" i="0" dirty="0"/>
              <a:t>— </a:t>
            </a:r>
          </a:p>
          <a:p>
            <a:endParaRPr lang="en-US" b="0" i="0" dirty="0"/>
          </a:p>
          <a:p>
            <a:r>
              <a:rPr lang="en-US" b="0" i="0" dirty="0"/>
              <a:t>Ideally, your application code should not be aware of multi-tenancy related code.</a:t>
            </a:r>
          </a:p>
          <a:p>
            <a:r>
              <a:rPr lang="en-US" b="0" i="0" dirty="0"/>
              <a:t>What I mean is, you shouldn’t pass </a:t>
            </a:r>
            <a:r>
              <a:rPr lang="en-US" b="0" i="1" dirty="0"/>
              <a:t>TenantId</a:t>
            </a:r>
            <a:r>
              <a:rPr lang="en-US" b="0" i="0" dirty="0"/>
              <a:t> to all your controllers, application services, repositories or domain services…</a:t>
            </a:r>
          </a:p>
          <a:p>
            <a:r>
              <a:rPr lang="en-US" b="0" i="0" dirty="0"/>
              <a:t>Do all tenancy related stuff in a low level layer and keep your business code clean as much as possible.</a:t>
            </a:r>
          </a:p>
          <a:p>
            <a:endParaRPr lang="en-US" b="0" i="0" dirty="0"/>
          </a:p>
          <a:p>
            <a:r>
              <a:rPr lang="en-US" b="0" i="0" dirty="0"/>
              <a:t>And also, when a customer wants to setup your solution to his own servers, you should be doing that without any code changes.</a:t>
            </a:r>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a:p>
        </p:txBody>
      </p:sp>
    </p:spTree>
    <p:extLst>
      <p:ext uri="{BB962C8B-B14F-4D97-AF65-F5344CB8AC3E}">
        <p14:creationId xmlns:p14="http://schemas.microsoft.com/office/powerpoint/2010/main" val="2523079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dirty="0"/>
          </a:p>
        </p:txBody>
      </p:sp>
    </p:spTree>
    <p:extLst>
      <p:ext uri="{BB962C8B-B14F-4D97-AF65-F5344CB8AC3E}">
        <p14:creationId xmlns:p14="http://schemas.microsoft.com/office/powerpoint/2010/main" val="417173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273549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u="sng" dirty="0"/>
              <a:t>Data isolation</a:t>
            </a:r>
            <a:r>
              <a:rPr lang="en-US" dirty="0"/>
              <a:t>: Ensuring </a:t>
            </a:r>
            <a:r>
              <a:rPr lang="en-US" b="1" dirty="0"/>
              <a:t>proper data isolation </a:t>
            </a:r>
            <a:r>
              <a:rPr lang="en-US" dirty="0"/>
              <a:t>btw tenants to prevent </a:t>
            </a:r>
            <a:r>
              <a:rPr lang="en-US" b="0" dirty="0"/>
              <a:t>unauthorized access to sensitive information</a:t>
            </a:r>
          </a:p>
          <a:p>
            <a:pPr marL="228600" indent="-228600">
              <a:buFont typeface="+mj-lt"/>
              <a:buAutoNum type="arabicPeriod"/>
            </a:pPr>
            <a:r>
              <a:rPr lang="en-US" b="1" u="sng" dirty="0"/>
              <a:t>Customization and configuration</a:t>
            </a:r>
            <a:r>
              <a:rPr lang="en-US" dirty="0"/>
              <a:t>: Your clients request to customize the application according to their requirements. They want to make </a:t>
            </a:r>
            <a:r>
              <a:rPr lang="en-US" b="1" dirty="0"/>
              <a:t>rebranding and customize the UI, logo, colors. Managing different </a:t>
            </a:r>
            <a:r>
              <a:rPr lang="en-US" dirty="0"/>
              <a:t>configurations and customizations for each tenant without compromising the core architecture can be challenging.</a:t>
            </a:r>
          </a:p>
          <a:p>
            <a:pPr marL="228600" indent="-228600">
              <a:buFont typeface="+mj-lt"/>
              <a:buAutoNum type="arabicPeriod"/>
            </a:pPr>
            <a:r>
              <a:rPr lang="en-US" b="1" u="sng" dirty="0"/>
              <a:t>Performance balance</a:t>
            </a:r>
            <a:r>
              <a:rPr lang="en-US" dirty="0"/>
              <a:t>: </a:t>
            </a:r>
            <a:r>
              <a:rPr lang="en-US" b="1" dirty="0"/>
              <a:t>some customers may use the system extensively </a:t>
            </a:r>
            <a:r>
              <a:rPr lang="en-US" dirty="0"/>
              <a:t>We can call this “Noisy neighbors“. Some tenants can consume too much resources. We should  ensure that the resource usage of one tenant does not negatively impact the performance of other. This should be done by monitoring the system.</a:t>
            </a:r>
          </a:p>
          <a:p>
            <a:pPr marL="228600" indent="-228600">
              <a:buFont typeface="+mj-lt"/>
              <a:buAutoNum type="arabicPeriod"/>
            </a:pPr>
            <a:r>
              <a:rPr lang="en-US" b="1" u="sng" dirty="0"/>
              <a:t>Security:</a:t>
            </a:r>
            <a:r>
              <a:rPr lang="en-US" dirty="0"/>
              <a:t> When a </a:t>
            </a:r>
            <a:r>
              <a:rPr lang="en-US" b="1" dirty="0"/>
              <a:t>hacker</a:t>
            </a:r>
            <a:r>
              <a:rPr lang="en-US" dirty="0"/>
              <a:t> gets into your server he can </a:t>
            </a:r>
            <a:r>
              <a:rPr lang="en-US" b="1" dirty="0"/>
              <a:t>steal all your client data</a:t>
            </a:r>
            <a:r>
              <a:rPr lang="en-US" dirty="0"/>
              <a:t>. Also if you have a security hole, </a:t>
            </a:r>
            <a:r>
              <a:rPr lang="en-US" b="1" dirty="0"/>
              <a:t>a tenant can gain access </a:t>
            </a:r>
            <a:r>
              <a:rPr lang="en-US" dirty="0"/>
              <a:t>to other tenant’s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u="sng" dirty="0">
                <a:latin typeface="Euclid Circular B" panose="020B0504000000000000" pitchFamily="34" charset="0"/>
                <a:ea typeface="Euclid Circular B" panose="020B0504000000000000" pitchFamily="34" charset="0"/>
              </a:rPr>
              <a:t>Backup and recovery</a:t>
            </a:r>
            <a:r>
              <a:rPr lang="en-US" sz="1200" b="1" dirty="0">
                <a:latin typeface="Euclid Circular B" panose="020B0504000000000000" pitchFamily="34" charset="0"/>
                <a:ea typeface="Euclid Circular B" panose="020B0504000000000000" pitchFamily="34" charset="0"/>
              </a:rPr>
              <a:t>:</a:t>
            </a:r>
            <a:r>
              <a:rPr lang="en-US" sz="1200" dirty="0">
                <a:latin typeface="Euclid Circular B" panose="020B0504000000000000" pitchFamily="34" charset="0"/>
                <a:ea typeface="Euclid Circular B" panose="020B0504000000000000" pitchFamily="34" charset="0"/>
              </a:rPr>
              <a:t>  This involves </a:t>
            </a:r>
            <a:r>
              <a:rPr lang="en-US" sz="1200" b="1" dirty="0">
                <a:latin typeface="Euclid Circular B" panose="020B0504000000000000" pitchFamily="34" charset="0"/>
                <a:ea typeface="Euclid Circular B" panose="020B0504000000000000" pitchFamily="34" charset="0"/>
              </a:rPr>
              <a:t>database</a:t>
            </a:r>
            <a:r>
              <a:rPr lang="en-US" sz="1200" b="1" noProof="0" dirty="0">
                <a:latin typeface="Euclid Circular B" panose="020B0504000000000000" pitchFamily="34" charset="0"/>
                <a:ea typeface="Euclid Circular B" panose="020B0504000000000000" pitchFamily="34" charset="0"/>
              </a:rPr>
              <a:t> and storage backup </a:t>
            </a:r>
            <a:r>
              <a:rPr lang="en-US" sz="1200" noProof="0" dirty="0">
                <a:latin typeface="Euclid Circular B" panose="020B0504000000000000" pitchFamily="34" charset="0"/>
                <a:ea typeface="Euclid Circular B" panose="020B0504000000000000" pitchFamily="34" charset="0"/>
              </a:rPr>
              <a:t>per tenant. It will be very easy to backup/restore when you have a separate DB for each tenant, but if you have a shared DB then you need to get backup of the specific tenant. And </a:t>
            </a:r>
            <a:r>
              <a:rPr lang="en-US" dirty="0"/>
              <a:t>tenants may have </a:t>
            </a:r>
            <a:r>
              <a:rPr lang="en-US" b="1" dirty="0"/>
              <a:t>different retention policies</a:t>
            </a:r>
            <a:r>
              <a:rPr lang="en-US" dirty="0"/>
              <a:t>, so you need to </a:t>
            </a:r>
            <a:r>
              <a:rPr lang="en-US" sz="1200" noProof="0" dirty="0">
                <a:latin typeface="Euclid Circular B" panose="020B0504000000000000" pitchFamily="34" charset="0"/>
                <a:ea typeface="Euclid Circular B" panose="020B0504000000000000" pitchFamily="34" charset="0"/>
              </a:rPr>
              <a:t>implement different </a:t>
            </a:r>
            <a:r>
              <a:rPr lang="en-US" dirty="0"/>
              <a:t>strategies for each tenant. </a:t>
            </a:r>
            <a:r>
              <a:rPr lang="en-US" b="1" dirty="0"/>
              <a:t>Government agencies + banks</a:t>
            </a:r>
            <a:endParaRPr lang="en-US" sz="1200" b="1" noProof="0" dirty="0">
              <a:latin typeface="Euclid Circular B" panose="020B0504000000000000" pitchFamily="34" charset="0"/>
              <a:ea typeface="Euclid Circular B" panose="020B0504000000000000"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2885038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9/26/2023</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9/26/2023</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9.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sql/relational-databases/security/row-level-security"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3.png"/><Relationship Id="rId7" Type="http://schemas.openxmlformats.org/officeDocument/2006/relationships/image" Target="../media/image51.png"/><Relationship Id="rId12" Type="http://schemas.openxmlformats.org/officeDocument/2006/relationships/image" Target="../media/image5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hyperlink" Target="https://github.com/ebicoglu/presentations/" TargetMode="External"/><Relationship Id="rId11" Type="http://schemas.openxmlformats.org/officeDocument/2006/relationships/hyperlink" Target="https://github.com/ebicoglu" TargetMode="External"/><Relationship Id="rId5" Type="http://schemas.openxmlformats.org/officeDocument/2006/relationships/image" Target="../media/image50.png"/><Relationship Id="rId10" Type="http://schemas.openxmlformats.org/officeDocument/2006/relationships/image" Target="../media/image54.svg"/><Relationship Id="rId4" Type="http://schemas.openxmlformats.org/officeDocument/2006/relationships/image" Target="../media/image49.png"/><Relationship Id="rId9" Type="http://schemas.openxmlformats.org/officeDocument/2006/relationships/image" Target="../media/image5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4000" y="1758043"/>
            <a:ext cx="11684000" cy="1357047"/>
          </a:xfrm>
        </p:spPr>
        <p:txBody>
          <a:bodyPr>
            <a:normAutofit/>
          </a:bodyPr>
          <a:lstStyle/>
          <a:p>
            <a:r>
              <a:rPr lang="en-US" sz="4600" noProof="0" dirty="0">
                <a:solidFill>
                  <a:srgbClr val="292D33"/>
                </a:solidFill>
                <a:latin typeface="Euclid Circular B" panose="020B0504000000000000" pitchFamily="34" charset="0"/>
                <a:ea typeface="Euclid Circular B" panose="020B0504000000000000" pitchFamily="34" charset="0"/>
              </a:rPr>
              <a:t>Building </a:t>
            </a:r>
            <a:r>
              <a:rPr lang="en-US" sz="4600" b="1" noProof="0" dirty="0">
                <a:solidFill>
                  <a:srgbClr val="3E9FCB"/>
                </a:solidFill>
                <a:latin typeface="Euclid Circular B" panose="020B0504000000000000" pitchFamily="34" charset="0"/>
                <a:ea typeface="Euclid Circular B" panose="020B0504000000000000" pitchFamily="34" charset="0"/>
              </a:rPr>
              <a:t>Multi-Tenant</a:t>
            </a:r>
            <a:r>
              <a:rPr lang="en-US" sz="4600" b="1" noProof="0" dirty="0">
                <a:solidFill>
                  <a:srgbClr val="292D33"/>
                </a:solidFill>
                <a:latin typeface="Euclid Circular B" panose="020B0504000000000000" pitchFamily="34" charset="0"/>
                <a:ea typeface="Euclid Circular B" panose="020B0504000000000000" pitchFamily="34" charset="0"/>
              </a:rPr>
              <a:t> </a:t>
            </a:r>
            <a:br>
              <a:rPr lang="en-US" sz="4600" b="1" noProof="0" dirty="0">
                <a:solidFill>
                  <a:srgbClr val="292D33"/>
                </a:solidFill>
                <a:latin typeface="Euclid Circular B" panose="020B0504000000000000" pitchFamily="34" charset="0"/>
                <a:ea typeface="Euclid Circular B" panose="020B0504000000000000" pitchFamily="34" charset="0"/>
              </a:rPr>
            </a:br>
            <a:r>
              <a:rPr lang="en-US" sz="4600" noProof="0" dirty="0">
                <a:solidFill>
                  <a:srgbClr val="292D33"/>
                </a:solidFill>
                <a:latin typeface="Euclid Circular B" panose="020B0504000000000000" pitchFamily="34" charset="0"/>
                <a:ea typeface="Euclid Circular B" panose="020B0504000000000000" pitchFamily="34" charset="0"/>
              </a:rPr>
              <a:t>ASP.NET Core Applications</a:t>
            </a:r>
            <a:endParaRPr lang="en-US" sz="4600" b="1" noProof="0" dirty="0">
              <a:solidFill>
                <a:srgbClr val="B84297"/>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B7ACCF52-9F58-4AC9-B4F0-5B61BF2C2EE5}"/>
              </a:ext>
            </a:extLst>
          </p:cNvPr>
          <p:cNvSpPr txBox="1">
            <a:spLocks/>
          </p:cNvSpPr>
          <p:nvPr/>
        </p:nvSpPr>
        <p:spPr>
          <a:xfrm>
            <a:off x="254000" y="3173251"/>
            <a:ext cx="11684000" cy="686348"/>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b="1" dirty="0">
                <a:solidFill>
                  <a:srgbClr val="292D33"/>
                </a:solidFill>
                <a:latin typeface="Euclid Circular B" panose="020B0504000000000000" pitchFamily="34" charset="0"/>
                <a:ea typeface="Euclid Circular B" panose="020B0504000000000000" pitchFamily="34" charset="0"/>
              </a:rPr>
              <a:t>&amp; the</a:t>
            </a:r>
            <a:r>
              <a:rPr lang="en-US" sz="4400" dirty="0">
                <a:solidFill>
                  <a:srgbClr val="292D33"/>
                </a:solidFill>
                <a:latin typeface="Euclid Circular B" panose="020B0504000000000000" pitchFamily="34" charset="0"/>
                <a:ea typeface="Euclid Circular B" panose="020B0504000000000000" pitchFamily="34" charset="0"/>
              </a:rPr>
              <a:t> </a:t>
            </a:r>
            <a:r>
              <a:rPr lang="en-US" sz="4400" b="1" dirty="0">
                <a:solidFill>
                  <a:srgbClr val="B84297"/>
                </a:solidFill>
                <a:latin typeface="Euclid Circular B" panose="020B0504000000000000" pitchFamily="34" charset="0"/>
                <a:ea typeface="Euclid Circular B" panose="020B0504000000000000" pitchFamily="34" charset="0"/>
              </a:rPr>
              <a:t>ABP Framework</a:t>
            </a:r>
          </a:p>
        </p:txBody>
      </p:sp>
      <p:grpSp>
        <p:nvGrpSpPr>
          <p:cNvPr id="8" name="Grup 8">
            <a:extLst>
              <a:ext uri="{FF2B5EF4-FFF2-40B4-BE49-F238E27FC236}">
                <a16:creationId xmlns:a16="http://schemas.microsoft.com/office/drawing/2014/main" id="{1497468A-6058-4CCA-A501-624BC3648B47}"/>
              </a:ext>
            </a:extLst>
          </p:cNvPr>
          <p:cNvGrpSpPr/>
          <p:nvPr/>
        </p:nvGrpSpPr>
        <p:grpSpPr>
          <a:xfrm>
            <a:off x="3777619" y="4562329"/>
            <a:ext cx="4269353" cy="1385165"/>
            <a:chOff x="1139481" y="5385757"/>
            <a:chExt cx="4269353" cy="1385165"/>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272032"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Ebicoglu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413912" y="5847592"/>
              <a:ext cx="2994922" cy="923330"/>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r>
                <a:rPr lang="en-US" b="1" dirty="0">
                  <a:solidFill>
                    <a:srgbClr val="5B636F"/>
                  </a:solidFill>
                  <a:latin typeface="Poppins" panose="00000500000000000000"/>
                  <a:ea typeface="Euclid Circular B Light" panose="020B0304000000000000" pitchFamily="34" charset="0"/>
                </a:rPr>
                <a:t>alper.ebicoglu</a:t>
              </a:r>
              <a:r>
                <a:rPr lang="en-US" dirty="0">
                  <a:solidFill>
                    <a:srgbClr val="5B636F"/>
                  </a:solidFill>
                  <a:latin typeface="Poppins" panose="00000500000000000000"/>
                  <a:ea typeface="Euclid Circular B Light" panose="020B0304000000000000" pitchFamily="34" charset="0"/>
                </a:rPr>
                <a:t>@volosoft.com </a:t>
              </a:r>
            </a:p>
            <a:p>
              <a:r>
                <a:rPr lang="en-US" dirty="0">
                  <a:solidFill>
                    <a:srgbClr val="5B636F"/>
                  </a:solidFill>
                  <a:latin typeface="Poppins" panose="00000500000000000000"/>
                  <a:ea typeface="Euclid Circular B Light" panose="020B0304000000000000" pitchFamily="34" charset="0"/>
                </a:rPr>
                <a:t>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8385"/>
            <a:ext cx="10515600" cy="7493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Deployment </a:t>
            </a:r>
            <a:r>
              <a:rPr lang="en-US" b="1" dirty="0">
                <a:solidFill>
                  <a:srgbClr val="292D33"/>
                </a:solidFill>
                <a:latin typeface="Euclid Circular B" panose="020B0504000000000000" pitchFamily="34" charset="0"/>
                <a:ea typeface="Euclid Circular B" panose="020B0504000000000000" pitchFamily="34" charset="0"/>
              </a:rPr>
              <a:t>&amp;</a:t>
            </a:r>
            <a:r>
              <a:rPr lang="en-US" b="1" noProof="0" dirty="0">
                <a:solidFill>
                  <a:srgbClr val="292D33"/>
                </a:solidFill>
                <a:latin typeface="Euclid Circular B" panose="020B0504000000000000" pitchFamily="34" charset="0"/>
                <a:ea typeface="Euclid Circular B" panose="020B0504000000000000" pitchFamily="34" charset="0"/>
              </a:rPr>
              <a:t> Database Architectures</a:t>
            </a:r>
          </a:p>
        </p:txBody>
      </p:sp>
      <p:pic>
        <p:nvPicPr>
          <p:cNvPr id="9" name="Picture 8">
            <a:extLst>
              <a:ext uri="{FF2B5EF4-FFF2-40B4-BE49-F238E27FC236}">
                <a16:creationId xmlns:a16="http://schemas.microsoft.com/office/drawing/2014/main" id="{B2BBA7A0-84D6-4772-B1A1-C02302922E7B}"/>
              </a:ext>
            </a:extLst>
          </p:cNvPr>
          <p:cNvPicPr>
            <a:picLocks noChangeAspect="1"/>
          </p:cNvPicPr>
          <p:nvPr/>
        </p:nvPicPr>
        <p:blipFill>
          <a:blip r:embed="rId3"/>
          <a:stretch>
            <a:fillRect/>
          </a:stretch>
        </p:blipFill>
        <p:spPr>
          <a:xfrm>
            <a:off x="514350" y="1314450"/>
            <a:ext cx="11163300" cy="4229100"/>
          </a:xfrm>
          <a:prstGeom prst="rect">
            <a:avLst/>
          </a:prstGeom>
        </p:spPr>
      </p:pic>
    </p:spTree>
    <p:extLst>
      <p:ext uri="{BB962C8B-B14F-4D97-AF65-F5344CB8AC3E}">
        <p14:creationId xmlns:p14="http://schemas.microsoft.com/office/powerpoint/2010/main" val="2781252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Maintaining Application States</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562140" y="1537486"/>
            <a:ext cx="11240837" cy="745242"/>
          </a:xfrm>
        </p:spPr>
        <p:txBody>
          <a:bodyPr>
            <a:normAutofit/>
          </a:bodyPr>
          <a:lstStyle/>
          <a:p>
            <a:pPr marL="0" indent="0" algn="ctr">
              <a:buNone/>
            </a:pPr>
            <a:r>
              <a:rPr lang="en-US" sz="3800" b="1" noProof="0" dirty="0">
                <a:latin typeface="Euclid Circular B" panose="020B0504000000000000" pitchFamily="34" charset="0"/>
                <a:ea typeface="Euclid Circular B" panose="020B0504000000000000" pitchFamily="34" charset="0"/>
              </a:rPr>
              <a:t>Application</a:t>
            </a:r>
            <a:r>
              <a:rPr lang="en-US" sz="3800" noProof="0" dirty="0">
                <a:latin typeface="Euclid Circular B" panose="020B0504000000000000" pitchFamily="34" charset="0"/>
                <a:ea typeface="Euclid Circular B" panose="020B0504000000000000" pitchFamily="34" charset="0"/>
              </a:rPr>
              <a:t> code &amp; services </a:t>
            </a:r>
            <a:r>
              <a:rPr lang="en-US" sz="3800" u="sng" noProof="0" dirty="0">
                <a:latin typeface="Euclid Circular B" panose="020B0504000000000000" pitchFamily="34" charset="0"/>
                <a:ea typeface="Euclid Circular B" panose="020B0504000000000000" pitchFamily="34" charset="0"/>
              </a:rPr>
              <a:t>should be stateless!</a:t>
            </a:r>
            <a:endParaRPr lang="en-US" sz="3800" noProof="0" dirty="0">
              <a:latin typeface="Euclid Circular B" panose="020B0504000000000000" pitchFamily="34" charset="0"/>
              <a:ea typeface="Euclid Circular B" panose="020B0504000000000000" pitchFamily="34" charset="0"/>
            </a:endParaRPr>
          </a:p>
        </p:txBody>
      </p:sp>
      <p:sp>
        <p:nvSpPr>
          <p:cNvPr id="4" name="Rectangle 3">
            <a:extLst>
              <a:ext uri="{FF2B5EF4-FFF2-40B4-BE49-F238E27FC236}">
                <a16:creationId xmlns:a16="http://schemas.microsoft.com/office/drawing/2014/main" id="{84D78763-D50C-4199-9B3B-B9FF8419886A}"/>
              </a:ext>
            </a:extLst>
          </p:cNvPr>
          <p:cNvSpPr/>
          <p:nvPr/>
        </p:nvSpPr>
        <p:spPr>
          <a:xfrm>
            <a:off x="562140" y="1443791"/>
            <a:ext cx="11240837" cy="838938"/>
          </a:xfrm>
          <a:prstGeom prst="rect">
            <a:avLst/>
          </a:prstGeom>
          <a:noFill/>
          <a:ln w="38100">
            <a:solidFill>
              <a:srgbClr val="D9D9D9"/>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3ADBB033-19D6-4DF0-8885-CCCEF8A19DFB}"/>
              </a:ext>
            </a:extLst>
          </p:cNvPr>
          <p:cNvSpPr txBox="1"/>
          <p:nvPr/>
        </p:nvSpPr>
        <p:spPr>
          <a:xfrm>
            <a:off x="622297" y="2875547"/>
            <a:ext cx="11120521" cy="2893100"/>
          </a:xfrm>
          <a:prstGeom prst="rect">
            <a:avLst/>
          </a:prstGeom>
          <a:noFill/>
        </p:spPr>
        <p:txBody>
          <a:bodyPr wrap="square">
            <a:spAutoFit/>
          </a:bodyPr>
          <a:lstStyle/>
          <a:p>
            <a:pPr marL="0" indent="0">
              <a:buNone/>
            </a:pPr>
            <a:r>
              <a:rPr lang="en-US" sz="3800" b="1" noProof="0" dirty="0">
                <a:solidFill>
                  <a:schemeClr val="tx1">
                    <a:lumMod val="50000"/>
                    <a:lumOff val="50000"/>
                  </a:schemeClr>
                </a:solidFill>
                <a:latin typeface="Euclid Circular B" panose="020B0504000000000000" pitchFamily="34" charset="0"/>
                <a:ea typeface="Euclid Circular B" panose="020B0504000000000000" pitchFamily="34" charset="0"/>
              </a:rPr>
              <a:t>Where should we save the state?</a:t>
            </a:r>
            <a:r>
              <a:rPr lang="en-US" sz="3800" noProof="0" dirty="0">
                <a:solidFill>
                  <a:schemeClr val="tx1">
                    <a:lumMod val="50000"/>
                    <a:lumOff val="50000"/>
                  </a:schemeClr>
                </a:solidFill>
                <a:latin typeface="Euclid Circular B" panose="020B0504000000000000" pitchFamily="34" charset="0"/>
                <a:ea typeface="Euclid Circular B" panose="020B0504000000000000" pitchFamily="34" charset="0"/>
              </a:rPr>
              <a:t>🤔 </a:t>
            </a:r>
            <a:endParaRPr lang="en-US" sz="3800" b="1" noProof="0" dirty="0">
              <a:solidFill>
                <a:schemeClr val="tx1">
                  <a:lumMod val="50000"/>
                  <a:lumOff val="50000"/>
                </a:schemeClr>
              </a:solidFill>
              <a:latin typeface="Euclid Circular B" panose="020B0504000000000000" pitchFamily="34" charset="0"/>
              <a:ea typeface="Euclid Circular B" panose="020B0504000000000000" pitchFamily="34" charset="0"/>
            </a:endParaRP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HTTP Request </a:t>
            </a:r>
            <a:r>
              <a:rPr lang="en-US" sz="3600" noProof="0" dirty="0">
                <a:latin typeface="Euclid Circular B" panose="020B0504000000000000" pitchFamily="34" charset="0"/>
                <a:ea typeface="Euclid Circular B" panose="020B0504000000000000" pitchFamily="34" charset="0"/>
              </a:rPr>
              <a:t> (</a:t>
            </a:r>
            <a:r>
              <a:rPr lang="en-US" sz="3000" noProof="0" dirty="0">
                <a:latin typeface="Euclid Circular B" panose="020B0504000000000000" pitchFamily="34" charset="0"/>
                <a:ea typeface="Euclid Circular B" panose="020B0504000000000000" pitchFamily="34" charset="0"/>
              </a:rPr>
              <a:t>cookie, header, query string, payload</a:t>
            </a:r>
            <a:r>
              <a:rPr lang="en-US" sz="3600" noProof="0" dirty="0">
                <a:latin typeface="Euclid Circular B" panose="020B0504000000000000" pitchFamily="34" charset="0"/>
                <a:ea typeface="Euclid Circular B" panose="020B0504000000000000" pitchFamily="34" charset="0"/>
              </a:rPr>
              <a:t>)</a:t>
            </a: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Authentication</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ticket</a:t>
            </a:r>
            <a:endParaRPr lang="en-US" sz="3600" noProof="0" dirty="0">
              <a:latin typeface="Euclid Circular B" panose="020B0504000000000000" pitchFamily="34" charset="0"/>
              <a:ea typeface="Euclid Circular B" panose="020B0504000000000000" pitchFamily="34" charset="0"/>
            </a:endParaRP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Database</a:t>
            </a:r>
            <a:r>
              <a:rPr lang="en-US" sz="3600" noProof="0" dirty="0">
                <a:latin typeface="Euclid Circular B" panose="020B0504000000000000" pitchFamily="34" charset="0"/>
                <a:ea typeface="Euclid Circular B" panose="020B0504000000000000" pitchFamily="34" charset="0"/>
              </a:rPr>
              <a:t> </a:t>
            </a:r>
            <a:endParaRPr lang="en-US" sz="3600" dirty="0">
              <a:latin typeface="Euclid Circular B" panose="020B0504000000000000" pitchFamily="34" charset="0"/>
              <a:ea typeface="Euclid Circular B" panose="020B0504000000000000" pitchFamily="34" charset="0"/>
            </a:endParaRPr>
          </a:p>
          <a:p>
            <a:pPr marL="571500" indent="-571500">
              <a:buFont typeface="Wingdings" panose="05000000000000000000" pitchFamily="2" charset="2"/>
              <a:buChar char="ü"/>
            </a:pPr>
            <a:r>
              <a:rPr lang="en-US" sz="3600" b="1" noProof="0" dirty="0">
                <a:latin typeface="Euclid Circular B" panose="020B0504000000000000" pitchFamily="34" charset="0"/>
                <a:ea typeface="Euclid Circular B" panose="020B0504000000000000" pitchFamily="34" charset="0"/>
              </a:rPr>
              <a:t>Distributed cache</a:t>
            </a:r>
            <a:r>
              <a:rPr lang="en-US" sz="3600" noProof="0" dirty="0">
                <a:latin typeface="Euclid Circular B" panose="020B0504000000000000" pitchFamily="34" charset="0"/>
                <a:ea typeface="Euclid Circular B" panose="020B0504000000000000" pitchFamily="34" charset="0"/>
              </a:rPr>
              <a:t> (</a:t>
            </a:r>
            <a:r>
              <a:rPr lang="en-US" sz="3200" noProof="0" dirty="0">
                <a:latin typeface="Euclid Circular B" panose="020B0504000000000000" pitchFamily="34" charset="0"/>
                <a:ea typeface="Euclid Circular B" panose="020B0504000000000000" pitchFamily="34" charset="0"/>
              </a:rPr>
              <a:t>Redis, Memcached, ...</a:t>
            </a:r>
            <a:r>
              <a:rPr lang="en-US" sz="3600" noProof="0" dirty="0">
                <a:latin typeface="Euclid Circular B" panose="020B0504000000000000" pitchFamily="34" charset="0"/>
                <a:ea typeface="Euclid Circular B" panose="020B0504000000000000" pitchFamily="34" charset="0"/>
              </a:rPr>
              <a:t>)</a:t>
            </a:r>
          </a:p>
        </p:txBody>
      </p:sp>
    </p:spTree>
    <p:extLst>
      <p:ext uri="{BB962C8B-B14F-4D97-AF65-F5344CB8AC3E}">
        <p14:creationId xmlns:p14="http://schemas.microsoft.com/office/powerpoint/2010/main" val="3214795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872633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
        <p:nvSpPr>
          <p:cNvPr id="6" name="TextBox 5">
            <a:extLst>
              <a:ext uri="{FF2B5EF4-FFF2-40B4-BE49-F238E27FC236}">
                <a16:creationId xmlns:a16="http://schemas.microsoft.com/office/drawing/2014/main" id="{E45E8B0E-C031-44AC-9506-4099EB6CB0EB}"/>
              </a:ext>
            </a:extLst>
          </p:cNvPr>
          <p:cNvSpPr txBox="1"/>
          <p:nvPr/>
        </p:nvSpPr>
        <p:spPr>
          <a:xfrm>
            <a:off x="1523332" y="2310660"/>
            <a:ext cx="8318500" cy="3046988"/>
          </a:xfrm>
          <a:prstGeom prst="rect">
            <a:avLst/>
          </a:prstGeom>
          <a:noFill/>
        </p:spPr>
        <p:txBody>
          <a:bodyPr wrap="square">
            <a:spAutoFit/>
          </a:bodyPr>
          <a:lstStyle/>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CurrentUser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QueryString</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Route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Header</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Cookie</a:t>
            </a:r>
            <a:r>
              <a:rPr lang="en-US" sz="32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3200" b="1" dirty="0">
                <a:latin typeface="Euclid Circular B" panose="020B0504000000000000" pitchFamily="34" charset="0"/>
                <a:ea typeface="Euclid Circular B" panose="020B0504000000000000" pitchFamily="34" charset="0"/>
              </a:rPr>
              <a:t> </a:t>
            </a:r>
            <a:r>
              <a:rPr lang="en-US" sz="3200" dirty="0">
                <a:solidFill>
                  <a:srgbClr val="7030A0"/>
                </a:solidFill>
                <a:latin typeface="Euclid Circular B" panose="020B0504000000000000" pitchFamily="34" charset="0"/>
                <a:ea typeface="Euclid Circular B" panose="020B0504000000000000" pitchFamily="34" charset="0"/>
              </a:rPr>
              <a:t>Domain</a:t>
            </a:r>
            <a:r>
              <a:rPr lang="en-US" sz="3200" dirty="0">
                <a:latin typeface="Euclid Circular B" panose="020B0504000000000000" pitchFamily="34" charset="0"/>
                <a:ea typeface="Euclid Circular B" panose="020B0504000000000000" pitchFamily="34" charset="0"/>
              </a:rPr>
              <a:t>TenantResolver</a:t>
            </a:r>
          </a:p>
        </p:txBody>
      </p:sp>
      <p:sp>
        <p:nvSpPr>
          <p:cNvPr id="5" name="TextBox 4">
            <a:extLst>
              <a:ext uri="{FF2B5EF4-FFF2-40B4-BE49-F238E27FC236}">
                <a16:creationId xmlns:a16="http://schemas.microsoft.com/office/drawing/2014/main" id="{20DE9C7E-D054-49A6-BC6F-698A04C2C2E4}"/>
              </a:ext>
            </a:extLst>
          </p:cNvPr>
          <p:cNvSpPr txBox="1"/>
          <p:nvPr/>
        </p:nvSpPr>
        <p:spPr>
          <a:xfrm>
            <a:off x="838200" y="1500352"/>
            <a:ext cx="9429750" cy="646331"/>
          </a:xfrm>
          <a:prstGeom prst="rect">
            <a:avLst/>
          </a:prstGeom>
          <a:noFill/>
        </p:spPr>
        <p:txBody>
          <a:bodyPr wrap="square">
            <a:spAutoFit/>
          </a:bodyPr>
          <a:lstStyle/>
          <a:p>
            <a:pPr marL="0" indent="0">
              <a:buNone/>
            </a:pPr>
            <a:r>
              <a:rPr lang="en-US" sz="3600" b="1" noProof="0" dirty="0">
                <a:solidFill>
                  <a:schemeClr val="tx1">
                    <a:lumMod val="50000"/>
                    <a:lumOff val="50000"/>
                  </a:schemeClr>
                </a:solidFill>
                <a:latin typeface="Euclid Circular B" panose="020B0504000000000000" pitchFamily="34" charset="0"/>
                <a:ea typeface="Euclid Circular B" panose="020B0504000000000000" pitchFamily="34" charset="0"/>
              </a:rPr>
              <a:t>How to determine the current tenant?</a:t>
            </a:r>
            <a:r>
              <a:rPr lang="en-US" sz="3600" noProof="0" dirty="0">
                <a:solidFill>
                  <a:schemeClr val="tx1">
                    <a:lumMod val="50000"/>
                    <a:lumOff val="50000"/>
                  </a:schemeClr>
                </a:solidFill>
                <a:latin typeface="Euclid Circular B" panose="020B0504000000000000" pitchFamily="34" charset="0"/>
                <a:ea typeface="Euclid Circular B" panose="020B0504000000000000" pitchFamily="34" charset="0"/>
              </a:rPr>
              <a:t>🤔 </a:t>
            </a:r>
            <a:endParaRPr lang="en-US" sz="3600" b="1" noProof="0" dirty="0">
              <a:solidFill>
                <a:schemeClr val="tx1">
                  <a:lumMod val="50000"/>
                  <a:lumOff val="50000"/>
                </a:schemeClr>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550688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TextBox 8">
            <a:extLst>
              <a:ext uri="{FF2B5EF4-FFF2-40B4-BE49-F238E27FC236}">
                <a16:creationId xmlns:a16="http://schemas.microsoft.com/office/drawing/2014/main" id="{3414DF83-94B4-4361-937C-7BB34596F953}"/>
              </a:ext>
            </a:extLst>
          </p:cNvPr>
          <p:cNvSpPr txBox="1"/>
          <p:nvPr/>
        </p:nvSpPr>
        <p:spPr>
          <a:xfrm>
            <a:off x="838200" y="965592"/>
            <a:ext cx="10769600" cy="707886"/>
          </a:xfrm>
          <a:prstGeom prst="rect">
            <a:avLst/>
          </a:prstGeom>
          <a:noFill/>
        </p:spPr>
        <p:txBody>
          <a:bodyPr wrap="square">
            <a:spAutoFit/>
          </a:bodyPr>
          <a:lstStyle/>
          <a:p>
            <a:r>
              <a:rPr lang="en-US" sz="4000" b="1" i="0" noProof="0" dirty="0">
                <a:solidFill>
                  <a:srgbClr val="B84297"/>
                </a:solidFill>
                <a:effectLst/>
                <a:latin typeface="Euclid Circular B" panose="020B0504000000000000" pitchFamily="34" charset="0"/>
                <a:ea typeface="Euclid Circular B" panose="020B0504000000000000" pitchFamily="34" charset="0"/>
              </a:rPr>
              <a:t>1. Current User (claims)</a:t>
            </a:r>
          </a:p>
        </p:txBody>
      </p:sp>
      <p:sp>
        <p:nvSpPr>
          <p:cNvPr id="6" name="TextBox 5">
            <a:extLst>
              <a:ext uri="{FF2B5EF4-FFF2-40B4-BE49-F238E27FC236}">
                <a16:creationId xmlns:a16="http://schemas.microsoft.com/office/drawing/2014/main" id="{BC3733EA-6522-44EA-982A-272967F287E4}"/>
              </a:ext>
            </a:extLst>
          </p:cNvPr>
          <p:cNvSpPr txBox="1"/>
          <p:nvPr/>
        </p:nvSpPr>
        <p:spPr>
          <a:xfrm>
            <a:off x="1107988" y="4980964"/>
            <a:ext cx="10655301" cy="107721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200" dirty="0">
                <a:solidFill>
                  <a:schemeClr val="tx1"/>
                </a:solidFill>
                <a:latin typeface="Cascadia Mono" panose="020B0609020000020004" pitchFamily="49" charset="0"/>
              </a:rPr>
              <a:t>HttpContext.User.Identity.Claims</a:t>
            </a:r>
            <a:br>
              <a:rPr lang="en-US" sz="3200" dirty="0">
                <a:solidFill>
                  <a:schemeClr val="tx1"/>
                </a:solidFill>
                <a:latin typeface="Cascadia Mono" panose="020B0609020000020004" pitchFamily="49" charset="0"/>
              </a:rPr>
            </a:br>
            <a:r>
              <a:rPr lang="en-US" sz="3200" dirty="0">
                <a:solidFill>
                  <a:schemeClr val="tx1"/>
                </a:solidFill>
                <a:latin typeface="Cascadia Mono" panose="020B0609020000020004" pitchFamily="49" charset="0"/>
              </a:rPr>
              <a:t>.</a:t>
            </a:r>
            <a:r>
              <a:rPr lang="en-US" sz="3200" dirty="0">
                <a:solidFill>
                  <a:srgbClr val="000000"/>
                </a:solidFill>
                <a:latin typeface="Cascadia Mono" panose="020B0609020000020004" pitchFamily="49" charset="0"/>
              </a:rPr>
              <a:t>FirstOrDefault(c =&gt; c.Type == “TenantId”)</a:t>
            </a:r>
            <a:endParaRPr lang="en-US" sz="3200" dirty="0">
              <a:solidFill>
                <a:schemeClr val="tx1"/>
              </a:solidFill>
            </a:endParaRPr>
          </a:p>
        </p:txBody>
      </p:sp>
      <p:pic>
        <p:nvPicPr>
          <p:cNvPr id="4" name="Picture 3">
            <a:extLst>
              <a:ext uri="{FF2B5EF4-FFF2-40B4-BE49-F238E27FC236}">
                <a16:creationId xmlns:a16="http://schemas.microsoft.com/office/drawing/2014/main" id="{C2C7FD0C-F1B6-497E-8FC1-80DB73200F80}"/>
              </a:ext>
            </a:extLst>
          </p:cNvPr>
          <p:cNvPicPr>
            <a:picLocks noChangeAspect="1"/>
          </p:cNvPicPr>
          <p:nvPr/>
        </p:nvPicPr>
        <p:blipFill rotWithShape="1">
          <a:blip r:embed="rId4"/>
          <a:srcRect l="7739" t="21066" b="42398"/>
          <a:stretch/>
        </p:blipFill>
        <p:spPr>
          <a:xfrm>
            <a:off x="253998" y="2104107"/>
            <a:ext cx="11700000" cy="2380183"/>
          </a:xfrm>
          <a:prstGeom prst="rect">
            <a:avLst/>
          </a:prstGeom>
        </p:spPr>
      </p:pic>
      <p:cxnSp>
        <p:nvCxnSpPr>
          <p:cNvPr id="11" name="Straight Connector 10">
            <a:extLst>
              <a:ext uri="{FF2B5EF4-FFF2-40B4-BE49-F238E27FC236}">
                <a16:creationId xmlns:a16="http://schemas.microsoft.com/office/drawing/2014/main" id="{0D9F8BB6-8540-4B98-805F-F08C53B26600}"/>
              </a:ext>
            </a:extLst>
          </p:cNvPr>
          <p:cNvCxnSpPr>
            <a:cxnSpLocks/>
          </p:cNvCxnSpPr>
          <p:nvPr/>
        </p:nvCxnSpPr>
        <p:spPr>
          <a:xfrm>
            <a:off x="1107988" y="2923060"/>
            <a:ext cx="4149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780EDC-CB83-4614-A534-0E35D60FF2C0}"/>
              </a:ext>
            </a:extLst>
          </p:cNvPr>
          <p:cNvCxnSpPr>
            <a:cxnSpLocks/>
          </p:cNvCxnSpPr>
          <p:nvPr/>
        </p:nvCxnSpPr>
        <p:spPr>
          <a:xfrm>
            <a:off x="4829088" y="4040660"/>
            <a:ext cx="4911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531619-80B7-4F3F-B9CC-EBAB64295C85}"/>
              </a:ext>
            </a:extLst>
          </p:cNvPr>
          <p:cNvCxnSpPr>
            <a:cxnSpLocks/>
          </p:cNvCxnSpPr>
          <p:nvPr/>
        </p:nvCxnSpPr>
        <p:spPr>
          <a:xfrm>
            <a:off x="7251700" y="4040660"/>
            <a:ext cx="0" cy="9453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21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105842"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2. </a:t>
            </a:r>
            <a:r>
              <a:rPr lang="en-US" sz="4000" b="1" dirty="0">
                <a:solidFill>
                  <a:srgbClr val="B84297"/>
                </a:solidFill>
                <a:latin typeface="Euclid Circular B" panose="020B0504000000000000" pitchFamily="34" charset="0"/>
                <a:ea typeface="Euclid Circular B" panose="020B0504000000000000" pitchFamily="34" charset="0"/>
              </a:rPr>
              <a:t>Query String</a:t>
            </a:r>
            <a:endParaRPr lang="en-US" sz="4000" i="0" noProof="0" dirty="0">
              <a:effectLst/>
              <a:latin typeface="Euclid Circular B" panose="020B0504000000000000" pitchFamily="34" charset="0"/>
              <a:ea typeface="Euclid Circular B" panose="020B0504000000000000" pitchFamily="34" charset="0"/>
            </a:endParaRPr>
          </a:p>
        </p:txBody>
      </p:sp>
      <p:sp>
        <p:nvSpPr>
          <p:cNvPr id="10" name="Title 1">
            <a:extLst>
              <a:ext uri="{FF2B5EF4-FFF2-40B4-BE49-F238E27FC236}">
                <a16:creationId xmlns:a16="http://schemas.microsoft.com/office/drawing/2014/main" id="{97F39C48-93E3-4BFF-8540-CD6CA8E7E84A}"/>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FB4DC0D6-C80F-4B73-9CF0-3753F7A6DE01}"/>
              </a:ext>
            </a:extLst>
          </p:cNvPr>
          <p:cNvPicPr>
            <a:picLocks noChangeAspect="1"/>
          </p:cNvPicPr>
          <p:nvPr/>
        </p:nvPicPr>
        <p:blipFill>
          <a:blip r:embed="rId4"/>
          <a:stretch>
            <a:fillRect/>
          </a:stretch>
        </p:blipFill>
        <p:spPr>
          <a:xfrm>
            <a:off x="247958" y="1998792"/>
            <a:ext cx="11700000" cy="2766987"/>
          </a:xfrm>
          <a:prstGeom prst="rect">
            <a:avLst/>
          </a:prstGeom>
        </p:spPr>
      </p:pic>
      <p:cxnSp>
        <p:nvCxnSpPr>
          <p:cNvPr id="12" name="Straight Connector 11">
            <a:extLst>
              <a:ext uri="{FF2B5EF4-FFF2-40B4-BE49-F238E27FC236}">
                <a16:creationId xmlns:a16="http://schemas.microsoft.com/office/drawing/2014/main" id="{BACB925E-00A3-4E1B-8CFD-78190AE45102}"/>
              </a:ext>
            </a:extLst>
          </p:cNvPr>
          <p:cNvCxnSpPr>
            <a:cxnSpLocks/>
          </p:cNvCxnSpPr>
          <p:nvPr/>
        </p:nvCxnSpPr>
        <p:spPr>
          <a:xfrm>
            <a:off x="3089188" y="2491260"/>
            <a:ext cx="66517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9EBB48-6346-4C56-BDFA-D11AE9726DCD}"/>
              </a:ext>
            </a:extLst>
          </p:cNvPr>
          <p:cNvCxnSpPr>
            <a:cxnSpLocks/>
          </p:cNvCxnSpPr>
          <p:nvPr/>
        </p:nvCxnSpPr>
        <p:spPr>
          <a:xfrm>
            <a:off x="8978900" y="2491260"/>
            <a:ext cx="0" cy="24614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1B3D403-ECCD-4B35-B638-CA7F27384F68}"/>
              </a:ext>
            </a:extLst>
          </p:cNvPr>
          <p:cNvSpPr txBox="1"/>
          <p:nvPr/>
        </p:nvSpPr>
        <p:spPr>
          <a:xfrm>
            <a:off x="2260600" y="4952731"/>
            <a:ext cx="9486900"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tenantId=3</a:t>
            </a:r>
            <a:endParaRPr lang="en-US" sz="4000" dirty="0">
              <a:solidFill>
                <a:srgbClr val="FF0000"/>
              </a:solidFill>
            </a:endParaRPr>
          </a:p>
        </p:txBody>
      </p:sp>
    </p:spTree>
    <p:extLst>
      <p:ext uri="{BB962C8B-B14F-4D97-AF65-F5344CB8AC3E}">
        <p14:creationId xmlns:p14="http://schemas.microsoft.com/office/powerpoint/2010/main" val="414425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44C5937-A19D-4BAF-AA49-EBD4688913FA}"/>
              </a:ext>
            </a:extLst>
          </p:cNvPr>
          <p:cNvPicPr>
            <a:picLocks noChangeAspect="1"/>
          </p:cNvPicPr>
          <p:nvPr/>
        </p:nvPicPr>
        <p:blipFill>
          <a:blip r:embed="rId4"/>
          <a:stretch>
            <a:fillRect/>
          </a:stretch>
        </p:blipFill>
        <p:spPr>
          <a:xfrm>
            <a:off x="246000" y="1806038"/>
            <a:ext cx="11700000" cy="3149349"/>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0794998"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3. </a:t>
            </a:r>
            <a:r>
              <a:rPr lang="en-US" sz="4000" b="1" i="0" noProof="0" dirty="0">
                <a:solidFill>
                  <a:srgbClr val="B84297"/>
                </a:solidFill>
                <a:effectLst/>
                <a:latin typeface="Euclid Circular B" panose="020B0504000000000000" pitchFamily="34" charset="0"/>
                <a:ea typeface="Euclid Circular B" panose="020B0504000000000000" pitchFamily="34" charset="0"/>
              </a:rPr>
              <a:t>Route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4190A2AC-8E52-4532-8E18-322E92544A58}"/>
              </a:ext>
            </a:extLst>
          </p:cNvPr>
          <p:cNvSpPr txBox="1"/>
          <p:nvPr/>
        </p:nvSpPr>
        <p:spPr>
          <a:xfrm>
            <a:off x="3540554" y="5060548"/>
            <a:ext cx="8118044"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acme</a:t>
            </a:r>
            <a:r>
              <a:rPr lang="en-US" sz="4000" dirty="0">
                <a:solidFill>
                  <a:schemeClr val="tx1"/>
                </a:solidFill>
                <a:latin typeface="Cascadia Mono" panose="020B0609020000020004" pitchFamily="49" charset="0"/>
              </a:rPr>
              <a:t>/</a:t>
            </a:r>
            <a:endParaRPr lang="en-US" sz="4000" dirty="0">
              <a:solidFill>
                <a:schemeClr val="tx1"/>
              </a:solidFill>
            </a:endParaRPr>
          </a:p>
        </p:txBody>
      </p:sp>
      <p:sp>
        <p:nvSpPr>
          <p:cNvPr id="11" name="Title 1">
            <a:extLst>
              <a:ext uri="{FF2B5EF4-FFF2-40B4-BE49-F238E27FC236}">
                <a16:creationId xmlns:a16="http://schemas.microsoft.com/office/drawing/2014/main" id="{6A062E27-CF33-455D-9953-AF34971D77C7}"/>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2" name="Straight Connector 11">
            <a:extLst>
              <a:ext uri="{FF2B5EF4-FFF2-40B4-BE49-F238E27FC236}">
                <a16:creationId xmlns:a16="http://schemas.microsoft.com/office/drawing/2014/main" id="{FC954698-5914-4712-9E16-E4E2EEA3B7C9}"/>
              </a:ext>
            </a:extLst>
          </p:cNvPr>
          <p:cNvCxnSpPr>
            <a:cxnSpLocks/>
          </p:cNvCxnSpPr>
          <p:nvPr/>
        </p:nvCxnSpPr>
        <p:spPr>
          <a:xfrm>
            <a:off x="3647988" y="2288060"/>
            <a:ext cx="7985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5E68B6-2018-4436-A533-2FD3EA766EE7}"/>
              </a:ext>
            </a:extLst>
          </p:cNvPr>
          <p:cNvCxnSpPr>
            <a:cxnSpLocks/>
          </p:cNvCxnSpPr>
          <p:nvPr/>
        </p:nvCxnSpPr>
        <p:spPr>
          <a:xfrm>
            <a:off x="10579100" y="2288060"/>
            <a:ext cx="0" cy="29983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0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199" y="909867"/>
            <a:ext cx="10993677"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4. </a:t>
            </a:r>
            <a:r>
              <a:rPr lang="en-US" sz="4000" b="1" i="0" noProof="0" dirty="0">
                <a:solidFill>
                  <a:srgbClr val="B84297"/>
                </a:solidFill>
                <a:effectLst/>
                <a:latin typeface="Euclid Circular B" panose="020B0504000000000000" pitchFamily="34" charset="0"/>
                <a:ea typeface="Euclid Circular B" panose="020B0504000000000000" pitchFamily="34" charset="0"/>
              </a:rPr>
              <a:t>Header</a:t>
            </a:r>
            <a:endParaRPr lang="en-US" sz="4000" noProof="0" dirty="0">
              <a:solidFill>
                <a:srgbClr val="B84297"/>
              </a:solidFill>
              <a:latin typeface="Euclid Circular B" panose="020B0504000000000000" pitchFamily="34" charset="0"/>
              <a:ea typeface="Euclid Circular B" panose="020B0504000000000000" pitchFamily="34" charset="0"/>
            </a:endParaRPr>
          </a:p>
        </p:txBody>
      </p:sp>
      <p:sp>
        <p:nvSpPr>
          <p:cNvPr id="23" name="Title 1">
            <a:extLst>
              <a:ext uri="{FF2B5EF4-FFF2-40B4-BE49-F238E27FC236}">
                <a16:creationId xmlns:a16="http://schemas.microsoft.com/office/drawing/2014/main" id="{5E098C4E-3265-443B-B168-55C2999D090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2760D13-8571-4D69-842E-9F1F70B3CC1F}"/>
              </a:ext>
            </a:extLst>
          </p:cNvPr>
          <p:cNvPicPr>
            <a:picLocks noChangeAspect="1"/>
          </p:cNvPicPr>
          <p:nvPr/>
        </p:nvPicPr>
        <p:blipFill rotWithShape="1">
          <a:blip r:embed="rId4"/>
          <a:srcRect l="1035" t="78517" r="2060"/>
          <a:stretch/>
        </p:blipFill>
        <p:spPr>
          <a:xfrm>
            <a:off x="1887776" y="4633757"/>
            <a:ext cx="9944100" cy="1922234"/>
          </a:xfrm>
          <a:prstGeom prst="rect">
            <a:avLst/>
          </a:prstGeom>
          <a:ln>
            <a:noFill/>
          </a:ln>
          <a:effectLst/>
        </p:spPr>
      </p:pic>
      <p:pic>
        <p:nvPicPr>
          <p:cNvPr id="35" name="Picture 34">
            <a:extLst>
              <a:ext uri="{FF2B5EF4-FFF2-40B4-BE49-F238E27FC236}">
                <a16:creationId xmlns:a16="http://schemas.microsoft.com/office/drawing/2014/main" id="{59A052E2-B191-4628-AAF9-1BFA4F248DC3}"/>
              </a:ext>
            </a:extLst>
          </p:cNvPr>
          <p:cNvPicPr>
            <a:picLocks noChangeAspect="1"/>
          </p:cNvPicPr>
          <p:nvPr/>
        </p:nvPicPr>
        <p:blipFill>
          <a:blip r:embed="rId5"/>
          <a:stretch>
            <a:fillRect/>
          </a:stretch>
        </p:blipFill>
        <p:spPr>
          <a:xfrm>
            <a:off x="246000" y="1658589"/>
            <a:ext cx="11700000" cy="2804381"/>
          </a:xfrm>
          <a:prstGeom prst="rect">
            <a:avLst/>
          </a:prstGeom>
        </p:spPr>
      </p:pic>
      <p:cxnSp>
        <p:nvCxnSpPr>
          <p:cNvPr id="26" name="Straight Connector 25">
            <a:extLst>
              <a:ext uri="{FF2B5EF4-FFF2-40B4-BE49-F238E27FC236}">
                <a16:creationId xmlns:a16="http://schemas.microsoft.com/office/drawing/2014/main" id="{874F90DF-0650-4844-A33C-B9E83110BC28}"/>
              </a:ext>
            </a:extLst>
          </p:cNvPr>
          <p:cNvCxnSpPr>
            <a:cxnSpLocks/>
          </p:cNvCxnSpPr>
          <p:nvPr/>
        </p:nvCxnSpPr>
        <p:spPr>
          <a:xfrm>
            <a:off x="4219490" y="2122960"/>
            <a:ext cx="74137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20EAE1-6EAB-4C1D-9CA9-6F0584A02B16}"/>
              </a:ext>
            </a:extLst>
          </p:cNvPr>
          <p:cNvCxnSpPr>
            <a:cxnSpLocks/>
          </p:cNvCxnSpPr>
          <p:nvPr/>
        </p:nvCxnSpPr>
        <p:spPr>
          <a:xfrm>
            <a:off x="11125200" y="2161060"/>
            <a:ext cx="0" cy="30967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E6077-8728-445C-944D-A31D62076C09}"/>
              </a:ext>
            </a:extLst>
          </p:cNvPr>
          <p:cNvPicPr>
            <a:picLocks noChangeAspect="1"/>
          </p:cNvPicPr>
          <p:nvPr/>
        </p:nvPicPr>
        <p:blipFill>
          <a:blip r:embed="rId4"/>
          <a:stretch>
            <a:fillRect/>
          </a:stretch>
        </p:blipFill>
        <p:spPr>
          <a:xfrm>
            <a:off x="246000" y="1656038"/>
            <a:ext cx="11700000" cy="2893717"/>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214100"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5. </a:t>
            </a:r>
            <a:r>
              <a:rPr lang="en-US" sz="4000" b="1" i="0" noProof="0" dirty="0">
                <a:solidFill>
                  <a:srgbClr val="B84297"/>
                </a:solidFill>
                <a:effectLst/>
                <a:latin typeface="Euclid Circular B" panose="020B0504000000000000" pitchFamily="34" charset="0"/>
                <a:ea typeface="Euclid Circular B" panose="020B0504000000000000" pitchFamily="34" charset="0"/>
              </a:rPr>
              <a:t>Cookie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20" name="Picture 19">
            <a:extLst>
              <a:ext uri="{FF2B5EF4-FFF2-40B4-BE49-F238E27FC236}">
                <a16:creationId xmlns:a16="http://schemas.microsoft.com/office/drawing/2014/main" id="{B2031D77-0714-4F56-B7BB-C4032558F476}"/>
              </a:ext>
            </a:extLst>
          </p:cNvPr>
          <p:cNvPicPr>
            <a:picLocks noChangeAspect="1"/>
          </p:cNvPicPr>
          <p:nvPr/>
        </p:nvPicPr>
        <p:blipFill rotWithShape="1">
          <a:blip r:embed="rId5"/>
          <a:srcRect t="69472"/>
          <a:stretch/>
        </p:blipFill>
        <p:spPr>
          <a:xfrm>
            <a:off x="3183860" y="4710383"/>
            <a:ext cx="8762140" cy="1688626"/>
          </a:xfrm>
          <a:prstGeom prst="rect">
            <a:avLst/>
          </a:prstGeom>
          <a:ln>
            <a:noFill/>
          </a:ln>
          <a:effectLst/>
        </p:spPr>
      </p:pic>
      <p:sp>
        <p:nvSpPr>
          <p:cNvPr id="10" name="Title 1">
            <a:extLst>
              <a:ext uri="{FF2B5EF4-FFF2-40B4-BE49-F238E27FC236}">
                <a16:creationId xmlns:a16="http://schemas.microsoft.com/office/drawing/2014/main" id="{D8F17CBC-E410-4161-B571-09C2851A3DCB}"/>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3" name="Straight Connector 12">
            <a:extLst>
              <a:ext uri="{FF2B5EF4-FFF2-40B4-BE49-F238E27FC236}">
                <a16:creationId xmlns:a16="http://schemas.microsoft.com/office/drawing/2014/main" id="{2CFF7238-1DD7-42A0-B504-0E0EAB762FAF}"/>
              </a:ext>
            </a:extLst>
          </p:cNvPr>
          <p:cNvCxnSpPr>
            <a:cxnSpLocks/>
          </p:cNvCxnSpPr>
          <p:nvPr/>
        </p:nvCxnSpPr>
        <p:spPr>
          <a:xfrm>
            <a:off x="3940090" y="2135660"/>
            <a:ext cx="78074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722143-783A-4140-BC28-F7303E841076}"/>
              </a:ext>
            </a:extLst>
          </p:cNvPr>
          <p:cNvCxnSpPr>
            <a:cxnSpLocks/>
          </p:cNvCxnSpPr>
          <p:nvPr/>
        </p:nvCxnSpPr>
        <p:spPr>
          <a:xfrm>
            <a:off x="10858500" y="2135660"/>
            <a:ext cx="0" cy="2906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34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0CC2F2-9711-4C5B-BAD8-798E074E3F85}"/>
              </a:ext>
            </a:extLst>
          </p:cNvPr>
          <p:cNvPicPr>
            <a:picLocks noChangeAspect="1"/>
          </p:cNvPicPr>
          <p:nvPr/>
        </p:nvPicPr>
        <p:blipFill>
          <a:blip r:embed="rId4"/>
          <a:stretch>
            <a:fillRect/>
          </a:stretch>
        </p:blipFill>
        <p:spPr>
          <a:xfrm>
            <a:off x="246000" y="1671161"/>
            <a:ext cx="11700000" cy="3991981"/>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36571"/>
            <a:ext cx="8485942"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6. </a:t>
            </a:r>
            <a:r>
              <a:rPr lang="en-US" sz="4000" b="1" i="0" noProof="0" dirty="0">
                <a:solidFill>
                  <a:srgbClr val="B84297"/>
                </a:solidFill>
                <a:effectLst/>
                <a:latin typeface="Euclid Circular B" panose="020B0504000000000000" pitchFamily="34" charset="0"/>
                <a:ea typeface="Euclid Circular B" panose="020B0504000000000000" pitchFamily="34" charset="0"/>
              </a:rPr>
              <a:t>Domain</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18" name="TextBox 17">
            <a:extLst>
              <a:ext uri="{FF2B5EF4-FFF2-40B4-BE49-F238E27FC236}">
                <a16:creationId xmlns:a16="http://schemas.microsoft.com/office/drawing/2014/main" id="{ACBF2840-5853-4D72-93EF-7EA0DD56C853}"/>
              </a:ext>
            </a:extLst>
          </p:cNvPr>
          <p:cNvSpPr txBox="1"/>
          <p:nvPr/>
        </p:nvSpPr>
        <p:spPr>
          <a:xfrm>
            <a:off x="4940301" y="5745533"/>
            <a:ext cx="6908799" cy="64633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600" dirty="0">
                <a:solidFill>
                  <a:schemeClr val="tx1"/>
                </a:solidFill>
                <a:latin typeface="Cascadia Mono" panose="020B0609020000020004" pitchFamily="49" charset="0"/>
              </a:rPr>
              <a:t>https://</a:t>
            </a:r>
            <a:r>
              <a:rPr lang="en-US" sz="3600" b="1" dirty="0">
                <a:solidFill>
                  <a:srgbClr val="FF0000"/>
                </a:solidFill>
                <a:latin typeface="Cascadia Mono" panose="020B0609020000020004" pitchFamily="49" charset="0"/>
              </a:rPr>
              <a:t>acme</a:t>
            </a:r>
            <a:r>
              <a:rPr lang="en-US" sz="3600" dirty="0">
                <a:solidFill>
                  <a:schemeClr val="tx1"/>
                </a:solidFill>
                <a:latin typeface="Cascadia Mono" panose="020B0609020000020004" pitchFamily="49" charset="0"/>
              </a:rPr>
              <a:t>.fabrikam.com</a:t>
            </a:r>
            <a:endParaRPr lang="en-US" sz="3600" dirty="0">
              <a:solidFill>
                <a:schemeClr val="tx1"/>
              </a:solidFill>
            </a:endParaRPr>
          </a:p>
        </p:txBody>
      </p:sp>
      <p:sp>
        <p:nvSpPr>
          <p:cNvPr id="12" name="Title 1">
            <a:extLst>
              <a:ext uri="{FF2B5EF4-FFF2-40B4-BE49-F238E27FC236}">
                <a16:creationId xmlns:a16="http://schemas.microsoft.com/office/drawing/2014/main" id="{A75DE088-97E3-4733-A7E7-C90E255AE39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098FA50-D759-419C-B4D2-28A1421AD57A}"/>
              </a:ext>
            </a:extLst>
          </p:cNvPr>
          <p:cNvCxnSpPr>
            <a:cxnSpLocks/>
          </p:cNvCxnSpPr>
          <p:nvPr/>
        </p:nvCxnSpPr>
        <p:spPr>
          <a:xfrm>
            <a:off x="4333790" y="2770660"/>
            <a:ext cx="72740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CC0E6B-B33A-4A37-9D3F-FA312E3BB040}"/>
              </a:ext>
            </a:extLst>
          </p:cNvPr>
          <p:cNvCxnSpPr>
            <a:cxnSpLocks/>
          </p:cNvCxnSpPr>
          <p:nvPr/>
        </p:nvCxnSpPr>
        <p:spPr>
          <a:xfrm>
            <a:off x="10515600" y="2770660"/>
            <a:ext cx="0" cy="29748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28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7E6FBAD-82B4-4C7C-8391-00637308DB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1" y="352425"/>
            <a:ext cx="2159000" cy="904081"/>
          </a:xfrm>
          <a:prstGeom prst="rect">
            <a:avLst/>
          </a:prstGeom>
        </p:spPr>
      </p:pic>
      <p:sp>
        <p:nvSpPr>
          <p:cNvPr id="13" name="Title 1">
            <a:extLst>
              <a:ext uri="{FF2B5EF4-FFF2-40B4-BE49-F238E27FC236}">
                <a16:creationId xmlns:a16="http://schemas.microsoft.com/office/drawing/2014/main" id="{589E2F47-1FC5-46F6-BD92-9DACC1B2BED6}"/>
              </a:ext>
            </a:extLst>
          </p:cNvPr>
          <p:cNvSpPr>
            <a:spLocks noGrp="1"/>
          </p:cNvSpPr>
          <p:nvPr>
            <p:ph type="title"/>
          </p:nvPr>
        </p:nvSpPr>
        <p:spPr>
          <a:xfrm>
            <a:off x="2955923" y="339927"/>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on </a:t>
            </a:r>
          </a:p>
        </p:txBody>
      </p:sp>
      <p:pic>
        <p:nvPicPr>
          <p:cNvPr id="15" name="Picture 14">
            <a:extLst>
              <a:ext uri="{FF2B5EF4-FFF2-40B4-BE49-F238E27FC236}">
                <a16:creationId xmlns:a16="http://schemas.microsoft.com/office/drawing/2014/main" id="{782B19A3-177B-4382-88CB-DCDC64B363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0457" y="454227"/>
            <a:ext cx="2478769" cy="657023"/>
          </a:xfrm>
          <a:prstGeom prst="rect">
            <a:avLst/>
          </a:prstGeom>
        </p:spPr>
      </p:pic>
      <p:cxnSp>
        <p:nvCxnSpPr>
          <p:cNvPr id="16" name="Straight Connector 15">
            <a:extLst>
              <a:ext uri="{FF2B5EF4-FFF2-40B4-BE49-F238E27FC236}">
                <a16:creationId xmlns:a16="http://schemas.microsoft.com/office/drawing/2014/main" id="{F0A7935B-C143-4BFA-B868-EDCFBEF5B9F2}"/>
              </a:ext>
            </a:extLst>
          </p:cNvPr>
          <p:cNvCxnSpPr/>
          <p:nvPr/>
        </p:nvCxnSpPr>
        <p:spPr>
          <a:xfrm>
            <a:off x="2930523" y="371731"/>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17" name="Straight Connector 16">
            <a:extLst>
              <a:ext uri="{FF2B5EF4-FFF2-40B4-BE49-F238E27FC236}">
                <a16:creationId xmlns:a16="http://schemas.microsoft.com/office/drawing/2014/main" id="{B68DBEC2-D549-4886-A394-32B351C3EF1F}"/>
              </a:ext>
            </a:extLst>
          </p:cNvPr>
          <p:cNvCxnSpPr/>
          <p:nvPr/>
        </p:nvCxnSpPr>
        <p:spPr>
          <a:xfrm>
            <a:off x="571501" y="1403350"/>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3" name="Picture 2">
            <a:extLst>
              <a:ext uri="{FF2B5EF4-FFF2-40B4-BE49-F238E27FC236}">
                <a16:creationId xmlns:a16="http://schemas.microsoft.com/office/drawing/2014/main" id="{E299ECD7-4082-4F6C-ACA0-A015266AE94B}"/>
              </a:ext>
            </a:extLst>
          </p:cNvPr>
          <p:cNvPicPr>
            <a:picLocks noChangeAspect="1"/>
          </p:cNvPicPr>
          <p:nvPr/>
        </p:nvPicPr>
        <p:blipFill>
          <a:blip r:embed="rId6"/>
          <a:stretch>
            <a:fillRect/>
          </a:stretch>
        </p:blipFill>
        <p:spPr>
          <a:xfrm>
            <a:off x="276225" y="1598302"/>
            <a:ext cx="11639550" cy="4438650"/>
          </a:xfrm>
          <a:prstGeom prst="rect">
            <a:avLst/>
          </a:prstGeom>
        </p:spPr>
      </p:pic>
    </p:spTree>
    <p:extLst>
      <p:ext uri="{BB962C8B-B14F-4D97-AF65-F5344CB8AC3E}">
        <p14:creationId xmlns:p14="http://schemas.microsoft.com/office/powerpoint/2010/main" val="3394517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 Isolation</a:t>
            </a:r>
          </a:p>
        </p:txBody>
      </p:sp>
      <p:sp>
        <p:nvSpPr>
          <p:cNvPr id="3" name="Title 1">
            <a:extLst>
              <a:ext uri="{FF2B5EF4-FFF2-40B4-BE49-F238E27FC236}">
                <a16:creationId xmlns:a16="http://schemas.microsoft.com/office/drawing/2014/main" id="{CBBD70D3-9258-4B39-93C0-47734C360EE3}"/>
              </a:ext>
            </a:extLst>
          </p:cNvPr>
          <p:cNvSpPr txBox="1">
            <a:spLocks/>
          </p:cNvSpPr>
          <p:nvPr/>
        </p:nvSpPr>
        <p:spPr>
          <a:xfrm>
            <a:off x="521368" y="1898650"/>
            <a:ext cx="11670632"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91271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 — Traditional way</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3CB7ACEE-2528-400D-8A54-5D29E372DF45}"/>
              </a:ext>
            </a:extLst>
          </p:cNvPr>
          <p:cNvPicPr>
            <a:picLocks noChangeAspect="1"/>
          </p:cNvPicPr>
          <p:nvPr/>
        </p:nvPicPr>
        <p:blipFill>
          <a:blip r:embed="rId3"/>
          <a:stretch>
            <a:fillRect/>
          </a:stretch>
        </p:blipFill>
        <p:spPr>
          <a:xfrm>
            <a:off x="238668" y="1425452"/>
            <a:ext cx="11700000" cy="2898361"/>
          </a:xfrm>
          <a:prstGeom prst="rect">
            <a:avLst/>
          </a:prstGeom>
        </p:spPr>
      </p:pic>
      <p:sp>
        <p:nvSpPr>
          <p:cNvPr id="4" name="Rectangle 3">
            <a:extLst>
              <a:ext uri="{FF2B5EF4-FFF2-40B4-BE49-F238E27FC236}">
                <a16:creationId xmlns:a16="http://schemas.microsoft.com/office/drawing/2014/main" id="{B5E7DC4E-9DEE-41F0-91DD-A6AD592BAECF}"/>
              </a:ext>
            </a:extLst>
          </p:cNvPr>
          <p:cNvSpPr/>
          <p:nvPr/>
        </p:nvSpPr>
        <p:spPr>
          <a:xfrm>
            <a:off x="5330334" y="5156200"/>
            <a:ext cx="4579332" cy="10032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600" dirty="0">
                <a:solidFill>
                  <a:srgbClr val="292D33"/>
                </a:solidFill>
                <a:latin typeface="Euclid Circular B" panose="020B0504000000000000" pitchFamily="34" charset="0"/>
                <a:ea typeface="Euclid Circular B" panose="020B0504000000000000" pitchFamily="34" charset="0"/>
              </a:rPr>
              <a:t>You normally do this </a:t>
            </a:r>
          </a:p>
        </p:txBody>
      </p:sp>
      <p:cxnSp>
        <p:nvCxnSpPr>
          <p:cNvPr id="8" name="Straight Connector 7">
            <a:extLst>
              <a:ext uri="{FF2B5EF4-FFF2-40B4-BE49-F238E27FC236}">
                <a16:creationId xmlns:a16="http://schemas.microsoft.com/office/drawing/2014/main" id="{24DE22A3-AC18-44A2-80B2-4F4584CD8ADA}"/>
              </a:ext>
            </a:extLst>
          </p:cNvPr>
          <p:cNvCxnSpPr>
            <a:cxnSpLocks/>
          </p:cNvCxnSpPr>
          <p:nvPr/>
        </p:nvCxnSpPr>
        <p:spPr>
          <a:xfrm>
            <a:off x="5400590" y="3926360"/>
            <a:ext cx="50388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5CB661-5FD6-498D-BA80-8715CD2A97A1}"/>
              </a:ext>
            </a:extLst>
          </p:cNvPr>
          <p:cNvCxnSpPr>
            <a:cxnSpLocks/>
          </p:cNvCxnSpPr>
          <p:nvPr/>
        </p:nvCxnSpPr>
        <p:spPr>
          <a:xfrm>
            <a:off x="7620000" y="3951760"/>
            <a:ext cx="0" cy="12044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7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48946"/>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23FC6210-3801-4120-A6B4-9641FD2DA677}"/>
              </a:ext>
            </a:extLst>
          </p:cNvPr>
          <p:cNvPicPr>
            <a:picLocks noChangeAspect="1"/>
          </p:cNvPicPr>
          <p:nvPr/>
        </p:nvPicPr>
        <p:blipFill>
          <a:blip r:embed="rId3"/>
          <a:stretch>
            <a:fillRect/>
          </a:stretch>
        </p:blipFill>
        <p:spPr>
          <a:xfrm>
            <a:off x="246000" y="1870283"/>
            <a:ext cx="11700000" cy="3117434"/>
          </a:xfrm>
          <a:prstGeom prst="rect">
            <a:avLst/>
          </a:prstGeom>
        </p:spPr>
      </p:pic>
      <p:cxnSp>
        <p:nvCxnSpPr>
          <p:cNvPr id="7" name="Straight Connector 6">
            <a:extLst>
              <a:ext uri="{FF2B5EF4-FFF2-40B4-BE49-F238E27FC236}">
                <a16:creationId xmlns:a16="http://schemas.microsoft.com/office/drawing/2014/main" id="{63FBB98E-4CA9-4D86-89FC-00B26BE400A7}"/>
              </a:ext>
            </a:extLst>
          </p:cNvPr>
          <p:cNvCxnSpPr>
            <a:cxnSpLocks/>
          </p:cNvCxnSpPr>
          <p:nvPr/>
        </p:nvCxnSpPr>
        <p:spPr>
          <a:xfrm>
            <a:off x="3063790" y="3638576"/>
            <a:ext cx="3540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32A52E8-233F-48B5-9EA0-494842D56128}"/>
              </a:ext>
            </a:extLst>
          </p:cNvPr>
          <p:cNvGrpSpPr/>
          <p:nvPr/>
        </p:nvGrpSpPr>
        <p:grpSpPr>
          <a:xfrm>
            <a:off x="6719410" y="2452420"/>
            <a:ext cx="5027655" cy="658340"/>
            <a:chOff x="6604000" y="1919760"/>
            <a:chExt cx="5027655" cy="658340"/>
          </a:xfrm>
        </p:grpSpPr>
        <p:cxnSp>
          <p:nvCxnSpPr>
            <p:cNvPr id="10" name="Straight Connector 9">
              <a:extLst>
                <a:ext uri="{FF2B5EF4-FFF2-40B4-BE49-F238E27FC236}">
                  <a16:creationId xmlns:a16="http://schemas.microsoft.com/office/drawing/2014/main" id="{DCE8F4AC-33B8-4B79-942F-FF86BA132EC6}"/>
                </a:ext>
              </a:extLst>
            </p:cNvPr>
            <p:cNvCxnSpPr>
              <a:cxnSpLocks/>
            </p:cNvCxnSpPr>
            <p:nvPr/>
          </p:nvCxnSpPr>
          <p:spPr>
            <a:xfrm>
              <a:off x="8586745" y="1919760"/>
              <a:ext cx="30449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909208-F98B-4FD1-B8C1-87C3D310F34B}"/>
                </a:ext>
              </a:extLst>
            </p:cNvPr>
            <p:cNvCxnSpPr>
              <a:cxnSpLocks/>
            </p:cNvCxnSpPr>
            <p:nvPr/>
          </p:nvCxnSpPr>
          <p:spPr>
            <a:xfrm flipH="1">
              <a:off x="6604000" y="1919760"/>
              <a:ext cx="3505200" cy="6583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4490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4962FC-BC66-40E7-90DB-3F6CCBFC542B}"/>
              </a:ext>
            </a:extLst>
          </p:cNvPr>
          <p:cNvPicPr>
            <a:picLocks noChangeAspect="1"/>
          </p:cNvPicPr>
          <p:nvPr/>
        </p:nvPicPr>
        <p:blipFill>
          <a:blip r:embed="rId3"/>
          <a:stretch>
            <a:fillRect/>
          </a:stretch>
        </p:blipFill>
        <p:spPr>
          <a:xfrm>
            <a:off x="484867" y="1012825"/>
            <a:ext cx="11308897" cy="55383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2" name="Title 1">
            <a:extLst>
              <a:ext uri="{FF2B5EF4-FFF2-40B4-BE49-F238E27FC236}">
                <a16:creationId xmlns:a16="http://schemas.microsoft.com/office/drawing/2014/main" id="{71A78977-F596-43C6-8716-4FA97D58A840}"/>
              </a:ext>
            </a:extLst>
          </p:cNvPr>
          <p:cNvSpPr txBox="1">
            <a:spLocks/>
          </p:cNvSpPr>
          <p:nvPr/>
        </p:nvSpPr>
        <p:spPr>
          <a:xfrm>
            <a:off x="1013255" y="3067051"/>
            <a:ext cx="10602095" cy="208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Soft delete:</a:t>
            </a:r>
            <a:r>
              <a:rPr lang="en-US" sz="3600" u="sng" dirty="0">
                <a:solidFill>
                  <a:srgbClr val="292D33"/>
                </a:solidFill>
                <a:latin typeface="Euclid Circular B" panose="020B0504000000000000" pitchFamily="34" charset="0"/>
                <a:ea typeface="Euclid Circular B" panose="020B0504000000000000" pitchFamily="34" charset="0"/>
              </a:rPr>
              <a:t> </a:t>
            </a:r>
            <a:r>
              <a:rPr lang="en-US" sz="3600" dirty="0">
                <a:solidFill>
                  <a:srgbClr val="292D33"/>
                </a:solidFill>
                <a:latin typeface="Euclid Circular B" panose="020B0504000000000000" pitchFamily="34" charset="0"/>
                <a:ea typeface="Euclid Circular B" panose="020B0504000000000000" pitchFamily="34" charset="0"/>
              </a:rPr>
              <a:t> An Entity Type defines an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IsDeleted</a:t>
            </a:r>
            <a:r>
              <a:rPr lang="en-US" sz="3600" dirty="0">
                <a:solidFill>
                  <a:srgbClr val="292D33"/>
                </a:solidFill>
                <a:latin typeface="Euclid Circular B" panose="020B0504000000000000" pitchFamily="34" charset="0"/>
                <a:ea typeface="Euclid Circular B" panose="020B0504000000000000" pitchFamily="34" charset="0"/>
              </a:rPr>
              <a:t> property.</a:t>
            </a:r>
          </a:p>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Multi-tenancy:</a:t>
            </a:r>
            <a:r>
              <a:rPr lang="en-US" sz="3600" dirty="0">
                <a:solidFill>
                  <a:srgbClr val="292D33"/>
                </a:solidFill>
                <a:latin typeface="Euclid Circular B" panose="020B0504000000000000" pitchFamily="34" charset="0"/>
                <a:ea typeface="Euclid Circular B" panose="020B0504000000000000" pitchFamily="34" charset="0"/>
              </a:rPr>
              <a:t> An Entity Type defines a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TenantId</a:t>
            </a:r>
            <a:r>
              <a:rPr lang="en-US" sz="3600" dirty="0">
                <a:solidFill>
                  <a:srgbClr val="292D33"/>
                </a:solidFill>
                <a:latin typeface="Euclid Circular B" panose="020B0504000000000000" pitchFamily="34" charset="0"/>
                <a:ea typeface="Euclid Circular B" panose="020B0504000000000000" pitchFamily="34" charset="0"/>
              </a:rPr>
              <a:t> property.</a:t>
            </a:r>
          </a:p>
        </p:txBody>
      </p:sp>
      <p:cxnSp>
        <p:nvCxnSpPr>
          <p:cNvPr id="16" name="Connector: Elbow 15">
            <a:extLst>
              <a:ext uri="{FF2B5EF4-FFF2-40B4-BE49-F238E27FC236}">
                <a16:creationId xmlns:a16="http://schemas.microsoft.com/office/drawing/2014/main" id="{A3A577E2-17E3-47BB-B9FA-3097FBF1B59F}"/>
              </a:ext>
            </a:extLst>
          </p:cNvPr>
          <p:cNvCxnSpPr>
            <a:cxnSpLocks/>
          </p:cNvCxnSpPr>
          <p:nvPr/>
        </p:nvCxnSpPr>
        <p:spPr>
          <a:xfrm rot="16200000" flipV="1">
            <a:off x="3149058" y="5137744"/>
            <a:ext cx="1254639" cy="1230708"/>
          </a:xfrm>
          <a:prstGeom prst="bentConnector3">
            <a:avLst>
              <a:gd name="adj1" fmla="val 2725"/>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9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B7ADFB-BC5D-4001-B9F0-8D82A3AE9F85}"/>
              </a:ext>
            </a:extLst>
          </p:cNvPr>
          <p:cNvPicPr>
            <a:picLocks noChangeAspect="1"/>
          </p:cNvPicPr>
          <p:nvPr/>
        </p:nvPicPr>
        <p:blipFill>
          <a:blip r:embed="rId4"/>
          <a:stretch>
            <a:fillRect/>
          </a:stretch>
        </p:blipFill>
        <p:spPr>
          <a:xfrm>
            <a:off x="373159" y="1137556"/>
            <a:ext cx="11418851" cy="5251450"/>
          </a:xfrm>
          <a:prstGeom prst="rect">
            <a:avLst/>
          </a:prstGeom>
          <a:ln>
            <a:noFill/>
          </a:ln>
          <a:effectLst/>
        </p:spPr>
      </p:pic>
      <p:sp>
        <p:nvSpPr>
          <p:cNvPr id="16" name="Title 1">
            <a:extLst>
              <a:ext uri="{FF2B5EF4-FFF2-40B4-BE49-F238E27FC236}">
                <a16:creationId xmlns:a16="http://schemas.microsoft.com/office/drawing/2014/main" id="{0D8F51AF-64BC-41D3-A38F-DCB170AACCAB}"/>
              </a:ext>
            </a:extLst>
          </p:cNvPr>
          <p:cNvSpPr>
            <a:spLocks noGrp="1"/>
          </p:cNvSpPr>
          <p:nvPr>
            <p:ph type="title"/>
          </p:nvPr>
        </p:nvSpPr>
        <p:spPr>
          <a:xfrm>
            <a:off x="711200" y="266701"/>
            <a:ext cx="10642600"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Manual Way</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7" name="Title 1">
            <a:extLst>
              <a:ext uri="{FF2B5EF4-FFF2-40B4-BE49-F238E27FC236}">
                <a16:creationId xmlns:a16="http://schemas.microsoft.com/office/drawing/2014/main" id="{B89CA8E4-9FB6-4DEF-8CEF-E8CE4874C109}"/>
              </a:ext>
            </a:extLst>
          </p:cNvPr>
          <p:cNvSpPr txBox="1">
            <a:spLocks/>
          </p:cNvSpPr>
          <p:nvPr/>
        </p:nvSpPr>
        <p:spPr>
          <a:xfrm>
            <a:off x="7078435" y="3344182"/>
            <a:ext cx="4495800" cy="1702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HasQueryFilter() for global filtering</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14" name="Straight Connector 13">
            <a:extLst>
              <a:ext uri="{FF2B5EF4-FFF2-40B4-BE49-F238E27FC236}">
                <a16:creationId xmlns:a16="http://schemas.microsoft.com/office/drawing/2014/main" id="{28C93FFF-842F-4E23-BD87-CD9C1380BD55}"/>
              </a:ext>
            </a:extLst>
          </p:cNvPr>
          <p:cNvCxnSpPr>
            <a:cxnSpLocks/>
          </p:cNvCxnSpPr>
          <p:nvPr/>
        </p:nvCxnSpPr>
        <p:spPr>
          <a:xfrm>
            <a:off x="2803071" y="5517243"/>
            <a:ext cx="85507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64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678EFBB0-3A60-40C7-B741-4165DDD9E080}"/>
              </a:ext>
            </a:extLst>
          </p:cNvPr>
          <p:cNvPicPr>
            <a:picLocks noChangeAspect="1"/>
          </p:cNvPicPr>
          <p:nvPr/>
        </p:nvPicPr>
        <p:blipFill>
          <a:blip r:embed="rId3"/>
          <a:stretch>
            <a:fillRect/>
          </a:stretch>
        </p:blipFill>
        <p:spPr>
          <a:xfrm>
            <a:off x="357187" y="1300162"/>
            <a:ext cx="11477625" cy="4257675"/>
          </a:xfrm>
          <a:prstGeom prst="rect">
            <a:avLst/>
          </a:prstGeom>
        </p:spPr>
      </p:pic>
      <p:cxnSp>
        <p:nvCxnSpPr>
          <p:cNvPr id="15" name="Straight Connector 14">
            <a:extLst>
              <a:ext uri="{FF2B5EF4-FFF2-40B4-BE49-F238E27FC236}">
                <a16:creationId xmlns:a16="http://schemas.microsoft.com/office/drawing/2014/main" id="{4843881E-4CB0-4E26-A530-68C9A6067217}"/>
              </a:ext>
            </a:extLst>
          </p:cNvPr>
          <p:cNvCxnSpPr>
            <a:cxnSpLocks/>
          </p:cNvCxnSpPr>
          <p:nvPr/>
        </p:nvCxnSpPr>
        <p:spPr>
          <a:xfrm>
            <a:off x="1820635" y="3429000"/>
            <a:ext cx="6637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357DC6-2426-4E9B-AA74-719D80F5428A}"/>
              </a:ext>
            </a:extLst>
          </p:cNvPr>
          <p:cNvCxnSpPr>
            <a:cxnSpLocks/>
          </p:cNvCxnSpPr>
          <p:nvPr/>
        </p:nvCxnSpPr>
        <p:spPr>
          <a:xfrm>
            <a:off x="4492171" y="4336143"/>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65CE9A5-B028-4455-B01B-5C65E87E8261}"/>
              </a:ext>
            </a:extLst>
          </p:cNvPr>
          <p:cNvSpPr txBox="1">
            <a:spLocks/>
          </p:cNvSpPr>
          <p:nvPr/>
        </p:nvSpPr>
        <p:spPr>
          <a:xfrm>
            <a:off x="8388145" y="190973"/>
            <a:ext cx="3803855" cy="27096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 Find all entities implement </a:t>
            </a:r>
            <a:r>
              <a:rPr lang="en-US" b="1" i="1" dirty="0">
                <a:solidFill>
                  <a:srgbClr val="292D33"/>
                </a:solidFill>
                <a:latin typeface="Euclid Circular B" panose="020B0504000000000000" pitchFamily="34" charset="0"/>
                <a:ea typeface="Euclid Circular B" panose="020B0504000000000000" pitchFamily="34" charset="0"/>
              </a:rPr>
              <a:t>IMultiTenant</a:t>
            </a:r>
            <a:endParaRPr lang="en-US" i="1"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Arrow Connector 16">
            <a:extLst>
              <a:ext uri="{FF2B5EF4-FFF2-40B4-BE49-F238E27FC236}">
                <a16:creationId xmlns:a16="http://schemas.microsoft.com/office/drawing/2014/main" id="{1A22A063-ECE6-4EBA-93A9-F401A9128D23}"/>
              </a:ext>
            </a:extLst>
          </p:cNvPr>
          <p:cNvCxnSpPr>
            <a:cxnSpLocks/>
          </p:cNvCxnSpPr>
          <p:nvPr/>
        </p:nvCxnSpPr>
        <p:spPr>
          <a:xfrm flipV="1">
            <a:off x="8445500" y="2938463"/>
            <a:ext cx="1079500" cy="490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4EECE6-ED54-47EF-BF4C-E94876DD39FF}"/>
              </a:ext>
            </a:extLst>
          </p:cNvPr>
          <p:cNvCxnSpPr>
            <a:cxnSpLocks/>
          </p:cNvCxnSpPr>
          <p:nvPr/>
        </p:nvCxnSpPr>
        <p:spPr>
          <a:xfrm>
            <a:off x="10629900" y="4336143"/>
            <a:ext cx="0" cy="896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FEB9F778-C76D-48F0-8FC5-2D3F62915032}"/>
              </a:ext>
            </a:extLst>
          </p:cNvPr>
          <p:cNvSpPr txBox="1">
            <a:spLocks/>
          </p:cNvSpPr>
          <p:nvPr/>
        </p:nvSpPr>
        <p:spPr>
          <a:xfrm>
            <a:off x="7454903" y="5270027"/>
            <a:ext cx="4379910"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 Create LINQ expression</a:t>
            </a:r>
            <a:endParaRPr lang="en-US" dirty="0">
              <a:solidFill>
                <a:srgbClr val="292D33"/>
              </a:solidFill>
              <a:latin typeface="Euclid Circular B" panose="020B0504000000000000" pitchFamily="34" charset="0"/>
              <a:ea typeface="Euclid Circular B" panose="020B0504000000000000" pitchFamily="34" charset="0"/>
            </a:endParaRPr>
          </a:p>
        </p:txBody>
      </p:sp>
      <p:sp>
        <p:nvSpPr>
          <p:cNvPr id="29" name="Title 1">
            <a:extLst>
              <a:ext uri="{FF2B5EF4-FFF2-40B4-BE49-F238E27FC236}">
                <a16:creationId xmlns:a16="http://schemas.microsoft.com/office/drawing/2014/main" id="{E7C3AD1E-13B0-4938-8AF6-419755ABBDBA}"/>
              </a:ext>
            </a:extLst>
          </p:cNvPr>
          <p:cNvSpPr txBox="1">
            <a:spLocks/>
          </p:cNvSpPr>
          <p:nvPr/>
        </p:nvSpPr>
        <p:spPr>
          <a:xfrm>
            <a:off x="397784" y="5485674"/>
            <a:ext cx="6269716" cy="788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 Add to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Connector 29">
            <a:extLst>
              <a:ext uri="{FF2B5EF4-FFF2-40B4-BE49-F238E27FC236}">
                <a16:creationId xmlns:a16="http://schemas.microsoft.com/office/drawing/2014/main" id="{059362E6-17FE-456C-ABD0-98A426A97E72}"/>
              </a:ext>
            </a:extLst>
          </p:cNvPr>
          <p:cNvCxnSpPr>
            <a:cxnSpLocks/>
          </p:cNvCxnSpPr>
          <p:nvPr/>
        </p:nvCxnSpPr>
        <p:spPr>
          <a:xfrm>
            <a:off x="1820635" y="4938486"/>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5996FE-4ACB-419B-993B-FDD1ED763A0E}"/>
              </a:ext>
            </a:extLst>
          </p:cNvPr>
          <p:cNvCxnSpPr>
            <a:cxnSpLocks/>
          </p:cNvCxnSpPr>
          <p:nvPr/>
        </p:nvCxnSpPr>
        <p:spPr>
          <a:xfrm>
            <a:off x="4186691" y="4931158"/>
            <a:ext cx="0" cy="5545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90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485029" y="2186609"/>
            <a:ext cx="11433976" cy="2091194"/>
          </a:xfrm>
        </p:spPr>
        <p:txBody>
          <a:bodyPr>
            <a:normAutofit lnSpcReduction="10000"/>
          </a:bodyPr>
          <a:lstStyle/>
          <a:p>
            <a:pPr marL="0" indent="0">
              <a:buNone/>
            </a:pPr>
            <a:r>
              <a:rPr lang="en-US" sz="4400" dirty="0">
                <a:solidFill>
                  <a:srgbClr val="00B050"/>
                </a:solidFill>
                <a:latin typeface="Euclid Circular B" panose="020B0504000000000000" pitchFamily="34" charset="0"/>
                <a:ea typeface="Euclid Circular B" panose="020B0504000000000000" pitchFamily="34" charset="0"/>
              </a:rPr>
              <a:t>😊 </a:t>
            </a:r>
            <a:r>
              <a:rPr lang="en-US" sz="4400" noProof="0" dirty="0">
                <a:solidFill>
                  <a:schemeClr val="accent6">
                    <a:lumMod val="75000"/>
                  </a:schemeClr>
                </a:solidFill>
                <a:latin typeface="Euclid Circular B" panose="020B0504000000000000" pitchFamily="34" charset="0"/>
                <a:ea typeface="Euclid Circular B" panose="020B0504000000000000" pitchFamily="34" charset="0"/>
              </a:rPr>
              <a:t>Easy to implement</a:t>
            </a:r>
            <a:endParaRPr lang="en-US" sz="4400" dirty="0">
              <a:solidFill>
                <a:srgbClr val="00B050"/>
              </a:solidFill>
              <a:latin typeface="Euclid Circular B" panose="020B0504000000000000" pitchFamily="34" charset="0"/>
              <a:ea typeface="Euclid Circular B" panose="020B0504000000000000" pitchFamily="34" charset="0"/>
            </a:endParaRPr>
          </a:p>
          <a:p>
            <a:pPr marL="0" indent="0">
              <a:buNone/>
            </a:pPr>
            <a:r>
              <a:rPr lang="en-US" sz="4400" dirty="0">
                <a:solidFill>
                  <a:srgbClr val="00B050"/>
                </a:solidFill>
                <a:latin typeface="Euclid Circular B" panose="020B0504000000000000" pitchFamily="34" charset="0"/>
                <a:ea typeface="Euclid Circular B" panose="020B0504000000000000" pitchFamily="34" charset="0"/>
              </a:rPr>
              <a:t>😊</a:t>
            </a:r>
            <a:r>
              <a:rPr lang="en-US" sz="4400" noProof="0" dirty="0">
                <a:solidFill>
                  <a:schemeClr val="accent6">
                    <a:lumMod val="75000"/>
                  </a:schemeClr>
                </a:solidFill>
                <a:latin typeface="Euclid Circular B" panose="020B0504000000000000" pitchFamily="34" charset="0"/>
                <a:ea typeface="Euclid Circular B" panose="020B0504000000000000" pitchFamily="34" charset="0"/>
              </a:rPr>
              <a:t> Supports navigation properties as well</a:t>
            </a:r>
          </a:p>
          <a:p>
            <a:pPr marL="0" indent="0">
              <a:buNone/>
            </a:pPr>
            <a:r>
              <a:rPr lang="en-US" sz="4400" dirty="0">
                <a:solidFill>
                  <a:srgbClr val="00B050"/>
                </a:solidFill>
                <a:latin typeface="Euclid Circular B" panose="020B0504000000000000" pitchFamily="34" charset="0"/>
                <a:ea typeface="Euclid Circular B" panose="020B0504000000000000" pitchFamily="34" charset="0"/>
              </a:rPr>
              <a:t>😕</a:t>
            </a:r>
            <a:r>
              <a:rPr lang="en-US" sz="4400" noProof="0" dirty="0">
                <a:solidFill>
                  <a:schemeClr val="accent6">
                    <a:lumMod val="75000"/>
                  </a:schemeClr>
                </a:solidFill>
                <a:latin typeface="Euclid Circular B" panose="020B0504000000000000" pitchFamily="34" charset="0"/>
                <a:ea typeface="Euclid Circular B" panose="020B0504000000000000" pitchFamily="34" charset="0"/>
              </a:rPr>
              <a:t> </a:t>
            </a:r>
            <a:r>
              <a:rPr lang="en-US" sz="4400" dirty="0">
                <a:solidFill>
                  <a:srgbClr val="FE9D00"/>
                </a:solidFill>
                <a:latin typeface="Euclid Circular B" panose="020B0504000000000000" pitchFamily="34" charset="0"/>
                <a:ea typeface="Euclid Circular B" panose="020B0504000000000000" pitchFamily="34" charset="0"/>
              </a:rPr>
              <a:t>W</a:t>
            </a:r>
            <a:r>
              <a:rPr lang="en-US" sz="4400" noProof="0" dirty="0" err="1">
                <a:solidFill>
                  <a:srgbClr val="FE9D00"/>
                </a:solidFill>
                <a:latin typeface="Euclid Circular B" panose="020B0504000000000000" pitchFamily="34" charset="0"/>
                <a:ea typeface="Euclid Circular B" panose="020B0504000000000000" pitchFamily="34" charset="0"/>
              </a:rPr>
              <a:t>orks</a:t>
            </a:r>
            <a:r>
              <a:rPr lang="en-US" sz="4400" noProof="0" dirty="0">
                <a:solidFill>
                  <a:srgbClr val="FE9D00"/>
                </a:solidFill>
                <a:latin typeface="Euclid Circular B" panose="020B0504000000000000" pitchFamily="34" charset="0"/>
                <a:ea typeface="Euclid Circular B" panose="020B0504000000000000" pitchFamily="34" charset="0"/>
              </a:rPr>
              <a:t> only with EF Core</a:t>
            </a:r>
            <a:endParaRPr lang="en-US" sz="4400" noProof="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4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433668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549428"/>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a:t>
            </a:r>
            <a:r>
              <a:rPr lang="en-US" sz="4000" dirty="0">
                <a:solidFill>
                  <a:srgbClr val="FF0000"/>
                </a:solidFill>
                <a:latin typeface="Courier New" panose="02070309020205020404" pitchFamily="49" charset="0"/>
                <a:ea typeface="Euclid Circular B" panose="020B0504000000000000" pitchFamily="34" charset="0"/>
                <a:cs typeface="Courier New" panose="02070309020205020404" pitchFamily="49" charset="0"/>
              </a:rPr>
              <a:t>IgnoreQueryFilters()</a:t>
            </a:r>
            <a:r>
              <a:rPr lang="en-US" sz="4000" dirty="0">
                <a:solidFill>
                  <a:srgbClr val="FF0000"/>
                </a:solidFill>
                <a:latin typeface="Euclid Circular B" panose="020B0504000000000000" pitchFamily="34" charset="0"/>
                <a:ea typeface="Euclid Circular B" panose="020B0504000000000000" pitchFamily="34" charset="0"/>
              </a:rPr>
              <a:t> disables all filters</a:t>
            </a:r>
          </a:p>
          <a:p>
            <a:pPr marL="0" indent="0">
              <a:buNone/>
            </a:pPr>
            <a:endParaRPr lang="en-US" sz="400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14" name="Picture 13">
            <a:extLst>
              <a:ext uri="{FF2B5EF4-FFF2-40B4-BE49-F238E27FC236}">
                <a16:creationId xmlns:a16="http://schemas.microsoft.com/office/drawing/2014/main" id="{2A3FC679-7950-41B8-AFD2-AC178096927B}"/>
              </a:ext>
            </a:extLst>
          </p:cNvPr>
          <p:cNvPicPr>
            <a:picLocks noChangeAspect="1"/>
          </p:cNvPicPr>
          <p:nvPr/>
        </p:nvPicPr>
        <p:blipFill>
          <a:blip r:embed="rId3"/>
          <a:stretch>
            <a:fillRect/>
          </a:stretch>
        </p:blipFill>
        <p:spPr>
          <a:xfrm>
            <a:off x="850789" y="2325632"/>
            <a:ext cx="10023362" cy="3462918"/>
          </a:xfrm>
          <a:prstGeom prst="rect">
            <a:avLst/>
          </a:prstGeom>
        </p:spPr>
      </p:pic>
      <p:cxnSp>
        <p:nvCxnSpPr>
          <p:cNvPr id="10" name="Straight Connector 9">
            <a:extLst>
              <a:ext uri="{FF2B5EF4-FFF2-40B4-BE49-F238E27FC236}">
                <a16:creationId xmlns:a16="http://schemas.microsoft.com/office/drawing/2014/main" id="{CA807FED-D317-4BE7-8CA3-B8B13F8AB2C1}"/>
              </a:ext>
            </a:extLst>
          </p:cNvPr>
          <p:cNvCxnSpPr>
            <a:cxnSpLocks/>
          </p:cNvCxnSpPr>
          <p:nvPr/>
        </p:nvCxnSpPr>
        <p:spPr>
          <a:xfrm>
            <a:off x="2663371" y="4749610"/>
            <a:ext cx="57968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9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234389"/>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Can be defined for the root entity </a:t>
            </a:r>
          </a:p>
          <a:p>
            <a:pPr marL="0" indent="0">
              <a:buNone/>
            </a:pPr>
            <a:r>
              <a:rPr lang="en-US" sz="4000" dirty="0">
                <a:solidFill>
                  <a:srgbClr val="FF0000"/>
                </a:solidFill>
                <a:latin typeface="Euclid Circular B" panose="020B0504000000000000" pitchFamily="34" charset="0"/>
                <a:ea typeface="Euclid Circular B" panose="020B0504000000000000" pitchFamily="34" charset="0"/>
              </a:rPr>
              <a:t>       of the inheritance hierarchy </a:t>
            </a:r>
          </a:p>
          <a:p>
            <a:pPr marL="0" indent="0">
              <a:buNone/>
            </a:pPr>
            <a:endParaRPr lang="en-US" sz="4000" noProof="0" dirty="0">
              <a:latin typeface="Euclid Circular B" panose="020B0504000000000000" pitchFamily="34" charset="0"/>
              <a:ea typeface="Euclid Circular B" panose="020B0504000000000000" pitchFamily="34" charset="0"/>
            </a:endParaRPr>
          </a:p>
        </p:txBody>
      </p:sp>
      <p:graphicFrame>
        <p:nvGraphicFramePr>
          <p:cNvPr id="19" name="Object 18">
            <a:extLst>
              <a:ext uri="{FF2B5EF4-FFF2-40B4-BE49-F238E27FC236}">
                <a16:creationId xmlns:a16="http://schemas.microsoft.com/office/drawing/2014/main" id="{B5615CB6-A853-4A7C-BB60-66930DEF9C50}"/>
              </a:ext>
            </a:extLst>
          </p:cNvPr>
          <p:cNvGraphicFramePr>
            <a:graphicFrameLocks noChangeAspect="1"/>
          </p:cNvGraphicFramePr>
          <p:nvPr>
            <p:extLst>
              <p:ext uri="{D42A27DB-BD31-4B8C-83A1-F6EECF244321}">
                <p14:modId xmlns:p14="http://schemas.microsoft.com/office/powerpoint/2010/main" val="233031970"/>
              </p:ext>
            </p:extLst>
          </p:nvPr>
        </p:nvGraphicFramePr>
        <p:xfrm>
          <a:off x="643972" y="3117091"/>
          <a:ext cx="10379257" cy="2472676"/>
        </p:xfrm>
        <a:graphic>
          <a:graphicData uri="http://schemas.openxmlformats.org/presentationml/2006/ole">
            <mc:AlternateContent xmlns:mc="http://schemas.openxmlformats.org/markup-compatibility/2006">
              <mc:Choice xmlns:v="urn:schemas-microsoft-com:vml" Requires="v">
                <p:oleObj spid="_x0000_s2192" name="Bitmap Image" r:id="rId4" imgW="6610320" imgH="1574640" progId="Paint.Picture">
                  <p:embed/>
                </p:oleObj>
              </mc:Choice>
              <mc:Fallback>
                <p:oleObj name="Bitmap Image" r:id="rId4" imgW="6610320" imgH="1574640" progId="Paint.Picture">
                  <p:embed/>
                  <p:pic>
                    <p:nvPicPr>
                      <p:cNvPr id="0" name=""/>
                      <p:cNvPicPr/>
                      <p:nvPr/>
                    </p:nvPicPr>
                    <p:blipFill>
                      <a:blip r:embed="rId5"/>
                      <a:stretch>
                        <a:fillRect/>
                      </a:stretch>
                    </p:blipFill>
                    <p:spPr>
                      <a:xfrm>
                        <a:off x="643972" y="3117091"/>
                        <a:ext cx="10379257" cy="2472676"/>
                      </a:xfrm>
                      <a:prstGeom prst="rect">
                        <a:avLst/>
                      </a:prstGeom>
                    </p:spPr>
                  </p:pic>
                </p:oleObj>
              </mc:Fallback>
            </mc:AlternateContent>
          </a:graphicData>
        </a:graphic>
      </p:graphicFrame>
      <p:sp>
        <p:nvSpPr>
          <p:cNvPr id="22" name="Title 1">
            <a:extLst>
              <a:ext uri="{FF2B5EF4-FFF2-40B4-BE49-F238E27FC236}">
                <a16:creationId xmlns:a16="http://schemas.microsoft.com/office/drawing/2014/main" id="{723022CB-6A31-4798-AE19-2FD36FFDE7DB}"/>
              </a:ext>
            </a:extLst>
          </p:cNvPr>
          <p:cNvSpPr txBox="1">
            <a:spLocks/>
          </p:cNvSpPr>
          <p:nvPr/>
        </p:nvSpPr>
        <p:spPr>
          <a:xfrm>
            <a:off x="9140793" y="2942211"/>
            <a:ext cx="2407235" cy="1417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Define to Animal</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12CA244A-51F4-4449-A299-BFB3EAE308D4}"/>
              </a:ext>
            </a:extLst>
          </p:cNvPr>
          <p:cNvCxnSpPr>
            <a:cxnSpLocks/>
          </p:cNvCxnSpPr>
          <p:nvPr/>
        </p:nvCxnSpPr>
        <p:spPr>
          <a:xfrm>
            <a:off x="1916264" y="3760967"/>
            <a:ext cx="716412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66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447721" y="1126166"/>
            <a:ext cx="11088591" cy="777116"/>
          </a:xfrm>
        </p:spPr>
        <p:txBody>
          <a:bodyPr>
            <a:normAutofit fontScale="92500"/>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Does not support Stored Procedures or T-SQL</a:t>
            </a:r>
          </a:p>
          <a:p>
            <a:endParaRPr lang="en-US" sz="4000" noProof="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7413EFE4-8C62-4D5B-9DFC-82D21D858B01}"/>
              </a:ext>
            </a:extLst>
          </p:cNvPr>
          <p:cNvPicPr>
            <a:picLocks noChangeAspect="1"/>
          </p:cNvPicPr>
          <p:nvPr/>
        </p:nvPicPr>
        <p:blipFill>
          <a:blip r:embed="rId3"/>
          <a:stretch>
            <a:fillRect/>
          </a:stretch>
        </p:blipFill>
        <p:spPr>
          <a:xfrm>
            <a:off x="852554" y="1924546"/>
            <a:ext cx="10880087" cy="4575965"/>
          </a:xfrm>
          <a:prstGeom prst="rect">
            <a:avLst/>
          </a:prstGeom>
        </p:spPr>
      </p:pic>
      <p:cxnSp>
        <p:nvCxnSpPr>
          <p:cNvPr id="13" name="Straight Connector 12">
            <a:extLst>
              <a:ext uri="{FF2B5EF4-FFF2-40B4-BE49-F238E27FC236}">
                <a16:creationId xmlns:a16="http://schemas.microsoft.com/office/drawing/2014/main" id="{511913D3-E4E8-407B-BB50-FA37DE6C4508}"/>
              </a:ext>
            </a:extLst>
          </p:cNvPr>
          <p:cNvCxnSpPr>
            <a:cxnSpLocks/>
          </p:cNvCxnSpPr>
          <p:nvPr/>
        </p:nvCxnSpPr>
        <p:spPr>
          <a:xfrm>
            <a:off x="1258536" y="2125311"/>
            <a:ext cx="10095264" cy="4108512"/>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252AE-1248-4E20-BF2E-EAB586129A1F}"/>
              </a:ext>
            </a:extLst>
          </p:cNvPr>
          <p:cNvCxnSpPr>
            <a:cxnSpLocks/>
          </p:cNvCxnSpPr>
          <p:nvPr/>
        </p:nvCxnSpPr>
        <p:spPr>
          <a:xfrm flipH="1">
            <a:off x="1049572" y="2082782"/>
            <a:ext cx="9342784" cy="4193570"/>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20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E13BC2A-46BB-4A03-AE62-493EC7B72BFE}"/>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Framework on </a:t>
            </a:r>
          </a:p>
        </p:txBody>
      </p:sp>
      <p:pic>
        <p:nvPicPr>
          <p:cNvPr id="8" name="Picture 7">
            <a:extLst>
              <a:ext uri="{FF2B5EF4-FFF2-40B4-BE49-F238E27FC236}">
                <a16:creationId xmlns:a16="http://schemas.microsoft.com/office/drawing/2014/main" id="{C0DEBB60-3129-418C-919B-44676C632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8029" y="449189"/>
            <a:ext cx="2478769" cy="657023"/>
          </a:xfrm>
          <a:prstGeom prst="rect">
            <a:avLst/>
          </a:prstGeom>
        </p:spPr>
      </p:pic>
      <p:pic>
        <p:nvPicPr>
          <p:cNvPr id="6" name="Picture 5">
            <a:extLst>
              <a:ext uri="{FF2B5EF4-FFF2-40B4-BE49-F238E27FC236}">
                <a16:creationId xmlns:a16="http://schemas.microsoft.com/office/drawing/2014/main" id="{2BE59FDA-AF3E-4FF2-8D74-A9C25EBEB2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56" y="503356"/>
            <a:ext cx="2314598" cy="620842"/>
          </a:xfrm>
          <a:prstGeom prst="rect">
            <a:avLst/>
          </a:prstGeom>
        </p:spPr>
      </p:pic>
      <p:cxnSp>
        <p:nvCxnSpPr>
          <p:cNvPr id="19" name="Straight Connector 18">
            <a:extLst>
              <a:ext uri="{FF2B5EF4-FFF2-40B4-BE49-F238E27FC236}">
                <a16:creationId xmlns:a16="http://schemas.microsoft.com/office/drawing/2014/main" id="{A5C0C1BE-B01E-4807-B19D-41A1D24ADA94}"/>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D57AFEFE-9DA6-4E84-BF8F-5D2B263B2760}"/>
              </a:ext>
            </a:extLst>
          </p:cNvPr>
          <p:cNvCxnSpPr/>
          <p:nvPr/>
        </p:nvCxnSpPr>
        <p:spPr>
          <a:xfrm>
            <a:off x="377492" y="1369667"/>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11" name="Picture 10">
            <a:extLst>
              <a:ext uri="{FF2B5EF4-FFF2-40B4-BE49-F238E27FC236}">
                <a16:creationId xmlns:a16="http://schemas.microsoft.com/office/drawing/2014/main" id="{964B11D8-89C7-4CC7-BB95-EA6A16C4BC53}"/>
              </a:ext>
            </a:extLst>
          </p:cNvPr>
          <p:cNvPicPr>
            <a:picLocks noChangeAspect="1"/>
          </p:cNvPicPr>
          <p:nvPr/>
        </p:nvPicPr>
        <p:blipFill>
          <a:blip r:embed="rId6"/>
          <a:stretch>
            <a:fillRect/>
          </a:stretch>
        </p:blipFill>
        <p:spPr>
          <a:xfrm>
            <a:off x="257175" y="1615137"/>
            <a:ext cx="11677650" cy="4486275"/>
          </a:xfrm>
          <a:prstGeom prst="rect">
            <a:avLst/>
          </a:prstGeom>
        </p:spPr>
      </p:pic>
      <p:pic>
        <p:nvPicPr>
          <p:cNvPr id="16" name="Picture 15">
            <a:extLst>
              <a:ext uri="{FF2B5EF4-FFF2-40B4-BE49-F238E27FC236}">
                <a16:creationId xmlns:a16="http://schemas.microsoft.com/office/drawing/2014/main" id="{B9169DA1-8A46-4136-B394-7B09F0A635CD}"/>
              </a:ext>
            </a:extLst>
          </p:cNvPr>
          <p:cNvPicPr>
            <a:picLocks noChangeAspect="1"/>
          </p:cNvPicPr>
          <p:nvPr/>
        </p:nvPicPr>
        <p:blipFill>
          <a:blip r:embed="rId7"/>
          <a:stretch>
            <a:fillRect/>
          </a:stretch>
        </p:blipFill>
        <p:spPr>
          <a:xfrm>
            <a:off x="377492" y="4079135"/>
            <a:ext cx="4657725" cy="24574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9990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Content Placeholder 2">
            <a:extLst>
              <a:ext uri="{FF2B5EF4-FFF2-40B4-BE49-F238E27FC236}">
                <a16:creationId xmlns:a16="http://schemas.microsoft.com/office/drawing/2014/main" id="{5C046ABF-43E1-46B6-B38D-FDC5AEE799DD}"/>
              </a:ext>
            </a:extLst>
          </p:cNvPr>
          <p:cNvSpPr txBox="1">
            <a:spLocks/>
          </p:cNvSpPr>
          <p:nvPr/>
        </p:nvSpPr>
        <p:spPr>
          <a:xfrm>
            <a:off x="5875790" y="1254758"/>
            <a:ext cx="10706100" cy="8446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292D33"/>
                </a:solidFill>
                <a:latin typeface="Euclid Circular B" panose="020B0504000000000000" pitchFamily="34" charset="0"/>
                <a:ea typeface="Euclid Circular B" panose="020B0504000000000000" pitchFamily="34" charset="0"/>
              </a:rPr>
              <a:t>Database level solution </a:t>
            </a:r>
          </a:p>
          <a:p>
            <a:pPr marL="0" indent="0">
              <a:buFont typeface="Arial" panose="020B0604020202020204" pitchFamily="34" charset="0"/>
              <a:buNone/>
            </a:pPr>
            <a:r>
              <a:rPr lang="en-US" sz="4000" b="1" dirty="0">
                <a:solidFill>
                  <a:schemeClr val="accent6">
                    <a:lumMod val="75000"/>
                  </a:schemeClr>
                </a:solidFill>
                <a:latin typeface="Euclid Circular B" panose="020B0504000000000000" pitchFamily="34" charset="0"/>
                <a:ea typeface="Euclid Circular B" panose="020B0504000000000000" pitchFamily="34" charset="0"/>
              </a:rPr>
              <a:t>👉 Row Level Security</a:t>
            </a:r>
          </a:p>
          <a:p>
            <a:pPr marL="0" indent="0">
              <a:buFont typeface="Arial" panose="020B0604020202020204" pitchFamily="34" charset="0"/>
              <a:buNone/>
            </a:pPr>
            <a:endParaRPr lang="en-US" sz="4000" b="1" dirty="0">
              <a:solidFill>
                <a:srgbClr val="0070C0"/>
              </a:solidFill>
              <a:latin typeface="Euclid Circular B" panose="020B0504000000000000" pitchFamily="34" charset="0"/>
              <a:ea typeface="Euclid Circular B" panose="020B0504000000000000" pitchFamily="34" charset="0"/>
            </a:endParaRPr>
          </a:p>
          <a:p>
            <a:pPr marL="0" indent="0">
              <a:buFont typeface="Arial" panose="020B0604020202020204" pitchFamily="34" charset="0"/>
              <a:buNone/>
            </a:pPr>
            <a:endParaRPr lang="en-US" sz="4000" dirty="0">
              <a:latin typeface="Euclid Circular B" panose="020B0504000000000000" pitchFamily="34" charset="0"/>
              <a:ea typeface="Euclid Circular B" panose="020B0504000000000000" pitchFamily="34" charset="0"/>
            </a:endParaRPr>
          </a:p>
        </p:txBody>
      </p:sp>
      <p:sp>
        <p:nvSpPr>
          <p:cNvPr id="10" name="TextBox 9">
            <a:extLst>
              <a:ext uri="{FF2B5EF4-FFF2-40B4-BE49-F238E27FC236}">
                <a16:creationId xmlns:a16="http://schemas.microsoft.com/office/drawing/2014/main" id="{63D52ED1-3EDA-44CA-B5B9-0F5CFE9717A4}"/>
              </a:ext>
            </a:extLst>
          </p:cNvPr>
          <p:cNvSpPr txBox="1"/>
          <p:nvPr/>
        </p:nvSpPr>
        <p:spPr>
          <a:xfrm>
            <a:off x="5875789" y="2887469"/>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Rows filtered based on user roles, attributes</a:t>
            </a:r>
          </a:p>
        </p:txBody>
      </p:sp>
      <p:sp>
        <p:nvSpPr>
          <p:cNvPr id="21" name="TextBox 20">
            <a:extLst>
              <a:ext uri="{FF2B5EF4-FFF2-40B4-BE49-F238E27FC236}">
                <a16:creationId xmlns:a16="http://schemas.microsoft.com/office/drawing/2014/main" id="{43A64362-BAE7-4E54-A7FB-8C76B5FF8557}"/>
              </a:ext>
            </a:extLst>
          </p:cNvPr>
          <p:cNvSpPr txBox="1"/>
          <p:nvPr/>
        </p:nvSpPr>
        <p:spPr>
          <a:xfrm>
            <a:off x="397783" y="6031464"/>
            <a:ext cx="9968188" cy="369332"/>
          </a:xfrm>
          <a:prstGeom prst="rect">
            <a:avLst/>
          </a:prstGeom>
          <a:noFill/>
        </p:spPr>
        <p:txBody>
          <a:bodyPr wrap="square">
            <a:spAutoFit/>
          </a:bodyPr>
          <a:lstStyle/>
          <a:p>
            <a:pPr marL="0" indent="0">
              <a:buNone/>
            </a:pPr>
            <a:r>
              <a:rPr lang="en-US" sz="1800" dirty="0">
                <a:latin typeface="Euclid Circular B" panose="020B0504000000000000" pitchFamily="34" charset="0"/>
                <a:ea typeface="Euclid Circular B" panose="020B0504000000000000" pitchFamily="34" charset="0"/>
                <a:hlinkClick r:id="rId3"/>
              </a:rPr>
              <a:t>https://learn.microsoft.com/en-us/sql/relational-databases/security/row-level-security</a:t>
            </a:r>
            <a:r>
              <a:rPr lang="en-US" sz="1800" dirty="0">
                <a:latin typeface="Euclid Circular B" panose="020B0504000000000000" pitchFamily="34" charset="0"/>
                <a:ea typeface="Euclid Circular B" panose="020B0504000000000000" pitchFamily="34" charset="0"/>
              </a:rPr>
              <a:t> </a:t>
            </a:r>
          </a:p>
        </p:txBody>
      </p:sp>
      <p:pic>
        <p:nvPicPr>
          <p:cNvPr id="6" name="Picture 5">
            <a:extLst>
              <a:ext uri="{FF2B5EF4-FFF2-40B4-BE49-F238E27FC236}">
                <a16:creationId xmlns:a16="http://schemas.microsoft.com/office/drawing/2014/main" id="{EDBFC779-6BF9-4B2A-A942-ADE0F818133E}"/>
              </a:ext>
            </a:extLst>
          </p:cNvPr>
          <p:cNvPicPr>
            <a:picLocks noChangeAspect="1"/>
          </p:cNvPicPr>
          <p:nvPr/>
        </p:nvPicPr>
        <p:blipFill rotWithShape="1">
          <a:blip r:embed="rId4"/>
          <a:srcRect b="4080"/>
          <a:stretch/>
        </p:blipFill>
        <p:spPr>
          <a:xfrm>
            <a:off x="562495" y="1254758"/>
            <a:ext cx="4533208" cy="4443135"/>
          </a:xfrm>
          <a:prstGeom prst="rect">
            <a:avLst/>
          </a:prstGeom>
        </p:spPr>
      </p:pic>
      <p:sp>
        <p:nvSpPr>
          <p:cNvPr id="14" name="TextBox 13">
            <a:extLst>
              <a:ext uri="{FF2B5EF4-FFF2-40B4-BE49-F238E27FC236}">
                <a16:creationId xmlns:a16="http://schemas.microsoft.com/office/drawing/2014/main" id="{464068CA-32A2-4A56-9508-9253D472EC2A}"/>
              </a:ext>
            </a:extLst>
          </p:cNvPr>
          <p:cNvSpPr txBox="1"/>
          <p:nvPr/>
        </p:nvSpPr>
        <p:spPr>
          <a:xfrm>
            <a:off x="5875790" y="4466595"/>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Restriction logic is done in the DB</a:t>
            </a:r>
          </a:p>
        </p:txBody>
      </p:sp>
      <p:cxnSp>
        <p:nvCxnSpPr>
          <p:cNvPr id="15" name="Straight Connector 14">
            <a:extLst>
              <a:ext uri="{FF2B5EF4-FFF2-40B4-BE49-F238E27FC236}">
                <a16:creationId xmlns:a16="http://schemas.microsoft.com/office/drawing/2014/main" id="{3B42B7D9-F280-4616-BC72-C834A4280A33}"/>
              </a:ext>
            </a:extLst>
          </p:cNvPr>
          <p:cNvCxnSpPr>
            <a:cxnSpLocks/>
          </p:cNvCxnSpPr>
          <p:nvPr/>
        </p:nvCxnSpPr>
        <p:spPr>
          <a:xfrm>
            <a:off x="5704757" y="2713413"/>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085447-21BF-463E-BEBE-557A35EB1B68}"/>
              </a:ext>
            </a:extLst>
          </p:cNvPr>
          <p:cNvCxnSpPr>
            <a:cxnSpLocks/>
          </p:cNvCxnSpPr>
          <p:nvPr/>
        </p:nvCxnSpPr>
        <p:spPr>
          <a:xfrm>
            <a:off x="5704757" y="4328854"/>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05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4132" y="280452"/>
            <a:ext cx="10515600" cy="619659"/>
          </a:xfrm>
        </p:spPr>
        <p:txBody>
          <a:bodyPr>
            <a:normAutofit fontScale="90000"/>
          </a:bodyPr>
          <a:lstStyle/>
          <a:p>
            <a:r>
              <a:rPr lang="en-US" b="1" dirty="0">
                <a:solidFill>
                  <a:srgbClr val="292D33"/>
                </a:solidFill>
                <a:latin typeface="Euclid Circular B" panose="020B0504000000000000" pitchFamily="34" charset="0"/>
                <a:ea typeface="Euclid Circular B" panose="020B0504000000000000" pitchFamily="34" charset="0"/>
              </a:rPr>
              <a:t>Data Isolation — MongoDB</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560EA00C-1698-4C4E-A2F6-543D83B2A656}"/>
              </a:ext>
            </a:extLst>
          </p:cNvPr>
          <p:cNvPicPr>
            <a:picLocks noChangeAspect="1"/>
          </p:cNvPicPr>
          <p:nvPr/>
        </p:nvPicPr>
        <p:blipFill>
          <a:blip r:embed="rId3"/>
          <a:stretch>
            <a:fillRect/>
          </a:stretch>
        </p:blipFill>
        <p:spPr>
          <a:xfrm>
            <a:off x="342900" y="942975"/>
            <a:ext cx="11506200" cy="4972050"/>
          </a:xfrm>
          <a:prstGeom prst="rect">
            <a:avLst/>
          </a:prstGeom>
          <a:ln>
            <a:noFill/>
          </a:ln>
          <a:effectLst>
            <a:outerShdw blurRad="190500" algn="tl" rotWithShape="0">
              <a:srgbClr val="000000">
                <a:alpha val="70000"/>
              </a:srgbClr>
            </a:outerShdw>
          </a:effectLst>
        </p:spPr>
      </p:pic>
      <p:sp>
        <p:nvSpPr>
          <p:cNvPr id="11" name="Title 1">
            <a:extLst>
              <a:ext uri="{FF2B5EF4-FFF2-40B4-BE49-F238E27FC236}">
                <a16:creationId xmlns:a16="http://schemas.microsoft.com/office/drawing/2014/main" id="{C15CF6B5-2161-4C95-A2C4-9B307F6D1E24}"/>
              </a:ext>
            </a:extLst>
          </p:cNvPr>
          <p:cNvSpPr txBox="1">
            <a:spLocks/>
          </p:cNvSpPr>
          <p:nvPr/>
        </p:nvSpPr>
        <p:spPr>
          <a:xfrm>
            <a:off x="1111078" y="5860911"/>
            <a:ext cx="911739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3-Add to our custom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7" name="Straight Arrow Connector 6">
            <a:extLst>
              <a:ext uri="{FF2B5EF4-FFF2-40B4-BE49-F238E27FC236}">
                <a16:creationId xmlns:a16="http://schemas.microsoft.com/office/drawing/2014/main" id="{58140C44-7772-4BED-BB09-E58521AB85B4}"/>
              </a:ext>
            </a:extLst>
          </p:cNvPr>
          <p:cNvCxnSpPr>
            <a:cxnSpLocks/>
          </p:cNvCxnSpPr>
          <p:nvPr/>
        </p:nvCxnSpPr>
        <p:spPr>
          <a:xfrm>
            <a:off x="6096000" y="5517243"/>
            <a:ext cx="0" cy="39778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4A7061-A9AD-4E98-B4CD-C7BA562BDE7E}"/>
              </a:ext>
            </a:extLst>
          </p:cNvPr>
          <p:cNvCxnSpPr>
            <a:cxnSpLocks/>
          </p:cNvCxnSpPr>
          <p:nvPr/>
        </p:nvCxnSpPr>
        <p:spPr>
          <a:xfrm>
            <a:off x="1706335" y="3619500"/>
            <a:ext cx="7018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239FEECE-054C-4E66-8865-C43442F0660A}"/>
              </a:ext>
            </a:extLst>
          </p:cNvPr>
          <p:cNvSpPr txBox="1">
            <a:spLocks/>
          </p:cNvSpPr>
          <p:nvPr/>
        </p:nvSpPr>
        <p:spPr>
          <a:xfrm>
            <a:off x="8115304" y="1751238"/>
            <a:ext cx="3581396" cy="1231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1-Find all IMultiTenant</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5" name="Straight Arrow Connector 14">
            <a:extLst>
              <a:ext uri="{FF2B5EF4-FFF2-40B4-BE49-F238E27FC236}">
                <a16:creationId xmlns:a16="http://schemas.microsoft.com/office/drawing/2014/main" id="{5C7CC9A9-140B-49C1-8829-A4459C81726A}"/>
              </a:ext>
            </a:extLst>
          </p:cNvPr>
          <p:cNvCxnSpPr>
            <a:cxnSpLocks/>
          </p:cNvCxnSpPr>
          <p:nvPr/>
        </p:nvCxnSpPr>
        <p:spPr>
          <a:xfrm flipV="1">
            <a:off x="8712200" y="2982458"/>
            <a:ext cx="1516277" cy="63704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BF4E2596-C851-46C6-9000-21592FF78091}"/>
              </a:ext>
            </a:extLst>
          </p:cNvPr>
          <p:cNvSpPr txBox="1">
            <a:spLocks/>
          </p:cNvSpPr>
          <p:nvPr/>
        </p:nvSpPr>
        <p:spPr>
          <a:xfrm>
            <a:off x="8437779" y="3790721"/>
            <a:ext cx="3581395" cy="183492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2-Create filter expression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25B1824-AFB4-4884-A91B-B8DDE4B4D6DC}"/>
              </a:ext>
            </a:extLst>
          </p:cNvPr>
          <p:cNvCxnSpPr>
            <a:cxnSpLocks/>
          </p:cNvCxnSpPr>
          <p:nvPr/>
        </p:nvCxnSpPr>
        <p:spPr>
          <a:xfrm>
            <a:off x="1445730" y="46536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E74CD4-2A8C-4CDA-B501-214BDF7EA0EA}"/>
              </a:ext>
            </a:extLst>
          </p:cNvPr>
          <p:cNvCxnSpPr>
            <a:cxnSpLocks/>
          </p:cNvCxnSpPr>
          <p:nvPr/>
        </p:nvCxnSpPr>
        <p:spPr>
          <a:xfrm>
            <a:off x="7629280" y="4653643"/>
            <a:ext cx="795799" cy="299357"/>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95407F2-97C6-4719-9A77-A17CCAB98AE5}"/>
              </a:ext>
            </a:extLst>
          </p:cNvPr>
          <p:cNvCxnSpPr>
            <a:cxnSpLocks/>
          </p:cNvCxnSpPr>
          <p:nvPr/>
        </p:nvCxnSpPr>
        <p:spPr>
          <a:xfrm>
            <a:off x="1204430" y="5517243"/>
            <a:ext cx="619625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505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dirty="0">
                <a:solidFill>
                  <a:srgbClr val="292D33"/>
                </a:solidFill>
                <a:latin typeface="Euclid Circular B" panose="020B0504000000000000" pitchFamily="34" charset="0"/>
                <a:ea typeface="Euclid Circular B" panose="020B0504000000000000" pitchFamily="34" charset="0"/>
              </a:rPr>
              <a:t>Set TenantId for New Entities</a:t>
            </a:r>
            <a:endParaRPr lang="en-US" sz="6000" b="1" noProof="0" dirty="0">
              <a:solidFill>
                <a:srgbClr val="292D33"/>
              </a:solidFill>
              <a:latin typeface="Euclid Circular B" panose="020B0504000000000000" pitchFamily="34" charset="0"/>
              <a:ea typeface="Euclid Circular B" panose="020B0504000000000000" pitchFamily="34" charset="0"/>
            </a:endParaRPr>
          </a:p>
        </p:txBody>
      </p:sp>
      <p:sp>
        <p:nvSpPr>
          <p:cNvPr id="3" name="Title 1">
            <a:extLst>
              <a:ext uri="{FF2B5EF4-FFF2-40B4-BE49-F238E27FC236}">
                <a16:creationId xmlns:a16="http://schemas.microsoft.com/office/drawing/2014/main" id="{4D37292D-815E-4E85-B482-058A7553BC30}"/>
              </a:ext>
            </a:extLst>
          </p:cNvPr>
          <p:cNvSpPr txBox="1">
            <a:spLocks/>
          </p:cNvSpPr>
          <p:nvPr/>
        </p:nvSpPr>
        <p:spPr>
          <a:xfrm>
            <a:off x="260684" y="196711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4" name="Title 1">
            <a:extLst>
              <a:ext uri="{FF2B5EF4-FFF2-40B4-BE49-F238E27FC236}">
                <a16:creationId xmlns:a16="http://schemas.microsoft.com/office/drawing/2014/main" id="{3CFF9470-1EB9-482A-9E9C-F0A61AAC9362}"/>
              </a:ext>
            </a:extLst>
          </p:cNvPr>
          <p:cNvSpPr txBox="1">
            <a:spLocks/>
          </p:cNvSpPr>
          <p:nvPr/>
        </p:nvSpPr>
        <p:spPr>
          <a:xfrm>
            <a:off x="717884" y="12636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987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 TenantId for New Entities</a:t>
            </a:r>
            <a:endParaRPr lang="en-US" noProof="0" dirty="0">
              <a:solidFill>
                <a:srgbClr val="FF0000"/>
              </a:solidFill>
              <a:latin typeface="Euclid Circular B" panose="020B0504000000000000" pitchFamily="34" charset="0"/>
              <a:ea typeface="Euclid Circular B" panose="020B0504000000000000" pitchFamily="34" charset="0"/>
            </a:endParaRPr>
          </a:p>
        </p:txBody>
      </p:sp>
      <p:pic>
        <p:nvPicPr>
          <p:cNvPr id="22" name="Picture 21">
            <a:extLst>
              <a:ext uri="{FF2B5EF4-FFF2-40B4-BE49-F238E27FC236}">
                <a16:creationId xmlns:a16="http://schemas.microsoft.com/office/drawing/2014/main" id="{598C4664-57F0-4C25-B8C1-B30841E75AE8}"/>
              </a:ext>
            </a:extLst>
          </p:cNvPr>
          <p:cNvPicPr>
            <a:picLocks noChangeAspect="1"/>
          </p:cNvPicPr>
          <p:nvPr/>
        </p:nvPicPr>
        <p:blipFill>
          <a:blip r:embed="rId3"/>
          <a:stretch>
            <a:fillRect/>
          </a:stretch>
        </p:blipFill>
        <p:spPr>
          <a:xfrm>
            <a:off x="246000" y="1175175"/>
            <a:ext cx="11700000" cy="4507649"/>
          </a:xfrm>
          <a:prstGeom prst="rect">
            <a:avLst/>
          </a:prstGeom>
        </p:spPr>
      </p:pic>
      <p:cxnSp>
        <p:nvCxnSpPr>
          <p:cNvPr id="25" name="Straight Connector 24">
            <a:extLst>
              <a:ext uri="{FF2B5EF4-FFF2-40B4-BE49-F238E27FC236}">
                <a16:creationId xmlns:a16="http://schemas.microsoft.com/office/drawing/2014/main" id="{1467248F-E03C-4180-8690-58F6B3388CC3}"/>
              </a:ext>
            </a:extLst>
          </p:cNvPr>
          <p:cNvCxnSpPr>
            <a:cxnSpLocks/>
          </p:cNvCxnSpPr>
          <p:nvPr/>
        </p:nvCxnSpPr>
        <p:spPr>
          <a:xfrm>
            <a:off x="762000" y="2209800"/>
            <a:ext cx="2616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F5EF29-191D-4AFB-A0B4-C35DA3280416}"/>
              </a:ext>
            </a:extLst>
          </p:cNvPr>
          <p:cNvCxnSpPr>
            <a:cxnSpLocks/>
          </p:cNvCxnSpPr>
          <p:nvPr/>
        </p:nvCxnSpPr>
        <p:spPr>
          <a:xfrm>
            <a:off x="1376135" y="5321300"/>
            <a:ext cx="95331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7CA7859-AF1B-42A7-B0BD-5078F818FD85}"/>
              </a:ext>
            </a:extLst>
          </p:cNvPr>
          <p:cNvSpPr txBox="1">
            <a:spLocks/>
          </p:cNvSpPr>
          <p:nvPr/>
        </p:nvSpPr>
        <p:spPr>
          <a:xfrm>
            <a:off x="1149178" y="5855270"/>
            <a:ext cx="8576619"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Set TenantId by reflection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Arrow Connector 29">
            <a:extLst>
              <a:ext uri="{FF2B5EF4-FFF2-40B4-BE49-F238E27FC236}">
                <a16:creationId xmlns:a16="http://schemas.microsoft.com/office/drawing/2014/main" id="{FA9C4E2C-85A3-42B8-8912-0D43687F00AC}"/>
              </a:ext>
            </a:extLst>
          </p:cNvPr>
          <p:cNvCxnSpPr>
            <a:cxnSpLocks/>
          </p:cNvCxnSpPr>
          <p:nvPr/>
        </p:nvCxnSpPr>
        <p:spPr>
          <a:xfrm>
            <a:off x="5875791" y="5299645"/>
            <a:ext cx="0" cy="694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152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B27D2A64-2B4A-4471-A848-E49FF24A6BC6}"/>
              </a:ext>
            </a:extLst>
          </p:cNvPr>
          <p:cNvSpPr txBox="1">
            <a:spLocks/>
          </p:cNvSpPr>
          <p:nvPr/>
        </p:nvSpPr>
        <p:spPr>
          <a:xfrm>
            <a:off x="260684" y="16827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43E91CA6-9362-48B8-851E-CC60CB074184}"/>
              </a:ext>
            </a:extLst>
          </p:cNvPr>
          <p:cNvSpPr txBox="1">
            <a:spLocks/>
          </p:cNvSpPr>
          <p:nvPr/>
        </p:nvSpPr>
        <p:spPr>
          <a:xfrm>
            <a:off x="260684" y="1011032"/>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2A1BA9D7-2A63-4B10-A93D-6739D8E2A10E}"/>
              </a:ext>
            </a:extLst>
          </p:cNvPr>
          <p:cNvSpPr txBox="1">
            <a:spLocks/>
          </p:cNvSpPr>
          <p:nvPr/>
        </p:nvSpPr>
        <p:spPr>
          <a:xfrm>
            <a:off x="717884" y="35399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438722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DB</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47141" y="1420811"/>
            <a:ext cx="11344859" cy="5437189"/>
          </a:xfrm>
        </p:spPr>
        <p:txBody>
          <a:bodyPr>
            <a:normAutofit/>
          </a:bodyPr>
          <a:lstStyle/>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tenant</a:t>
            </a: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module / microservice</a:t>
            </a:r>
            <a:r>
              <a:rPr lang="en-US" noProof="0" dirty="0">
                <a:latin typeface="Euclid Circular B" panose="020B0504000000000000" pitchFamily="34" charset="0"/>
                <a:ea typeface="Euclid Circular B" panose="020B0504000000000000" pitchFamily="34" charset="0"/>
              </a:rPr>
              <a:t>	</a:t>
            </a: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default </a:t>
            </a:r>
            <a:r>
              <a:rPr lang="en-US" noProof="0" dirty="0">
                <a:latin typeface="Euclid Circular B" panose="020B0504000000000000" pitchFamily="34" charset="0"/>
                <a:ea typeface="Euclid Circular B" panose="020B0504000000000000" pitchFamily="34" charset="0"/>
              </a:rPr>
              <a:t>connection string </a:t>
            </a:r>
          </a:p>
        </p:txBody>
      </p:sp>
      <p:pic>
        <p:nvPicPr>
          <p:cNvPr id="7" name="Picture 6">
            <a:extLst>
              <a:ext uri="{FF2B5EF4-FFF2-40B4-BE49-F238E27FC236}">
                <a16:creationId xmlns:a16="http://schemas.microsoft.com/office/drawing/2014/main" id="{36C77628-2045-3659-0DBB-DD9BFEE891B6}"/>
              </a:ext>
            </a:extLst>
          </p:cNvPr>
          <p:cNvPicPr>
            <a:picLocks noChangeAspect="1"/>
          </p:cNvPicPr>
          <p:nvPr/>
        </p:nvPicPr>
        <p:blipFill rotWithShape="1">
          <a:blip r:embed="rId3"/>
          <a:srcRect b="46127"/>
          <a:stretch/>
        </p:blipFill>
        <p:spPr>
          <a:xfrm>
            <a:off x="2151710" y="2096292"/>
            <a:ext cx="5090936"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Arrow: Down 3">
            <a:extLst>
              <a:ext uri="{FF2B5EF4-FFF2-40B4-BE49-F238E27FC236}">
                <a16:creationId xmlns:a16="http://schemas.microsoft.com/office/drawing/2014/main" id="{B06259F9-01B4-4DC8-90C8-DAAEC26848D9}"/>
              </a:ext>
            </a:extLst>
          </p:cNvPr>
          <p:cNvSpPr/>
          <p:nvPr/>
        </p:nvSpPr>
        <p:spPr>
          <a:xfrm>
            <a:off x="8156448" y="1724691"/>
            <a:ext cx="2828544" cy="3408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Fallbacks</a:t>
            </a:r>
            <a:endParaRPr lang="en-US" dirty="0"/>
          </a:p>
        </p:txBody>
      </p:sp>
    </p:spTree>
    <p:extLst>
      <p:ext uri="{BB962C8B-B14F-4D97-AF65-F5344CB8AC3E}">
        <p14:creationId xmlns:p14="http://schemas.microsoft.com/office/powerpoint/2010/main" val="104534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4F6B2F-8B48-4022-A5A1-1D591C5DA58E}"/>
              </a:ext>
            </a:extLst>
          </p:cNvPr>
          <p:cNvPicPr>
            <a:picLocks noChangeAspect="1"/>
          </p:cNvPicPr>
          <p:nvPr/>
        </p:nvPicPr>
        <p:blipFill>
          <a:blip r:embed="rId3"/>
          <a:stretch>
            <a:fillRect/>
          </a:stretch>
        </p:blipFill>
        <p:spPr>
          <a:xfrm>
            <a:off x="246000" y="1028700"/>
            <a:ext cx="11700000" cy="4838644"/>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Code</a:t>
            </a:r>
          </a:p>
        </p:txBody>
      </p:sp>
      <p:cxnSp>
        <p:nvCxnSpPr>
          <p:cNvPr id="15" name="Straight Connector 14">
            <a:extLst>
              <a:ext uri="{FF2B5EF4-FFF2-40B4-BE49-F238E27FC236}">
                <a16:creationId xmlns:a16="http://schemas.microsoft.com/office/drawing/2014/main" id="{F567EEF1-482A-4662-9F90-0D159A31113E}"/>
              </a:ext>
            </a:extLst>
          </p:cNvPr>
          <p:cNvCxnSpPr>
            <a:cxnSpLocks/>
          </p:cNvCxnSpPr>
          <p:nvPr/>
        </p:nvCxnSpPr>
        <p:spPr>
          <a:xfrm>
            <a:off x="2430531" y="5515994"/>
            <a:ext cx="8798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FF11635-5BE2-46A4-A177-A99974B7E482}"/>
              </a:ext>
            </a:extLst>
          </p:cNvPr>
          <p:cNvSpPr txBox="1">
            <a:spLocks/>
          </p:cNvSpPr>
          <p:nvPr/>
        </p:nvSpPr>
        <p:spPr>
          <a:xfrm>
            <a:off x="9006840" y="4361784"/>
            <a:ext cx="2530855" cy="676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Shared DB</a:t>
            </a:r>
            <a:endParaRPr lang="en-US" sz="2400" b="1" dirty="0">
              <a:solidFill>
                <a:srgbClr val="292D33"/>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3007B67C-EF8E-4D04-83A4-C1B8348355CE}"/>
              </a:ext>
            </a:extLst>
          </p:cNvPr>
          <p:cNvSpPr txBox="1">
            <a:spLocks/>
          </p:cNvSpPr>
          <p:nvPr/>
        </p:nvSpPr>
        <p:spPr>
          <a:xfrm>
            <a:off x="8691881" y="2496216"/>
            <a:ext cx="3254119" cy="10762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Dedicated DB</a:t>
            </a:r>
          </a:p>
        </p:txBody>
      </p:sp>
      <p:cxnSp>
        <p:nvCxnSpPr>
          <p:cNvPr id="8" name="Straight Arrow Connector 7">
            <a:extLst>
              <a:ext uri="{FF2B5EF4-FFF2-40B4-BE49-F238E27FC236}">
                <a16:creationId xmlns:a16="http://schemas.microsoft.com/office/drawing/2014/main" id="{1115A174-EFA5-4479-A662-5DD198E197D0}"/>
              </a:ext>
            </a:extLst>
          </p:cNvPr>
          <p:cNvCxnSpPr>
            <a:cxnSpLocks/>
          </p:cNvCxnSpPr>
          <p:nvPr/>
        </p:nvCxnSpPr>
        <p:spPr>
          <a:xfrm flipV="1">
            <a:off x="11200110" y="4937760"/>
            <a:ext cx="0" cy="5904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D67EBF1-3383-46A4-9B03-25E9E1AB7F18}"/>
              </a:ext>
            </a:extLst>
          </p:cNvPr>
          <p:cNvCxnSpPr>
            <a:cxnSpLocks/>
          </p:cNvCxnSpPr>
          <p:nvPr/>
        </p:nvCxnSpPr>
        <p:spPr>
          <a:xfrm>
            <a:off x="1909925" y="3114771"/>
            <a:ext cx="67819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0004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31940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Changing the Active Tenant</a:t>
            </a:r>
          </a:p>
        </p:txBody>
      </p:sp>
      <p:sp>
        <p:nvSpPr>
          <p:cNvPr id="3" name="Title 1">
            <a:extLst>
              <a:ext uri="{FF2B5EF4-FFF2-40B4-BE49-F238E27FC236}">
                <a16:creationId xmlns:a16="http://schemas.microsoft.com/office/drawing/2014/main" id="{E0900083-3580-4F8F-B097-6D9B67CD7F14}"/>
              </a:ext>
            </a:extLst>
          </p:cNvPr>
          <p:cNvSpPr txBox="1">
            <a:spLocks/>
          </p:cNvSpPr>
          <p:nvPr/>
        </p:nvSpPr>
        <p:spPr>
          <a:xfrm>
            <a:off x="260684" y="22923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4" name="Title 1">
            <a:extLst>
              <a:ext uri="{FF2B5EF4-FFF2-40B4-BE49-F238E27FC236}">
                <a16:creationId xmlns:a16="http://schemas.microsoft.com/office/drawing/2014/main" id="{7743175B-144E-47D7-8AAA-26557D180FDC}"/>
              </a:ext>
            </a:extLst>
          </p:cNvPr>
          <p:cNvSpPr txBox="1">
            <a:spLocks/>
          </p:cNvSpPr>
          <p:nvPr/>
        </p:nvSpPr>
        <p:spPr>
          <a:xfrm>
            <a:off x="260684" y="16319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5" name="Title 1">
            <a:extLst>
              <a:ext uri="{FF2B5EF4-FFF2-40B4-BE49-F238E27FC236}">
                <a16:creationId xmlns:a16="http://schemas.microsoft.com/office/drawing/2014/main" id="{BA53ADB4-3B07-495F-916D-0673490C5740}"/>
              </a:ext>
            </a:extLst>
          </p:cNvPr>
          <p:cNvSpPr txBox="1">
            <a:spLocks/>
          </p:cNvSpPr>
          <p:nvPr/>
        </p:nvSpPr>
        <p:spPr>
          <a:xfrm>
            <a:off x="260684" y="9906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6" name="Title 1">
            <a:extLst>
              <a:ext uri="{FF2B5EF4-FFF2-40B4-BE49-F238E27FC236}">
                <a16:creationId xmlns:a16="http://schemas.microsoft.com/office/drawing/2014/main" id="{E540B8BE-C624-4120-B7DF-99B93D9C0406}"/>
              </a:ext>
            </a:extLst>
          </p:cNvPr>
          <p:cNvSpPr txBox="1">
            <a:spLocks/>
          </p:cNvSpPr>
          <p:nvPr/>
        </p:nvSpPr>
        <p:spPr>
          <a:xfrm>
            <a:off x="717884" y="3683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2443630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EA19826-1076-4A93-87DB-74F16A96B4ED}"/>
              </a:ext>
            </a:extLst>
          </p:cNvPr>
          <p:cNvPicPr>
            <a:picLocks noChangeAspect="1"/>
          </p:cNvPicPr>
          <p:nvPr/>
        </p:nvPicPr>
        <p:blipFill>
          <a:blip r:embed="rId3"/>
          <a:stretch>
            <a:fillRect/>
          </a:stretch>
        </p:blipFill>
        <p:spPr>
          <a:xfrm>
            <a:off x="571500" y="3031093"/>
            <a:ext cx="11115260" cy="3344307"/>
          </a:xfrm>
          <a:prstGeom prst="rect">
            <a:avLst/>
          </a:prstGeom>
          <a:ln w="57150" cap="sq">
            <a:solidFill>
              <a:srgbClr val="7030A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Changing</a:t>
            </a:r>
            <a:r>
              <a:rPr lang="en-US" b="1" noProof="0" dirty="0">
                <a:solidFill>
                  <a:srgbClr val="292D33"/>
                </a:solidFill>
                <a:latin typeface="Euclid Circular B" panose="020B0504000000000000" pitchFamily="34" charset="0"/>
                <a:ea typeface="Euclid Circular B" panose="020B0504000000000000" pitchFamily="34" charset="0"/>
              </a:rPr>
              <a:t> the Active Tenant</a:t>
            </a:r>
          </a:p>
        </p:txBody>
      </p:sp>
      <p:pic>
        <p:nvPicPr>
          <p:cNvPr id="11" name="Picture 10">
            <a:extLst>
              <a:ext uri="{FF2B5EF4-FFF2-40B4-BE49-F238E27FC236}">
                <a16:creationId xmlns:a16="http://schemas.microsoft.com/office/drawing/2014/main" id="{2A02D68B-63BF-44AD-ADBA-0CFA1C65B003}"/>
              </a:ext>
            </a:extLst>
          </p:cNvPr>
          <p:cNvPicPr>
            <a:picLocks noChangeAspect="1"/>
          </p:cNvPicPr>
          <p:nvPr/>
        </p:nvPicPr>
        <p:blipFill>
          <a:blip r:embed="rId4"/>
          <a:stretch>
            <a:fillRect/>
          </a:stretch>
        </p:blipFill>
        <p:spPr>
          <a:xfrm>
            <a:off x="506627" y="1041316"/>
            <a:ext cx="5524500" cy="180975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07883ECE-91E9-425D-9490-0431056611F3}"/>
              </a:ext>
            </a:extLst>
          </p:cNvPr>
          <p:cNvCxnSpPr>
            <a:cxnSpLocks/>
          </p:cNvCxnSpPr>
          <p:nvPr/>
        </p:nvCxnSpPr>
        <p:spPr>
          <a:xfrm>
            <a:off x="3954162" y="1841500"/>
            <a:ext cx="0" cy="11895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0398AAB-2125-4F5C-A807-B3FB4E4EC83F}"/>
              </a:ext>
            </a:extLst>
          </p:cNvPr>
          <p:cNvSpPr txBox="1">
            <a:spLocks/>
          </p:cNvSpPr>
          <p:nvPr/>
        </p:nvSpPr>
        <p:spPr>
          <a:xfrm>
            <a:off x="7336825" y="1875549"/>
            <a:ext cx="4040502"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Set active tenant</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16" name="Straight Arrow Connector 15">
            <a:extLst>
              <a:ext uri="{FF2B5EF4-FFF2-40B4-BE49-F238E27FC236}">
                <a16:creationId xmlns:a16="http://schemas.microsoft.com/office/drawing/2014/main" id="{43BA0030-80F9-443E-AD0F-B1BD28C7B09B}"/>
              </a:ext>
            </a:extLst>
          </p:cNvPr>
          <p:cNvCxnSpPr>
            <a:cxnSpLocks/>
          </p:cNvCxnSpPr>
          <p:nvPr/>
        </p:nvCxnSpPr>
        <p:spPr>
          <a:xfrm flipH="1" flipV="1">
            <a:off x="10885715" y="2728686"/>
            <a:ext cx="1" cy="15624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C9E29C3-8827-4BAA-B526-635B84C39CD1}"/>
              </a:ext>
            </a:extLst>
          </p:cNvPr>
          <p:cNvSpPr txBox="1">
            <a:spLocks/>
          </p:cNvSpPr>
          <p:nvPr/>
        </p:nvSpPr>
        <p:spPr>
          <a:xfrm>
            <a:off x="8454072" y="5403348"/>
            <a:ext cx="3232688"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Revert back</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68F8E0C8-83B5-4263-8497-A09C7981B12E}"/>
              </a:ext>
            </a:extLst>
          </p:cNvPr>
          <p:cNvCxnSpPr>
            <a:cxnSpLocks/>
          </p:cNvCxnSpPr>
          <p:nvPr/>
        </p:nvCxnSpPr>
        <p:spPr>
          <a:xfrm>
            <a:off x="7637889" y="5752667"/>
            <a:ext cx="816183" cy="21633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9AFAF0-30B7-48DB-955E-16C7405C1BC7}"/>
              </a:ext>
            </a:extLst>
          </p:cNvPr>
          <p:cNvCxnSpPr>
            <a:cxnSpLocks/>
          </p:cNvCxnSpPr>
          <p:nvPr/>
        </p:nvCxnSpPr>
        <p:spPr>
          <a:xfrm>
            <a:off x="3720797" y="5752667"/>
            <a:ext cx="3941806"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C347A3-C745-4FEB-9552-D6F0B87F9C29}"/>
              </a:ext>
            </a:extLst>
          </p:cNvPr>
          <p:cNvCxnSpPr>
            <a:cxnSpLocks/>
          </p:cNvCxnSpPr>
          <p:nvPr/>
        </p:nvCxnSpPr>
        <p:spPr>
          <a:xfrm>
            <a:off x="1562484" y="4247545"/>
            <a:ext cx="932323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572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Setting the Active Tenant in Middleware</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DE80658D-4CF5-4D6D-AF68-30237C6FE070}"/>
              </a:ext>
            </a:extLst>
          </p:cNvPr>
          <p:cNvPicPr>
            <a:picLocks noChangeAspect="1"/>
          </p:cNvPicPr>
          <p:nvPr/>
        </p:nvPicPr>
        <p:blipFill>
          <a:blip r:embed="rId3"/>
          <a:stretch>
            <a:fillRect/>
          </a:stretch>
        </p:blipFill>
        <p:spPr>
          <a:xfrm>
            <a:off x="634411" y="1060450"/>
            <a:ext cx="10923178" cy="36957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4DEFD2F-D5EB-4A9F-822F-18AF383E4BB2}"/>
              </a:ext>
            </a:extLst>
          </p:cNvPr>
          <p:cNvPicPr>
            <a:picLocks noChangeAspect="1"/>
          </p:cNvPicPr>
          <p:nvPr/>
        </p:nvPicPr>
        <p:blipFill>
          <a:blip r:embed="rId4"/>
          <a:stretch>
            <a:fillRect/>
          </a:stretch>
        </p:blipFill>
        <p:spPr>
          <a:xfrm>
            <a:off x="6198190" y="3106723"/>
            <a:ext cx="5359399" cy="3298854"/>
          </a:xfrm>
          <a:prstGeom prst="rect">
            <a:avLst/>
          </a:prstGeom>
          <a:ln w="127000" cap="sq">
            <a:solidFill>
              <a:srgbClr val="7030A0"/>
            </a:solidFill>
            <a:miter lim="800000"/>
          </a:ln>
          <a:effectLst>
            <a:outerShdw blurRad="57150" dist="50800" dir="2700000" algn="tl" rotWithShape="0">
              <a:srgbClr val="000000">
                <a:alpha val="40000"/>
              </a:srgbClr>
            </a:outerShdw>
          </a:effectLst>
        </p:spPr>
      </p:pic>
      <p:cxnSp>
        <p:nvCxnSpPr>
          <p:cNvPr id="24" name="Straight Connector 23">
            <a:extLst>
              <a:ext uri="{FF2B5EF4-FFF2-40B4-BE49-F238E27FC236}">
                <a16:creationId xmlns:a16="http://schemas.microsoft.com/office/drawing/2014/main" id="{F2D8F2B9-34C4-4FFD-9005-9652CBC85B39}"/>
              </a:ext>
            </a:extLst>
          </p:cNvPr>
          <p:cNvCxnSpPr>
            <a:cxnSpLocks/>
          </p:cNvCxnSpPr>
          <p:nvPr/>
        </p:nvCxnSpPr>
        <p:spPr>
          <a:xfrm>
            <a:off x="7037311" y="5299096"/>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3306BE-BDE3-460A-AD2B-63BB7280374F}"/>
              </a:ext>
            </a:extLst>
          </p:cNvPr>
          <p:cNvCxnSpPr>
            <a:cxnSpLocks/>
          </p:cNvCxnSpPr>
          <p:nvPr/>
        </p:nvCxnSpPr>
        <p:spPr>
          <a:xfrm>
            <a:off x="6921198" y="1434667"/>
            <a:ext cx="838502" cy="354373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326D-EC1A-487A-9972-5C5818648E40}"/>
              </a:ext>
            </a:extLst>
          </p:cNvPr>
          <p:cNvCxnSpPr>
            <a:cxnSpLocks/>
          </p:cNvCxnSpPr>
          <p:nvPr/>
        </p:nvCxnSpPr>
        <p:spPr>
          <a:xfrm>
            <a:off x="2979391" y="1447367"/>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8F12033C-6747-4C8F-A6AA-F7377CA57361}"/>
              </a:ext>
            </a:extLst>
          </p:cNvPr>
          <p:cNvSpPr txBox="1">
            <a:spLocks/>
          </p:cNvSpPr>
          <p:nvPr/>
        </p:nvSpPr>
        <p:spPr>
          <a:xfrm>
            <a:off x="1162456" y="4237364"/>
            <a:ext cx="4507689" cy="1811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292D33"/>
                </a:solidFill>
                <a:latin typeface="Euclid Circular B" panose="020B0504000000000000" pitchFamily="34" charset="0"/>
                <a:ea typeface="Euclid Circular B" panose="020B0504000000000000" pitchFamily="34" charset="0"/>
              </a:rPr>
              <a:t>Set the current tenant within the middleware</a:t>
            </a:r>
            <a:endParaRPr lang="en-US" sz="32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8753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18484" y="276066"/>
            <a:ext cx="10515600" cy="684565"/>
          </a:xfrm>
        </p:spPr>
        <p:txBody>
          <a:bodyPr>
            <a:normAutofit fontScale="90000"/>
          </a:bodyPr>
          <a:lstStyle/>
          <a:p>
            <a:r>
              <a:rPr lang="en-US" noProof="0" dirty="0">
                <a:solidFill>
                  <a:srgbClr val="292D33"/>
                </a:solidFill>
                <a:latin typeface="Euclid Circular B" panose="020B0504000000000000" pitchFamily="34" charset="0"/>
                <a:ea typeface="Euclid Circular B" panose="020B0504000000000000" pitchFamily="34" charset="0"/>
              </a:rPr>
              <a:t>What is </a:t>
            </a:r>
            <a:r>
              <a:rPr lang="en-US" b="1" noProof="0" dirty="0">
                <a:solidFill>
                  <a:srgbClr val="292D33"/>
                </a:solidFill>
                <a:latin typeface="Euclid Circular B" panose="020B0504000000000000" pitchFamily="34" charset="0"/>
                <a:ea typeface="Euclid Circular B" panose="020B0504000000000000" pitchFamily="34" charset="0"/>
              </a:rPr>
              <a:t>ABP Framework?</a:t>
            </a:r>
          </a:p>
        </p:txBody>
      </p:sp>
      <p:grpSp>
        <p:nvGrpSpPr>
          <p:cNvPr id="19" name="Group 18">
            <a:extLst>
              <a:ext uri="{FF2B5EF4-FFF2-40B4-BE49-F238E27FC236}">
                <a16:creationId xmlns:a16="http://schemas.microsoft.com/office/drawing/2014/main" id="{C9667529-817C-4DAA-871A-E95869216CBD}"/>
              </a:ext>
            </a:extLst>
          </p:cNvPr>
          <p:cNvGrpSpPr/>
          <p:nvPr/>
        </p:nvGrpSpPr>
        <p:grpSpPr>
          <a:xfrm>
            <a:off x="241300" y="2200104"/>
            <a:ext cx="11709400" cy="2563301"/>
            <a:chOff x="241300" y="2200104"/>
            <a:chExt cx="11920808" cy="2563301"/>
          </a:xfrm>
        </p:grpSpPr>
        <p:sp>
          <p:nvSpPr>
            <p:cNvPr id="65" name="Rectangle 64">
              <a:extLst>
                <a:ext uri="{FF2B5EF4-FFF2-40B4-BE49-F238E27FC236}">
                  <a16:creationId xmlns:a16="http://schemas.microsoft.com/office/drawing/2014/main" id="{C1ACCE34-EC12-486C-A554-142D2C8F3DF1}"/>
                </a:ext>
              </a:extLst>
            </p:cNvPr>
            <p:cNvSpPr/>
            <p:nvPr/>
          </p:nvSpPr>
          <p:spPr>
            <a:xfrm>
              <a:off x="241300" y="2200104"/>
              <a:ext cx="11920808" cy="2520000"/>
            </a:xfrm>
            <a:prstGeom prst="rect">
              <a:avLst/>
            </a:prstGeom>
            <a:solidFill>
              <a:srgbClr val="B84297"/>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3200" dirty="0">
                  <a:solidFill>
                    <a:schemeClr val="bg1"/>
                  </a:solidFill>
                  <a:latin typeface="Euclid Circular B" panose="020B0504000000000000" pitchFamily="34" charset="0"/>
                  <a:ea typeface="Euclid Circular B" panose="020B0504000000000000" pitchFamily="34" charset="0"/>
                </a:rPr>
                <a:t> </a:t>
              </a:r>
              <a:endParaRPr lang="en-US" sz="3200" u="sng" dirty="0">
                <a:solidFill>
                  <a:schemeClr val="bg1"/>
                </a:solidFill>
                <a:latin typeface="Euclid Circular B" panose="020B0504000000000000" pitchFamily="34" charset="0"/>
                <a:ea typeface="Euclid Circular B" panose="020B0504000000000000" pitchFamily="34" charset="0"/>
              </a:endParaRPr>
            </a:p>
          </p:txBody>
        </p:sp>
        <p:sp>
          <p:nvSpPr>
            <p:cNvPr id="43" name="TextBox 42">
              <a:extLst>
                <a:ext uri="{FF2B5EF4-FFF2-40B4-BE49-F238E27FC236}">
                  <a16:creationId xmlns:a16="http://schemas.microsoft.com/office/drawing/2014/main" id="{310737FD-91AF-4609-AC96-4564477CC62B}"/>
                </a:ext>
              </a:extLst>
            </p:cNvPr>
            <p:cNvSpPr txBox="1"/>
            <p:nvPr/>
          </p:nvSpPr>
          <p:spPr>
            <a:xfrm>
              <a:off x="8373825" y="2208860"/>
              <a:ext cx="3314700" cy="2554545"/>
            </a:xfrm>
            <a:prstGeom prst="rect">
              <a:avLst/>
            </a:prstGeom>
            <a:solidFill>
              <a:srgbClr val="B84297"/>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Multi-tenancy</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Audit logging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Exception handling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Background jobs</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Modularity</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Event bus</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Unit of work</a:t>
              </a:r>
            </a:p>
            <a:p>
              <a:pPr marL="342900" indent="-342900">
                <a:buFont typeface="Arial" panose="020B0604020202020204" pitchFamily="34" charset="0"/>
                <a:buChar char="•"/>
              </a:pPr>
              <a:r>
                <a:rPr lang="en-US" sz="1900" dirty="0">
                  <a:solidFill>
                    <a:schemeClr val="bg1"/>
                  </a:solidFill>
                  <a:latin typeface="Euclid Circular B" panose="020B0504000000000000" pitchFamily="34" charset="0"/>
                  <a:ea typeface="Euclid Circular B" panose="020B0504000000000000" pitchFamily="34" charset="0"/>
                </a:rPr>
                <a:t>etc…</a:t>
              </a:r>
            </a:p>
          </p:txBody>
        </p:sp>
      </p:grpSp>
      <p:grpSp>
        <p:nvGrpSpPr>
          <p:cNvPr id="18" name="Group 17">
            <a:extLst>
              <a:ext uri="{FF2B5EF4-FFF2-40B4-BE49-F238E27FC236}">
                <a16:creationId xmlns:a16="http://schemas.microsoft.com/office/drawing/2014/main" id="{2A440B83-291F-4404-9CFF-1E524B7C02DD}"/>
              </a:ext>
            </a:extLst>
          </p:cNvPr>
          <p:cNvGrpSpPr/>
          <p:nvPr/>
        </p:nvGrpSpPr>
        <p:grpSpPr>
          <a:xfrm>
            <a:off x="241300" y="4714351"/>
            <a:ext cx="11709400" cy="1944000"/>
            <a:chOff x="241300" y="4331739"/>
            <a:chExt cx="11709400" cy="1944000"/>
          </a:xfrm>
        </p:grpSpPr>
        <p:sp>
          <p:nvSpPr>
            <p:cNvPr id="21" name="Rectangle 20">
              <a:extLst>
                <a:ext uri="{FF2B5EF4-FFF2-40B4-BE49-F238E27FC236}">
                  <a16:creationId xmlns:a16="http://schemas.microsoft.com/office/drawing/2014/main" id="{7FBBCBE5-FE06-4655-BE6A-C53B139849EE}"/>
                </a:ext>
              </a:extLst>
            </p:cNvPr>
            <p:cNvSpPr/>
            <p:nvPr/>
          </p:nvSpPr>
          <p:spPr>
            <a:xfrm>
              <a:off x="241300" y="4331739"/>
              <a:ext cx="11709400" cy="1944000"/>
            </a:xfrm>
            <a:prstGeom prst="rect">
              <a:avLst/>
            </a:prstGeom>
            <a:solidFill>
              <a:srgbClr val="512BD4"/>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600" dirty="0">
                <a:solidFill>
                  <a:srgbClr val="F5F5F5"/>
                </a:solidFill>
                <a:latin typeface="Segoe UI Variable Text Semibold" pitchFamily="2" charset="0"/>
                <a:ea typeface="Euclid Circular B" panose="020B0504000000000000" pitchFamily="34" charset="0"/>
                <a:cs typeface="Segoe UI" panose="020B0502040204020203" pitchFamily="34" charset="0"/>
              </a:endParaRPr>
            </a:p>
          </p:txBody>
        </p:sp>
        <p:sp>
          <p:nvSpPr>
            <p:cNvPr id="26" name="TextBox 25">
              <a:extLst>
                <a:ext uri="{FF2B5EF4-FFF2-40B4-BE49-F238E27FC236}">
                  <a16:creationId xmlns:a16="http://schemas.microsoft.com/office/drawing/2014/main" id="{EC4573FF-C223-42D4-9718-C4B316235EA6}"/>
                </a:ext>
              </a:extLst>
            </p:cNvPr>
            <p:cNvSpPr txBox="1"/>
            <p:nvPr/>
          </p:nvSpPr>
          <p:spPr>
            <a:xfrm>
              <a:off x="8229600" y="4350790"/>
              <a:ext cx="3721100" cy="1908000"/>
            </a:xfrm>
            <a:prstGeom prst="rect">
              <a:avLst/>
            </a:prstGeom>
            <a:solidFill>
              <a:srgbClr val="512BD4"/>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Routing</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Dependency injection</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Session management</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Request / response </a:t>
              </a:r>
            </a:p>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Security</a:t>
              </a:r>
            </a:p>
            <a:p>
              <a:pPr marL="342900" indent="-342900">
                <a:buFont typeface="Arial" panose="020B0604020202020204" pitchFamily="34" charset="0"/>
                <a:buChar char="•"/>
              </a:pPr>
              <a:r>
                <a:rPr lang="en-US" sz="1900" dirty="0">
                  <a:solidFill>
                    <a:schemeClr val="bg1"/>
                  </a:solidFill>
                  <a:latin typeface="Euclid Circular B" panose="020B0504000000000000" pitchFamily="34" charset="0"/>
                  <a:ea typeface="Euclid Circular B" panose="020B0504000000000000" pitchFamily="34" charset="0"/>
                </a:rPr>
                <a:t>etc…</a:t>
              </a:r>
            </a:p>
          </p:txBody>
        </p:sp>
      </p:grpSp>
      <p:sp>
        <p:nvSpPr>
          <p:cNvPr id="24" name="Rectangle 23">
            <a:extLst>
              <a:ext uri="{FF2B5EF4-FFF2-40B4-BE49-F238E27FC236}">
                <a16:creationId xmlns:a16="http://schemas.microsoft.com/office/drawing/2014/main" id="{6FA8A2BD-9F64-4D85-BA5B-DAC81A305359}"/>
              </a:ext>
            </a:extLst>
          </p:cNvPr>
          <p:cNvSpPr/>
          <p:nvPr/>
        </p:nvSpPr>
        <p:spPr>
          <a:xfrm>
            <a:off x="241300" y="1127550"/>
            <a:ext cx="11709400" cy="1065606"/>
          </a:xfrm>
          <a:prstGeom prst="rect">
            <a:avLst/>
          </a:prstGeom>
          <a:solidFill>
            <a:schemeClr val="accent6">
              <a:lumMod val="75000"/>
            </a:schemeClr>
          </a:solidFill>
          <a:ln>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0" u="sng" dirty="0">
              <a:solidFill>
                <a:schemeClr val="bg1"/>
              </a:solidFill>
              <a:latin typeface="Euclid Circular B" panose="020B0504000000000000" pitchFamily="34" charset="0"/>
              <a:ea typeface="Euclid Circular B" panose="020B0504000000000000" pitchFamily="34" charset="0"/>
            </a:endParaRPr>
          </a:p>
        </p:txBody>
      </p:sp>
      <p:sp>
        <p:nvSpPr>
          <p:cNvPr id="28" name="TextBox 27">
            <a:extLst>
              <a:ext uri="{FF2B5EF4-FFF2-40B4-BE49-F238E27FC236}">
                <a16:creationId xmlns:a16="http://schemas.microsoft.com/office/drawing/2014/main" id="{860FE233-F297-41C1-9B81-2845321260D4}"/>
              </a:ext>
            </a:extLst>
          </p:cNvPr>
          <p:cNvSpPr txBox="1"/>
          <p:nvPr/>
        </p:nvSpPr>
        <p:spPr>
          <a:xfrm>
            <a:off x="8229600" y="1446984"/>
            <a:ext cx="3721100" cy="400110"/>
          </a:xfrm>
          <a:prstGeom prst="rect">
            <a:avLst/>
          </a:prstGeom>
          <a:solidFill>
            <a:schemeClr val="accent6">
              <a:lumMod val="7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marL="342900" indent="-342900">
              <a:buFont typeface="Arial" panose="020B0604020202020204" pitchFamily="34" charset="0"/>
              <a:buChar char="•"/>
            </a:pPr>
            <a:r>
              <a:rPr lang="en-US" sz="2000" dirty="0">
                <a:solidFill>
                  <a:schemeClr val="bg1"/>
                </a:solidFill>
                <a:latin typeface="Euclid Circular B" panose="020B0504000000000000" pitchFamily="34" charset="0"/>
                <a:ea typeface="Euclid Circular B" panose="020B0504000000000000" pitchFamily="34" charset="0"/>
              </a:rPr>
              <a:t>do what you do best</a:t>
            </a:r>
            <a:endParaRPr lang="en-US" sz="2000" dirty="0">
              <a:latin typeface="Euclid Circular B" panose="020B0504000000000000" pitchFamily="34" charset="0"/>
              <a:ea typeface="Euclid Circular B" panose="020B0504000000000000" pitchFamily="34" charset="0"/>
            </a:endParaRPr>
          </a:p>
        </p:txBody>
      </p:sp>
      <p:pic>
        <p:nvPicPr>
          <p:cNvPr id="23" name="Picture 22">
            <a:extLst>
              <a:ext uri="{FF2B5EF4-FFF2-40B4-BE49-F238E27FC236}">
                <a16:creationId xmlns:a16="http://schemas.microsoft.com/office/drawing/2014/main" id="{2138504F-FE43-4380-BD21-ABD918FA6AC3}"/>
              </a:ext>
            </a:extLst>
          </p:cNvPr>
          <p:cNvPicPr>
            <a:picLocks noChangeAspect="1"/>
          </p:cNvPicPr>
          <p:nvPr/>
        </p:nvPicPr>
        <p:blipFill rotWithShape="1">
          <a:blip r:embed="rId4">
            <a:extLst>
              <a:ext uri="{28A0092B-C50C-407E-A947-70E740481C1C}">
                <a14:useLocalDpi xmlns:a14="http://schemas.microsoft.com/office/drawing/2010/main" val="0"/>
              </a:ext>
            </a:extLst>
          </a:blip>
          <a:srcRect r="78763"/>
          <a:stretch/>
        </p:blipFill>
        <p:spPr>
          <a:xfrm>
            <a:off x="520338" y="5446293"/>
            <a:ext cx="436925" cy="438150"/>
          </a:xfrm>
          <a:prstGeom prst="rect">
            <a:avLst/>
          </a:prstGeom>
        </p:spPr>
      </p:pic>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1251894" y="3435309"/>
            <a:ext cx="5063846" cy="891149"/>
          </a:xfrm>
        </p:spPr>
        <p:txBody>
          <a:bodyPr>
            <a:normAutofit/>
          </a:bodyPr>
          <a:lstStyle/>
          <a:p>
            <a:pPr marL="0" indent="0">
              <a:buNone/>
            </a:pPr>
            <a:r>
              <a:rPr lang="en-US" sz="2400" noProof="0" dirty="0">
                <a:solidFill>
                  <a:srgbClr val="441837"/>
                </a:solidFill>
                <a:latin typeface="Euclid Circular B" panose="020B0504000000000000" pitchFamily="34" charset="0"/>
                <a:ea typeface="Euclid Circular B" panose="020B0504000000000000" pitchFamily="34" charset="0"/>
              </a:rPr>
              <a:t>An opinionated architecture </a:t>
            </a:r>
            <a:br>
              <a:rPr lang="en-US" sz="2400" noProof="0" dirty="0">
                <a:solidFill>
                  <a:srgbClr val="441837"/>
                </a:solidFill>
                <a:latin typeface="Euclid Circular B" panose="020B0504000000000000" pitchFamily="34" charset="0"/>
                <a:ea typeface="Euclid Circular B" panose="020B0504000000000000" pitchFamily="34" charset="0"/>
              </a:rPr>
            </a:br>
            <a:r>
              <a:rPr lang="en-US" sz="2400" noProof="0" dirty="0">
                <a:solidFill>
                  <a:srgbClr val="441837"/>
                </a:solidFill>
                <a:latin typeface="Euclid Circular B" panose="020B0504000000000000" pitchFamily="34" charset="0"/>
                <a:ea typeface="Euclid Circular B" panose="020B0504000000000000" pitchFamily="34" charset="0"/>
              </a:rPr>
              <a:t>to build line-of-business web apps</a:t>
            </a:r>
          </a:p>
        </p:txBody>
      </p:sp>
      <p:sp>
        <p:nvSpPr>
          <p:cNvPr id="32" name="TextBox 31">
            <a:extLst>
              <a:ext uri="{FF2B5EF4-FFF2-40B4-BE49-F238E27FC236}">
                <a16:creationId xmlns:a16="http://schemas.microsoft.com/office/drawing/2014/main" id="{B6BA8D1F-FEAB-47D9-8AD8-2EC33595A0D5}"/>
              </a:ext>
            </a:extLst>
          </p:cNvPr>
          <p:cNvSpPr txBox="1"/>
          <p:nvPr/>
        </p:nvSpPr>
        <p:spPr>
          <a:xfrm>
            <a:off x="1251894" y="2821093"/>
            <a:ext cx="4812320" cy="553998"/>
          </a:xfrm>
          <a:prstGeom prst="rect">
            <a:avLst/>
          </a:prstGeom>
          <a:noFill/>
        </p:spPr>
        <p:txBody>
          <a:bodyPr wrap="square">
            <a:spAutoFit/>
          </a:bodyPr>
          <a:lstStyle/>
          <a:p>
            <a:r>
              <a:rPr lang="en-US" sz="3000" dirty="0">
                <a:solidFill>
                  <a:schemeClr val="bg1"/>
                </a:solidFill>
                <a:latin typeface="Euclid Circular B" panose="020B0504000000000000" pitchFamily="34" charset="0"/>
                <a:ea typeface="Euclid Circular B" panose="020B0504000000000000" pitchFamily="34" charset="0"/>
              </a:rPr>
              <a:t>ABP Web Framework</a:t>
            </a:r>
          </a:p>
        </p:txBody>
      </p:sp>
      <p:sp>
        <p:nvSpPr>
          <p:cNvPr id="37" name="Arrow: Chevron 36">
            <a:extLst>
              <a:ext uri="{FF2B5EF4-FFF2-40B4-BE49-F238E27FC236}">
                <a16:creationId xmlns:a16="http://schemas.microsoft.com/office/drawing/2014/main" id="{78713966-3655-42ED-89AE-7C8B8DFD1C75}"/>
              </a:ext>
            </a:extLst>
          </p:cNvPr>
          <p:cNvSpPr/>
          <p:nvPr/>
        </p:nvSpPr>
        <p:spPr>
          <a:xfrm rot="16200000">
            <a:off x="7111936" y="4278847"/>
            <a:ext cx="940900" cy="926128"/>
          </a:xfrm>
          <a:prstGeom prst="chevron">
            <a:avLst>
              <a:gd name="adj" fmla="val 48629"/>
            </a:avLst>
          </a:prstGeom>
          <a:solidFill>
            <a:srgbClr val="512BD4"/>
          </a:solidFill>
          <a:ln w="190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Arrow: Chevron 37">
            <a:extLst>
              <a:ext uri="{FF2B5EF4-FFF2-40B4-BE49-F238E27FC236}">
                <a16:creationId xmlns:a16="http://schemas.microsoft.com/office/drawing/2014/main" id="{F6C63EE1-A648-4CA7-BDE5-41923CC66B92}"/>
              </a:ext>
            </a:extLst>
          </p:cNvPr>
          <p:cNvSpPr/>
          <p:nvPr/>
        </p:nvSpPr>
        <p:spPr>
          <a:xfrm rot="16200000">
            <a:off x="7067422" y="1741926"/>
            <a:ext cx="940900" cy="926128"/>
          </a:xfrm>
          <a:prstGeom prst="chevron">
            <a:avLst>
              <a:gd name="adj" fmla="val 48629"/>
            </a:avLst>
          </a:prstGeom>
          <a:solidFill>
            <a:srgbClr val="B84297"/>
          </a:solidFill>
          <a:ln w="19050">
            <a:solidFill>
              <a:srgbClr val="F8F8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TextBox 38">
            <a:extLst>
              <a:ext uri="{FF2B5EF4-FFF2-40B4-BE49-F238E27FC236}">
                <a16:creationId xmlns:a16="http://schemas.microsoft.com/office/drawing/2014/main" id="{CB504842-2A40-4496-8C82-5D99AC7A2E20}"/>
              </a:ext>
            </a:extLst>
          </p:cNvPr>
          <p:cNvSpPr txBox="1"/>
          <p:nvPr/>
        </p:nvSpPr>
        <p:spPr>
          <a:xfrm>
            <a:off x="1141413" y="5387247"/>
            <a:ext cx="6691920" cy="553998"/>
          </a:xfrm>
          <a:prstGeom prst="rect">
            <a:avLst/>
          </a:prstGeom>
          <a:noFill/>
        </p:spPr>
        <p:txBody>
          <a:bodyPr wrap="square">
            <a:spAutoFit/>
          </a:bodyPr>
          <a:lstStyle/>
          <a:p>
            <a:r>
              <a:rPr lang="en-US" sz="3000" dirty="0">
                <a:solidFill>
                  <a:srgbClr val="F5F5F5"/>
                </a:solidFill>
                <a:latin typeface="Segoe UI Variable Text Semibold" pitchFamily="2" charset="0"/>
                <a:ea typeface="Euclid Circular B" panose="020B0504000000000000" pitchFamily="34" charset="0"/>
                <a:cs typeface="Segoe UI" panose="020B0502040204020203" pitchFamily="34" charset="0"/>
              </a:rPr>
              <a:t>ASP.NET Core Web Framework</a:t>
            </a:r>
            <a:endParaRPr lang="en-US" sz="3000" dirty="0">
              <a:solidFill>
                <a:schemeClr val="bg1"/>
              </a:solidFill>
              <a:latin typeface="Euclid Circular B" panose="020B0504000000000000" pitchFamily="34" charset="0"/>
              <a:ea typeface="Euclid Circular B" panose="020B0504000000000000" pitchFamily="34" charset="0"/>
            </a:endParaRPr>
          </a:p>
        </p:txBody>
      </p:sp>
      <p:sp>
        <p:nvSpPr>
          <p:cNvPr id="40" name="TextBox 39">
            <a:extLst>
              <a:ext uri="{FF2B5EF4-FFF2-40B4-BE49-F238E27FC236}">
                <a16:creationId xmlns:a16="http://schemas.microsoft.com/office/drawing/2014/main" id="{87DE0A33-AA40-463B-8E78-53DC4A97F210}"/>
              </a:ext>
            </a:extLst>
          </p:cNvPr>
          <p:cNvSpPr txBox="1"/>
          <p:nvPr/>
        </p:nvSpPr>
        <p:spPr>
          <a:xfrm>
            <a:off x="1225433" y="1209004"/>
            <a:ext cx="5613844" cy="553998"/>
          </a:xfrm>
          <a:prstGeom prst="rect">
            <a:avLst/>
          </a:prstGeom>
          <a:noFill/>
        </p:spPr>
        <p:txBody>
          <a:bodyPr wrap="square">
            <a:spAutoFit/>
          </a:bodyPr>
          <a:lstStyle/>
          <a:p>
            <a:r>
              <a:rPr lang="en-US" sz="3000" dirty="0">
                <a:solidFill>
                  <a:schemeClr val="bg1"/>
                </a:solidFill>
                <a:latin typeface="Euclid Circular B" panose="020B0504000000000000" pitchFamily="34" charset="0"/>
                <a:ea typeface="Euclid Circular B" panose="020B0504000000000000" pitchFamily="34" charset="0"/>
              </a:rPr>
              <a:t>Your Application</a:t>
            </a:r>
            <a:endParaRPr lang="en-US" sz="3000" u="sng" dirty="0">
              <a:solidFill>
                <a:schemeClr val="bg1"/>
              </a:solidFill>
              <a:latin typeface="Euclid Circular B" panose="020B0504000000000000" pitchFamily="34" charset="0"/>
              <a:ea typeface="Euclid Circular B" panose="020B0504000000000000" pitchFamily="34" charset="0"/>
            </a:endParaRPr>
          </a:p>
        </p:txBody>
      </p:sp>
      <p:pic>
        <p:nvPicPr>
          <p:cNvPr id="42" name="Picture 41">
            <a:extLst>
              <a:ext uri="{FF2B5EF4-FFF2-40B4-BE49-F238E27FC236}">
                <a16:creationId xmlns:a16="http://schemas.microsoft.com/office/drawing/2014/main" id="{41C3BC57-01BF-4DB4-8584-ECA21EFE183D}"/>
              </a:ext>
            </a:extLst>
          </p:cNvPr>
          <p:cNvPicPr>
            <a:picLocks noChangeAspect="1"/>
          </p:cNvPicPr>
          <p:nvPr/>
        </p:nvPicPr>
        <p:blipFill>
          <a:blip r:embed="rId5"/>
          <a:stretch>
            <a:fillRect/>
          </a:stretch>
        </p:blipFill>
        <p:spPr>
          <a:xfrm>
            <a:off x="418484" y="2839902"/>
            <a:ext cx="576000" cy="576000"/>
          </a:xfrm>
          <a:prstGeom prst="rect">
            <a:avLst/>
          </a:prstGeom>
        </p:spPr>
      </p:pic>
      <p:sp>
        <p:nvSpPr>
          <p:cNvPr id="45" name="Content Placeholder 2">
            <a:extLst>
              <a:ext uri="{FF2B5EF4-FFF2-40B4-BE49-F238E27FC236}">
                <a16:creationId xmlns:a16="http://schemas.microsoft.com/office/drawing/2014/main" id="{817152EE-A9A1-4ADF-8A75-2B1F511F8038}"/>
              </a:ext>
            </a:extLst>
          </p:cNvPr>
          <p:cNvSpPr txBox="1">
            <a:spLocks/>
          </p:cNvSpPr>
          <p:nvPr/>
        </p:nvSpPr>
        <p:spPr>
          <a:xfrm>
            <a:off x="1141413" y="5970579"/>
            <a:ext cx="4153601" cy="48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A176F"/>
                </a:solidFill>
                <a:latin typeface="Euclid Circular B" panose="020B0504000000000000" pitchFamily="34" charset="0"/>
                <a:ea typeface="Euclid Circular B" panose="020B0504000000000000" pitchFamily="34" charset="0"/>
              </a:rPr>
              <a:t>Generic web framework</a:t>
            </a:r>
          </a:p>
        </p:txBody>
      </p:sp>
      <p:sp>
        <p:nvSpPr>
          <p:cNvPr id="46" name="Content Placeholder 2">
            <a:extLst>
              <a:ext uri="{FF2B5EF4-FFF2-40B4-BE49-F238E27FC236}">
                <a16:creationId xmlns:a16="http://schemas.microsoft.com/office/drawing/2014/main" id="{B7CCDC2A-C972-4331-95EA-88A96EEF3E1E}"/>
              </a:ext>
            </a:extLst>
          </p:cNvPr>
          <p:cNvSpPr txBox="1">
            <a:spLocks/>
          </p:cNvSpPr>
          <p:nvPr/>
        </p:nvSpPr>
        <p:spPr>
          <a:xfrm>
            <a:off x="1251894" y="1754422"/>
            <a:ext cx="5357730" cy="484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2C441C"/>
                </a:solidFill>
                <a:latin typeface="Euclid Circular B" panose="020B0504000000000000" pitchFamily="34" charset="0"/>
                <a:ea typeface="Euclid Circular B" panose="020B0504000000000000" pitchFamily="34" charset="0"/>
              </a:rPr>
              <a:t>Focus on your business code</a:t>
            </a:r>
          </a:p>
        </p:txBody>
      </p:sp>
      <p:sp>
        <p:nvSpPr>
          <p:cNvPr id="48" name="TextBox 47">
            <a:extLst>
              <a:ext uri="{FF2B5EF4-FFF2-40B4-BE49-F238E27FC236}">
                <a16:creationId xmlns:a16="http://schemas.microsoft.com/office/drawing/2014/main" id="{AF019861-155B-47AE-BB0F-802A276D1C0E}"/>
              </a:ext>
            </a:extLst>
          </p:cNvPr>
          <p:cNvSpPr txBox="1"/>
          <p:nvPr/>
        </p:nvSpPr>
        <p:spPr>
          <a:xfrm>
            <a:off x="357678" y="1340117"/>
            <a:ext cx="749989" cy="646331"/>
          </a:xfrm>
          <a:prstGeom prst="rect">
            <a:avLst/>
          </a:prstGeom>
          <a:noFill/>
        </p:spPr>
        <p:txBody>
          <a:bodyPr wrap="square">
            <a:spAutoFit/>
          </a:bodyPr>
          <a:lstStyle/>
          <a:p>
            <a:r>
              <a:rPr lang="en-US" sz="3600" dirty="0">
                <a:latin typeface="Euclid Circular B" panose="020B0504000000000000" pitchFamily="34" charset="0"/>
                <a:ea typeface="Euclid Circular B" panose="020B0504000000000000" pitchFamily="34" charset="0"/>
              </a:rPr>
              <a:t>🚀</a:t>
            </a:r>
            <a:endParaRPr lang="en-US" sz="3600" dirty="0"/>
          </a:p>
        </p:txBody>
      </p:sp>
    </p:spTree>
    <p:extLst>
      <p:ext uri="{BB962C8B-B14F-4D97-AF65-F5344CB8AC3E}">
        <p14:creationId xmlns:p14="http://schemas.microsoft.com/office/powerpoint/2010/main" val="3006229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60000" y="3768725"/>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Temporarily Disable Multi-Tenancy</a:t>
            </a:r>
          </a:p>
        </p:txBody>
      </p:sp>
      <p:sp>
        <p:nvSpPr>
          <p:cNvPr id="3" name="Title 1">
            <a:extLst>
              <a:ext uri="{FF2B5EF4-FFF2-40B4-BE49-F238E27FC236}">
                <a16:creationId xmlns:a16="http://schemas.microsoft.com/office/drawing/2014/main" id="{C57229CA-DB9A-48BB-A594-97EBB25A757D}"/>
              </a:ext>
            </a:extLst>
          </p:cNvPr>
          <p:cNvSpPr txBox="1">
            <a:spLocks/>
          </p:cNvSpPr>
          <p:nvPr/>
        </p:nvSpPr>
        <p:spPr>
          <a:xfrm>
            <a:off x="360000" y="290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4" name="Title 1">
            <a:extLst>
              <a:ext uri="{FF2B5EF4-FFF2-40B4-BE49-F238E27FC236}">
                <a16:creationId xmlns:a16="http://schemas.microsoft.com/office/drawing/2014/main" id="{B3E594F6-A651-490E-A6A8-C78727BA01EA}"/>
              </a:ext>
            </a:extLst>
          </p:cNvPr>
          <p:cNvSpPr txBox="1">
            <a:spLocks/>
          </p:cNvSpPr>
          <p:nvPr/>
        </p:nvSpPr>
        <p:spPr>
          <a:xfrm>
            <a:off x="403200" y="227012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308550F5-975E-40C5-80AC-4394E4A4B253}"/>
              </a:ext>
            </a:extLst>
          </p:cNvPr>
          <p:cNvSpPr txBox="1">
            <a:spLocks/>
          </p:cNvSpPr>
          <p:nvPr/>
        </p:nvSpPr>
        <p:spPr>
          <a:xfrm>
            <a:off x="403200" y="15875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D135FC77-70BE-4F97-9D34-0E23FAC128C7}"/>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D05B733B-1452-40A8-BC59-40502FA21874}"/>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677503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 </a:t>
            </a:r>
            <a:r>
              <a:rPr lang="en-US" b="1" dirty="0">
                <a:solidFill>
                  <a:srgbClr val="292D33"/>
                </a:solidFill>
                <a:latin typeface="Euclid Circular B" panose="020B0504000000000000" pitchFamily="34" charset="0"/>
                <a:ea typeface="Euclid Circular B" panose="020B0504000000000000" pitchFamily="34" charset="0"/>
              </a:rPr>
              <a:t> </a:t>
            </a:r>
            <a:r>
              <a:rPr lang="en-US" sz="3200" b="1" dirty="0">
                <a:solidFill>
                  <a:srgbClr val="292D33"/>
                </a:solidFill>
                <a:latin typeface="Euclid Circular B" panose="020B0504000000000000" pitchFamily="34" charset="0"/>
                <a:ea typeface="Euclid Circular B" panose="020B0504000000000000" pitchFamily="34" charset="0"/>
              </a:rPr>
              <a:t>(</a:t>
            </a:r>
            <a:r>
              <a:rPr lang="en-US" sz="3200" b="1" noProof="0" dirty="0">
                <a:solidFill>
                  <a:srgbClr val="292D33"/>
                </a:solidFill>
                <a:latin typeface="Euclid Circular B" panose="020B0504000000000000" pitchFamily="34" charset="0"/>
                <a:ea typeface="Euclid Circular B" panose="020B0504000000000000" pitchFamily="34" charset="0"/>
              </a:rPr>
              <a:t>Usage)</a:t>
            </a:r>
          </a:p>
        </p:txBody>
      </p:sp>
      <p:pic>
        <p:nvPicPr>
          <p:cNvPr id="21" name="Picture 20">
            <a:extLst>
              <a:ext uri="{FF2B5EF4-FFF2-40B4-BE49-F238E27FC236}">
                <a16:creationId xmlns:a16="http://schemas.microsoft.com/office/drawing/2014/main" id="{2BB7F563-2A56-4DB6-8CFA-A0DFF8366E90}"/>
              </a:ext>
            </a:extLst>
          </p:cNvPr>
          <p:cNvPicPr>
            <a:picLocks noChangeAspect="1"/>
          </p:cNvPicPr>
          <p:nvPr/>
        </p:nvPicPr>
        <p:blipFill>
          <a:blip r:embed="rId3"/>
          <a:stretch>
            <a:fillRect/>
          </a:stretch>
        </p:blipFill>
        <p:spPr>
          <a:xfrm>
            <a:off x="423607" y="1459992"/>
            <a:ext cx="9333429" cy="4263833"/>
          </a:xfrm>
          <a:prstGeom prst="rect">
            <a:avLst/>
          </a:prstGeom>
        </p:spPr>
      </p:pic>
      <p:sp>
        <p:nvSpPr>
          <p:cNvPr id="24" name="Rectangle 23">
            <a:extLst>
              <a:ext uri="{FF2B5EF4-FFF2-40B4-BE49-F238E27FC236}">
                <a16:creationId xmlns:a16="http://schemas.microsoft.com/office/drawing/2014/main" id="{145354E1-5704-47C0-A50C-9A92637DB2DE}"/>
              </a:ext>
            </a:extLst>
          </p:cNvPr>
          <p:cNvSpPr/>
          <p:nvPr/>
        </p:nvSpPr>
        <p:spPr>
          <a:xfrm>
            <a:off x="1196493" y="2911171"/>
            <a:ext cx="8560543" cy="22588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74E709D-F859-49CF-97D7-5EC7E8A2B419}"/>
              </a:ext>
            </a:extLst>
          </p:cNvPr>
          <p:cNvSpPr txBox="1">
            <a:spLocks/>
          </p:cNvSpPr>
          <p:nvPr/>
        </p:nvSpPr>
        <p:spPr>
          <a:xfrm>
            <a:off x="8457699" y="4769232"/>
            <a:ext cx="3631059" cy="19091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Returns book count without </a:t>
            </a:r>
            <a:r>
              <a:rPr lang="en-US" sz="4000" b="1" dirty="0" err="1">
                <a:solidFill>
                  <a:srgbClr val="292D33"/>
                </a:solidFill>
                <a:latin typeface="Euclid Circular B" panose="020B0504000000000000" pitchFamily="34" charset="0"/>
                <a:ea typeface="Euclid Circular B" panose="020B0504000000000000" pitchFamily="34" charset="0"/>
              </a:rPr>
              <a:t>tenantId</a:t>
            </a:r>
            <a:r>
              <a:rPr lang="en-US" sz="4000" b="1" dirty="0">
                <a:solidFill>
                  <a:srgbClr val="292D33"/>
                </a:solidFill>
                <a:latin typeface="Euclid Circular B" panose="020B0504000000000000" pitchFamily="34" charset="0"/>
                <a:ea typeface="Euclid Circular B" panose="020B0504000000000000" pitchFamily="34" charset="0"/>
              </a:rPr>
              <a:t> filter</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6" name="Straight Arrow Connector 5">
            <a:extLst>
              <a:ext uri="{FF2B5EF4-FFF2-40B4-BE49-F238E27FC236}">
                <a16:creationId xmlns:a16="http://schemas.microsoft.com/office/drawing/2014/main" id="{523231D3-2FF6-4DB1-8199-719B0A6191AE}"/>
              </a:ext>
            </a:extLst>
          </p:cNvPr>
          <p:cNvCxnSpPr>
            <a:cxnSpLocks/>
            <a:endCxn id="5" idx="1"/>
          </p:cNvCxnSpPr>
          <p:nvPr/>
        </p:nvCxnSpPr>
        <p:spPr>
          <a:xfrm>
            <a:off x="6268064" y="5170035"/>
            <a:ext cx="2189635" cy="5537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7533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125946"/>
            <a:ext cx="10808970" cy="944880"/>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 </a:t>
            </a:r>
            <a:r>
              <a:rPr lang="en-US" sz="3600" b="1" noProof="0" dirty="0">
                <a:solidFill>
                  <a:srgbClr val="292D33"/>
                </a:solidFill>
                <a:latin typeface="Euclid Circular B" panose="020B0504000000000000" pitchFamily="34" charset="0"/>
                <a:ea typeface="Euclid Circular B" panose="020B0504000000000000" pitchFamily="34" charset="0"/>
              </a:rPr>
              <a:t>(Implementation)</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C4EF4958-732D-4749-A65D-3EA393572755}"/>
              </a:ext>
            </a:extLst>
          </p:cNvPr>
          <p:cNvPicPr>
            <a:picLocks noChangeAspect="1"/>
          </p:cNvPicPr>
          <p:nvPr/>
        </p:nvPicPr>
        <p:blipFill rotWithShape="1">
          <a:blip r:embed="rId4"/>
          <a:srcRect b="13491"/>
          <a:stretch/>
        </p:blipFill>
        <p:spPr>
          <a:xfrm>
            <a:off x="960972" y="1002246"/>
            <a:ext cx="10023257" cy="5589054"/>
          </a:xfrm>
          <a:prstGeom prst="rect">
            <a:avLst/>
          </a:prstGeom>
        </p:spPr>
      </p:pic>
      <p:cxnSp>
        <p:nvCxnSpPr>
          <p:cNvPr id="12" name="Straight Connector 11">
            <a:extLst>
              <a:ext uri="{FF2B5EF4-FFF2-40B4-BE49-F238E27FC236}">
                <a16:creationId xmlns:a16="http://schemas.microsoft.com/office/drawing/2014/main" id="{11CF3B13-BFDE-4A68-9A88-A6FAF9933B4A}"/>
              </a:ext>
            </a:extLst>
          </p:cNvPr>
          <p:cNvCxnSpPr>
            <a:cxnSpLocks/>
          </p:cNvCxnSpPr>
          <p:nvPr/>
        </p:nvCxnSpPr>
        <p:spPr>
          <a:xfrm>
            <a:off x="2837598" y="2097950"/>
            <a:ext cx="7872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E966A20-FF11-4ED0-92B4-3A4EC411ED25}"/>
              </a:ext>
            </a:extLst>
          </p:cNvPr>
          <p:cNvSpPr/>
          <p:nvPr/>
        </p:nvSpPr>
        <p:spPr>
          <a:xfrm>
            <a:off x="1543050" y="2434590"/>
            <a:ext cx="9166860" cy="2011680"/>
          </a:xfrm>
          <a:prstGeom prst="rect">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A3A2541-04F5-4172-A1AB-B308DC287274}"/>
              </a:ext>
            </a:extLst>
          </p:cNvPr>
          <p:cNvCxnSpPr>
            <a:cxnSpLocks/>
          </p:cNvCxnSpPr>
          <p:nvPr/>
        </p:nvCxnSpPr>
        <p:spPr>
          <a:xfrm>
            <a:off x="6910488" y="1370240"/>
            <a:ext cx="32526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0166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3200" y="4294921"/>
            <a:ext cx="11582400"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Database Migration</a:t>
            </a:r>
          </a:p>
        </p:txBody>
      </p:sp>
      <p:sp>
        <p:nvSpPr>
          <p:cNvPr id="3" name="Title 1">
            <a:extLst>
              <a:ext uri="{FF2B5EF4-FFF2-40B4-BE49-F238E27FC236}">
                <a16:creationId xmlns:a16="http://schemas.microsoft.com/office/drawing/2014/main" id="{36C5EA6C-20D5-4ED4-9B37-7AC6CCD259F4}"/>
              </a:ext>
            </a:extLst>
          </p:cNvPr>
          <p:cNvSpPr txBox="1">
            <a:spLocks/>
          </p:cNvSpPr>
          <p:nvPr/>
        </p:nvSpPr>
        <p:spPr>
          <a:xfrm>
            <a:off x="403200" y="3492501"/>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4" name="Title 1">
            <a:extLst>
              <a:ext uri="{FF2B5EF4-FFF2-40B4-BE49-F238E27FC236}">
                <a16:creationId xmlns:a16="http://schemas.microsoft.com/office/drawing/2014/main" id="{D5690CD8-83FE-4B32-902B-DAE6015EBEDC}"/>
              </a:ext>
            </a:extLst>
          </p:cNvPr>
          <p:cNvSpPr txBox="1">
            <a:spLocks/>
          </p:cNvSpPr>
          <p:nvPr/>
        </p:nvSpPr>
        <p:spPr>
          <a:xfrm>
            <a:off x="360000" y="286067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5" name="Title 1">
            <a:extLst>
              <a:ext uri="{FF2B5EF4-FFF2-40B4-BE49-F238E27FC236}">
                <a16:creationId xmlns:a16="http://schemas.microsoft.com/office/drawing/2014/main" id="{CAB011B6-9E27-4BBB-BC65-0ACD3C6D4885}"/>
              </a:ext>
            </a:extLst>
          </p:cNvPr>
          <p:cNvSpPr txBox="1">
            <a:spLocks/>
          </p:cNvSpPr>
          <p:nvPr/>
        </p:nvSpPr>
        <p:spPr>
          <a:xfrm>
            <a:off x="403200" y="2239231"/>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6" name="Title 1">
            <a:extLst>
              <a:ext uri="{FF2B5EF4-FFF2-40B4-BE49-F238E27FC236}">
                <a16:creationId xmlns:a16="http://schemas.microsoft.com/office/drawing/2014/main" id="{078DB079-A2E8-4361-945D-BB3D8ABF4659}"/>
              </a:ext>
            </a:extLst>
          </p:cNvPr>
          <p:cNvSpPr txBox="1">
            <a:spLocks/>
          </p:cNvSpPr>
          <p:nvPr/>
        </p:nvSpPr>
        <p:spPr>
          <a:xfrm>
            <a:off x="403200" y="15736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7" name="Title 1">
            <a:extLst>
              <a:ext uri="{FF2B5EF4-FFF2-40B4-BE49-F238E27FC236}">
                <a16:creationId xmlns:a16="http://schemas.microsoft.com/office/drawing/2014/main" id="{0B520E54-1FDB-4A7A-ABAD-0C6E0CA6E4CA}"/>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8" name="Title 1">
            <a:extLst>
              <a:ext uri="{FF2B5EF4-FFF2-40B4-BE49-F238E27FC236}">
                <a16:creationId xmlns:a16="http://schemas.microsoft.com/office/drawing/2014/main" id="{81775A74-D0EA-4BAF-9CCC-E934A13447F8}"/>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13207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448943"/>
            <a:ext cx="10641227" cy="1692771"/>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Approach-1: </a:t>
            </a:r>
            <a:r>
              <a:rPr lang="en-US" sz="2800" b="1" dirty="0">
                <a:latin typeface="Euclid Circular B" panose="020B0504000000000000" pitchFamily="34" charset="0"/>
                <a:ea typeface="Euclid Circular B" panose="020B0504000000000000" pitchFamily="34" charset="0"/>
              </a:rPr>
              <a:t>Make DB migration with a custom tool</a:t>
            </a:r>
          </a:p>
          <a:p>
            <a:r>
              <a:rPr lang="en-US" sz="2400" dirty="0">
                <a:solidFill>
                  <a:srgbClr val="00B050"/>
                </a:solidFill>
                <a:latin typeface="Euclid Circular B" panose="020B0504000000000000" pitchFamily="34" charset="0"/>
                <a:ea typeface="Euclid Circular B" panose="020B0504000000000000" pitchFamily="34" charset="0"/>
              </a:rPr>
              <a:t>😊</a:t>
            </a:r>
            <a:r>
              <a:rPr lang="en-US" sz="2800" dirty="0">
                <a:solidFill>
                  <a:srgbClr val="00B050"/>
                </a:solidFill>
                <a:latin typeface="Euclid Circular B" panose="020B0504000000000000" pitchFamily="34" charset="0"/>
                <a:ea typeface="Euclid Circular B" panose="020B0504000000000000" pitchFamily="34" charset="0"/>
              </a:rPr>
              <a:t> </a:t>
            </a:r>
            <a:r>
              <a:rPr lang="en-US" sz="2400" dirty="0">
                <a:solidFill>
                  <a:srgbClr val="00B050"/>
                </a:solidFill>
                <a:latin typeface="Euclid Circular B" panose="020B0504000000000000" pitchFamily="34" charset="0"/>
                <a:ea typeface="Euclid Circular B" panose="020B0504000000000000" pitchFamily="34" charset="0"/>
              </a:rPr>
              <a:t>Easy to implement. All tenants are in the same version</a:t>
            </a:r>
          </a:p>
          <a:p>
            <a:r>
              <a:rPr lang="en-US" sz="2400" dirty="0">
                <a:solidFill>
                  <a:srgbClr val="FF0000"/>
                </a:solidFill>
                <a:latin typeface="Euclid Circular B" panose="020B0504000000000000" pitchFamily="34" charset="0"/>
                <a:ea typeface="Euclid Circular B" panose="020B0504000000000000" pitchFamily="34" charset="0"/>
              </a:rPr>
              <a:t>😡 May get too long time for big number of tenants and data.</a:t>
            </a:r>
          </a:p>
          <a:p>
            <a:r>
              <a:rPr lang="en-US" sz="2400" dirty="0">
                <a:solidFill>
                  <a:srgbClr val="FF0000"/>
                </a:solidFill>
                <a:latin typeface="Euclid Circular B" panose="020B0504000000000000" pitchFamily="34" charset="0"/>
                <a:ea typeface="Euclid Circular B" panose="020B0504000000000000" pitchFamily="34" charset="0"/>
              </a:rPr>
              <a:t>😡 All tenants wait for all upgrade progress</a:t>
            </a:r>
          </a:p>
        </p:txBody>
      </p:sp>
      <p:sp>
        <p:nvSpPr>
          <p:cNvPr id="6" name="TextBox 5">
            <a:extLst>
              <a:ext uri="{FF2B5EF4-FFF2-40B4-BE49-F238E27FC236}">
                <a16:creationId xmlns:a16="http://schemas.microsoft.com/office/drawing/2014/main" id="{CC45C7A2-7994-492C-B083-EA7C7B972BD8}"/>
              </a:ext>
            </a:extLst>
          </p:cNvPr>
          <p:cNvSpPr txBox="1"/>
          <p:nvPr/>
        </p:nvSpPr>
        <p:spPr>
          <a:xfrm>
            <a:off x="838200" y="4131719"/>
            <a:ext cx="10987217" cy="1631216"/>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Approach-2: </a:t>
            </a:r>
            <a:r>
              <a:rPr lang="en-US" sz="2800" b="1" dirty="0">
                <a:latin typeface="Euclid Circular B" panose="020B0504000000000000" pitchFamily="34" charset="0"/>
                <a:ea typeface="Euclid Circular B" panose="020B0504000000000000" pitchFamily="34" charset="0"/>
              </a:rPr>
              <a:t>Run migration on first DB access</a:t>
            </a:r>
          </a:p>
          <a:p>
            <a:r>
              <a:rPr lang="en-US" sz="2400" dirty="0">
                <a:solidFill>
                  <a:srgbClr val="00B050"/>
                </a:solidFill>
                <a:latin typeface="Euclid Circular B" panose="020B0504000000000000" pitchFamily="34" charset="0"/>
                <a:ea typeface="Euclid Circular B" panose="020B0504000000000000" pitchFamily="34" charset="0"/>
              </a:rPr>
              <a:t>😊 Upgrading is distributed to time. A tenant does not wait for another</a:t>
            </a:r>
          </a:p>
          <a:p>
            <a:r>
              <a:rPr lang="en-US" sz="2400" dirty="0">
                <a:solidFill>
                  <a:srgbClr val="FF0000"/>
                </a:solidFill>
                <a:latin typeface="Euclid Circular B" panose="020B0504000000000000" pitchFamily="34" charset="0"/>
                <a:ea typeface="Euclid Circular B" panose="020B0504000000000000" pitchFamily="34" charset="0"/>
              </a:rPr>
              <a:t>😡 First user may wait too much and see timeout exception. </a:t>
            </a:r>
          </a:p>
          <a:p>
            <a:r>
              <a:rPr lang="en-US" sz="2400" dirty="0">
                <a:solidFill>
                  <a:srgbClr val="FF0000"/>
                </a:solidFill>
                <a:latin typeface="Euclid Circular B" panose="020B0504000000000000" pitchFamily="34" charset="0"/>
                <a:ea typeface="Euclid Circular B" panose="020B0504000000000000" pitchFamily="34" charset="0"/>
              </a:rPr>
              <a:t>😡 Hard to implement (concurrency problems)!</a:t>
            </a:r>
          </a:p>
        </p:txBody>
      </p:sp>
      <p:cxnSp>
        <p:nvCxnSpPr>
          <p:cNvPr id="8" name="Straight Connector 7">
            <a:extLst>
              <a:ext uri="{FF2B5EF4-FFF2-40B4-BE49-F238E27FC236}">
                <a16:creationId xmlns:a16="http://schemas.microsoft.com/office/drawing/2014/main" id="{92DCAFA9-6B86-4379-97CF-A3EC309EB7A3}"/>
              </a:ext>
            </a:extLst>
          </p:cNvPr>
          <p:cNvCxnSpPr>
            <a:cxnSpLocks/>
          </p:cNvCxnSpPr>
          <p:nvPr/>
        </p:nvCxnSpPr>
        <p:spPr>
          <a:xfrm>
            <a:off x="532753" y="3603622"/>
            <a:ext cx="11292664" cy="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6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 Ideal Way</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434757"/>
            <a:ext cx="10641227" cy="4401205"/>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Approach-3: </a:t>
            </a:r>
            <a:r>
              <a:rPr lang="en-US" sz="2800" dirty="0">
                <a:latin typeface="Euclid Circular B" panose="020B0504000000000000" pitchFamily="34" charset="0"/>
                <a:ea typeface="Euclid Circular B" panose="020B0504000000000000" pitchFamily="34" charset="0"/>
              </a:rPr>
              <a:t>Make two types application servers. </a:t>
            </a:r>
          </a:p>
          <a:p>
            <a:endParaRPr lang="en-US" sz="2800" dirty="0">
              <a:latin typeface="Euclid Circular B" panose="020B0504000000000000" pitchFamily="34" charset="0"/>
              <a:ea typeface="Euclid Circular B" panose="020B0504000000000000" pitchFamily="34" charset="0"/>
            </a:endParaRPr>
          </a:p>
          <a:p>
            <a:r>
              <a:rPr lang="en-US" sz="2800" dirty="0">
                <a:latin typeface="Euclid Circular B" panose="020B0504000000000000" pitchFamily="34" charset="0"/>
                <a:ea typeface="Euclid Circular B" panose="020B0504000000000000" pitchFamily="34" charset="0"/>
              </a:rPr>
              <a:t>Upgraded tenants use the new application, other tenants use the old application</a:t>
            </a:r>
          </a:p>
          <a:p>
            <a:endParaRPr lang="en-US" sz="2800" dirty="0">
              <a:latin typeface="Euclid Circular B" panose="020B0504000000000000" pitchFamily="34" charset="0"/>
              <a:ea typeface="Euclid Circular B" panose="020B0504000000000000" pitchFamily="34" charset="0"/>
            </a:endParaRPr>
          </a:p>
          <a:p>
            <a:r>
              <a:rPr lang="en-US" sz="2800" dirty="0">
                <a:solidFill>
                  <a:srgbClr val="00B050"/>
                </a:solidFill>
                <a:latin typeface="Euclid Circular B" panose="020B0504000000000000" pitchFamily="34" charset="0"/>
                <a:ea typeface="Euclid Circular B" panose="020B0504000000000000" pitchFamily="34" charset="0"/>
              </a:rPr>
              <a:t>😊 Minimum wait time for a tenant</a:t>
            </a:r>
          </a:p>
          <a:p>
            <a:r>
              <a:rPr lang="en-US" sz="2800" dirty="0">
                <a:solidFill>
                  <a:srgbClr val="00B050"/>
                </a:solidFill>
                <a:latin typeface="Euclid Circular B" panose="020B0504000000000000" pitchFamily="34" charset="0"/>
                <a:ea typeface="Euclid Circular B" panose="020B0504000000000000" pitchFamily="34" charset="0"/>
              </a:rPr>
              <a:t>😊 Upgrading can be scheduled for tenants</a:t>
            </a:r>
          </a:p>
          <a:p>
            <a:r>
              <a:rPr lang="en-US" sz="2800" dirty="0">
                <a:solidFill>
                  <a:srgbClr val="00B050"/>
                </a:solidFill>
                <a:latin typeface="Euclid Circular B" panose="020B0504000000000000" pitchFamily="34" charset="0"/>
                <a:ea typeface="Euclid Circular B" panose="020B0504000000000000" pitchFamily="34" charset="0"/>
              </a:rPr>
              <a:t>😊 Run A/B tests and see bugs before anyone else</a:t>
            </a:r>
          </a:p>
          <a:p>
            <a:r>
              <a:rPr lang="en-US" sz="2800" dirty="0">
                <a:solidFill>
                  <a:srgbClr val="FF0000"/>
                </a:solidFill>
                <a:latin typeface="Euclid Circular B" panose="020B0504000000000000" pitchFamily="34" charset="0"/>
                <a:ea typeface="Euclid Circular B" panose="020B0504000000000000" pitchFamily="34" charset="0"/>
              </a:rPr>
              <a:t>😡 Requires multiple app servers</a:t>
            </a:r>
          </a:p>
          <a:p>
            <a:r>
              <a:rPr lang="en-US" sz="2800" dirty="0">
                <a:solidFill>
                  <a:srgbClr val="FF0000"/>
                </a:solidFill>
                <a:latin typeface="Euclid Circular B" panose="020B0504000000000000" pitchFamily="34" charset="0"/>
                <a:ea typeface="Euclid Circular B" panose="020B0504000000000000" pitchFamily="34" charset="0"/>
              </a:rPr>
              <a:t>😡 Hard to maintain and monitor</a:t>
            </a:r>
            <a:endParaRPr lang="en-US" sz="2400" dirty="0">
              <a:solidFill>
                <a:srgbClr val="FF0000"/>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956177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54000" y="4845988"/>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Feature System</a:t>
            </a:r>
          </a:p>
        </p:txBody>
      </p:sp>
      <p:sp>
        <p:nvSpPr>
          <p:cNvPr id="3" name="Title 1">
            <a:extLst>
              <a:ext uri="{FF2B5EF4-FFF2-40B4-BE49-F238E27FC236}">
                <a16:creationId xmlns:a16="http://schemas.microsoft.com/office/drawing/2014/main" id="{7D810F84-5A75-4DD2-BB75-1A6CDFD3B374}"/>
              </a:ext>
            </a:extLst>
          </p:cNvPr>
          <p:cNvSpPr txBox="1">
            <a:spLocks/>
          </p:cNvSpPr>
          <p:nvPr/>
        </p:nvSpPr>
        <p:spPr>
          <a:xfrm>
            <a:off x="489600" y="4035425"/>
            <a:ext cx="11582400"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Database Migration</a:t>
            </a:r>
          </a:p>
        </p:txBody>
      </p:sp>
      <p:sp>
        <p:nvSpPr>
          <p:cNvPr id="4" name="Title 1">
            <a:extLst>
              <a:ext uri="{FF2B5EF4-FFF2-40B4-BE49-F238E27FC236}">
                <a16:creationId xmlns:a16="http://schemas.microsoft.com/office/drawing/2014/main" id="{187FBFAB-70FC-4EF6-A6F9-57F472B7B0AA}"/>
              </a:ext>
            </a:extLst>
          </p:cNvPr>
          <p:cNvSpPr txBox="1">
            <a:spLocks/>
          </p:cNvSpPr>
          <p:nvPr/>
        </p:nvSpPr>
        <p:spPr>
          <a:xfrm>
            <a:off x="446400" y="3397250"/>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5" name="Title 1">
            <a:extLst>
              <a:ext uri="{FF2B5EF4-FFF2-40B4-BE49-F238E27FC236}">
                <a16:creationId xmlns:a16="http://schemas.microsoft.com/office/drawing/2014/main" id="{E3C18590-1306-42F3-9D31-A6D3CB21632D}"/>
              </a:ext>
            </a:extLst>
          </p:cNvPr>
          <p:cNvSpPr txBox="1">
            <a:spLocks/>
          </p:cNvSpPr>
          <p:nvPr/>
        </p:nvSpPr>
        <p:spPr>
          <a:xfrm>
            <a:off x="403200" y="2774012"/>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6" name="Title 1">
            <a:extLst>
              <a:ext uri="{FF2B5EF4-FFF2-40B4-BE49-F238E27FC236}">
                <a16:creationId xmlns:a16="http://schemas.microsoft.com/office/drawing/2014/main" id="{600F182D-D3DF-4ED6-98CD-0406BC5FE179}"/>
              </a:ext>
            </a:extLst>
          </p:cNvPr>
          <p:cNvSpPr txBox="1">
            <a:spLocks/>
          </p:cNvSpPr>
          <p:nvPr/>
        </p:nvSpPr>
        <p:spPr>
          <a:xfrm>
            <a:off x="446400" y="2174874"/>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7" name="Title 1">
            <a:extLst>
              <a:ext uri="{FF2B5EF4-FFF2-40B4-BE49-F238E27FC236}">
                <a16:creationId xmlns:a16="http://schemas.microsoft.com/office/drawing/2014/main" id="{FFE89AD5-F7B1-49BE-87CC-841D80714F1C}"/>
              </a:ext>
            </a:extLst>
          </p:cNvPr>
          <p:cNvSpPr txBox="1">
            <a:spLocks/>
          </p:cNvSpPr>
          <p:nvPr/>
        </p:nvSpPr>
        <p:spPr>
          <a:xfrm>
            <a:off x="446400" y="14922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8" name="Title 1">
            <a:extLst>
              <a:ext uri="{FF2B5EF4-FFF2-40B4-BE49-F238E27FC236}">
                <a16:creationId xmlns:a16="http://schemas.microsoft.com/office/drawing/2014/main" id="{49E65B57-2325-4EFF-B19A-59B74565B465}"/>
              </a:ext>
            </a:extLst>
          </p:cNvPr>
          <p:cNvSpPr txBox="1">
            <a:spLocks/>
          </p:cNvSpPr>
          <p:nvPr/>
        </p:nvSpPr>
        <p:spPr>
          <a:xfrm>
            <a:off x="403200" y="86834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9" name="Title 1">
            <a:extLst>
              <a:ext uri="{FF2B5EF4-FFF2-40B4-BE49-F238E27FC236}">
                <a16:creationId xmlns:a16="http://schemas.microsoft.com/office/drawing/2014/main" id="{53B396AB-8A7E-4336-A951-F553B100B059}"/>
              </a:ext>
            </a:extLst>
          </p:cNvPr>
          <p:cNvSpPr txBox="1">
            <a:spLocks/>
          </p:cNvSpPr>
          <p:nvPr/>
        </p:nvSpPr>
        <p:spPr>
          <a:xfrm>
            <a:off x="403200" y="2730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701137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18294"/>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grpSp>
        <p:nvGrpSpPr>
          <p:cNvPr id="21" name="Group 20">
            <a:extLst>
              <a:ext uri="{FF2B5EF4-FFF2-40B4-BE49-F238E27FC236}">
                <a16:creationId xmlns:a16="http://schemas.microsoft.com/office/drawing/2014/main" id="{A926DAA9-C82F-4607-9BA1-6936D994178B}"/>
              </a:ext>
            </a:extLst>
          </p:cNvPr>
          <p:cNvGrpSpPr/>
          <p:nvPr/>
        </p:nvGrpSpPr>
        <p:grpSpPr>
          <a:xfrm>
            <a:off x="351750" y="751451"/>
            <a:ext cx="10393405" cy="5355098"/>
            <a:chOff x="515035" y="599326"/>
            <a:chExt cx="10393405" cy="5355098"/>
          </a:xfrm>
        </p:grpSpPr>
        <p:grpSp>
          <p:nvGrpSpPr>
            <p:cNvPr id="15" name="Group 14">
              <a:extLst>
                <a:ext uri="{FF2B5EF4-FFF2-40B4-BE49-F238E27FC236}">
                  <a16:creationId xmlns:a16="http://schemas.microsoft.com/office/drawing/2014/main" id="{03989B27-F821-4AB6-8BAD-95FF85FB8944}"/>
                </a:ext>
              </a:extLst>
            </p:cNvPr>
            <p:cNvGrpSpPr/>
            <p:nvPr/>
          </p:nvGrpSpPr>
          <p:grpSpPr>
            <a:xfrm>
              <a:off x="1888265" y="1315749"/>
              <a:ext cx="9020175" cy="4638675"/>
              <a:chOff x="901296" y="1405606"/>
              <a:chExt cx="9020175" cy="4638675"/>
            </a:xfrm>
          </p:grpSpPr>
          <p:pic>
            <p:nvPicPr>
              <p:cNvPr id="5" name="Picture 4">
                <a:extLst>
                  <a:ext uri="{FF2B5EF4-FFF2-40B4-BE49-F238E27FC236}">
                    <a16:creationId xmlns:a16="http://schemas.microsoft.com/office/drawing/2014/main" id="{3F756666-CF61-4C44-B1A5-C45EF2AF4D63}"/>
                  </a:ext>
                </a:extLst>
              </p:cNvPr>
              <p:cNvPicPr>
                <a:picLocks noChangeAspect="1"/>
              </p:cNvPicPr>
              <p:nvPr/>
            </p:nvPicPr>
            <p:blipFill>
              <a:blip r:embed="rId4"/>
              <a:stretch>
                <a:fillRect/>
              </a:stretch>
            </p:blipFill>
            <p:spPr>
              <a:xfrm>
                <a:off x="901296" y="1405606"/>
                <a:ext cx="9020175" cy="463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5633C9A0-2514-4A18-9C9C-BF6E38704B2B}"/>
                  </a:ext>
                </a:extLst>
              </p:cNvPr>
              <p:cNvSpPr/>
              <p:nvPr/>
            </p:nvSpPr>
            <p:spPr>
              <a:xfrm>
                <a:off x="1299108" y="2645283"/>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86491BC-8B65-4DA8-90B2-4A9BDB4F147C}"/>
                  </a:ext>
                </a:extLst>
              </p:cNvPr>
              <p:cNvSpPr/>
              <p:nvPr/>
            </p:nvSpPr>
            <p:spPr>
              <a:xfrm>
                <a:off x="963081" y="2743669"/>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E5A1339-27DD-445F-BD73-0EF65BB291A7}"/>
                </a:ext>
              </a:extLst>
            </p:cNvPr>
            <p:cNvGrpSpPr/>
            <p:nvPr/>
          </p:nvGrpSpPr>
          <p:grpSpPr>
            <a:xfrm>
              <a:off x="6912182" y="599326"/>
              <a:ext cx="3726789" cy="1336262"/>
              <a:chOff x="5910696" y="789223"/>
              <a:chExt cx="3726789" cy="1336262"/>
            </a:xfrm>
          </p:grpSpPr>
          <p:sp>
            <p:nvSpPr>
              <p:cNvPr id="14" name="TextBox 13">
                <a:extLst>
                  <a:ext uri="{FF2B5EF4-FFF2-40B4-BE49-F238E27FC236}">
                    <a16:creationId xmlns:a16="http://schemas.microsoft.com/office/drawing/2014/main" id="{4CE0DA0C-947C-44A4-9E5A-DE273A9D828A}"/>
                  </a:ext>
                </a:extLst>
              </p:cNvPr>
              <p:cNvSpPr txBox="1"/>
              <p:nvPr/>
            </p:nvSpPr>
            <p:spPr>
              <a:xfrm>
                <a:off x="6877804" y="789223"/>
                <a:ext cx="1888825"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Editions</a:t>
                </a:r>
                <a:endParaRPr lang="en-US" sz="3600" dirty="0"/>
              </a:p>
            </p:txBody>
          </p:sp>
          <p:sp>
            <p:nvSpPr>
              <p:cNvPr id="7" name="Left Brace 6">
                <a:extLst>
                  <a:ext uri="{FF2B5EF4-FFF2-40B4-BE49-F238E27FC236}">
                    <a16:creationId xmlns:a16="http://schemas.microsoft.com/office/drawing/2014/main" id="{F3ADE49F-DEC0-486F-A6B3-D64A82EF9AE0}"/>
                  </a:ext>
                </a:extLst>
              </p:cNvPr>
              <p:cNvSpPr/>
              <p:nvPr/>
            </p:nvSpPr>
            <p:spPr>
              <a:xfrm rot="5400000">
                <a:off x="7517372" y="5372"/>
                <a:ext cx="513437" cy="3726789"/>
              </a:xfrm>
              <a:prstGeom prst="leftBrace">
                <a:avLst>
                  <a:gd name="adj1" fmla="val 27839"/>
                  <a:gd name="adj2" fmla="val 50391"/>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E187EA3-BEA3-4223-B81F-6A780891F756}"/>
                </a:ext>
              </a:extLst>
            </p:cNvPr>
            <p:cNvGrpSpPr/>
            <p:nvPr/>
          </p:nvGrpSpPr>
          <p:grpSpPr>
            <a:xfrm>
              <a:off x="515035" y="2351314"/>
              <a:ext cx="1332559" cy="3468914"/>
              <a:chOff x="515035" y="2351314"/>
              <a:chExt cx="1332559" cy="3468914"/>
            </a:xfrm>
          </p:grpSpPr>
          <p:sp>
            <p:nvSpPr>
              <p:cNvPr id="13" name="TextBox 12">
                <a:extLst>
                  <a:ext uri="{FF2B5EF4-FFF2-40B4-BE49-F238E27FC236}">
                    <a16:creationId xmlns:a16="http://schemas.microsoft.com/office/drawing/2014/main" id="{7FF3036E-B2BC-4B15-854D-486D783CC96A}"/>
                  </a:ext>
                </a:extLst>
              </p:cNvPr>
              <p:cNvSpPr txBox="1"/>
              <p:nvPr/>
            </p:nvSpPr>
            <p:spPr>
              <a:xfrm rot="16200000">
                <a:off x="-237079" y="3668948"/>
                <a:ext cx="2150560"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Features</a:t>
                </a:r>
                <a:endParaRPr lang="en-US" sz="3600" dirty="0"/>
              </a:p>
            </p:txBody>
          </p:sp>
          <p:sp>
            <p:nvSpPr>
              <p:cNvPr id="17" name="Left Brace 16">
                <a:extLst>
                  <a:ext uri="{FF2B5EF4-FFF2-40B4-BE49-F238E27FC236}">
                    <a16:creationId xmlns:a16="http://schemas.microsoft.com/office/drawing/2014/main" id="{F9F3C690-ED7E-4EDD-92CC-A2D180FBD8F9}"/>
                  </a:ext>
                </a:extLst>
              </p:cNvPr>
              <p:cNvSpPr/>
              <p:nvPr/>
            </p:nvSpPr>
            <p:spPr>
              <a:xfrm rot="10800000" flipH="1">
                <a:off x="1379797" y="2351314"/>
                <a:ext cx="467797" cy="3468914"/>
              </a:xfrm>
              <a:prstGeom prst="leftBrace">
                <a:avLst>
                  <a:gd name="adj1" fmla="val 130228"/>
                  <a:gd name="adj2" fmla="val 49554"/>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19" name="Arrow: Right 18">
              <a:extLst>
                <a:ext uri="{FF2B5EF4-FFF2-40B4-BE49-F238E27FC236}">
                  <a16:creationId xmlns:a16="http://schemas.microsoft.com/office/drawing/2014/main" id="{D1CE2CAA-21A5-4C23-8C4B-E182E71D1A8E}"/>
                </a:ext>
              </a:extLst>
            </p:cNvPr>
            <p:cNvSpPr/>
            <p:nvPr/>
          </p:nvSpPr>
          <p:spPr>
            <a:xfrm rot="10800000">
              <a:off x="10510068" y="2653812"/>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1730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993FD00B-7C9D-44C0-A71C-F6EF903EE555}"/>
              </a:ext>
            </a:extLst>
          </p:cNvPr>
          <p:cNvSpPr/>
          <p:nvPr/>
        </p:nvSpPr>
        <p:spPr>
          <a:xfrm>
            <a:off x="508001" y="3472005"/>
            <a:ext cx="3746499" cy="2295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Microsoft’s Solution</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15" name="Picture 14">
            <a:extLst>
              <a:ext uri="{FF2B5EF4-FFF2-40B4-BE49-F238E27FC236}">
                <a16:creationId xmlns:a16="http://schemas.microsoft.com/office/drawing/2014/main" id="{971DC5D8-BFC3-4087-81A3-6CD5016244DC}"/>
              </a:ext>
            </a:extLst>
          </p:cNvPr>
          <p:cNvPicPr>
            <a:picLocks noChangeAspect="1"/>
          </p:cNvPicPr>
          <p:nvPr/>
        </p:nvPicPr>
        <p:blipFill rotWithShape="1">
          <a:blip r:embed="rId3"/>
          <a:srcRect r="37232"/>
          <a:stretch/>
        </p:blipFill>
        <p:spPr>
          <a:xfrm>
            <a:off x="608479" y="1277186"/>
            <a:ext cx="5141614" cy="1562100"/>
          </a:xfrm>
          <a:prstGeom prst="rect">
            <a:avLst/>
          </a:prstGeom>
        </p:spPr>
      </p:pic>
      <p:pic>
        <p:nvPicPr>
          <p:cNvPr id="19" name="Picture 18">
            <a:extLst>
              <a:ext uri="{FF2B5EF4-FFF2-40B4-BE49-F238E27FC236}">
                <a16:creationId xmlns:a16="http://schemas.microsoft.com/office/drawing/2014/main" id="{CDE4E0E8-CB0A-4777-B8FF-8CF45E086661}"/>
              </a:ext>
            </a:extLst>
          </p:cNvPr>
          <p:cNvPicPr>
            <a:picLocks noChangeAspect="1"/>
          </p:cNvPicPr>
          <p:nvPr/>
        </p:nvPicPr>
        <p:blipFill rotWithShape="1">
          <a:blip r:embed="rId4"/>
          <a:srcRect l="1446" r="2394"/>
          <a:stretch/>
        </p:blipFill>
        <p:spPr>
          <a:xfrm>
            <a:off x="583079" y="3763610"/>
            <a:ext cx="3556001" cy="1886705"/>
          </a:xfrm>
          <a:prstGeom prst="rect">
            <a:avLst/>
          </a:prstGeom>
          <a:ln>
            <a:solidFill>
              <a:srgbClr val="1E1E1E"/>
            </a:solidFill>
          </a:ln>
        </p:spPr>
      </p:pic>
      <p:cxnSp>
        <p:nvCxnSpPr>
          <p:cNvPr id="32" name="Straight Connector 31">
            <a:extLst>
              <a:ext uri="{FF2B5EF4-FFF2-40B4-BE49-F238E27FC236}">
                <a16:creationId xmlns:a16="http://schemas.microsoft.com/office/drawing/2014/main" id="{10F86690-9B96-40E8-89A2-D1D7293CAFA8}"/>
              </a:ext>
            </a:extLst>
          </p:cNvPr>
          <p:cNvCxnSpPr>
            <a:cxnSpLocks/>
          </p:cNvCxnSpPr>
          <p:nvPr/>
        </p:nvCxnSpPr>
        <p:spPr>
          <a:xfrm>
            <a:off x="1304317" y="4838540"/>
            <a:ext cx="2718594"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nvGrpSpPr>
          <p:cNvPr id="47" name="Group 46">
            <a:extLst>
              <a:ext uri="{FF2B5EF4-FFF2-40B4-BE49-F238E27FC236}">
                <a16:creationId xmlns:a16="http://schemas.microsoft.com/office/drawing/2014/main" id="{B22DF0E6-B5DB-42F2-B6D5-BF45A01BDD14}"/>
              </a:ext>
            </a:extLst>
          </p:cNvPr>
          <p:cNvGrpSpPr/>
          <p:nvPr/>
        </p:nvGrpSpPr>
        <p:grpSpPr>
          <a:xfrm>
            <a:off x="4486444" y="3472005"/>
            <a:ext cx="7197555" cy="2295099"/>
            <a:chOff x="4682937" y="3429000"/>
            <a:chExt cx="7197555" cy="2295099"/>
          </a:xfrm>
        </p:grpSpPr>
        <p:pic>
          <p:nvPicPr>
            <p:cNvPr id="31" name="Picture 30">
              <a:extLst>
                <a:ext uri="{FF2B5EF4-FFF2-40B4-BE49-F238E27FC236}">
                  <a16:creationId xmlns:a16="http://schemas.microsoft.com/office/drawing/2014/main" id="{ECDCDA08-14B9-4388-9BDB-DEDADC80E355}"/>
                </a:ext>
              </a:extLst>
            </p:cNvPr>
            <p:cNvPicPr>
              <a:picLocks noChangeAspect="1"/>
            </p:cNvPicPr>
            <p:nvPr/>
          </p:nvPicPr>
          <p:blipFill>
            <a:blip r:embed="rId5"/>
            <a:stretch>
              <a:fillRect/>
            </a:stretch>
          </p:blipFill>
          <p:spPr>
            <a:xfrm>
              <a:off x="4682937" y="3429000"/>
              <a:ext cx="7197555" cy="2295099"/>
            </a:xfrm>
            <a:prstGeom prst="rect">
              <a:avLst/>
            </a:prstGeom>
          </p:spPr>
        </p:pic>
        <p:cxnSp>
          <p:nvCxnSpPr>
            <p:cNvPr id="35" name="Straight Connector 34">
              <a:extLst>
                <a:ext uri="{FF2B5EF4-FFF2-40B4-BE49-F238E27FC236}">
                  <a16:creationId xmlns:a16="http://schemas.microsoft.com/office/drawing/2014/main" id="{CD12E585-829C-4DAF-B722-08C2F4915C93}"/>
                </a:ext>
              </a:extLst>
            </p:cNvPr>
            <p:cNvCxnSpPr>
              <a:cxnSpLocks/>
            </p:cNvCxnSpPr>
            <p:nvPr/>
          </p:nvCxnSpPr>
          <p:spPr>
            <a:xfrm>
              <a:off x="4838253" y="3716708"/>
              <a:ext cx="2976281"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A5B613C0-3281-4C82-A7CF-E148FFEC6113}"/>
                </a:ext>
              </a:extLst>
            </p:cNvPr>
            <p:cNvCxnSpPr>
              <a:cxnSpLocks/>
            </p:cNvCxnSpPr>
            <p:nvPr/>
          </p:nvCxnSpPr>
          <p:spPr>
            <a:xfrm>
              <a:off x="5683378" y="4663957"/>
              <a:ext cx="5955815" cy="0"/>
            </a:xfrm>
            <a:prstGeom prst="line">
              <a:avLst/>
            </a:prstGeom>
            <a:ln w="38100">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39" name="Rectangle 38">
            <a:extLst>
              <a:ext uri="{FF2B5EF4-FFF2-40B4-BE49-F238E27FC236}">
                <a16:creationId xmlns:a16="http://schemas.microsoft.com/office/drawing/2014/main" id="{9693D910-493A-4966-8341-0EF4CAF42A21}"/>
              </a:ext>
            </a:extLst>
          </p:cNvPr>
          <p:cNvSpPr/>
          <p:nvPr/>
        </p:nvSpPr>
        <p:spPr>
          <a:xfrm>
            <a:off x="583079" y="3231988"/>
            <a:ext cx="2628900" cy="430524"/>
          </a:xfrm>
          <a:prstGeom prst="rect">
            <a:avLst/>
          </a:prstGeom>
          <a:solidFill>
            <a:srgbClr val="1E1E1E"/>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latin typeface="Cascadia Mono" panose="020B0609020000020004" pitchFamily="49" charset="0"/>
                <a:cs typeface="Cascadia Mono" panose="020B0609020000020004" pitchFamily="49" charset="0"/>
              </a:rPr>
              <a:t>appsettings.json</a:t>
            </a:r>
          </a:p>
        </p:txBody>
      </p:sp>
      <p:sp>
        <p:nvSpPr>
          <p:cNvPr id="45" name="Rectangle 44">
            <a:extLst>
              <a:ext uri="{FF2B5EF4-FFF2-40B4-BE49-F238E27FC236}">
                <a16:creationId xmlns:a16="http://schemas.microsoft.com/office/drawing/2014/main" id="{F6AC68D4-90A0-4631-8600-6E9E310E8BD8}"/>
              </a:ext>
            </a:extLst>
          </p:cNvPr>
          <p:cNvSpPr/>
          <p:nvPr/>
        </p:nvSpPr>
        <p:spPr>
          <a:xfrm>
            <a:off x="508001" y="1277186"/>
            <a:ext cx="5391510" cy="1562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CFDDA6E0-AB89-461A-A230-99E776CD64C6}"/>
              </a:ext>
            </a:extLst>
          </p:cNvPr>
          <p:cNvGrpSpPr/>
          <p:nvPr/>
        </p:nvGrpSpPr>
        <p:grpSpPr>
          <a:xfrm>
            <a:off x="6129421" y="1277186"/>
            <a:ext cx="6042992" cy="1562099"/>
            <a:chOff x="6292490" y="1277186"/>
            <a:chExt cx="6042992" cy="1562099"/>
          </a:xfrm>
        </p:grpSpPr>
        <p:sp>
          <p:nvSpPr>
            <p:cNvPr id="20" name="TextBox 19">
              <a:extLst>
                <a:ext uri="{FF2B5EF4-FFF2-40B4-BE49-F238E27FC236}">
                  <a16:creationId xmlns:a16="http://schemas.microsoft.com/office/drawing/2014/main" id="{69D9371B-13A8-450A-87C2-3BE06F0E2020}"/>
                </a:ext>
              </a:extLst>
            </p:cNvPr>
            <p:cNvSpPr txBox="1"/>
            <p:nvPr/>
          </p:nvSpPr>
          <p:spPr>
            <a:xfrm>
              <a:off x="6375057" y="1370163"/>
              <a:ext cx="5960425" cy="1384995"/>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Defined </a:t>
              </a:r>
              <a:r>
                <a:rPr lang="en-US" sz="2800" b="1" dirty="0">
                  <a:latin typeface="Euclid Circular B" panose="020B0504000000000000" pitchFamily="34" charset="0"/>
                  <a:ea typeface="Euclid Circular B" panose="020B0504000000000000" pitchFamily="34" charset="0"/>
                </a:rPr>
                <a:t>only for Boolean </a:t>
              </a:r>
              <a:r>
                <a:rPr lang="en-US" sz="2800" dirty="0">
                  <a:latin typeface="Euclid Circular B" panose="020B0504000000000000" pitchFamily="34" charset="0"/>
                  <a:ea typeface="Euclid Circular B" panose="020B0504000000000000" pitchFamily="34" charset="0"/>
                </a:rPr>
                <a:t>values</a:t>
              </a:r>
            </a:p>
            <a:p>
              <a:r>
                <a:rPr lang="en-US" sz="2800" dirty="0">
                  <a:latin typeface="Euclid Circular B" panose="020B0504000000000000" pitchFamily="34" charset="0"/>
                  <a:ea typeface="Euclid Circular B" panose="020B0504000000000000" pitchFamily="34" charset="0"/>
                </a:rPr>
                <a:t>Usually for </a:t>
              </a:r>
              <a:r>
                <a:rPr lang="en-US" sz="2800" b="1" dirty="0">
                  <a:latin typeface="Euclid Circular B" panose="020B0504000000000000" pitchFamily="34" charset="0"/>
                  <a:ea typeface="Euclid Circular B" panose="020B0504000000000000" pitchFamily="34" charset="0"/>
                </a:rPr>
                <a:t>A/B testing</a:t>
              </a:r>
            </a:p>
            <a:p>
              <a:r>
                <a:rPr lang="en-US" sz="2800" b="1" dirty="0">
                  <a:latin typeface="Euclid Circular B" panose="020B0504000000000000" pitchFamily="34" charset="0"/>
                  <a:ea typeface="Euclid Circular B" panose="020B0504000000000000" pitchFamily="34" charset="0"/>
                </a:rPr>
                <a:t>No multi-tenancy </a:t>
              </a:r>
              <a:r>
                <a:rPr lang="en-US" sz="2800" dirty="0">
                  <a:latin typeface="Euclid Circular B" panose="020B0504000000000000" pitchFamily="34" charset="0"/>
                  <a:ea typeface="Euclid Circular B" panose="020B0504000000000000" pitchFamily="34" charset="0"/>
                </a:rPr>
                <a:t>support</a:t>
              </a:r>
            </a:p>
          </p:txBody>
        </p:sp>
        <p:sp>
          <p:nvSpPr>
            <p:cNvPr id="46" name="Rectangle 45">
              <a:extLst>
                <a:ext uri="{FF2B5EF4-FFF2-40B4-BE49-F238E27FC236}">
                  <a16:creationId xmlns:a16="http://schemas.microsoft.com/office/drawing/2014/main" id="{7BA21380-03E7-4316-849D-D6DCCF81802D}"/>
                </a:ext>
              </a:extLst>
            </p:cNvPr>
            <p:cNvSpPr/>
            <p:nvPr/>
          </p:nvSpPr>
          <p:spPr>
            <a:xfrm>
              <a:off x="6292490" y="1277186"/>
              <a:ext cx="5500595" cy="156209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1830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100DA7-4655-49F5-9662-F78AC33AF65C}"/>
              </a:ext>
            </a:extLst>
          </p:cNvPr>
          <p:cNvSpPr>
            <a:spLocks noGrp="1"/>
          </p:cNvSpPr>
          <p:nvPr>
            <p:ph type="title"/>
          </p:nvPr>
        </p:nvSpPr>
        <p:spPr>
          <a:xfrm>
            <a:off x="838200" y="307247"/>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Define features</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18" name="Picture 17">
            <a:extLst>
              <a:ext uri="{FF2B5EF4-FFF2-40B4-BE49-F238E27FC236}">
                <a16:creationId xmlns:a16="http://schemas.microsoft.com/office/drawing/2014/main" id="{EEAFCAA5-FF94-465E-8A10-C8F1AD7A916E}"/>
              </a:ext>
            </a:extLst>
          </p:cNvPr>
          <p:cNvPicPr>
            <a:picLocks noChangeAspect="1"/>
          </p:cNvPicPr>
          <p:nvPr/>
        </p:nvPicPr>
        <p:blipFill rotWithShape="1">
          <a:blip r:embed="rId3"/>
          <a:srcRect r="851"/>
          <a:stretch/>
        </p:blipFill>
        <p:spPr>
          <a:xfrm>
            <a:off x="242319" y="1769411"/>
            <a:ext cx="11696253" cy="3568708"/>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E8CB08DF-BF46-4BB2-AB5F-54259055440C}"/>
              </a:ext>
            </a:extLst>
          </p:cNvPr>
          <p:cNvSpPr/>
          <p:nvPr/>
        </p:nvSpPr>
        <p:spPr>
          <a:xfrm>
            <a:off x="1564421" y="3429000"/>
            <a:ext cx="5973201" cy="1180006"/>
          </a:xfrm>
          <a:prstGeom prst="rect">
            <a:avLst/>
          </a:prstGeom>
          <a:noFill/>
          <a:ln w="57150" cmpd="sng">
            <a:solidFill>
              <a:srgbClr val="FF0000"/>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
            <a:extLst>
              <a:ext uri="{FF2B5EF4-FFF2-40B4-BE49-F238E27FC236}">
                <a16:creationId xmlns:a16="http://schemas.microsoft.com/office/drawing/2014/main" id="{922C623B-3DD7-4179-88F7-AFF1C3DD4BD5}"/>
              </a:ext>
            </a:extLst>
          </p:cNvPr>
          <p:cNvSpPr txBox="1">
            <a:spLocks/>
          </p:cNvSpPr>
          <p:nvPr/>
        </p:nvSpPr>
        <p:spPr>
          <a:xfrm>
            <a:off x="3591457" y="4933363"/>
            <a:ext cx="5520490" cy="118000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Features are stored in a readonly list</a:t>
            </a:r>
            <a:endParaRPr lang="en-US" sz="36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17912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674965"/>
            <a:ext cx="10515600" cy="4351338"/>
          </a:xfrm>
        </p:spPr>
        <p:txBody>
          <a:bodyPr/>
          <a:lstStyle/>
          <a:p>
            <a:r>
              <a:rPr lang="en-US" b="1" noProof="0" dirty="0">
                <a:latin typeface="Euclid Circular B" panose="020B0504000000000000" pitchFamily="34" charset="0"/>
                <a:ea typeface="Euclid Circular B" panose="020B0504000000000000" pitchFamily="34" charset="0"/>
              </a:rPr>
              <a:t>Introduction</a:t>
            </a:r>
            <a:r>
              <a:rPr lang="en-US" noProof="0" dirty="0">
                <a:latin typeface="Euclid Circular B" panose="020B0504000000000000" pitchFamily="34" charset="0"/>
                <a:ea typeface="Euclid Circular B" panose="020B0504000000000000" pitchFamily="34" charset="0"/>
              </a:rPr>
              <a:t> to SaaS &amp; Multi-Tenancy</a:t>
            </a:r>
          </a:p>
          <a:p>
            <a:r>
              <a:rPr lang="en-US" b="1" dirty="0">
                <a:latin typeface="Euclid Circular B" panose="020B0504000000000000" pitchFamily="34" charset="0"/>
                <a:ea typeface="Euclid Circular B" panose="020B0504000000000000" pitchFamily="34" charset="0"/>
              </a:rPr>
              <a:t>Pros and Cons </a:t>
            </a:r>
            <a:r>
              <a:rPr lang="en-US" dirty="0">
                <a:latin typeface="Euclid Circular B" panose="020B0504000000000000" pitchFamily="34" charset="0"/>
                <a:ea typeface="Euclid Circular B" panose="020B0504000000000000" pitchFamily="34" charset="0"/>
              </a:rPr>
              <a:t>of Multi-Tenancy</a:t>
            </a:r>
          </a:p>
          <a:p>
            <a:r>
              <a:rPr lang="en-US" dirty="0">
                <a:latin typeface="Euclid Circular B" panose="020B0504000000000000" pitchFamily="34" charset="0"/>
                <a:ea typeface="Euclid Circular B" panose="020B0504000000000000" pitchFamily="34" charset="0"/>
              </a:rPr>
              <a:t>Database &amp; </a:t>
            </a:r>
            <a:r>
              <a:rPr lang="en-US" b="1" dirty="0">
                <a:latin typeface="Euclid Circular B" panose="020B0504000000000000" pitchFamily="34" charset="0"/>
                <a:ea typeface="Euclid Circular B" panose="020B0504000000000000" pitchFamily="34" charset="0"/>
              </a:rPr>
              <a:t>Deployment</a:t>
            </a:r>
            <a:r>
              <a:rPr lang="en-US" dirty="0">
                <a:latin typeface="Euclid Circular B" panose="020B0504000000000000" pitchFamily="34" charset="0"/>
                <a:ea typeface="Euclid Circular B" panose="020B0504000000000000" pitchFamily="34" charset="0"/>
              </a:rPr>
              <a:t> </a:t>
            </a:r>
            <a:r>
              <a:rPr lang="en-US" b="1" dirty="0">
                <a:latin typeface="Euclid Circular B" panose="020B0504000000000000" pitchFamily="34" charset="0"/>
                <a:ea typeface="Euclid Circular B" panose="020B0504000000000000" pitchFamily="34" charset="0"/>
              </a:rPr>
              <a:t>Scenarios</a:t>
            </a:r>
          </a:p>
          <a:p>
            <a:r>
              <a:rPr lang="en-US" b="1" dirty="0">
                <a:latin typeface="Euclid Circular B" panose="020B0504000000000000" pitchFamily="34" charset="0"/>
                <a:ea typeface="Euclid Circular B" panose="020B0504000000000000" pitchFamily="34" charset="0"/>
              </a:rPr>
              <a:t>Identifying</a:t>
            </a:r>
            <a:r>
              <a:rPr lang="en-US" dirty="0">
                <a:latin typeface="Euclid Circular B" panose="020B0504000000000000" pitchFamily="34" charset="0"/>
                <a:ea typeface="Euclid Circular B" panose="020B0504000000000000" pitchFamily="34" charset="0"/>
              </a:rPr>
              <a:t> and Changing the </a:t>
            </a:r>
            <a:r>
              <a:rPr lang="en-US" b="1" dirty="0">
                <a:latin typeface="Euclid Circular B" panose="020B0504000000000000" pitchFamily="34" charset="0"/>
                <a:ea typeface="Euclid Circular B" panose="020B0504000000000000" pitchFamily="34" charset="0"/>
              </a:rPr>
              <a:t>Active Tenant</a:t>
            </a:r>
          </a:p>
          <a:p>
            <a:r>
              <a:rPr lang="en-US" b="1" dirty="0">
                <a:latin typeface="Euclid Circular B" panose="020B0504000000000000" pitchFamily="34" charset="0"/>
                <a:ea typeface="Euclid Circular B" panose="020B0504000000000000" pitchFamily="34" charset="0"/>
              </a:rPr>
              <a:t>Data Isolation</a:t>
            </a:r>
          </a:p>
          <a:p>
            <a:r>
              <a:rPr lang="en-US" noProof="0" dirty="0">
                <a:latin typeface="Euclid Circular B" panose="020B0504000000000000" pitchFamily="34" charset="0"/>
                <a:ea typeface="Euclid Circular B" panose="020B0504000000000000" pitchFamily="34" charset="0"/>
              </a:rPr>
              <a:t>Conditionally Turning </a:t>
            </a:r>
            <a:r>
              <a:rPr lang="en-US" b="1" noProof="0" dirty="0">
                <a:latin typeface="Euclid Circular B" panose="020B0504000000000000" pitchFamily="34" charset="0"/>
                <a:ea typeface="Euclid Circular B" panose="020B0504000000000000" pitchFamily="34" charset="0"/>
              </a:rPr>
              <a:t>Multi-Tenancy On / Off</a:t>
            </a:r>
            <a:endParaRPr lang="en-US" noProof="0" dirty="0">
              <a:latin typeface="Euclid Circular B" panose="020B0504000000000000" pitchFamily="34" charset="0"/>
              <a:ea typeface="Euclid Circular B" panose="020B0504000000000000" pitchFamily="34" charset="0"/>
            </a:endParaRPr>
          </a:p>
          <a:p>
            <a:r>
              <a:rPr lang="en-US" dirty="0">
                <a:latin typeface="Euclid Circular B" panose="020B0504000000000000" pitchFamily="34" charset="0"/>
                <a:ea typeface="Euclid Circular B" panose="020B0504000000000000" pitchFamily="34" charset="0"/>
              </a:rPr>
              <a:t>Handling </a:t>
            </a:r>
            <a:r>
              <a:rPr lang="en-US" b="1" dirty="0">
                <a:latin typeface="Euclid Circular B" panose="020B0504000000000000" pitchFamily="34" charset="0"/>
                <a:ea typeface="Euclid Circular B" panose="020B0504000000000000" pitchFamily="34" charset="0"/>
              </a:rPr>
              <a:t>Database Migrations</a:t>
            </a:r>
          </a:p>
          <a:p>
            <a:r>
              <a:rPr lang="en-US" noProof="0" dirty="0">
                <a:latin typeface="Euclid Circular B" panose="020B0504000000000000" pitchFamily="34" charset="0"/>
                <a:ea typeface="Euclid Circular B" panose="020B0504000000000000" pitchFamily="34" charset="0"/>
              </a:rPr>
              <a:t>Implementation of the </a:t>
            </a:r>
            <a:r>
              <a:rPr lang="en-US" b="1" noProof="0" dirty="0">
                <a:latin typeface="Euclid Circular B" panose="020B0504000000000000" pitchFamily="34" charset="0"/>
                <a:ea typeface="Euclid Circular B" panose="020B0504000000000000" pitchFamily="34" charset="0"/>
              </a:rPr>
              <a:t>Feature System</a:t>
            </a:r>
          </a:p>
        </p:txBody>
      </p:sp>
    </p:spTree>
    <p:extLst>
      <p:ext uri="{BB962C8B-B14F-4D97-AF65-F5344CB8AC3E}">
        <p14:creationId xmlns:p14="http://schemas.microsoft.com/office/powerpoint/2010/main" val="7218469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Check the features</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C448747D-4E3F-4BFF-A5C2-1EFEAF1E1882}"/>
              </a:ext>
            </a:extLst>
          </p:cNvPr>
          <p:cNvPicPr>
            <a:picLocks noChangeAspect="1"/>
          </p:cNvPicPr>
          <p:nvPr/>
        </p:nvPicPr>
        <p:blipFill>
          <a:blip r:embed="rId3"/>
          <a:stretch>
            <a:fillRect/>
          </a:stretch>
        </p:blipFill>
        <p:spPr>
          <a:xfrm>
            <a:off x="246000" y="1160199"/>
            <a:ext cx="11700000" cy="5186472"/>
          </a:xfrm>
          <a:prstGeom prst="rect">
            <a:avLst/>
          </a:prstGeom>
          <a:ln>
            <a:noFill/>
          </a:ln>
          <a:effectLst/>
        </p:spPr>
      </p:pic>
      <p:cxnSp>
        <p:nvCxnSpPr>
          <p:cNvPr id="4" name="Straight Connector 3">
            <a:extLst>
              <a:ext uri="{FF2B5EF4-FFF2-40B4-BE49-F238E27FC236}">
                <a16:creationId xmlns:a16="http://schemas.microsoft.com/office/drawing/2014/main" id="{1361C638-53A6-4643-9258-2992E60FCCD2}"/>
              </a:ext>
            </a:extLst>
          </p:cNvPr>
          <p:cNvCxnSpPr>
            <a:cxnSpLocks/>
          </p:cNvCxnSpPr>
          <p:nvPr/>
        </p:nvCxnSpPr>
        <p:spPr>
          <a:xfrm>
            <a:off x="394386" y="2758727"/>
            <a:ext cx="675708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17DE4C8-8F2E-44E5-9B69-802261FD978D}"/>
              </a:ext>
            </a:extLst>
          </p:cNvPr>
          <p:cNvCxnSpPr>
            <a:cxnSpLocks/>
          </p:cNvCxnSpPr>
          <p:nvPr/>
        </p:nvCxnSpPr>
        <p:spPr>
          <a:xfrm>
            <a:off x="2094470" y="4270371"/>
            <a:ext cx="918724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itle 1">
            <a:extLst>
              <a:ext uri="{FF2B5EF4-FFF2-40B4-BE49-F238E27FC236}">
                <a16:creationId xmlns:a16="http://schemas.microsoft.com/office/drawing/2014/main" id="{675CDB08-C6CD-411B-8AD1-0A11415918C9}"/>
              </a:ext>
            </a:extLst>
          </p:cNvPr>
          <p:cNvSpPr txBox="1">
            <a:spLocks/>
          </p:cNvSpPr>
          <p:nvPr/>
        </p:nvSpPr>
        <p:spPr>
          <a:xfrm>
            <a:off x="8041501" y="1669036"/>
            <a:ext cx="3792604"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Declarative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18" name="Straight Arrow Connector 17">
            <a:extLst>
              <a:ext uri="{FF2B5EF4-FFF2-40B4-BE49-F238E27FC236}">
                <a16:creationId xmlns:a16="http://schemas.microsoft.com/office/drawing/2014/main" id="{1327EF9E-2F4F-436F-81F1-35EE40C0142A}"/>
              </a:ext>
            </a:extLst>
          </p:cNvPr>
          <p:cNvCxnSpPr>
            <a:cxnSpLocks/>
          </p:cNvCxnSpPr>
          <p:nvPr/>
        </p:nvCxnSpPr>
        <p:spPr>
          <a:xfrm flipV="1">
            <a:off x="7138773" y="2318570"/>
            <a:ext cx="790833" cy="4374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
        <p:nvSpPr>
          <p:cNvPr id="23" name="Title 1">
            <a:extLst>
              <a:ext uri="{FF2B5EF4-FFF2-40B4-BE49-F238E27FC236}">
                <a16:creationId xmlns:a16="http://schemas.microsoft.com/office/drawing/2014/main" id="{DD8A44E6-2702-42FD-883A-295FBB227C96}"/>
              </a:ext>
            </a:extLst>
          </p:cNvPr>
          <p:cNvSpPr txBox="1">
            <a:spLocks/>
          </p:cNvSpPr>
          <p:nvPr/>
        </p:nvSpPr>
        <p:spPr>
          <a:xfrm>
            <a:off x="6375057" y="4951105"/>
            <a:ext cx="5031369"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Conditional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24" name="Straight Arrow Connector 23">
            <a:extLst>
              <a:ext uri="{FF2B5EF4-FFF2-40B4-BE49-F238E27FC236}">
                <a16:creationId xmlns:a16="http://schemas.microsoft.com/office/drawing/2014/main" id="{C468D150-EB60-4179-B691-9E43DF56127F}"/>
              </a:ext>
            </a:extLst>
          </p:cNvPr>
          <p:cNvCxnSpPr>
            <a:cxnSpLocks/>
          </p:cNvCxnSpPr>
          <p:nvPr/>
        </p:nvCxnSpPr>
        <p:spPr>
          <a:xfrm>
            <a:off x="7565884" y="4295771"/>
            <a:ext cx="312469" cy="6812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4323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E8A8-6806-4199-8191-B737D6817CB9}"/>
              </a:ext>
            </a:extLst>
          </p:cNvPr>
          <p:cNvSpPr txBox="1"/>
          <p:nvPr/>
        </p:nvSpPr>
        <p:spPr>
          <a:xfrm>
            <a:off x="838200" y="1269861"/>
            <a:ext cx="1108607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Use a </a:t>
            </a:r>
            <a:r>
              <a:rPr lang="en-US" sz="2800" b="1" noProof="0" dirty="0">
                <a:latin typeface="Euclid Circular B" panose="020B0504000000000000" pitchFamily="34" charset="0"/>
                <a:ea typeface="Euclid Circular B" panose="020B0504000000000000" pitchFamily="34" charset="0"/>
              </a:rPr>
              <a:t>Management UI </a:t>
            </a:r>
            <a:r>
              <a:rPr lang="en-US" sz="2800" noProof="0" dirty="0">
                <a:latin typeface="Euclid Circular B" panose="020B0504000000000000" pitchFamily="34" charset="0"/>
                <a:ea typeface="Euclid Circular B" panose="020B0504000000000000" pitchFamily="34" charset="0"/>
              </a:rPr>
              <a:t>to manage features for tenants</a:t>
            </a:r>
          </a:p>
        </p:txBody>
      </p:sp>
      <p:sp>
        <p:nvSpPr>
          <p:cNvPr id="7" name="Title 1">
            <a:extLst>
              <a:ext uri="{FF2B5EF4-FFF2-40B4-BE49-F238E27FC236}">
                <a16:creationId xmlns:a16="http://schemas.microsoft.com/office/drawing/2014/main" id="{7765361E-63EB-416B-ADD9-0B7E10E4A891}"/>
              </a:ext>
            </a:extLst>
          </p:cNvPr>
          <p:cNvSpPr txBox="1">
            <a:spLocks/>
          </p:cNvSpPr>
          <p:nvPr/>
        </p:nvSpPr>
        <p:spPr>
          <a:xfrm>
            <a:off x="838200" y="383640"/>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UI</a:t>
            </a:r>
            <a:endParaRPr lang="en-US" b="1" dirty="0">
              <a:solidFill>
                <a:srgbClr val="292D33"/>
              </a:solidFill>
              <a:latin typeface="Euclid Circular B" panose="020B0504000000000000" pitchFamily="34" charset="0"/>
              <a:ea typeface="Euclid Circular B" panose="020B0504000000000000" pitchFamily="34" charset="0"/>
            </a:endParaRPr>
          </a:p>
        </p:txBody>
      </p:sp>
      <p:pic>
        <p:nvPicPr>
          <p:cNvPr id="10" name="Picture 9">
            <a:extLst>
              <a:ext uri="{FF2B5EF4-FFF2-40B4-BE49-F238E27FC236}">
                <a16:creationId xmlns:a16="http://schemas.microsoft.com/office/drawing/2014/main" id="{4CA4AEF7-5367-46B6-A39E-B1A27A278A1D}"/>
              </a:ext>
            </a:extLst>
          </p:cNvPr>
          <p:cNvPicPr>
            <a:picLocks noChangeAspect="1"/>
          </p:cNvPicPr>
          <p:nvPr/>
        </p:nvPicPr>
        <p:blipFill rotWithShape="1">
          <a:blip r:embed="rId3"/>
          <a:srcRect l="1139"/>
          <a:stretch/>
        </p:blipFill>
        <p:spPr>
          <a:xfrm>
            <a:off x="927100" y="2153840"/>
            <a:ext cx="7869412" cy="3629932"/>
          </a:xfrm>
          <a:prstGeom prst="rect">
            <a:avLst/>
          </a:prstGeom>
        </p:spPr>
      </p:pic>
    </p:spTree>
    <p:extLst>
      <p:ext uri="{BB962C8B-B14F-4D97-AF65-F5344CB8AC3E}">
        <p14:creationId xmlns:p14="http://schemas.microsoft.com/office/powerpoint/2010/main" val="2492901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669205" y="340535"/>
            <a:ext cx="6724947" cy="859171"/>
          </a:xfrm>
        </p:spPr>
        <p:txBody>
          <a:bodyPr/>
          <a:lstStyle/>
          <a:p>
            <a:r>
              <a:rPr lang="en-US" b="1" noProof="0" dirty="0">
                <a:solidFill>
                  <a:schemeClr val="bg1">
                    <a:lumMod val="65000"/>
                  </a:schemeClr>
                </a:solidFill>
                <a:latin typeface="Euclid Circular B" panose="020B0504000000000000" pitchFamily="34" charset="0"/>
                <a:ea typeface="Euclid Circular B" panose="020B0504000000000000" pitchFamily="34" charset="0"/>
              </a:rPr>
              <a:t>Thank you for listening </a:t>
            </a:r>
          </a:p>
        </p:txBody>
      </p:sp>
      <p:grpSp>
        <p:nvGrpSpPr>
          <p:cNvPr id="32" name="Group 31">
            <a:extLst>
              <a:ext uri="{FF2B5EF4-FFF2-40B4-BE49-F238E27FC236}">
                <a16:creationId xmlns:a16="http://schemas.microsoft.com/office/drawing/2014/main" id="{C0C690AE-035C-4570-A643-443DB5ED8257}"/>
              </a:ext>
            </a:extLst>
          </p:cNvPr>
          <p:cNvGrpSpPr/>
          <p:nvPr/>
        </p:nvGrpSpPr>
        <p:grpSpPr>
          <a:xfrm>
            <a:off x="8301876" y="861143"/>
            <a:ext cx="3646568" cy="5526857"/>
            <a:chOff x="8475210" y="1101555"/>
            <a:chExt cx="3646568" cy="5526857"/>
          </a:xfrm>
        </p:grpSpPr>
        <p:pic>
          <p:nvPicPr>
            <p:cNvPr id="13" name="Resim 6">
              <a:extLst>
                <a:ext uri="{FF2B5EF4-FFF2-40B4-BE49-F238E27FC236}">
                  <a16:creationId xmlns:a16="http://schemas.microsoft.com/office/drawing/2014/main" id="{6A3C4431-2FFE-480A-8F46-930D27558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4931" y="1101555"/>
              <a:ext cx="1807127" cy="2623908"/>
            </a:xfrm>
            <a:prstGeom prst="rect">
              <a:avLst/>
            </a:prstGeom>
          </p:spPr>
        </p:pic>
        <p:sp>
          <p:nvSpPr>
            <p:cNvPr id="25" name="TextBox 24">
              <a:extLst>
                <a:ext uri="{FF2B5EF4-FFF2-40B4-BE49-F238E27FC236}">
                  <a16:creationId xmlns:a16="http://schemas.microsoft.com/office/drawing/2014/main" id="{85A1B17A-1161-439D-BFD9-90F451A1D8AD}"/>
                </a:ext>
              </a:extLst>
            </p:cNvPr>
            <p:cNvSpPr txBox="1"/>
            <p:nvPr/>
          </p:nvSpPr>
          <p:spPr>
            <a:xfrm>
              <a:off x="8475210" y="3454522"/>
              <a:ext cx="3646568" cy="1569660"/>
            </a:xfrm>
            <a:prstGeom prst="rect">
              <a:avLst/>
            </a:prstGeom>
            <a:noFill/>
          </p:spPr>
          <p:txBody>
            <a:bodyPr wrap="square">
              <a:spAutoFit/>
            </a:bodyPr>
            <a:lstStyle/>
            <a:p>
              <a:pPr algn="ctr"/>
              <a:r>
                <a:rPr lang="en-US" sz="3200" dirty="0">
                  <a:solidFill>
                    <a:srgbClr val="292D33"/>
                  </a:solidFill>
                  <a:latin typeface="Euclid Circular B SemiBold" panose="020B0704000000000000" pitchFamily="34" charset="0"/>
                  <a:ea typeface="Euclid Circular B SemiBold" panose="020B0704000000000000" pitchFamily="34" charset="0"/>
                </a:rPr>
                <a:t>o</a:t>
              </a:r>
              <a:r>
                <a:rPr lang="en-US" sz="3200" dirty="0">
                  <a:solidFill>
                    <a:srgbClr val="292D33"/>
                  </a:solidFill>
                  <a:effectLst/>
                  <a:latin typeface="Euclid Circular B SemiBold" panose="020B0704000000000000" pitchFamily="34" charset="0"/>
                  <a:ea typeface="Euclid Circular B SemiBold" panose="020B0704000000000000" pitchFamily="34" charset="0"/>
                </a:rPr>
                <a:t>pen-source </a:t>
              </a:r>
              <a:br>
                <a:rPr lang="en-US" sz="3200" dirty="0">
                  <a:solidFill>
                    <a:srgbClr val="292D33"/>
                  </a:solidFill>
                  <a:effectLst/>
                  <a:latin typeface="Euclid Circular B SemiBold" panose="020B0704000000000000" pitchFamily="34" charset="0"/>
                  <a:ea typeface="Euclid Circular B SemiBold" panose="020B0704000000000000" pitchFamily="34" charset="0"/>
                </a:rPr>
              </a:br>
              <a:r>
                <a:rPr lang="en-US" sz="3200" dirty="0">
                  <a:solidFill>
                    <a:srgbClr val="292D33"/>
                  </a:solidFill>
                  <a:effectLst/>
                  <a:latin typeface="Euclid Circular B SemiBold" panose="020B0704000000000000" pitchFamily="34" charset="0"/>
                  <a:ea typeface="Euclid Circular B SemiBold" panose="020B0704000000000000" pitchFamily="34" charset="0"/>
                </a:rPr>
                <a:t>web application </a:t>
              </a:r>
            </a:p>
            <a:p>
              <a:pPr algn="ctr"/>
              <a:r>
                <a:rPr lang="en-US" sz="3200" dirty="0">
                  <a:solidFill>
                    <a:srgbClr val="9F4AA5"/>
                  </a:solidFill>
                  <a:effectLst/>
                  <a:latin typeface="Euclid Circular B SemiBold" panose="020B0704000000000000" pitchFamily="34" charset="0"/>
                  <a:ea typeface="Euclid Circular B SemiBold" panose="020B0704000000000000" pitchFamily="34" charset="0"/>
                </a:rPr>
                <a:t>fra</a:t>
              </a:r>
              <a:r>
                <a:rPr lang="en-US" sz="3200" dirty="0">
                  <a:solidFill>
                    <a:srgbClr val="AD58B4"/>
                  </a:solidFill>
                  <a:effectLst/>
                  <a:latin typeface="Euclid Circular B SemiBold" panose="020B0704000000000000" pitchFamily="34" charset="0"/>
                  <a:ea typeface="Euclid Circular B SemiBold" panose="020B0704000000000000" pitchFamily="34" charset="0"/>
                </a:rPr>
                <a:t>me</a:t>
              </a:r>
              <a:r>
                <a:rPr lang="en-US" sz="3200" dirty="0">
                  <a:solidFill>
                    <a:srgbClr val="874EAF"/>
                  </a:solidFill>
                  <a:effectLst/>
                  <a:latin typeface="Euclid Circular B SemiBold" panose="020B0704000000000000" pitchFamily="34" charset="0"/>
                  <a:ea typeface="Euclid Circular B SemiBold" panose="020B0704000000000000" pitchFamily="34" charset="0"/>
                </a:rPr>
                <a:t>w</a:t>
              </a:r>
              <a:r>
                <a:rPr lang="en-US" sz="3200" dirty="0">
                  <a:solidFill>
                    <a:srgbClr val="7552B8"/>
                  </a:solidFill>
                  <a:effectLst/>
                  <a:latin typeface="Euclid Circular B SemiBold" panose="020B0704000000000000" pitchFamily="34" charset="0"/>
                  <a:ea typeface="Euclid Circular B SemiBold" panose="020B0704000000000000" pitchFamily="34" charset="0"/>
                </a:rPr>
                <a:t>o</a:t>
              </a:r>
              <a:r>
                <a:rPr lang="en-US" sz="3200" dirty="0">
                  <a:solidFill>
                    <a:srgbClr val="7154BA"/>
                  </a:solidFill>
                  <a:effectLst/>
                  <a:latin typeface="Euclid Circular B SemiBold" panose="020B0704000000000000" pitchFamily="34" charset="0"/>
                  <a:ea typeface="Euclid Circular B SemiBold" panose="020B0704000000000000" pitchFamily="34" charset="0"/>
                </a:rPr>
                <a:t>r</a:t>
              </a:r>
              <a:r>
                <a:rPr lang="en-US" sz="3200" dirty="0">
                  <a:solidFill>
                    <a:srgbClr val="6855BF"/>
                  </a:solidFill>
                  <a:effectLst/>
                  <a:latin typeface="Euclid Circular B SemiBold" panose="020B0704000000000000" pitchFamily="34" charset="0"/>
                  <a:ea typeface="Euclid Circular B SemiBold" panose="020B0704000000000000" pitchFamily="34" charset="0"/>
                </a:rPr>
                <a:t>k</a:t>
              </a:r>
            </a:p>
          </p:txBody>
        </p:sp>
        <p:sp>
          <p:nvSpPr>
            <p:cNvPr id="27" name="TextBox 26">
              <a:extLst>
                <a:ext uri="{FF2B5EF4-FFF2-40B4-BE49-F238E27FC236}">
                  <a16:creationId xmlns:a16="http://schemas.microsoft.com/office/drawing/2014/main" id="{370487BE-A1F4-4C3C-BE10-C6FA868D9A88}"/>
                </a:ext>
              </a:extLst>
            </p:cNvPr>
            <p:cNvSpPr txBox="1"/>
            <p:nvPr/>
          </p:nvSpPr>
          <p:spPr>
            <a:xfrm>
              <a:off x="8750451" y="4921245"/>
              <a:ext cx="3096085" cy="584775"/>
            </a:xfrm>
            <a:prstGeom prst="rect">
              <a:avLst/>
            </a:prstGeom>
            <a:noFill/>
          </p:spPr>
          <p:txBody>
            <a:bodyPr wrap="square">
              <a:spAutoFit/>
            </a:bodyPr>
            <a:lstStyle/>
            <a:p>
              <a:pPr algn="ctr"/>
              <a:r>
                <a:rPr lang="en-US" sz="3200" dirty="0">
                  <a:solidFill>
                    <a:srgbClr val="292D33"/>
                  </a:solidFill>
                  <a:latin typeface="Euclid Circular B SemiBold" panose="020B0704000000000000" pitchFamily="34" charset="0"/>
                  <a:ea typeface="Euclid Circular B SemiBold" panose="020B0704000000000000" pitchFamily="34" charset="0"/>
                </a:rPr>
                <a:t>https://abp.io</a:t>
              </a:r>
            </a:p>
          </p:txBody>
        </p:sp>
        <p:pic>
          <p:nvPicPr>
            <p:cNvPr id="29" name="Picture 28">
              <a:extLst>
                <a:ext uri="{FF2B5EF4-FFF2-40B4-BE49-F238E27FC236}">
                  <a16:creationId xmlns:a16="http://schemas.microsoft.com/office/drawing/2014/main" id="{F28D1878-90D5-4245-9F7E-87642EC16842}"/>
                </a:ext>
              </a:extLst>
            </p:cNvPr>
            <p:cNvPicPr>
              <a:picLocks noChangeAspect="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724144" y="5506020"/>
              <a:ext cx="1122392" cy="1122392"/>
            </a:xfrm>
            <a:prstGeom prst="rect">
              <a:avLst/>
            </a:prstGeom>
          </p:spPr>
        </p:pic>
      </p:grpSp>
      <p:cxnSp>
        <p:nvCxnSpPr>
          <p:cNvPr id="31" name="Straight Connector 30">
            <a:extLst>
              <a:ext uri="{FF2B5EF4-FFF2-40B4-BE49-F238E27FC236}">
                <a16:creationId xmlns:a16="http://schemas.microsoft.com/office/drawing/2014/main" id="{75309581-3DE3-4837-B827-5C0103C6EFC0}"/>
              </a:ext>
            </a:extLst>
          </p:cNvPr>
          <p:cNvCxnSpPr/>
          <p:nvPr/>
        </p:nvCxnSpPr>
        <p:spPr>
          <a:xfrm>
            <a:off x="8168663" y="756518"/>
            <a:ext cx="0" cy="5662773"/>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415BA433-E5DD-4BE4-BAAE-5611B9AFFAEA}"/>
              </a:ext>
            </a:extLst>
          </p:cNvPr>
          <p:cNvGrpSpPr/>
          <p:nvPr/>
        </p:nvGrpSpPr>
        <p:grpSpPr>
          <a:xfrm>
            <a:off x="669205" y="1866780"/>
            <a:ext cx="7378277" cy="3601333"/>
            <a:chOff x="915134" y="1844520"/>
            <a:chExt cx="7378277" cy="3601333"/>
          </a:xfrm>
        </p:grpSpPr>
        <p:sp>
          <p:nvSpPr>
            <p:cNvPr id="11" name="TextBox 10">
              <a:extLst>
                <a:ext uri="{FF2B5EF4-FFF2-40B4-BE49-F238E27FC236}">
                  <a16:creationId xmlns:a16="http://schemas.microsoft.com/office/drawing/2014/main" id="{C3E6521E-CDBE-4BBF-BDAE-3CC9A0AEF5A0}"/>
                </a:ext>
              </a:extLst>
            </p:cNvPr>
            <p:cNvSpPr txBox="1"/>
            <p:nvPr/>
          </p:nvSpPr>
          <p:spPr>
            <a:xfrm>
              <a:off x="1568464" y="4707189"/>
              <a:ext cx="6724947" cy="738664"/>
            </a:xfrm>
            <a:prstGeom prst="rect">
              <a:avLst/>
            </a:prstGeom>
            <a:noFill/>
          </p:spPr>
          <p:txBody>
            <a:bodyPr wrap="square">
              <a:spAutoFit/>
            </a:bodyPr>
            <a:lstStyle/>
            <a:p>
              <a:r>
                <a:rPr lang="en-US" b="1" dirty="0">
                  <a:latin typeface="Euclid Circular B Light" panose="020B0304000000000000" pitchFamily="34" charset="0"/>
                  <a:ea typeface="Euclid Circular B Light" panose="020B0304000000000000" pitchFamily="34" charset="0"/>
                </a:rPr>
                <a:t>Download this presentation:</a:t>
              </a:r>
            </a:p>
            <a:p>
              <a:r>
                <a:rPr lang="en-US" sz="2400" dirty="0">
                  <a:solidFill>
                    <a:schemeClr val="tx1">
                      <a:lumMod val="75000"/>
                      <a:lumOff val="25000"/>
                    </a:schemeClr>
                  </a:solidFill>
                  <a:latin typeface="Euclid Circular B Light" panose="020B0304000000000000" pitchFamily="34" charset="0"/>
                  <a:ea typeface="Euclid Circular B Light" panose="020B0304000000000000" pitchFamily="34" charset="0"/>
                  <a:hlinkClick r:id="rId6">
                    <a:extLst>
                      <a:ext uri="{A12FA001-AC4F-418D-AE19-62706E023703}">
                        <ahyp:hlinkClr xmlns:ahyp="http://schemas.microsoft.com/office/drawing/2018/hyperlinkcolor" val="tx"/>
                      </a:ext>
                    </a:extLst>
                  </a:hlinkClick>
                </a:rPr>
                <a:t>https://github.com/ebicoglu/presentations</a:t>
              </a:r>
              <a:endParaRPr lang="en-US" sz="1600" dirty="0">
                <a:solidFill>
                  <a:schemeClr val="tx1">
                    <a:lumMod val="75000"/>
                    <a:lumOff val="25000"/>
                  </a:schemeClr>
                </a:solidFill>
                <a:latin typeface="Euclid Circular B Light" panose="020B0304000000000000" pitchFamily="34" charset="0"/>
                <a:ea typeface="Euclid Circular B Light" panose="020B0304000000000000" pitchFamily="34" charset="0"/>
              </a:endParaRPr>
            </a:p>
          </p:txBody>
        </p:sp>
        <p:grpSp>
          <p:nvGrpSpPr>
            <p:cNvPr id="7" name="Group 6">
              <a:extLst>
                <a:ext uri="{FF2B5EF4-FFF2-40B4-BE49-F238E27FC236}">
                  <a16:creationId xmlns:a16="http://schemas.microsoft.com/office/drawing/2014/main" id="{7A69BCAD-C5A5-46C8-BDC6-CC420565D542}"/>
                </a:ext>
              </a:extLst>
            </p:cNvPr>
            <p:cNvGrpSpPr/>
            <p:nvPr/>
          </p:nvGrpSpPr>
          <p:grpSpPr>
            <a:xfrm>
              <a:off x="927656" y="1844520"/>
              <a:ext cx="6532687" cy="2485184"/>
              <a:chOff x="914956" y="1895258"/>
              <a:chExt cx="6086539" cy="2485184"/>
            </a:xfrm>
          </p:grpSpPr>
          <p:pic>
            <p:nvPicPr>
              <p:cNvPr id="8" name="Picture 7">
                <a:extLst>
                  <a:ext uri="{FF2B5EF4-FFF2-40B4-BE49-F238E27FC236}">
                    <a16:creationId xmlns:a16="http://schemas.microsoft.com/office/drawing/2014/main" id="{D0AF95B2-1BBB-49D3-A13E-4D81427161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956" y="1895258"/>
                <a:ext cx="528330" cy="540000"/>
              </a:xfrm>
              <a:prstGeom prst="rect">
                <a:avLst/>
              </a:prstGeom>
            </p:spPr>
          </p:pic>
          <p:pic>
            <p:nvPicPr>
              <p:cNvPr id="10" name="Picture 9">
                <a:extLst>
                  <a:ext uri="{FF2B5EF4-FFF2-40B4-BE49-F238E27FC236}">
                    <a16:creationId xmlns:a16="http://schemas.microsoft.com/office/drawing/2014/main" id="{0991DF49-CE2B-4781-B2EF-BE47D59321A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956" y="2834253"/>
                <a:ext cx="540000" cy="540000"/>
              </a:xfrm>
              <a:prstGeom prst="rect">
                <a:avLst/>
              </a:prstGeom>
            </p:spPr>
          </p:pic>
          <p:pic>
            <p:nvPicPr>
              <p:cNvPr id="12" name="Graphic 11">
                <a:extLst>
                  <a:ext uri="{FF2B5EF4-FFF2-40B4-BE49-F238E27FC236}">
                    <a16:creationId xmlns:a16="http://schemas.microsoft.com/office/drawing/2014/main" id="{2B5CCA68-2479-4648-B425-D36ADDD7D1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4956" y="3824069"/>
                <a:ext cx="540000" cy="540000"/>
              </a:xfrm>
              <a:prstGeom prst="rect">
                <a:avLst/>
              </a:prstGeom>
            </p:spPr>
          </p:pic>
          <p:sp>
            <p:nvSpPr>
              <p:cNvPr id="14" name="Content Placeholder 2">
                <a:extLst>
                  <a:ext uri="{FF2B5EF4-FFF2-40B4-BE49-F238E27FC236}">
                    <a16:creationId xmlns:a16="http://schemas.microsoft.com/office/drawing/2014/main" id="{BF74FE8A-CDA9-42A3-A4F5-7B3EF584EEBA}"/>
                  </a:ext>
                </a:extLst>
              </p:cNvPr>
              <p:cNvSpPr txBox="1">
                <a:spLocks/>
              </p:cNvSpPr>
              <p:nvPr/>
            </p:nvSpPr>
            <p:spPr>
              <a:xfrm>
                <a:off x="1512000" y="1924332"/>
                <a:ext cx="5489495" cy="54000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https://twitter.com/</a:t>
                </a:r>
                <a:r>
                  <a:rPr lang="en-US" b="1" dirty="0">
                    <a:latin typeface="Euclid Circular B" panose="020B0504000000000000" pitchFamily="34" charset="0"/>
                    <a:ea typeface="Euclid Circular B" panose="020B0504000000000000" pitchFamily="34" charset="0"/>
                  </a:rPr>
                  <a:t>alperebicoglu</a:t>
                </a:r>
                <a:r>
                  <a:rPr lang="en-US" dirty="0">
                    <a:latin typeface="Euclid Circular B" panose="020B0504000000000000" pitchFamily="34" charset="0"/>
                    <a:ea typeface="Euclid Circular B" panose="020B0504000000000000" pitchFamily="34" charset="0"/>
                  </a:rPr>
                  <a:t> </a:t>
                </a:r>
                <a:endParaRPr lang="en-US" dirty="0">
                  <a:latin typeface="Euclid Circular B" panose="020B0504000000000000" pitchFamily="34" charset="0"/>
                  <a:ea typeface="Euclid Circular B" panose="020B0504000000000000" pitchFamily="34" charset="0"/>
                  <a:hlinkClick r:id="rId11">
                    <a:extLst>
                      <a:ext uri="{A12FA001-AC4F-418D-AE19-62706E023703}">
                        <ahyp:hlinkClr xmlns:ahyp="http://schemas.microsoft.com/office/drawing/2018/hyperlinkcolor" val="tx"/>
                      </a:ext>
                    </a:extLst>
                  </a:hlinkClick>
                </a:endParaRPr>
              </a:p>
            </p:txBody>
          </p:sp>
          <p:sp>
            <p:nvSpPr>
              <p:cNvPr id="15" name="Content Placeholder 2">
                <a:extLst>
                  <a:ext uri="{FF2B5EF4-FFF2-40B4-BE49-F238E27FC236}">
                    <a16:creationId xmlns:a16="http://schemas.microsoft.com/office/drawing/2014/main" id="{925506AB-57DF-4F76-B8D5-78F55AD5A404}"/>
                  </a:ext>
                </a:extLst>
              </p:cNvPr>
              <p:cNvSpPr txBox="1">
                <a:spLocks/>
              </p:cNvSpPr>
              <p:nvPr/>
            </p:nvSpPr>
            <p:spPr>
              <a:xfrm>
                <a:off x="1512000" y="3840442"/>
                <a:ext cx="5489495" cy="540000"/>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https://medium.com</a:t>
                </a:r>
                <a:r>
                  <a:rPr lang="en-US" b="1" dirty="0">
                    <a:latin typeface="Euclid Circular B" panose="020B0504000000000000" pitchFamily="34" charset="0"/>
                    <a:ea typeface="Euclid Circular B" panose="020B0504000000000000" pitchFamily="34" charset="0"/>
                  </a:rPr>
                  <a:t>/@alperonline</a:t>
                </a:r>
              </a:p>
            </p:txBody>
          </p:sp>
          <p:sp>
            <p:nvSpPr>
              <p:cNvPr id="16" name="Content Placeholder 2">
                <a:extLst>
                  <a:ext uri="{FF2B5EF4-FFF2-40B4-BE49-F238E27FC236}">
                    <a16:creationId xmlns:a16="http://schemas.microsoft.com/office/drawing/2014/main" id="{A45286BE-0897-42E1-8B75-D1CEFB43B1BD}"/>
                  </a:ext>
                </a:extLst>
              </p:cNvPr>
              <p:cNvSpPr txBox="1">
                <a:spLocks/>
              </p:cNvSpPr>
              <p:nvPr/>
            </p:nvSpPr>
            <p:spPr>
              <a:xfrm>
                <a:off x="1512000" y="288238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https://github.com/</a:t>
                </a:r>
                <a:r>
                  <a:rPr lang="en-US" b="1" dirty="0">
                    <a:latin typeface="Euclid Circular B" panose="020B0504000000000000" pitchFamily="34" charset="0"/>
                    <a:ea typeface="Euclid Circular B" panose="020B0504000000000000" pitchFamily="34" charset="0"/>
                  </a:rPr>
                  <a:t>ebicoglu</a:t>
                </a:r>
                <a:endParaRPr lang="en-US" b="1" dirty="0">
                  <a:latin typeface="Euclid Circular B" panose="020B0504000000000000" pitchFamily="34" charset="0"/>
                  <a:ea typeface="Euclid Circular B" panose="020B0504000000000000" pitchFamily="34" charset="0"/>
                  <a:hlinkClick r:id="rId11">
                    <a:extLst>
                      <a:ext uri="{A12FA001-AC4F-418D-AE19-62706E023703}">
                        <ahyp:hlinkClr xmlns:ahyp="http://schemas.microsoft.com/office/drawing/2018/hyperlinkcolor" val="tx"/>
                      </a:ext>
                    </a:extLst>
                  </a:hlinkClick>
                </a:endParaRPr>
              </a:p>
            </p:txBody>
          </p:sp>
        </p:grpSp>
        <p:pic>
          <p:nvPicPr>
            <p:cNvPr id="34" name="Picture 33">
              <a:extLst>
                <a:ext uri="{FF2B5EF4-FFF2-40B4-BE49-F238E27FC236}">
                  <a16:creationId xmlns:a16="http://schemas.microsoft.com/office/drawing/2014/main" id="{CB137411-EF09-4609-9275-C4A4568FED8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15134" y="4786731"/>
              <a:ext cx="579579" cy="579579"/>
            </a:xfrm>
            <a:prstGeom prst="rect">
              <a:avLst/>
            </a:prstGeom>
          </p:spPr>
        </p:pic>
      </p:grpSp>
    </p:spTree>
    <p:extLst>
      <p:ext uri="{BB962C8B-B14F-4D97-AF65-F5344CB8AC3E}">
        <p14:creationId xmlns:p14="http://schemas.microsoft.com/office/powerpoint/2010/main" val="1377636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72255"/>
            <a:ext cx="10515600" cy="1023145"/>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What is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900000" y="1227908"/>
            <a:ext cx="11444400" cy="1603375"/>
          </a:xfrm>
          <a:noFill/>
          <a:ln w="25400">
            <a:noFill/>
            <a:prstDash val="dash"/>
          </a:ln>
        </p:spPr>
        <p:style>
          <a:lnRef idx="2">
            <a:schemeClr val="accent3"/>
          </a:lnRef>
          <a:fillRef idx="1">
            <a:schemeClr val="lt1"/>
          </a:fillRef>
          <a:effectRef idx="0">
            <a:schemeClr val="accent3"/>
          </a:effectRef>
          <a:fontRef idx="minor">
            <a:schemeClr val="dk1"/>
          </a:fontRef>
        </p:style>
        <p:txBody>
          <a:bodyPr>
            <a:noAutofit/>
          </a:bodyPr>
          <a:lstStyle/>
          <a:p>
            <a:r>
              <a:rPr lang="en-US" noProof="0" dirty="0">
                <a:latin typeface="Euclid Circular B" panose="020B0504000000000000" pitchFamily="34" charset="0"/>
                <a:ea typeface="Euclid Circular B" panose="020B0504000000000000" pitchFamily="34" charset="0"/>
              </a:rPr>
              <a:t>A common </a:t>
            </a:r>
            <a:r>
              <a:rPr lang="en-US" u="sng" noProof="0" dirty="0">
                <a:latin typeface="Euclid Circular B" panose="020B0504000000000000" pitchFamily="34" charset="0"/>
                <a:ea typeface="Euclid Circular B" panose="020B0504000000000000" pitchFamily="34" charset="0"/>
              </a:rPr>
              <a:t>approach to build SaaS </a:t>
            </a:r>
            <a:r>
              <a:rPr lang="en-US" noProof="0" dirty="0">
                <a:latin typeface="Euclid Circular B" panose="020B0504000000000000" pitchFamily="34" charset="0"/>
                <a:ea typeface="Euclid Circular B" panose="020B0504000000000000" pitchFamily="34" charset="0"/>
              </a:rPr>
              <a:t>solutions</a:t>
            </a:r>
          </a:p>
          <a:p>
            <a:r>
              <a:rPr lang="en-US" u="sng" noProof="0" dirty="0">
                <a:latin typeface="Euclid Circular B" panose="020B0504000000000000" pitchFamily="34" charset="0"/>
                <a:ea typeface="Euclid Circular B" panose="020B0504000000000000" pitchFamily="34" charset="0"/>
              </a:rPr>
              <a:t>Resources are shared </a:t>
            </a:r>
            <a:r>
              <a:rPr lang="en-US" noProof="0" dirty="0">
                <a:latin typeface="Euclid Circular B" panose="020B0504000000000000" pitchFamily="34" charset="0"/>
                <a:ea typeface="Euclid Circular B" panose="020B0504000000000000" pitchFamily="34" charset="0"/>
              </a:rPr>
              <a:t>between tenants</a:t>
            </a:r>
          </a:p>
          <a:p>
            <a:r>
              <a:rPr lang="en-US" noProof="0" dirty="0">
                <a:latin typeface="Euclid Circular B" panose="020B0504000000000000" pitchFamily="34" charset="0"/>
                <a:ea typeface="Euclid Circular B" panose="020B0504000000000000" pitchFamily="34" charset="0"/>
              </a:rPr>
              <a:t>Application </a:t>
            </a:r>
            <a:r>
              <a:rPr lang="en-US" u="sng" noProof="0" dirty="0">
                <a:latin typeface="Euclid Circular B" panose="020B0504000000000000" pitchFamily="34" charset="0"/>
                <a:ea typeface="Euclid Circular B" panose="020B0504000000000000" pitchFamily="34" charset="0"/>
              </a:rPr>
              <a:t>data is isolated</a:t>
            </a:r>
            <a:r>
              <a:rPr lang="en-US" b="1" noProof="0" dirty="0">
                <a:latin typeface="Euclid Circular B" panose="020B0504000000000000" pitchFamily="34" charset="0"/>
                <a:ea typeface="Euclid Circular B" panose="020B0504000000000000" pitchFamily="34" charset="0"/>
              </a:rPr>
              <a:t> </a:t>
            </a:r>
            <a:r>
              <a:rPr lang="en-US" noProof="0" dirty="0">
                <a:latin typeface="Euclid Circular B" panose="020B0504000000000000" pitchFamily="34" charset="0"/>
                <a:ea typeface="Euclid Circular B" panose="020B0504000000000000" pitchFamily="34" charset="0"/>
              </a:rPr>
              <a:t>between tenants</a:t>
            </a:r>
          </a:p>
        </p:txBody>
      </p:sp>
      <p:sp>
        <p:nvSpPr>
          <p:cNvPr id="6" name="Content Placeholder 2">
            <a:extLst>
              <a:ext uri="{FF2B5EF4-FFF2-40B4-BE49-F238E27FC236}">
                <a16:creationId xmlns:a16="http://schemas.microsoft.com/office/drawing/2014/main" id="{7D8F262C-F36A-4440-B23B-0F72FE7B844D}"/>
              </a:ext>
            </a:extLst>
          </p:cNvPr>
          <p:cNvSpPr txBox="1">
            <a:spLocks/>
          </p:cNvSpPr>
          <p:nvPr/>
        </p:nvSpPr>
        <p:spPr>
          <a:xfrm>
            <a:off x="3398963" y="3209264"/>
            <a:ext cx="7014516" cy="1030284"/>
          </a:xfrm>
          <a:prstGeom prst="rect">
            <a:avLst/>
          </a:prstGeom>
          <a:noFill/>
          <a:ln w="25400" cap="flat">
            <a:noFill/>
            <a:prstDash val="dash"/>
            <a:miter lim="800000"/>
          </a:ln>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Tenants</a:t>
            </a:r>
            <a:r>
              <a:rPr lang="en-US" dirty="0">
                <a:latin typeface="Euclid Circular B" panose="020B0504000000000000" pitchFamily="34" charset="0"/>
                <a:ea typeface="Euclid Circular B" panose="020B0504000000000000" pitchFamily="34" charset="0"/>
              </a:rPr>
              <a:t>: Our clients, using the service</a:t>
            </a:r>
          </a:p>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Host</a:t>
            </a:r>
            <a:r>
              <a:rPr lang="en-US" dirty="0">
                <a:latin typeface="Euclid Circular B" panose="020B0504000000000000" pitchFamily="34" charset="0"/>
                <a:ea typeface="Euclid Circular B" panose="020B0504000000000000" pitchFamily="34" charset="0"/>
              </a:rPr>
              <a:t>: Service provider</a:t>
            </a:r>
          </a:p>
        </p:txBody>
      </p:sp>
      <p:sp>
        <p:nvSpPr>
          <p:cNvPr id="7" name="Content Placeholder 2">
            <a:extLst>
              <a:ext uri="{FF2B5EF4-FFF2-40B4-BE49-F238E27FC236}">
                <a16:creationId xmlns:a16="http://schemas.microsoft.com/office/drawing/2014/main" id="{CB2DC653-B4D5-4A71-9EEB-812DBBF13D47}"/>
              </a:ext>
            </a:extLst>
          </p:cNvPr>
          <p:cNvSpPr txBox="1">
            <a:spLocks/>
          </p:cNvSpPr>
          <p:nvPr/>
        </p:nvSpPr>
        <p:spPr>
          <a:xfrm>
            <a:off x="913800" y="4765570"/>
            <a:ext cx="10440000" cy="1428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uclid Circular B" panose="020B0504000000000000" pitchFamily="34" charset="0"/>
                <a:ea typeface="Euclid Circular B" panose="020B0504000000000000" pitchFamily="34" charset="0"/>
              </a:rPr>
              <a:t>An ideal multi-tenant application should be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much as possible!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Deployable to on-premise</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well</a:t>
            </a:r>
          </a:p>
        </p:txBody>
      </p:sp>
      <p:sp>
        <p:nvSpPr>
          <p:cNvPr id="13" name="TextBox 12">
            <a:extLst>
              <a:ext uri="{FF2B5EF4-FFF2-40B4-BE49-F238E27FC236}">
                <a16:creationId xmlns:a16="http://schemas.microsoft.com/office/drawing/2014/main" id="{6DFFD8CD-5602-494C-830C-81142AC2B45C}"/>
              </a:ext>
            </a:extLst>
          </p:cNvPr>
          <p:cNvSpPr txBox="1"/>
          <p:nvPr/>
        </p:nvSpPr>
        <p:spPr>
          <a:xfrm>
            <a:off x="1295203" y="3377320"/>
            <a:ext cx="1403516" cy="523220"/>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Parties</a:t>
            </a:r>
            <a:endParaRPr lang="en-US" sz="2800" dirty="0"/>
          </a:p>
        </p:txBody>
      </p:sp>
      <p:grpSp>
        <p:nvGrpSpPr>
          <p:cNvPr id="34" name="Group 33">
            <a:extLst>
              <a:ext uri="{FF2B5EF4-FFF2-40B4-BE49-F238E27FC236}">
                <a16:creationId xmlns:a16="http://schemas.microsoft.com/office/drawing/2014/main" id="{FD6115A2-B03E-40C2-AF6F-76A4E420985F}"/>
              </a:ext>
            </a:extLst>
          </p:cNvPr>
          <p:cNvGrpSpPr/>
          <p:nvPr/>
        </p:nvGrpSpPr>
        <p:grpSpPr>
          <a:xfrm>
            <a:off x="2986294" y="2972801"/>
            <a:ext cx="7824854" cy="1435617"/>
            <a:chOff x="2545490" y="3008865"/>
            <a:chExt cx="7824854" cy="1435617"/>
          </a:xfrm>
        </p:grpSpPr>
        <p:sp>
          <p:nvSpPr>
            <p:cNvPr id="20" name="Left Brace 19">
              <a:extLst>
                <a:ext uri="{FF2B5EF4-FFF2-40B4-BE49-F238E27FC236}">
                  <a16:creationId xmlns:a16="http://schemas.microsoft.com/office/drawing/2014/main" id="{082D2C04-8079-44F0-9B83-75B68AEDD9E3}"/>
                </a:ext>
              </a:extLst>
            </p:cNvPr>
            <p:cNvSpPr/>
            <p:nvPr/>
          </p:nvSpPr>
          <p:spPr>
            <a:xfrm flipH="1">
              <a:off x="9804419" y="3008866"/>
              <a:ext cx="278350" cy="1435616"/>
            </a:xfrm>
            <a:prstGeom prst="leftBrace">
              <a:avLst>
                <a:gd name="adj1" fmla="val 27987"/>
                <a:gd name="adj2" fmla="val 48206"/>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C8D50A-E8BE-4AD3-A099-33C2DDFA91E9}"/>
                </a:ext>
              </a:extLst>
            </p:cNvPr>
            <p:cNvCxnSpPr>
              <a:cxnSpLocks/>
              <a:endCxn id="20" idx="0"/>
            </p:cNvCxnSpPr>
            <p:nvPr/>
          </p:nvCxnSpPr>
          <p:spPr>
            <a:xfrm>
              <a:off x="2833816" y="3008865"/>
              <a:ext cx="6970603"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F4B2EB8C-8CC8-47F6-979E-74799BB164B4}"/>
                </a:ext>
              </a:extLst>
            </p:cNvPr>
            <p:cNvSpPr/>
            <p:nvPr/>
          </p:nvSpPr>
          <p:spPr>
            <a:xfrm>
              <a:off x="2545490" y="3008865"/>
              <a:ext cx="300569" cy="1435616"/>
            </a:xfrm>
            <a:prstGeom prst="leftBrace">
              <a:avLst>
                <a:gd name="adj1" fmla="val 54421"/>
                <a:gd name="adj2" fmla="val 47357"/>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EAE3E46-A8F0-4CCA-98CC-457B5EFF442D}"/>
                </a:ext>
              </a:extLst>
            </p:cNvPr>
            <p:cNvCxnSpPr>
              <a:cxnSpLocks/>
              <a:endCxn id="20" idx="2"/>
            </p:cNvCxnSpPr>
            <p:nvPr/>
          </p:nvCxnSpPr>
          <p:spPr>
            <a:xfrm>
              <a:off x="2821458" y="4444481"/>
              <a:ext cx="698296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6BCC67-9F45-4563-A930-04AF9102ABF6}"/>
                </a:ext>
              </a:extLst>
            </p:cNvPr>
            <p:cNvCxnSpPr>
              <a:cxnSpLocks/>
            </p:cNvCxnSpPr>
            <p:nvPr/>
          </p:nvCxnSpPr>
          <p:spPr>
            <a:xfrm flipV="1">
              <a:off x="9942533" y="3139440"/>
              <a:ext cx="0" cy="124206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032EE74-FACC-4BC4-806E-A89BC77561AD}"/>
                </a:ext>
              </a:extLst>
            </p:cNvPr>
            <p:cNvSpPr/>
            <p:nvPr/>
          </p:nvSpPr>
          <p:spPr>
            <a:xfrm>
              <a:off x="9972675" y="3429000"/>
              <a:ext cx="397669"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0047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A90C18C-3C4D-42D7-B7BE-8C99AFD8A520}"/>
              </a:ext>
            </a:extLst>
          </p:cNvPr>
          <p:cNvPicPr>
            <a:picLocks noChangeAspect="1"/>
          </p:cNvPicPr>
          <p:nvPr/>
        </p:nvPicPr>
        <p:blipFill>
          <a:blip r:embed="rId3"/>
          <a:stretch>
            <a:fillRect/>
          </a:stretch>
        </p:blipFill>
        <p:spPr>
          <a:xfrm>
            <a:off x="520699" y="986608"/>
            <a:ext cx="9107171" cy="5439534"/>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41337" y="222791"/>
            <a:ext cx="10515600" cy="916579"/>
          </a:xfrm>
        </p:spPr>
        <p:txBody>
          <a:bodyPr>
            <a:normAutofit/>
          </a:bodyPr>
          <a:lstStyle/>
          <a:p>
            <a:r>
              <a:rPr lang="en-US" sz="4000" b="1" noProof="0" dirty="0">
                <a:solidFill>
                  <a:srgbClr val="292D33"/>
                </a:solidFill>
                <a:latin typeface="Euclid Circular B" panose="020B0504000000000000" pitchFamily="34" charset="0"/>
                <a:ea typeface="Euclid Circular B" panose="020B0504000000000000" pitchFamily="34" charset="0"/>
              </a:rPr>
              <a:t>As-a-Service Business Models</a:t>
            </a:r>
          </a:p>
        </p:txBody>
      </p:sp>
      <p:sp>
        <p:nvSpPr>
          <p:cNvPr id="5" name="Rectangle 4">
            <a:extLst>
              <a:ext uri="{FF2B5EF4-FFF2-40B4-BE49-F238E27FC236}">
                <a16:creationId xmlns:a16="http://schemas.microsoft.com/office/drawing/2014/main" id="{9B1B2E64-7DD6-4AF1-B25F-BF1F47DFDE06}"/>
              </a:ext>
            </a:extLst>
          </p:cNvPr>
          <p:cNvSpPr/>
          <p:nvPr/>
        </p:nvSpPr>
        <p:spPr>
          <a:xfrm>
            <a:off x="9736253" y="3261206"/>
            <a:ext cx="2095384" cy="445169"/>
          </a:xfrm>
          <a:prstGeom prst="rect">
            <a:avLst/>
          </a:prstGeom>
          <a:solidFill>
            <a:srgbClr val="244372"/>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Euclid Circular B" panose="020B0504000000000000" pitchFamily="34" charset="0"/>
                <a:ea typeface="Euclid Circular B" panose="020B0504000000000000" pitchFamily="34" charset="0"/>
              </a:rPr>
              <a:t>You manage</a:t>
            </a:r>
          </a:p>
        </p:txBody>
      </p:sp>
      <p:sp>
        <p:nvSpPr>
          <p:cNvPr id="9" name="Rectangle 8">
            <a:extLst>
              <a:ext uri="{FF2B5EF4-FFF2-40B4-BE49-F238E27FC236}">
                <a16:creationId xmlns:a16="http://schemas.microsoft.com/office/drawing/2014/main" id="{CF66D115-EFFE-4706-B047-EF99B328725E}"/>
              </a:ext>
            </a:extLst>
          </p:cNvPr>
          <p:cNvSpPr/>
          <p:nvPr/>
        </p:nvSpPr>
        <p:spPr>
          <a:xfrm>
            <a:off x="9741016" y="3714148"/>
            <a:ext cx="2095384" cy="620428"/>
          </a:xfrm>
          <a:prstGeom prst="rect">
            <a:avLst/>
          </a:prstGeom>
          <a:solidFill>
            <a:srgbClr val="5693FE"/>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Euclid Circular B" panose="020B0504000000000000" pitchFamily="34" charset="0"/>
                <a:ea typeface="Euclid Circular B" panose="020B0504000000000000" pitchFamily="34" charset="0"/>
              </a:rPr>
              <a:t>3</a:t>
            </a:r>
            <a:r>
              <a:rPr lang="en-US" baseline="30000" dirty="0">
                <a:latin typeface="Euclid Circular B" panose="020B0504000000000000" pitchFamily="34" charset="0"/>
                <a:ea typeface="Euclid Circular B" panose="020B0504000000000000" pitchFamily="34" charset="0"/>
              </a:rPr>
              <a:t>rd</a:t>
            </a:r>
            <a:r>
              <a:rPr lang="en-US" dirty="0">
                <a:latin typeface="Euclid Circular B" panose="020B0504000000000000" pitchFamily="34" charset="0"/>
                <a:ea typeface="Euclid Circular B" panose="020B0504000000000000" pitchFamily="34" charset="0"/>
              </a:rPr>
              <a:t> Party Manages</a:t>
            </a:r>
          </a:p>
        </p:txBody>
      </p:sp>
    </p:spTree>
    <p:extLst>
      <p:ext uri="{BB962C8B-B14F-4D97-AF65-F5344CB8AC3E}">
        <p14:creationId xmlns:p14="http://schemas.microsoft.com/office/powerpoint/2010/main" val="39323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04913"/>
            <a:ext cx="10515600" cy="1124744"/>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Advantages </a:t>
            </a:r>
            <a:r>
              <a:rPr lang="en-US" noProof="0" dirty="0">
                <a:solidFill>
                  <a:srgbClr val="292D33"/>
                </a:solidFill>
                <a:latin typeface="Euclid Circular B" panose="020B0504000000000000" pitchFamily="34" charset="0"/>
                <a:ea typeface="Euclid Circular B" panose="020B0504000000000000" pitchFamily="34" charset="0"/>
              </a:rPr>
              <a:t>of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930399"/>
            <a:ext cx="10515600" cy="3878263"/>
          </a:xfrm>
        </p:spPr>
        <p:txBody>
          <a:bodyPr>
            <a:normAutofit/>
          </a:bodyPr>
          <a:lstStyle/>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Cost efficiency — max utilization</a:t>
            </a:r>
            <a:endParaRPr lang="en-US" sz="3600" noProof="0" dirty="0">
              <a:latin typeface="Euclid Circular B" panose="020B0504000000000000" pitchFamily="34" charset="0"/>
              <a:ea typeface="Euclid Circular B" panose="020B0504000000000000" pitchFamily="34" charset="0"/>
            </a:endParaRPr>
          </a:p>
          <a:p>
            <a:pPr marL="742950" indent="-742950">
              <a:buFont typeface="+mj-lt"/>
              <a:buAutoNum type="arabicPeriod"/>
            </a:pPr>
            <a:r>
              <a:rPr lang="en-US" sz="3600" noProof="0" dirty="0">
                <a:latin typeface="Euclid Circular B" panose="020B0504000000000000" pitchFamily="34" charset="0"/>
                <a:ea typeface="Euclid Circular B" panose="020B0504000000000000" pitchFamily="34" charset="0"/>
              </a:rPr>
              <a:t>Consistent user experience</a:t>
            </a:r>
          </a:p>
          <a:p>
            <a:pPr marL="742950" indent="-742950">
              <a:buFont typeface="+mj-lt"/>
              <a:buAutoNum type="arabicPeriod"/>
            </a:pPr>
            <a:r>
              <a:rPr lang="en-US" sz="3600" noProof="0" dirty="0">
                <a:latin typeface="Euclid Circular B" panose="020B0504000000000000" pitchFamily="34" charset="0"/>
                <a:ea typeface="Euclid Circular B" panose="020B0504000000000000" pitchFamily="34" charset="0"/>
              </a:rPr>
              <a:t>Ease of maintenance</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Scalability</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Rapid deployment for new users</a:t>
            </a:r>
            <a:endParaRPr lang="en-US" sz="36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74951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39271"/>
            <a:ext cx="10515600" cy="9398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Challenges </a:t>
            </a:r>
            <a:r>
              <a:rPr lang="en-US" noProof="0" dirty="0">
                <a:solidFill>
                  <a:srgbClr val="292D33"/>
                </a:solidFill>
                <a:latin typeface="Euclid Circular B" panose="020B0504000000000000" pitchFamily="34" charset="0"/>
                <a:ea typeface="Euclid Circular B" panose="020B0504000000000000" pitchFamily="34" charset="0"/>
              </a:rPr>
              <a:t>of Multi-Tenancy</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58999"/>
            <a:ext cx="10515600" cy="4017963"/>
          </a:xfrm>
        </p:spPr>
        <p:txBody>
          <a:bodyPr>
            <a:normAutofit/>
          </a:bodyPr>
          <a:lstStyle/>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Data</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isolation</a:t>
            </a:r>
          </a:p>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Configuration</a:t>
            </a:r>
            <a:r>
              <a:rPr lang="en-US" sz="3600" noProof="0" dirty="0">
                <a:latin typeface="Euclid Circular B" panose="020B0504000000000000" pitchFamily="34" charset="0"/>
                <a:ea typeface="Euclid Circular B" panose="020B0504000000000000" pitchFamily="34" charset="0"/>
              </a:rPr>
              <a:t> &amp; </a:t>
            </a:r>
            <a:r>
              <a:rPr lang="en-US" sz="3600" b="1" noProof="0" dirty="0">
                <a:latin typeface="Euclid Circular B" panose="020B0504000000000000" pitchFamily="34" charset="0"/>
                <a:ea typeface="Euclid Circular B" panose="020B0504000000000000" pitchFamily="34" charset="0"/>
              </a:rPr>
              <a:t>customization</a:t>
            </a:r>
            <a:r>
              <a:rPr lang="en-US" sz="3600" noProof="0" dirty="0">
                <a:latin typeface="Euclid Circular B" panose="020B0504000000000000" pitchFamily="34" charset="0"/>
                <a:ea typeface="Euclid Circular B" panose="020B0504000000000000" pitchFamily="34" charset="0"/>
              </a:rPr>
              <a:t> per tenant</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Performance </a:t>
            </a:r>
            <a:r>
              <a:rPr lang="en-US" sz="3600" noProof="0" dirty="0">
                <a:latin typeface="Euclid Circular B" panose="020B0504000000000000" pitchFamily="34" charset="0"/>
                <a:ea typeface="Euclid Circular B" panose="020B0504000000000000" pitchFamily="34" charset="0"/>
              </a:rPr>
              <a:t>balance: </a:t>
            </a:r>
            <a:r>
              <a:rPr lang="en-US" sz="3600" b="1" noProof="0" dirty="0">
                <a:latin typeface="Euclid Circular B" panose="020B0504000000000000" pitchFamily="34" charset="0"/>
                <a:ea typeface="Euclid Circular B" panose="020B0504000000000000" pitchFamily="34" charset="0"/>
              </a:rPr>
              <a:t>N</a:t>
            </a:r>
            <a:r>
              <a:rPr lang="en-US" sz="3600" b="1" dirty="0" err="1">
                <a:latin typeface="Euclid Circular B" panose="020B0504000000000000" pitchFamily="34" charset="0"/>
                <a:ea typeface="Euclid Circular B" panose="020B0504000000000000" pitchFamily="34" charset="0"/>
              </a:rPr>
              <a:t>oisy</a:t>
            </a:r>
            <a:r>
              <a:rPr lang="en-US" sz="3600" b="1" dirty="0">
                <a:latin typeface="Euclid Circular B" panose="020B0504000000000000" pitchFamily="34" charset="0"/>
                <a:ea typeface="Euclid Circular B" panose="020B0504000000000000" pitchFamily="34" charset="0"/>
              </a:rPr>
              <a:t> neighbors</a:t>
            </a:r>
            <a:r>
              <a:rPr lang="en-US" sz="3600" dirty="0">
                <a:latin typeface="Euclid Circular B" panose="020B0504000000000000" pitchFamily="34" charset="0"/>
                <a:ea typeface="Euclid Circular B" panose="020B0504000000000000" pitchFamily="34" charset="0"/>
              </a:rPr>
              <a:t>!</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Security</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Backup</a:t>
            </a:r>
            <a:r>
              <a:rPr lang="en-US" sz="3600" dirty="0">
                <a:latin typeface="Euclid Circular B" panose="020B0504000000000000" pitchFamily="34" charset="0"/>
                <a:ea typeface="Euclid Circular B" panose="020B0504000000000000" pitchFamily="34" charset="0"/>
              </a:rPr>
              <a:t> and recovery</a:t>
            </a:r>
          </a:p>
        </p:txBody>
      </p:sp>
    </p:spTree>
    <p:extLst>
      <p:ext uri="{BB962C8B-B14F-4D97-AF65-F5344CB8AC3E}">
        <p14:creationId xmlns:p14="http://schemas.microsoft.com/office/powerpoint/2010/main" val="455887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19605</TotalTime>
  <Words>1804</Words>
  <Application>Microsoft Office PowerPoint</Application>
  <PresentationFormat>Widescreen</PresentationFormat>
  <Paragraphs>334</Paragraphs>
  <Slides>52</Slides>
  <Notes>52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5" baseType="lpstr">
      <vt:lpstr>Arial</vt:lpstr>
      <vt:lpstr>Calibri</vt:lpstr>
      <vt:lpstr>Calibri Light</vt:lpstr>
      <vt:lpstr>Cascadia Mono</vt:lpstr>
      <vt:lpstr>Courier New</vt:lpstr>
      <vt:lpstr>Euclid Circular B</vt:lpstr>
      <vt:lpstr>Euclid Circular B Light</vt:lpstr>
      <vt:lpstr>Euclid Circular B SemiBold</vt:lpstr>
      <vt:lpstr>Poppins</vt:lpstr>
      <vt:lpstr>Segoe UI Variable Text Semibold</vt:lpstr>
      <vt:lpstr>Wingdings</vt:lpstr>
      <vt:lpstr>Office Theme</vt:lpstr>
      <vt:lpstr>Bitmap Image</vt:lpstr>
      <vt:lpstr>Building Multi-Tenant  ASP.NET Core Applications</vt:lpstr>
      <vt:lpstr>Open-source Framework on </vt:lpstr>
      <vt:lpstr>Open-source Framework on </vt:lpstr>
      <vt:lpstr>What is ABP Framework?</vt:lpstr>
      <vt:lpstr>Agenda</vt:lpstr>
      <vt:lpstr>What is Multi-Tenancy?</vt:lpstr>
      <vt:lpstr>As-a-Service Business Models</vt:lpstr>
      <vt:lpstr>Advantages of Multi-Tenancy</vt:lpstr>
      <vt:lpstr>Challenges of Multi-Tenancy</vt:lpstr>
      <vt:lpstr>Deployment &amp; Database Architectures</vt:lpstr>
      <vt:lpstr>Maintaining Application States</vt:lpstr>
      <vt:lpstr>Identifying the Active Tenant</vt:lpstr>
      <vt:lpstr>Identifying the Active Tenant</vt:lpstr>
      <vt:lpstr>Identifying the Active Tenant</vt:lpstr>
      <vt:lpstr>Identifying the Active Tenant</vt:lpstr>
      <vt:lpstr>Identifying the Active Tenant</vt:lpstr>
      <vt:lpstr>Identifying the Active Tenant</vt:lpstr>
      <vt:lpstr>Identifying the Active Tenant</vt:lpstr>
      <vt:lpstr>Identifying the Active Tenant</vt:lpstr>
      <vt:lpstr>Data Isolation</vt:lpstr>
      <vt:lpstr>Data Isolation — Traditional way</vt:lpstr>
      <vt:lpstr>Data Isolation</vt:lpstr>
      <vt:lpstr>Data Isolation — EF Core</vt:lpstr>
      <vt:lpstr>Data Isolation — EF Core Manual Way</vt:lpstr>
      <vt:lpstr>Data Isolation — EF Core</vt:lpstr>
      <vt:lpstr>Data Isolation — EF Core PROS &amp; CONS</vt:lpstr>
      <vt:lpstr>Data Isolation — EF Core PROS &amp; CONS</vt:lpstr>
      <vt:lpstr>Data Isolation — EF Core PROS &amp; CONS</vt:lpstr>
      <vt:lpstr>Data Isolation — EF Core PROS &amp; CONS</vt:lpstr>
      <vt:lpstr>Data Isolation — EF Core PROS &amp; CONS</vt:lpstr>
      <vt:lpstr>Data Isolation — MongoDB</vt:lpstr>
      <vt:lpstr>Set TenantId for New Entities</vt:lpstr>
      <vt:lpstr>Set TenantId for New Entities</vt:lpstr>
      <vt:lpstr>DB Connection String Selection</vt:lpstr>
      <vt:lpstr>Connection String Selection — DB</vt:lpstr>
      <vt:lpstr>Connection String Selection — Code</vt:lpstr>
      <vt:lpstr>Changing the Active Tenant</vt:lpstr>
      <vt:lpstr>Changing the Active Tenant</vt:lpstr>
      <vt:lpstr>Setting the Active Tenant in Middleware</vt:lpstr>
      <vt:lpstr>Temporarily Disable Multi-Tenancy</vt:lpstr>
      <vt:lpstr>Disabling Multi-Tenancy Filter  (Usage)</vt:lpstr>
      <vt:lpstr>Disabling Multi-Tenancy Filter (Implementation)</vt:lpstr>
      <vt:lpstr>Database Migration</vt:lpstr>
      <vt:lpstr>Database Migration </vt:lpstr>
      <vt:lpstr>Database Migration — Ideal Way</vt:lpstr>
      <vt:lpstr>Feature System</vt:lpstr>
      <vt:lpstr>The Feature System</vt:lpstr>
      <vt:lpstr>PowerPoint Presentation</vt:lpstr>
      <vt:lpstr>The Feature System — Define features</vt:lpstr>
      <vt:lpstr>PowerPoint Presentation</vt:lpstr>
      <vt:lpstr>PowerPoint Presentation</vt:lpstr>
      <vt:lpstr>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978</cp:revision>
  <dcterms:created xsi:type="dcterms:W3CDTF">2022-02-27T10:42:11Z</dcterms:created>
  <dcterms:modified xsi:type="dcterms:W3CDTF">2023-09-26T21:08:40Z</dcterms:modified>
</cp:coreProperties>
</file>