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9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93" r:id="rId20"/>
    <p:sldId id="275" r:id="rId21"/>
    <p:sldId id="274" r:id="rId22"/>
    <p:sldId id="294" r:id="rId23"/>
    <p:sldId id="291" r:id="rId24"/>
    <p:sldId id="286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9FCB"/>
    <a:srgbClr val="B84297"/>
    <a:srgbClr val="512BD4"/>
    <a:srgbClr val="6457C1"/>
    <a:srgbClr val="292929"/>
    <a:srgbClr val="3B3187"/>
    <a:srgbClr val="38003C"/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66275" autoAdjust="0"/>
  </p:normalViewPr>
  <p:slideViewPr>
    <p:cSldViewPr snapToGrid="0">
      <p:cViewPr varScale="1">
        <p:scale>
          <a:sx n="75" d="100"/>
          <a:sy n="75" d="100"/>
        </p:scale>
        <p:origin x="1026" y="72"/>
      </p:cViewPr>
      <p:guideLst/>
    </p:cSldViewPr>
  </p:slideViewPr>
  <p:outlineViewPr>
    <p:cViewPr>
      <p:scale>
        <a:sx n="33" d="100"/>
        <a:sy n="33" d="100"/>
      </p:scale>
      <p:origin x="0" y="-417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3448F-3A69-4D00-BEC4-199950B08586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7DAF2-D9FD-4201-8A83-D0347E71D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22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bp.io/en/abp/latest/Features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On Premises: </a:t>
            </a:r>
            <a:r>
              <a:rPr lang="en-US" dirty="0"/>
              <a:t>"on-prem" is installed and runs on computers on the premises of the organization using the software, rather than at a remote facility.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Infrastructure as a Service </a:t>
            </a:r>
            <a:r>
              <a:rPr lang="en-US" dirty="0"/>
              <a:t>Customers with access to computing resources, like servers, storage, and networking. It allows users to rent these resources on a pay-as-you-go basis, so they don't need to invest in hardware or software upfront. IaaS customers have full control over the virtual machines and can install and configure their own software and applications.</a:t>
            </a:r>
            <a:br>
              <a:rPr lang="en-US" dirty="0"/>
            </a:br>
            <a:r>
              <a:rPr lang="en-US" b="1" dirty="0"/>
              <a:t>Examples</a:t>
            </a:r>
            <a:r>
              <a:rPr lang="en-US" dirty="0"/>
              <a:t>: Azure, AWS, Google Compute Engine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Platform as a Service </a:t>
            </a:r>
            <a:r>
              <a:rPr lang="en-US" dirty="0"/>
              <a:t>Customers can develop, run, and manage web applications without having to worry about the underlying infrastructure. PaaS provides customers a platform to build and deploy applications quickly and easily. </a:t>
            </a:r>
            <a:r>
              <a:rPr lang="en-US" b="1" dirty="0"/>
              <a:t>Examples</a:t>
            </a:r>
            <a:r>
              <a:rPr lang="en-US" dirty="0"/>
              <a:t>: Google Search Engine, Azure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Software as a Service  </a:t>
            </a:r>
            <a:r>
              <a:rPr lang="en-US" dirty="0"/>
              <a:t>SaaS is a cloud computing model in which software applications are hosted on a remote server, and customers access them through a web browser. SaaS eliminates the need for customers to install and manage the software on their own systems.</a:t>
            </a:r>
            <a:br>
              <a:rPr lang="en-US" dirty="0"/>
            </a:br>
            <a:r>
              <a:rPr lang="en-US" b="1" dirty="0"/>
              <a:t>Examples:</a:t>
            </a:r>
            <a:r>
              <a:rPr lang="en-US" dirty="0"/>
              <a:t> Discord, Zoom, Gmail, Netflix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ADVANTAGES: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Easy to use and no installs or downloads required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Eliminates the need for users to maintain and manage software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Automatic updates (so you always have the right version)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Offers marketers increased speed to market and reduced friction (for Sitecore SaaS solutions specifically. Say that 10 times fast.)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Highly scalable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Typically a lower cost of ownership, especially as compared to on-prem software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37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79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97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 offers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opinionated architecture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build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software solutions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the best practices.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it’s built on top of the .NET and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platforms.</a:t>
            </a:r>
          </a:p>
          <a:p>
            <a:endParaRPr lang="en-US" dirty="0"/>
          </a:p>
          <a:p>
            <a:r>
              <a:rPr lang="en-US" dirty="0"/>
              <a:t>On the ground level, there’s raw ASP.NET Core and next level our framework comes up with all kinds of generic features that a line-of-business app should have, and on the roof level you write your custom business code.</a:t>
            </a:r>
          </a:p>
          <a:p>
            <a:r>
              <a:rPr lang="en-US" dirty="0"/>
              <a:t>You don’t worry about multi-tenancy and all its challenges.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34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89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36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your application allows customers choose their own database, then you need to save each tenant’s connection string.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Module connection string:</a:t>
            </a:r>
          </a:p>
          <a:p>
            <a:r>
              <a:rPr lang="en-US" dirty="0"/>
              <a:t>https://github.com/abpframework/abp/blob/dev/templates/module/aspnet-core/host/MyCompanyName.MyProjectName.HttpApi.Host/appsettings.json#L5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61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explain what a feature means, first we need to know the term: Edition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standard SaaS application sells the customers different plans with different prices.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Each subscription plan is called an edition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each edition should consist of different features.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Netflix is a good SaaS example. It has 3 editions and 8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We need to enable/disable each feature based on the current tenant on runtime.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https://docs.abp.io/en/abp/latest/Features</a:t>
            </a:r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47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47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hyperlink" Target="https://github.com/ebicogl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4401" y="1758043"/>
            <a:ext cx="8229600" cy="1357047"/>
          </a:xfrm>
        </p:spPr>
        <p:txBody>
          <a:bodyPr>
            <a:normAutofit/>
          </a:bodyPr>
          <a:lstStyle/>
          <a:p>
            <a:r>
              <a:rPr lang="en-US" sz="4600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</a:t>
            </a:r>
            <a:r>
              <a:rPr lang="en-US" sz="4600" b="1" noProof="0" dirty="0">
                <a:solidFill>
                  <a:srgbClr val="3E9FCB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Multi-Tenant</a:t>
            </a:r>
            <a:r>
              <a:rPr lang="en-US" sz="46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br>
              <a:rPr lang="en-US" sz="46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600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Applications</a:t>
            </a:r>
            <a:endParaRPr lang="en-US" sz="4600" b="1" noProof="0" dirty="0">
              <a:solidFill>
                <a:srgbClr val="B84297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7201" y="5315857"/>
            <a:ext cx="9144000" cy="1036122"/>
          </a:xfrm>
        </p:spPr>
        <p:txBody>
          <a:bodyPr>
            <a:normAutofit/>
          </a:bodyPr>
          <a:lstStyle/>
          <a:p>
            <a:r>
              <a:rPr lang="en-US" sz="4000" noProof="0" dirty="0">
                <a:solidFill>
                  <a:srgbClr val="3B3187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Alper Ebicoglu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ACCF52-9F58-4AC9-B4F0-5B61BF2C2EE5}"/>
              </a:ext>
            </a:extLst>
          </p:cNvPr>
          <p:cNvSpPr txBox="1">
            <a:spLocks/>
          </p:cNvSpPr>
          <p:nvPr/>
        </p:nvSpPr>
        <p:spPr>
          <a:xfrm>
            <a:off x="2311400" y="3173251"/>
            <a:ext cx="8318500" cy="68634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B84297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and the</a:t>
            </a:r>
            <a:r>
              <a:rPr lang="en-US" sz="4400" dirty="0">
                <a:solidFill>
                  <a:srgbClr val="B84297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4400" b="1" dirty="0">
                <a:solidFill>
                  <a:srgbClr val="B84297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Architecture </a:t>
            </a:r>
            <a:r>
              <a:rPr lang="en-US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of ABP Framework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2DC52F-2D9D-D5CF-D7F5-18DFEA8EFA51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Domain Driven Design</a:t>
            </a:r>
          </a:p>
          <a:p>
            <a:pPr algn="ctr"/>
            <a:r>
              <a:rPr lang="en-US" sz="2800" dirty="0"/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13E33-4D27-0B74-AF00-987B578238A3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67EDE1-E0ED-D1A8-6165-A74771F69E76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Multi-Tenancy</a:t>
            </a:r>
            <a:br>
              <a:rPr lang="en-US" sz="2800" dirty="0"/>
            </a:br>
            <a:r>
              <a:rPr lang="en-US" dirty="0"/>
              <a:t>(SaaS infrastructure)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CEE2C-2275-80FD-AD49-2999FE1C96D6}"/>
              </a:ext>
            </a:extLst>
          </p:cNvPr>
          <p:cNvSpPr/>
          <p:nvPr/>
        </p:nvSpPr>
        <p:spPr>
          <a:xfrm>
            <a:off x="6087341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Microservice</a:t>
            </a:r>
            <a:br>
              <a:rPr lang="en-US" sz="2800" dirty="0"/>
            </a:br>
            <a:r>
              <a:rPr lang="en-US" sz="2800" dirty="0"/>
              <a:t>compatible</a:t>
            </a:r>
          </a:p>
        </p:txBody>
      </p:sp>
    </p:spTree>
    <p:extLst>
      <p:ext uri="{BB962C8B-B14F-4D97-AF65-F5344CB8AC3E}">
        <p14:creationId xmlns:p14="http://schemas.microsoft.com/office/powerpoint/2010/main" val="165321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Components </a:t>
            </a:r>
            <a:r>
              <a:rPr lang="en-US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of ABP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Framework packages 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(NuGet &amp; NPM) </a:t>
            </a:r>
            <a:endParaRPr lang="en-US" sz="4000" noProof="0" dirty="0">
              <a:solidFill>
                <a:schemeClr val="tx1">
                  <a:lumMod val="75000"/>
                  <a:lumOff val="25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40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modules</a:t>
            </a:r>
          </a:p>
          <a:p>
            <a:r>
              <a:rPr lang="en-US" sz="40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themes</a:t>
            </a:r>
          </a:p>
          <a:p>
            <a:r>
              <a:rPr lang="en-US" sz="40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Startup templates</a:t>
            </a:r>
          </a:p>
          <a:p>
            <a:r>
              <a:rPr lang="en-US" sz="40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CLI</a:t>
            </a:r>
          </a:p>
        </p:txBody>
      </p:sp>
    </p:spTree>
    <p:extLst>
      <p:ext uri="{BB962C8B-B14F-4D97-AF65-F5344CB8AC3E}">
        <p14:creationId xmlns:p14="http://schemas.microsoft.com/office/powerpoint/2010/main" val="130768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1943100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</a:t>
            </a:r>
            <a:b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73325"/>
            <a:ext cx="12192000" cy="297497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2000" noProof="0" dirty="0">
                <a:solidFill>
                  <a:schemeClr val="bg1">
                    <a:lumMod val="6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6511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1163300" cy="1282700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Enable / Disable Multi-Tenancy Globally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CA545-C3C9-8622-343B-86379F914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701" y="2087045"/>
            <a:ext cx="8756597" cy="26839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54516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70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Tenant </a:t>
            </a:r>
            <a:r>
              <a:rPr lang="en-US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600"/>
            <a:ext cx="10515600" cy="438149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i="0" noProof="0" dirty="0" err="1">
                <a:solidFill>
                  <a:srgbClr val="D63384"/>
                </a:solidFill>
                <a:effectLst/>
                <a:latin typeface="SFMono-Regular"/>
              </a:rPr>
              <a:t>CurrentUser</a:t>
            </a:r>
            <a:r>
              <a:rPr lang="en-US" b="0" i="0" noProof="0" dirty="0" err="1">
                <a:solidFill>
                  <a:srgbClr val="D63384"/>
                </a:solidFill>
                <a:effectLst/>
                <a:latin typeface="SFMono-Regular"/>
              </a:rPr>
              <a:t>TenantResolveContributor</a:t>
            </a:r>
            <a:endParaRPr lang="en-US" b="0" i="0" noProof="0" dirty="0">
              <a:solidFill>
                <a:srgbClr val="D63384"/>
              </a:solidFill>
              <a:effectLst/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i="0" noProof="0" dirty="0" err="1">
                <a:solidFill>
                  <a:srgbClr val="D63384"/>
                </a:solidFill>
                <a:effectLst/>
                <a:latin typeface="SFMono-Regular"/>
              </a:rPr>
              <a:t>QueryString</a:t>
            </a:r>
            <a:r>
              <a:rPr lang="en-US" b="0" i="0" noProof="0" dirty="0" err="1">
                <a:solidFill>
                  <a:srgbClr val="D63384"/>
                </a:solidFill>
                <a:effectLst/>
                <a:latin typeface="SFMono-Regular"/>
              </a:rPr>
              <a:t>TenantResolveContributor</a:t>
            </a:r>
            <a:endParaRPr lang="en-US" noProof="0" dirty="0">
              <a:solidFill>
                <a:srgbClr val="D63384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i="0" noProof="0" dirty="0" err="1">
                <a:solidFill>
                  <a:srgbClr val="D63384"/>
                </a:solidFill>
                <a:effectLst/>
                <a:latin typeface="SFMono-Regular"/>
              </a:rPr>
              <a:t>Route</a:t>
            </a:r>
            <a:r>
              <a:rPr lang="en-US" b="0" i="0" noProof="0" dirty="0" err="1">
                <a:solidFill>
                  <a:srgbClr val="D63384"/>
                </a:solidFill>
                <a:effectLst/>
                <a:latin typeface="SFMono-Regular"/>
              </a:rPr>
              <a:t>TenantResolveContributor</a:t>
            </a:r>
            <a:endParaRPr lang="en-US" b="0" i="0" noProof="0" dirty="0">
              <a:solidFill>
                <a:srgbClr val="D63384"/>
              </a:solidFill>
              <a:effectLst/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i="0" noProof="0" dirty="0" err="1">
                <a:solidFill>
                  <a:srgbClr val="D63384"/>
                </a:solidFill>
                <a:effectLst/>
                <a:latin typeface="SFMono-Regular"/>
              </a:rPr>
              <a:t>Header</a:t>
            </a:r>
            <a:r>
              <a:rPr lang="en-US" b="0" i="0" noProof="0" dirty="0" err="1">
                <a:solidFill>
                  <a:srgbClr val="D63384"/>
                </a:solidFill>
                <a:effectLst/>
                <a:latin typeface="SFMono-Regular"/>
              </a:rPr>
              <a:t>TenantResolveContributor</a:t>
            </a:r>
            <a:endParaRPr lang="en-US" noProof="0" dirty="0">
              <a:solidFill>
                <a:srgbClr val="D63384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i="0" noProof="0" dirty="0" err="1">
                <a:solidFill>
                  <a:srgbClr val="D63384"/>
                </a:solidFill>
                <a:effectLst/>
                <a:latin typeface="SFMono-Regular"/>
              </a:rPr>
              <a:t>Cookie</a:t>
            </a:r>
            <a:r>
              <a:rPr lang="en-US" b="0" i="0" noProof="0" dirty="0" err="1">
                <a:solidFill>
                  <a:srgbClr val="D63384"/>
                </a:solidFill>
                <a:effectLst/>
                <a:latin typeface="SFMono-Regular"/>
              </a:rPr>
              <a:t>TenantResolveContributor</a:t>
            </a:r>
            <a:endParaRPr lang="en-US" b="0" i="0" noProof="0" dirty="0">
              <a:solidFill>
                <a:srgbClr val="D63384"/>
              </a:solidFill>
              <a:effectLst/>
              <a:latin typeface="SFMono-Regular"/>
            </a:endParaRP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Custom Resolvers </a:t>
            </a:r>
            <a:r>
              <a:rPr lang="en-US" dirty="0"/>
              <a:t>(implement your </a:t>
            </a:r>
            <a:r>
              <a:rPr lang="en-US" dirty="0" err="1">
                <a:solidFill>
                  <a:srgbClr val="D63384"/>
                </a:solidFill>
                <a:latin typeface="SFMono-Regular"/>
              </a:rPr>
              <a:t>ITenantResolveContributor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b="0" i="0" noProof="0" dirty="0">
              <a:solidFill>
                <a:srgbClr val="D63384"/>
              </a:solidFill>
              <a:effectLst/>
              <a:latin typeface="SFMono-Regular"/>
            </a:endParaRPr>
          </a:p>
          <a:p>
            <a:pPr marL="514350" indent="-514350">
              <a:buFont typeface="+mj-lt"/>
              <a:buAutoNum type="arabicPeriod"/>
            </a:pPr>
            <a:endParaRPr lang="en-US" b="0" i="0" noProof="0" dirty="0">
              <a:solidFill>
                <a:srgbClr val="D63384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en-US" noProof="0" dirty="0">
              <a:solidFill>
                <a:srgbClr val="D63384"/>
              </a:solidFill>
              <a:latin typeface="SFMono-Regular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noProof="0" dirty="0">
              <a:solidFill>
                <a:srgbClr val="D63384"/>
              </a:solidFill>
              <a:latin typeface="SFMono-Regular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noProof="0" dirty="0">
              <a:solidFill>
                <a:srgbClr val="D63384"/>
              </a:solidFill>
              <a:latin typeface="SFMono-Regular"/>
              <a:ea typeface="Euclid Circular B" panose="020B0504000000000000" pitchFamily="34" charset="0"/>
            </a:endParaRPr>
          </a:p>
          <a:p>
            <a:r>
              <a:rPr lang="en-US" noProof="0" dirty="0"/>
              <a:t>And</a:t>
            </a:r>
            <a:endParaRPr lang="en-US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5CB102-E533-4058-8A0D-B96AD44E0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702" y="4290851"/>
            <a:ext cx="6498698" cy="14975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4116EB-32C1-4B6D-AC00-1ED5AE30079A}"/>
              </a:ext>
            </a:extLst>
          </p:cNvPr>
          <p:cNvSpPr txBox="1"/>
          <p:nvPr/>
        </p:nvSpPr>
        <p:spPr>
          <a:xfrm>
            <a:off x="838200" y="106962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Tenant Resolvers:</a:t>
            </a:r>
          </a:p>
        </p:txBody>
      </p:sp>
    </p:spTree>
    <p:extLst>
      <p:ext uri="{BB962C8B-B14F-4D97-AF65-F5344CB8AC3E}">
        <p14:creationId xmlns:p14="http://schemas.microsoft.com/office/powerpoint/2010/main" val="357754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Connection String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1" y="1420811"/>
            <a:ext cx="11344859" cy="543718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tenant</a:t>
            </a:r>
          </a:p>
          <a:p>
            <a:pPr marL="514350" indent="-514350">
              <a:buFont typeface="+mj-lt"/>
              <a:buAutoNum type="arabicPeriod"/>
            </a:pPr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module / microservice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Fallbacks to the 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default 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connection string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77628-2045-3659-0DBB-DD9BFEE891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127"/>
          <a:stretch/>
        </p:blipFill>
        <p:spPr>
          <a:xfrm>
            <a:off x="2151710" y="2096292"/>
            <a:ext cx="5090936" cy="20431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453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1325563"/>
          </a:xfrm>
        </p:spPr>
        <p:txBody>
          <a:bodyPr>
            <a:normAutofit/>
          </a:bodyPr>
          <a:lstStyle/>
          <a:p>
            <a:r>
              <a:rPr lang="en-US" sz="40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Retrieving the current tenant: </a:t>
            </a:r>
            <a:r>
              <a:rPr lang="en-US" dirty="0" err="1"/>
              <a:t>ICurrentTenant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87" y="1223963"/>
            <a:ext cx="10693400" cy="1036637"/>
          </a:xfrm>
        </p:spPr>
        <p:txBody>
          <a:bodyPr/>
          <a:lstStyle/>
          <a:p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</a:t>
            </a:r>
            <a:r>
              <a:rPr lang="en-US" noProof="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Guid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): Id of the current tenant. Can be null.</a:t>
            </a:r>
          </a:p>
          <a:p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Name 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(string): Name of the current tenant. Can be null.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9B928F-FE16-4B91-995A-EC6D510F7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425" y="2549526"/>
            <a:ext cx="8921094" cy="35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53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1325563"/>
          </a:xfrm>
        </p:spPr>
        <p:txBody>
          <a:bodyPr>
            <a:normAutofit/>
          </a:bodyPr>
          <a:lstStyle/>
          <a:p>
            <a:r>
              <a:rPr lang="en-US" sz="40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Switching the current tenant: </a:t>
            </a:r>
            <a:r>
              <a:rPr lang="en-US" sz="4000" dirty="0" err="1"/>
              <a:t>ICurrentTenant</a:t>
            </a:r>
            <a:endParaRPr lang="en-US" sz="2800" b="1" noProof="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2603CF-E7F4-C290-2B46-7C49C7B06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2196"/>
            <a:ext cx="8316988" cy="47966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7572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21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Disabling Multi-Tenancy Filter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2F32EC-8713-52D9-F86A-B4CB2918D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8184"/>
            <a:ext cx="7920578" cy="48371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5016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756666-CF61-4C44-B1A5-C45EF2AF4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54162"/>
            <a:ext cx="9020175" cy="4638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76BA93-17D5-4AF3-A191-1949AAD0D2D8}"/>
              </a:ext>
            </a:extLst>
          </p:cNvPr>
          <p:cNvSpPr/>
          <p:nvPr/>
        </p:nvSpPr>
        <p:spPr>
          <a:xfrm>
            <a:off x="1193800" y="2794000"/>
            <a:ext cx="8305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C56F08-FABE-45CC-9C5B-643B6E64358B}"/>
              </a:ext>
            </a:extLst>
          </p:cNvPr>
          <p:cNvSpPr/>
          <p:nvPr/>
        </p:nvSpPr>
        <p:spPr>
          <a:xfrm>
            <a:off x="1193800" y="4008438"/>
            <a:ext cx="8305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3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4765"/>
            <a:ext cx="10515600" cy="4351338"/>
          </a:xfrm>
        </p:spPr>
        <p:txBody>
          <a:bodyPr/>
          <a:lstStyle/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SaaS &amp; Multi-Tenancy</a:t>
            </a:r>
          </a:p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Introducing the ABP Framework</a:t>
            </a:r>
          </a:p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Demo: Multi-Tenancy in Action</a:t>
            </a:r>
          </a:p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Multi-Tenant Development with the ABP Framework</a:t>
            </a:r>
          </a:p>
          <a:p>
            <a:pPr marL="0" indent="0">
              <a:buNone/>
            </a:pPr>
            <a:endParaRPr lang="en-US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665B5A-76D5-4EF9-A2D8-0EB90D87E32F}"/>
              </a:ext>
            </a:extLst>
          </p:cNvPr>
          <p:cNvSpPr txBox="1"/>
          <p:nvPr/>
        </p:nvSpPr>
        <p:spPr>
          <a:xfrm>
            <a:off x="1155700" y="1363136"/>
            <a:ext cx="627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Define </a:t>
            </a:r>
            <a:r>
              <a:rPr lang="en-US" sz="28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your features by 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F4FC83-FA8D-4255-8AF1-D20EED5A4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431" y="2040748"/>
            <a:ext cx="8006153" cy="3966351"/>
          </a:xfrm>
          <a:prstGeom prst="rect">
            <a:avLst/>
          </a:prstGeom>
          <a:solidFill>
            <a:srgbClr val="000000">
              <a:shade val="95000"/>
            </a:srgbClr>
          </a:solidFill>
          <a:ln w="76200" cap="sq">
            <a:solidFill>
              <a:schemeClr val="bg1">
                <a:lumMod val="50000"/>
              </a:schemeClr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9129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01F31F67-F54F-472A-BF8B-7772AFE7D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50688"/>
            <a:ext cx="6891192" cy="35438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2E294A-DAF4-440A-828C-711AC996646C}"/>
              </a:ext>
            </a:extLst>
          </p:cNvPr>
          <p:cNvSpPr txBox="1"/>
          <p:nvPr/>
        </p:nvSpPr>
        <p:spPr>
          <a:xfrm>
            <a:off x="838200" y="1413096"/>
            <a:ext cx="7550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Check the feature with </a:t>
            </a:r>
            <a:r>
              <a:rPr lang="en-US" sz="24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[</a:t>
            </a:r>
            <a:r>
              <a:rPr lang="en-US" sz="2400" b="1" noProof="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RequiresFeature</a:t>
            </a:r>
            <a:r>
              <a:rPr lang="en-US" sz="24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]</a:t>
            </a:r>
            <a:r>
              <a:rPr lang="en-US" sz="24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attribute</a:t>
            </a:r>
            <a:endParaRPr lang="en-US" sz="24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DA46F37-5156-4D1D-AFAB-244BF2476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692" y="4522530"/>
            <a:ext cx="6570808" cy="2178862"/>
          </a:xfrm>
          <a:prstGeom prst="rect">
            <a:avLst/>
          </a:prstGeom>
          <a:ln w="127000" cap="sq">
            <a:solidFill>
              <a:schemeClr val="bg1">
                <a:lumMod val="50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40718B-8648-4342-B0AF-F38A575763A5}"/>
              </a:ext>
            </a:extLst>
          </p:cNvPr>
          <p:cNvCxnSpPr>
            <a:cxnSpLocks/>
          </p:cNvCxnSpPr>
          <p:nvPr/>
        </p:nvCxnSpPr>
        <p:spPr>
          <a:xfrm>
            <a:off x="2057400" y="3429000"/>
            <a:ext cx="3911600" cy="1765300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32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3E8A8-6806-4199-8191-B737D6817CB9}"/>
              </a:ext>
            </a:extLst>
          </p:cNvPr>
          <p:cNvSpPr txBox="1"/>
          <p:nvPr/>
        </p:nvSpPr>
        <p:spPr>
          <a:xfrm>
            <a:off x="838200" y="1269861"/>
            <a:ext cx="9391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sz="28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Management UI </a:t>
            </a:r>
            <a:r>
              <a:rPr lang="en-US" sz="28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enable features for tenants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38FF0-535D-419A-B1AD-3C6DC29E2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2260600"/>
            <a:ext cx="7157460" cy="3467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92901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A923CA-01BB-E694-7C48-9D8E963AB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3453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20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11062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60349"/>
            <a:ext cx="11353800" cy="841375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Multi-Tenant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Compatible</a:t>
            </a:r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Framework: ABP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0" y="1597025"/>
            <a:ext cx="10515600" cy="4351338"/>
          </a:xfrm>
        </p:spPr>
        <p:txBody>
          <a:bodyPr/>
          <a:lstStyle/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</a:t>
            </a:r>
          </a:p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</a:t>
            </a:r>
          </a:p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BLOB Storing</a:t>
            </a:r>
          </a:p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</a:t>
            </a:r>
          </a:p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Seeding</a:t>
            </a:r>
          </a:p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Setting Management</a:t>
            </a:r>
          </a:p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Text Templating</a:t>
            </a:r>
          </a:p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…more</a:t>
            </a:r>
          </a:p>
        </p:txBody>
      </p:sp>
    </p:spTree>
    <p:extLst>
      <p:ext uri="{BB962C8B-B14F-4D97-AF65-F5344CB8AC3E}">
        <p14:creationId xmlns:p14="http://schemas.microsoft.com/office/powerpoint/2010/main" val="3472194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 You for Listening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A16AE-4916-7E27-C5A6-D4A579C47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506" y="3268717"/>
            <a:ext cx="6368794" cy="773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https://github.com/</a:t>
            </a:r>
            <a:r>
              <a:rPr lang="en-US" b="1" dirty="0"/>
              <a:t>ebicoglu</a:t>
            </a:r>
            <a:r>
              <a:rPr lang="en-US" dirty="0"/>
              <a:t>  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AF95B2-1BBB-49D3-A13E-4D8142716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641" y="2287589"/>
            <a:ext cx="528330" cy="54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91DF49-CE2B-4781-B2EF-BE47D5932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641" y="3175784"/>
            <a:ext cx="540000" cy="540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B5CCA68-2479-4648-B425-D36ADDD7D1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2641" y="4191000"/>
            <a:ext cx="540000" cy="5400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74FE8A-CDA9-42A3-A4F5-7B3EF584EEBA}"/>
              </a:ext>
            </a:extLst>
          </p:cNvPr>
          <p:cNvSpPr txBox="1">
            <a:spLocks/>
          </p:cNvSpPr>
          <p:nvPr/>
        </p:nvSpPr>
        <p:spPr>
          <a:xfrm>
            <a:off x="3524506" y="2346435"/>
            <a:ext cx="6927594" cy="773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https://twitter.com/</a:t>
            </a:r>
            <a:r>
              <a:rPr lang="en-US" b="1" dirty="0"/>
              <a:t>alperebicoglu</a:t>
            </a:r>
            <a:r>
              <a:rPr lang="en-US" dirty="0"/>
              <a:t> </a:t>
            </a:r>
            <a:endParaRPr lang="en-US" dirty="0"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5506AB-57DF-4F76-B8D5-78F55AD5A404}"/>
              </a:ext>
            </a:extLst>
          </p:cNvPr>
          <p:cNvSpPr txBox="1">
            <a:spLocks/>
          </p:cNvSpPr>
          <p:nvPr/>
        </p:nvSpPr>
        <p:spPr>
          <a:xfrm>
            <a:off x="3524506" y="4229099"/>
            <a:ext cx="6508494" cy="54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https://medium.com</a:t>
            </a:r>
            <a:r>
              <a:rPr lang="en-US" b="1" dirty="0"/>
              <a:t>/@alperonline</a:t>
            </a:r>
          </a:p>
        </p:txBody>
      </p:sp>
    </p:spTree>
    <p:extLst>
      <p:ext uri="{BB962C8B-B14F-4D97-AF65-F5344CB8AC3E}">
        <p14:creationId xmlns:p14="http://schemas.microsoft.com/office/powerpoint/2010/main" val="137763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As-a-Service Business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925031-2A72-47E4-B021-EAADCD1EF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78" y="1011004"/>
            <a:ext cx="9484948" cy="564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Multi-Tenancy?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common approach to build SaaS solutions</a:t>
            </a:r>
          </a:p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Hardware &amp; software 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resources are shared 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among tenants</a:t>
            </a:r>
          </a:p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data is 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isolated 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between tenants</a:t>
            </a:r>
          </a:p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Parties:</a:t>
            </a:r>
          </a:p>
          <a:p>
            <a:pPr lvl="1"/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Tenant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Our customers, using our platform</a:t>
            </a:r>
          </a:p>
          <a:p>
            <a:pPr lvl="1"/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Host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The platform owner that is responsible to provide the service </a:t>
            </a:r>
          </a:p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 ideal multi-tenant application codebase;</a:t>
            </a:r>
          </a:p>
          <a:p>
            <a:pPr lvl="1"/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be 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unaware of multi-tenancy 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much as possible!</a:t>
            </a:r>
          </a:p>
          <a:p>
            <a:pPr lvl="1"/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be 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deployable to on-premise 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well</a:t>
            </a:r>
          </a:p>
        </p:txBody>
      </p:sp>
    </p:spTree>
    <p:extLst>
      <p:ext uri="{BB962C8B-B14F-4D97-AF65-F5344CB8AC3E}">
        <p14:creationId xmlns:p14="http://schemas.microsoft.com/office/powerpoint/2010/main" val="388004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Advantages </a:t>
            </a:r>
            <a:r>
              <a:rPr lang="en-US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of Multi-Tenancy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8699"/>
            <a:ext cx="10515600" cy="3878263"/>
          </a:xfrm>
        </p:spPr>
        <p:txBody>
          <a:bodyPr>
            <a:normAutofit/>
          </a:bodyPr>
          <a:lstStyle/>
          <a:p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Maximum </a:t>
            </a: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utilization</a:t>
            </a:r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low costs</a:t>
            </a:r>
          </a:p>
          <a:p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Easy to add a </a:t>
            </a: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new customer </a:t>
            </a:r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(tenant)</a:t>
            </a:r>
          </a:p>
          <a:p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customers use the same </a:t>
            </a: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version</a:t>
            </a:r>
          </a:p>
          <a:p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Easy </a:t>
            </a:r>
            <a:r>
              <a:rPr lang="en-US" sz="3600" b="1" noProof="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maintanance</a:t>
            </a:r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</a:t>
            </a: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upgrade</a:t>
            </a:r>
          </a:p>
        </p:txBody>
      </p:sp>
    </p:spTree>
    <p:extLst>
      <p:ext uri="{BB962C8B-B14F-4D97-AF65-F5344CB8AC3E}">
        <p14:creationId xmlns:p14="http://schemas.microsoft.com/office/powerpoint/2010/main" val="74951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Challenges </a:t>
            </a:r>
            <a:r>
              <a:rPr lang="en-US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of Multi-Tenancy</a:t>
            </a:r>
            <a:endParaRPr lang="en-US" b="1" noProof="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8999"/>
            <a:ext cx="10515600" cy="4017963"/>
          </a:xfrm>
        </p:spPr>
        <p:txBody>
          <a:bodyPr>
            <a:normAutofit/>
          </a:bodyPr>
          <a:lstStyle/>
          <a:p>
            <a:r>
              <a:rPr lang="en-US" sz="32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</a:t>
            </a:r>
            <a:r>
              <a:rPr lang="en-US" sz="32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32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isolation</a:t>
            </a:r>
          </a:p>
          <a:p>
            <a:r>
              <a:rPr lang="en-US" sz="32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Configuration</a:t>
            </a:r>
            <a:r>
              <a:rPr lang="en-US" sz="32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en-US" sz="32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customization</a:t>
            </a:r>
            <a:r>
              <a:rPr lang="en-US" sz="32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per tenant</a:t>
            </a:r>
          </a:p>
          <a:p>
            <a:r>
              <a:rPr lang="en-US" sz="32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and storage </a:t>
            </a:r>
            <a:r>
              <a:rPr lang="en-US" sz="32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backup &amp; restore </a:t>
            </a:r>
            <a:r>
              <a:rPr lang="en-US" sz="32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 tenant</a:t>
            </a:r>
          </a:p>
          <a:p>
            <a:r>
              <a:rPr lang="en-US" sz="32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Performance balance between tenants </a:t>
            </a:r>
          </a:p>
          <a:p>
            <a:pPr lvl="1"/>
            <a:r>
              <a:rPr lang="en-US" sz="28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Heavy use by one tenant affects others!</a:t>
            </a:r>
          </a:p>
        </p:txBody>
      </p:sp>
    </p:spTree>
    <p:extLst>
      <p:ext uri="{BB962C8B-B14F-4D97-AF65-F5344CB8AC3E}">
        <p14:creationId xmlns:p14="http://schemas.microsoft.com/office/powerpoint/2010/main" val="45588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code / services should be stateless!</a:t>
            </a:r>
          </a:p>
          <a:p>
            <a:r>
              <a:rPr lang="en-US" sz="32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 state origins:</a:t>
            </a:r>
          </a:p>
          <a:p>
            <a:pPr lvl="1"/>
            <a:r>
              <a:rPr lang="en-US" sz="28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 Request</a:t>
            </a:r>
            <a:r>
              <a:rPr lang="en-US" sz="28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cookie, header, query string, payload</a:t>
            </a:r>
          </a:p>
          <a:p>
            <a:pPr lvl="1"/>
            <a:r>
              <a:rPr lang="en-US" sz="28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r>
              <a:rPr lang="en-US" sz="28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ticket/cookie</a:t>
            </a:r>
          </a:p>
          <a:p>
            <a:pPr lvl="1"/>
            <a:r>
              <a:rPr lang="en-US" sz="28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  <a:r>
              <a:rPr lang="en-US" sz="28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(relational, non-relational, ...)</a:t>
            </a:r>
          </a:p>
          <a:p>
            <a:pPr lvl="1"/>
            <a:r>
              <a:rPr lang="en-US" sz="28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cache</a:t>
            </a:r>
            <a:r>
              <a:rPr lang="en-US" sz="28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(Redis, Memcached, ...)</a:t>
            </a:r>
          </a:p>
          <a:p>
            <a:endParaRPr lang="en-US" sz="3200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79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&amp;</a:t>
            </a:r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Database Architectures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B566D0-9DBC-44E8-B420-DCC8F501D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39" y="1325563"/>
            <a:ext cx="11260121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5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"/>
            <a:ext cx="10515600" cy="1325563"/>
          </a:xfrm>
        </p:spPr>
        <p:txBody>
          <a:bodyPr/>
          <a:lstStyle/>
          <a:p>
            <a:r>
              <a:rPr lang="en-US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</a:t>
            </a:r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06" y="1366501"/>
            <a:ext cx="10729394" cy="1042276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 </a:t>
            </a:r>
            <a:r>
              <a:rPr lang="en-US" noProof="0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opinionated architecture 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build </a:t>
            </a:r>
            <a:r>
              <a:rPr lang="en-US" noProof="0" dirty="0">
                <a:solidFill>
                  <a:srgbClr val="B84297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line-of-business 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web apps on top of the </a:t>
            </a:r>
            <a:r>
              <a:rPr lang="en-US" noProof="0" dirty="0">
                <a:solidFill>
                  <a:srgbClr val="512BD4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4740A0-CBCC-42E0-882F-360DCC797FC9}"/>
              </a:ext>
            </a:extLst>
          </p:cNvPr>
          <p:cNvGrpSpPr/>
          <p:nvPr/>
        </p:nvGrpSpPr>
        <p:grpSpPr>
          <a:xfrm>
            <a:off x="191414" y="2449421"/>
            <a:ext cx="10463886" cy="3443968"/>
            <a:chOff x="89814" y="2512332"/>
            <a:chExt cx="10222585" cy="35201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9F7368-6BAC-ED6D-DC8C-E60468DD34AC}"/>
                </a:ext>
              </a:extLst>
            </p:cNvPr>
            <p:cNvSpPr/>
            <p:nvPr/>
          </p:nvSpPr>
          <p:spPr>
            <a:xfrm>
              <a:off x="1730814" y="3824728"/>
              <a:ext cx="6759917" cy="944917"/>
            </a:xfrm>
            <a:prstGeom prst="rect">
              <a:avLst/>
            </a:prstGeom>
            <a:solidFill>
              <a:srgbClr val="38003C"/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>
                  <a:solidFill>
                    <a:schemeClr val="bg1"/>
                  </a:solidFill>
                </a:rPr>
                <a:t>ABP.IO Platform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Architecture &amp; Infrastructure for Real-World Business Applications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058461-DB8C-E211-A154-522868A5F767}"/>
                </a:ext>
              </a:extLst>
            </p:cNvPr>
            <p:cNvSpPr/>
            <p:nvPr/>
          </p:nvSpPr>
          <p:spPr>
            <a:xfrm>
              <a:off x="1730815" y="5087583"/>
              <a:ext cx="8581584" cy="944917"/>
            </a:xfrm>
            <a:prstGeom prst="rect">
              <a:avLst/>
            </a:prstGeom>
            <a:solidFill>
              <a:srgbClr val="512BD4"/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>
                  <a:solidFill>
                    <a:schemeClr val="bg1"/>
                  </a:solidFill>
                </a:rPr>
                <a:t>.NET Platform / ASP.NET Core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Web Application &amp; HTTP Service Development Framework</a:t>
              </a:r>
            </a:p>
          </p:txBody>
        </p: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CB6A854-125C-2B3C-0FA3-FE586A173A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406" y="5087582"/>
              <a:ext cx="912570" cy="94491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AE3545F-D5C5-EF6F-E0D1-C6768FFEA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560" y="2512332"/>
              <a:ext cx="1008261" cy="1044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2D1086-4513-EB65-DFAF-FCFD047F2A29}"/>
                </a:ext>
              </a:extLst>
            </p:cNvPr>
            <p:cNvSpPr/>
            <p:nvPr/>
          </p:nvSpPr>
          <p:spPr>
            <a:xfrm>
              <a:off x="1730814" y="2561874"/>
              <a:ext cx="8581585" cy="94491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 dirty="0">
                  <a:solidFill>
                    <a:schemeClr val="bg1"/>
                  </a:solidFill>
                </a:rPr>
                <a:t>Your Application</a:t>
              </a:r>
              <a:endParaRPr lang="en-US" sz="2400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Focus on your own business code!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8F615BF-8833-712C-E653-3C443668F2A8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6021607" y="4769645"/>
              <a:ext cx="0" cy="317937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2BE8A25-C7FE-B879-5EBC-046A6DB3E9F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6021606" y="3506791"/>
              <a:ext cx="1" cy="31793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6498368-5F82-CD5C-0462-0A8B1D5D97D9}"/>
                </a:ext>
              </a:extLst>
            </p:cNvPr>
            <p:cNvCxnSpPr>
              <a:cxnSpLocks/>
            </p:cNvCxnSpPr>
            <p:nvPr/>
          </p:nvCxnSpPr>
          <p:spPr>
            <a:xfrm>
              <a:off x="9356486" y="3506791"/>
              <a:ext cx="0" cy="158079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 descr="A picture containing text, transport, vector graphics&#10;&#10;Description automatically generated">
              <a:extLst>
                <a:ext uri="{FF2B5EF4-FFF2-40B4-BE49-F238E27FC236}">
                  <a16:creationId xmlns:a16="http://schemas.microsoft.com/office/drawing/2014/main" id="{E93630BA-05F1-753C-5298-EB552AE27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14" y="3423224"/>
              <a:ext cx="1981754" cy="2052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42142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1001</Words>
  <Application>Microsoft Office PowerPoint</Application>
  <PresentationFormat>Widescreen</PresentationFormat>
  <Paragraphs>156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Euclid Circular B</vt:lpstr>
      <vt:lpstr>SFMono-Regular</vt:lpstr>
      <vt:lpstr>Office Theme</vt:lpstr>
      <vt:lpstr>Building Multi-Tenant  ASP.NET Core Applications</vt:lpstr>
      <vt:lpstr>Agenda</vt:lpstr>
      <vt:lpstr>As-a-Service Business Models</vt:lpstr>
      <vt:lpstr>What is Multi-Tenancy?</vt:lpstr>
      <vt:lpstr>Advantages of Multi-Tenancy</vt:lpstr>
      <vt:lpstr>Challenges of Multi-Tenancy</vt:lpstr>
      <vt:lpstr>Application State</vt:lpstr>
      <vt:lpstr>Deployment &amp; Database Architectures</vt:lpstr>
      <vt:lpstr>What is ABP Framework?</vt:lpstr>
      <vt:lpstr>The Architecture of ABP Framework</vt:lpstr>
      <vt:lpstr>Components of ABP Framework</vt:lpstr>
      <vt:lpstr>ABP Framework:  Multi-Tenancy in Action</vt:lpstr>
      <vt:lpstr>Enable / Disable Multi-Tenancy Globally </vt:lpstr>
      <vt:lpstr>Tenant Identification</vt:lpstr>
      <vt:lpstr>Connection String Selection</vt:lpstr>
      <vt:lpstr>Retrieving the current tenant: ICurrentTenant</vt:lpstr>
      <vt:lpstr>Switching the current tenant: ICurrentTenant</vt:lpstr>
      <vt:lpstr>Disabling Multi-Tenancy Filter</vt:lpstr>
      <vt:lpstr>The Feature System</vt:lpstr>
      <vt:lpstr>The Feature System</vt:lpstr>
      <vt:lpstr>The Feature System</vt:lpstr>
      <vt:lpstr>The Feature System</vt:lpstr>
      <vt:lpstr>The Feature System</vt:lpstr>
      <vt:lpstr>Multi-Tenant Compatible Framework: ABP </vt:lpstr>
      <vt:lpstr>Thank You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Alper Ebiçoğlu</cp:lastModifiedBy>
  <cp:revision>143</cp:revision>
  <dcterms:created xsi:type="dcterms:W3CDTF">2022-02-27T10:42:11Z</dcterms:created>
  <dcterms:modified xsi:type="dcterms:W3CDTF">2023-08-27T21:59:09Z</dcterms:modified>
</cp:coreProperties>
</file>