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6" r:id="rId3"/>
    <p:sldId id="257" r:id="rId4"/>
    <p:sldId id="259" r:id="rId5"/>
    <p:sldId id="261" r:id="rId6"/>
    <p:sldId id="260" r:id="rId7"/>
    <p:sldId id="263" r:id="rId8"/>
    <p:sldId id="327" r:id="rId9"/>
    <p:sldId id="326" r:id="rId10"/>
    <p:sldId id="325" r:id="rId11"/>
    <p:sldId id="304" r:id="rId12"/>
    <p:sldId id="305" r:id="rId13"/>
    <p:sldId id="306" r:id="rId14"/>
    <p:sldId id="307" r:id="rId15"/>
    <p:sldId id="308" r:id="rId16"/>
    <p:sldId id="328" r:id="rId17"/>
    <p:sldId id="298" r:id="rId18"/>
    <p:sldId id="313" r:id="rId19"/>
    <p:sldId id="301" r:id="rId20"/>
    <p:sldId id="316" r:id="rId21"/>
    <p:sldId id="317" r:id="rId22"/>
    <p:sldId id="336" r:id="rId23"/>
    <p:sldId id="337" r:id="rId24"/>
    <p:sldId id="338" r:id="rId25"/>
    <p:sldId id="339" r:id="rId26"/>
    <p:sldId id="340" r:id="rId27"/>
    <p:sldId id="334" r:id="rId28"/>
    <p:sldId id="321" r:id="rId29"/>
    <p:sldId id="329" r:id="rId30"/>
    <p:sldId id="270" r:id="rId31"/>
    <p:sldId id="312" r:id="rId32"/>
    <p:sldId id="330" r:id="rId33"/>
    <p:sldId id="271" r:id="rId34"/>
    <p:sldId id="311" r:id="rId35"/>
    <p:sldId id="331" r:id="rId36"/>
    <p:sldId id="322" r:id="rId37"/>
    <p:sldId id="272" r:id="rId38"/>
    <p:sldId id="343" r:id="rId39"/>
    <p:sldId id="332" r:id="rId40"/>
    <p:sldId id="323" r:id="rId41"/>
    <p:sldId id="324" r:id="rId42"/>
    <p:sldId id="333" r:id="rId43"/>
    <p:sldId id="293" r:id="rId44"/>
    <p:sldId id="341" r:id="rId45"/>
    <p:sldId id="275" r:id="rId46"/>
    <p:sldId id="274" r:id="rId47"/>
    <p:sldId id="294" r:id="rId48"/>
    <p:sldId id="28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B84297"/>
    <a:srgbClr val="2C441C"/>
    <a:srgbClr val="548235"/>
    <a:srgbClr val="2A176F"/>
    <a:srgbClr val="441837"/>
    <a:srgbClr val="F8F8F8"/>
    <a:srgbClr val="F5F5F5"/>
    <a:srgbClr val="7C739D"/>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70623" autoAdjust="0"/>
  </p:normalViewPr>
  <p:slideViewPr>
    <p:cSldViewPr snapToGrid="0">
      <p:cViewPr varScale="1">
        <p:scale>
          <a:sx n="80" d="100"/>
          <a:sy n="80" d="100"/>
        </p:scale>
        <p:origin x="1614" y="96"/>
      </p:cViewPr>
      <p:guideLst/>
    </p:cSldViewPr>
  </p:slideViewPr>
  <p:outlineViewPr>
    <p:cViewPr>
      <p:scale>
        <a:sx n="33" d="100"/>
        <a:sy n="33" d="100"/>
      </p:scale>
      <p:origin x="0" y="-417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bp.io/en/abp/latest/Data-Filter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abp.io/en/abp/latest/Feature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abp.io/en/abp/latest/Dependency-Injectio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Ladies and gentlemen, thank you for </a:t>
            </a:r>
            <a:r>
              <a:rPr lang="en-US" b="1" dirty="0"/>
              <a:t>joining me </a:t>
            </a:r>
            <a:r>
              <a:rPr lang="en-US" dirty="0"/>
              <a:t>today. </a:t>
            </a:r>
          </a:p>
          <a:p>
            <a:endParaRPr lang="en-US" dirty="0"/>
          </a:p>
          <a:p>
            <a:r>
              <a:rPr lang="en-US" dirty="0"/>
              <a:t>My name is Alper, and I'm one of the co-founders of Volosoft. </a:t>
            </a:r>
          </a:p>
          <a:p>
            <a:r>
              <a:rPr lang="en-US" dirty="0"/>
              <a:t>Our company that has been </a:t>
            </a:r>
            <a:r>
              <a:rPr lang="en-US" b="1" dirty="0"/>
              <a:t>empowering .NET developers </a:t>
            </a:r>
            <a:r>
              <a:rPr lang="en-US" b="0" dirty="0"/>
              <a:t>by </a:t>
            </a:r>
            <a:r>
              <a:rPr lang="en-US" b="1" dirty="0"/>
              <a:t>creating frameworks and simplifying the complexities </a:t>
            </a:r>
            <a:r>
              <a:rPr lang="en-US" dirty="0"/>
              <a:t>of software development, </a:t>
            </a:r>
          </a:p>
          <a:p>
            <a:r>
              <a:rPr lang="en-US" dirty="0"/>
              <a:t>allowing you to </a:t>
            </a:r>
            <a:r>
              <a:rPr lang="en-US" b="1" dirty="0"/>
              <a:t>focus on your business.</a:t>
            </a:r>
          </a:p>
          <a:p>
            <a:endParaRPr lang="en-US" dirty="0"/>
          </a:p>
          <a:p>
            <a:r>
              <a:rPr lang="en-US" dirty="0"/>
              <a:t>One of our </a:t>
            </a:r>
            <a:r>
              <a:rPr lang="en-US" b="1" dirty="0"/>
              <a:t>flagship projects is the ABP Framework</a:t>
            </a:r>
            <a:r>
              <a:rPr lang="en-US" dirty="0"/>
              <a:t>, a powerful framework that implements many cross cutting concerns of a web app.</a:t>
            </a:r>
          </a:p>
          <a:p>
            <a:r>
              <a:rPr lang="en-US" dirty="0"/>
              <a:t>Today, I will share my </a:t>
            </a:r>
            <a:r>
              <a:rPr lang="en-US" b="1" dirty="0"/>
              <a:t>experiences and insights I've gained </a:t>
            </a:r>
            <a:r>
              <a:rPr lang="en-US" dirty="0"/>
              <a:t>while implementing major multi-tenancy requirements.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user logs in, we save his </a:t>
            </a:r>
            <a:r>
              <a:rPr lang="en-US" b="1" dirty="0"/>
              <a:t>TenantId</a:t>
            </a:r>
            <a:r>
              <a:rPr lang="en-US" dirty="0"/>
              <a:t> to the </a:t>
            </a:r>
            <a:r>
              <a:rPr lang="en-US" b="1" dirty="0"/>
              <a:t>claims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when user comes back again, we identify the user from this </a:t>
            </a:r>
            <a:r>
              <a:rPr lang="en-US" i="1" dirty="0"/>
              <a:t>TenantId</a:t>
            </a:r>
            <a:r>
              <a:rPr lang="en-US" dirty="0"/>
              <a:t> that’s retrieved from the claims.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10</a:t>
            </a:fld>
            <a:endParaRPr lang="en-US"/>
          </a:p>
        </p:txBody>
      </p:sp>
    </p:spTree>
    <p:extLst>
      <p:ext uri="{BB962C8B-B14F-4D97-AF65-F5344CB8AC3E}">
        <p14:creationId xmlns:p14="http://schemas.microsoft.com/office/powerpoint/2010/main" val="739268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3328713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a:t>
            </a:r>
            <a:r>
              <a:rPr lang="en-US" dirty="0" err="1"/>
              <a:t>tenantId</a:t>
            </a:r>
            <a:r>
              <a:rPr lang="en-US" dirty="0"/>
              <a:t> as route path</a:t>
            </a:r>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72663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headers especially for SPA or 3</a:t>
            </a:r>
            <a:r>
              <a:rPr lang="en-US" baseline="30000" dirty="0"/>
              <a:t>rd</a:t>
            </a:r>
            <a:r>
              <a:rPr lang="en-US" dirty="0"/>
              <a:t> party clients like mobile apps.</a:t>
            </a:r>
          </a:p>
        </p:txBody>
      </p:sp>
      <p:sp>
        <p:nvSpPr>
          <p:cNvPr id="4" name="Slide Number Placeholder 3"/>
          <p:cNvSpPr>
            <a:spLocks noGrp="1"/>
          </p:cNvSpPr>
          <p:nvPr>
            <p:ph type="sldNum" sz="quarter" idx="5"/>
          </p:nvPr>
        </p:nvSpPr>
        <p:spPr/>
        <p:txBody>
          <a:bodyPr/>
          <a:lstStyle/>
          <a:p>
            <a:fld id="{93F7DAF2-D9FD-4201-8A83-D0347E71DEA5}" type="slidenum">
              <a:rPr lang="en-US" smtClean="0"/>
              <a:t>13</a:t>
            </a:fld>
            <a:endParaRPr lang="en-US"/>
          </a:p>
        </p:txBody>
      </p:sp>
    </p:spTree>
    <p:extLst>
      <p:ext uri="{BB962C8B-B14F-4D97-AF65-F5344CB8AC3E}">
        <p14:creationId xmlns:p14="http://schemas.microsoft.com/office/powerpoint/2010/main" val="69279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155047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B91AF"/>
                </a:solidFill>
                <a:latin typeface="Cascadia Mono" panose="020B0609020000020004" pitchFamily="49" charset="0"/>
              </a:rPr>
              <a:t>This is good if your customers make e-commerce, online shopping etc.</a:t>
            </a:r>
          </a:p>
          <a:p>
            <a:r>
              <a:rPr lang="en-US" sz="1800" dirty="0">
                <a:solidFill>
                  <a:srgbClr val="2B91AF"/>
                </a:solidFill>
                <a:latin typeface="Cascadia Mono" panose="020B0609020000020004" pitchFamily="49" charset="0"/>
              </a:rPr>
              <a:t>So far we understand who the tenant is, now let's look at data isolation.</a:t>
            </a:r>
          </a:p>
          <a:p>
            <a:endParaRPr lang="en-US" sz="1800" dirty="0">
              <a:solidFill>
                <a:srgbClr val="2B91A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320003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60260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334155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We use IMultiTenant interface to make an entity multi-tenant.</a:t>
            </a:r>
          </a:p>
          <a:p>
            <a:pPr>
              <a:buFont typeface="Arial" panose="020B0604020202020204" pitchFamily="34" charset="0"/>
              <a:buNone/>
            </a:pPr>
            <a:r>
              <a:rPr lang="en-US" b="0" dirty="0"/>
              <a:t>By using interface in this way, we make the </a:t>
            </a:r>
            <a:r>
              <a:rPr lang="en-US" b="0" dirty="0" err="1"/>
              <a:t>TenantId</a:t>
            </a:r>
            <a:r>
              <a:rPr lang="en-US" b="0" dirty="0"/>
              <a:t> field standard so that we can easily filter</a:t>
            </a:r>
          </a:p>
          <a:p>
            <a:pPr>
              <a:buFont typeface="Arial" panose="020B0604020202020204" pitchFamily="34" charset="0"/>
              <a:buNone/>
            </a:pPr>
            <a:r>
              <a:rPr lang="en-US" dirty="0"/>
              <a:t>ABP automatically sets the TenantId when you create a new entity. </a:t>
            </a: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r>
              <a:rPr lang="en-US" b="0" dirty="0"/>
              <a:t>----------</a:t>
            </a:r>
          </a:p>
          <a:p>
            <a:pPr>
              <a:buFont typeface="Arial" panose="020B0604020202020204" pitchFamily="34" charset="0"/>
              <a:buNone/>
            </a:pPr>
            <a:r>
              <a:rPr lang="en-US" b="0" dirty="0"/>
              <a:t>ABP Framework supports</a:t>
            </a:r>
          </a:p>
          <a:p>
            <a:pPr>
              <a:buFont typeface="Arial" panose="020B0604020202020204" pitchFamily="34" charset="0"/>
              <a:buChar char="•"/>
            </a:pPr>
            <a:r>
              <a:rPr lang="en-US" b="1" dirty="0"/>
              <a:t>Shared Database</a:t>
            </a:r>
            <a:r>
              <a:rPr lang="en-US" dirty="0"/>
              <a:t>: All tenants are stored in a single database.</a:t>
            </a:r>
          </a:p>
          <a:p>
            <a:pPr>
              <a:buFont typeface="Arial" panose="020B0604020202020204" pitchFamily="34" charset="0"/>
              <a:buChar char="•"/>
            </a:pPr>
            <a:r>
              <a:rPr lang="en-US" b="1" dirty="0"/>
              <a:t>Database per Tenant</a:t>
            </a:r>
            <a:r>
              <a:rPr lang="en-US" dirty="0"/>
              <a:t>: Every tenant has a separate, dedicated database to store the data related to that tenant.</a:t>
            </a:r>
          </a:p>
          <a:p>
            <a:pPr>
              <a:buFont typeface="Arial" panose="020B0604020202020204" pitchFamily="34" charset="0"/>
              <a:buChar char="•"/>
            </a:pPr>
            <a:r>
              <a:rPr lang="en-US" b="1" dirty="0"/>
              <a:t>Hybrid</a:t>
            </a:r>
            <a:r>
              <a:rPr lang="en-US" dirty="0"/>
              <a:t>: Some tenants share a single databases while some tenants may have their own databases.</a:t>
            </a:r>
          </a:p>
          <a:p>
            <a:pPr>
              <a:buFont typeface="Arial" panose="020B0604020202020204" pitchFamily="34" charset="0"/>
              <a:buNone/>
            </a:pPr>
            <a:r>
              <a:rPr lang="en-US" dirty="0"/>
              <a:t>---</a:t>
            </a:r>
          </a:p>
          <a:p>
            <a:pPr>
              <a:buFont typeface="Arial" panose="020B0604020202020204" pitchFamily="34" charset="0"/>
              <a:buNone/>
            </a:pPr>
            <a:r>
              <a:rPr lang="en-US" dirty="0"/>
              <a:t>Multi-tenancy works seamlessly in the framework level. </a:t>
            </a:r>
          </a:p>
          <a:p>
            <a:pPr>
              <a:buFont typeface="Arial" panose="020B0604020202020204" pitchFamily="34" charset="0"/>
              <a:buNone/>
            </a:pPr>
            <a:r>
              <a:rPr lang="en-US" dirty="0"/>
              <a:t>When you implement your entities from this interface, ABP Framework </a:t>
            </a:r>
            <a:r>
              <a:rPr lang="en-US" b="1" dirty="0"/>
              <a:t>automatically</a:t>
            </a:r>
            <a:r>
              <a:rPr lang="en-US" dirty="0"/>
              <a:t> </a:t>
            </a:r>
            <a:r>
              <a:rPr lang="en-US" dirty="0">
                <a:hlinkClick r:id="rId3"/>
              </a:rPr>
              <a:t>filters</a:t>
            </a:r>
            <a:r>
              <a:rPr lang="en-US" dirty="0"/>
              <a:t> entities for the current tenant when you query from database. So, you don't need to manually add TenantId condition while performing queries. So we isolate the tenant data by default.</a:t>
            </a:r>
          </a:p>
          <a:p>
            <a:pPr>
              <a:buFont typeface="Arial" panose="020B0604020202020204" pitchFamily="34" charset="0"/>
              <a:buNone/>
            </a:pPr>
            <a:r>
              <a:rPr lang="en-US" dirty="0"/>
              <a:t>---</a:t>
            </a:r>
          </a:p>
          <a:p>
            <a:pPr>
              <a:buFont typeface="Arial" panose="020B0604020202020204" pitchFamily="34" charset="0"/>
              <a:buNone/>
            </a:pPr>
            <a:endParaRPr lang="en-US" b="1" dirty="0"/>
          </a:p>
          <a:p>
            <a:pPr>
              <a:buFont typeface="Arial" panose="020B0604020202020204" pitchFamily="34" charset="0"/>
              <a:buNone/>
            </a:pPr>
            <a:endParaRPr lang="en-US" b="1"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52227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you to define </a:t>
            </a:r>
            <a:r>
              <a:rPr lang="en-US" b="1" dirty="0"/>
              <a:t>a filter condition </a:t>
            </a:r>
            <a:r>
              <a:rPr lang="en-US" dirty="0"/>
              <a:t>that is </a:t>
            </a:r>
            <a:r>
              <a:rPr lang="en-US" b="1" dirty="0"/>
              <a:t>automatically applied to all queries </a:t>
            </a:r>
            <a:r>
              <a:rPr lang="en-US" dirty="0"/>
              <a:t>for a given entity. </a:t>
            </a:r>
          </a:p>
          <a:p>
            <a:r>
              <a:rPr lang="en-US" dirty="0"/>
              <a:t>* </a:t>
            </a:r>
            <a:r>
              <a:rPr lang="en-US" dirty="0" err="1"/>
              <a:t>Softdelete</a:t>
            </a:r>
            <a:r>
              <a:rPr lang="en-US" dirty="0"/>
              <a:t>, Multi-Tenancy, Published</a:t>
            </a:r>
          </a:p>
          <a:p>
            <a:endParaRPr lang="en-US" dirty="0"/>
          </a:p>
          <a:p>
            <a:r>
              <a:rPr lang="en-US" dirty="0"/>
              <a:t>These filters are </a:t>
            </a:r>
            <a:r>
              <a:rPr lang="en-US" b="1" dirty="0"/>
              <a:t>LINQ</a:t>
            </a:r>
            <a:r>
              <a:rPr lang="en-US" dirty="0"/>
              <a:t>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394834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Open source since </a:t>
            </a:r>
            <a:r>
              <a:rPr lang="en-US" b="1" dirty="0"/>
              <a:t>2016</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more than 200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12K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20 million downloads </a:t>
            </a:r>
            <a:r>
              <a:rPr lang="en-US" dirty="0"/>
              <a:t>on NuGet until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I’m showing this to you,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I’ll share you</a:t>
            </a:r>
            <a:r>
              <a:rPr lang="en-US" b="1" dirty="0"/>
              <a:t> how we solved some real world problem multi-tenancy issues.</a:t>
            </a:r>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way, you need to use </a:t>
            </a:r>
            <a:r>
              <a:rPr lang="en-US" b="1" dirty="0"/>
              <a:t>HasQueryFilter</a:t>
            </a:r>
            <a:r>
              <a:rPr lang="en-US" dirty="0"/>
              <a:t> for all your multi-tenant entities in </a:t>
            </a:r>
            <a:r>
              <a:rPr lang="en-US" b="1" dirty="0" err="1"/>
              <a:t>OnModelCreating</a:t>
            </a:r>
            <a:r>
              <a:rPr lang="en-US" dirty="0"/>
              <a:t> method of the </a:t>
            </a:r>
            <a:r>
              <a:rPr lang="en-US" b="1" dirty="0" err="1"/>
              <a:t>DbContext</a:t>
            </a:r>
            <a:r>
              <a:rPr lang="en-US" dirty="0"/>
              <a:t>.</a:t>
            </a:r>
          </a:p>
          <a:p>
            <a:r>
              <a:rPr lang="en-US" dirty="0"/>
              <a:t>Let's see how we automate this in the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1856440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all entities that implement an IMultiTenant interface.</a:t>
            </a:r>
          </a:p>
          <a:p>
            <a:endParaRPr lang="en-US" dirty="0"/>
          </a:p>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802093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Planning to change your ORM </a:t>
            </a:r>
            <a:r>
              <a:rPr lang="en-US" dirty="0"/>
              <a:t>later, doesn’t work for other ORM!</a:t>
            </a:r>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187137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IgnoreQueryFilters doesn’t get a specific filter as a parameter.</a:t>
            </a:r>
          </a:p>
          <a:p>
            <a:pPr marL="0" indent="0">
              <a:buFontTx/>
              <a:buNone/>
            </a:pPr>
            <a:r>
              <a:rPr lang="en-US" dirty="0"/>
              <a:t>You can't just </a:t>
            </a:r>
            <a:r>
              <a:rPr lang="en-US" b="1" dirty="0"/>
              <a:t>disable multitenancy but leave soft delete active</a:t>
            </a:r>
          </a:p>
        </p:txBody>
      </p:sp>
      <p:sp>
        <p:nvSpPr>
          <p:cNvPr id="4" name="Slide Number Placeholder 3"/>
          <p:cNvSpPr>
            <a:spLocks noGrp="1"/>
          </p:cNvSpPr>
          <p:nvPr>
            <p:ph type="sldNum" sz="quarter" idx="5"/>
          </p:nvPr>
        </p:nvSpPr>
        <p:spPr/>
        <p:txBody>
          <a:bodyPr/>
          <a:lstStyle/>
          <a:p>
            <a:fld id="{93F7DAF2-D9FD-4201-8A83-D0347E71DEA5}" type="slidenum">
              <a:rPr lang="en-US" smtClean="0"/>
              <a:t>23</a:t>
            </a:fld>
            <a:endParaRPr lang="en-US"/>
          </a:p>
        </p:txBody>
      </p:sp>
    </p:spTree>
    <p:extLst>
      <p:ext uri="{BB962C8B-B14F-4D97-AF65-F5344CB8AC3E}">
        <p14:creationId xmlns:p14="http://schemas.microsoft.com/office/powerpoint/2010/main" val="415162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this example, </a:t>
            </a:r>
            <a:r>
              <a:rPr lang="en-US" b="1" dirty="0"/>
              <a:t>Animal is the root entity </a:t>
            </a:r>
            <a:r>
              <a:rPr lang="en-US" dirty="0"/>
              <a:t>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BigAnimal</a:t>
            </a:r>
            <a:r>
              <a:rPr lang="en-US" dirty="0"/>
              <a:t> and </a:t>
            </a:r>
            <a:r>
              <a:rPr lang="en-US" dirty="0" err="1"/>
              <a:t>SmallAnimal</a:t>
            </a:r>
            <a:r>
              <a:rPr lang="en-US" dirty="0"/>
              <a:t> </a:t>
            </a:r>
            <a:r>
              <a:rPr lang="en-US" b="1" dirty="0"/>
              <a:t>inherit from Animal.</a:t>
            </a:r>
          </a:p>
          <a:p>
            <a:pPr marL="0" indent="0">
              <a:buFontTx/>
              <a:buNone/>
            </a:pPr>
            <a:r>
              <a:rPr lang="en-US" sz="2400" dirty="0"/>
              <a:t>You can just </a:t>
            </a:r>
            <a:r>
              <a:rPr lang="en-US" sz="2400" b="1" dirty="0"/>
              <a:t>define to the Animal class</a:t>
            </a:r>
          </a:p>
        </p:txBody>
      </p:sp>
      <p:sp>
        <p:nvSpPr>
          <p:cNvPr id="4" name="Slide Number Placeholder 3"/>
          <p:cNvSpPr>
            <a:spLocks noGrp="1"/>
          </p:cNvSpPr>
          <p:nvPr>
            <p:ph type="sldNum" sz="quarter" idx="5"/>
          </p:nvPr>
        </p:nvSpPr>
        <p:spPr/>
        <p:txBody>
          <a:bodyPr/>
          <a:lstStyle/>
          <a:p>
            <a:fld id="{93F7DAF2-D9FD-4201-8A83-D0347E71DEA5}" type="slidenum">
              <a:rPr lang="en-US" smtClean="0"/>
              <a:t>24</a:t>
            </a:fld>
            <a:endParaRPr lang="en-US"/>
          </a:p>
        </p:txBody>
      </p:sp>
    </p:spTree>
    <p:extLst>
      <p:ext uri="{BB962C8B-B14F-4D97-AF65-F5344CB8AC3E}">
        <p14:creationId xmlns:p14="http://schemas.microsoft.com/office/powerpoint/2010/main" val="39932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And there’s Row Level Security which covers almost all cases.</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sz="1200" b="1" noProof="0" dirty="0">
                <a:latin typeface="Euclid Circular B" panose="020B0504000000000000" pitchFamily="34" charset="0"/>
                <a:ea typeface="Euclid Circular B" panose="020B0504000000000000" pitchFamily="34" charset="0"/>
              </a:rPr>
              <a:t>EF Core Global filters method is ideal </a:t>
            </a:r>
            <a:r>
              <a:rPr lang="en-US" dirty="0"/>
              <a:t>for a </a:t>
            </a:r>
            <a:r>
              <a:rPr lang="en-US" b="1" dirty="0"/>
              <a:t>pragmatic </a:t>
            </a:r>
            <a:r>
              <a:rPr lang="en-US" dirty="0"/>
              <a:t>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25</a:t>
            </a:fld>
            <a:endParaRPr lang="en-US"/>
          </a:p>
        </p:txBody>
      </p:sp>
    </p:spTree>
    <p:extLst>
      <p:ext uri="{BB962C8B-B14F-4D97-AF65-F5344CB8AC3E}">
        <p14:creationId xmlns:p14="http://schemas.microsoft.com/office/powerpoint/2010/main" val="3665153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And there’s Row Level Security which covers almost all cases.</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sz="1200" b="1" noProof="0" dirty="0">
                <a:latin typeface="Euclid Circular B" panose="020B0504000000000000" pitchFamily="34" charset="0"/>
                <a:ea typeface="Euclid Circular B" panose="020B0504000000000000" pitchFamily="34" charset="0"/>
              </a:rPr>
              <a:t>EF Core Global filters method is ideal </a:t>
            </a:r>
            <a:r>
              <a:rPr lang="en-US" dirty="0"/>
              <a:t>for a </a:t>
            </a:r>
            <a:r>
              <a:rPr lang="en-US" b="1" dirty="0"/>
              <a:t>pragmatic </a:t>
            </a:r>
            <a:r>
              <a:rPr lang="en-US" dirty="0"/>
              <a:t>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26</a:t>
            </a:fld>
            <a:endParaRPr lang="en-US"/>
          </a:p>
        </p:txBody>
      </p:sp>
    </p:spTree>
    <p:extLst>
      <p:ext uri="{BB962C8B-B14F-4D97-AF65-F5344CB8AC3E}">
        <p14:creationId xmlns:p14="http://schemas.microsoft.com/office/powerpoint/2010/main" val="4098489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27</a:t>
            </a:fld>
            <a:endParaRPr lang="en-US"/>
          </a:p>
        </p:txBody>
      </p:sp>
    </p:spTree>
    <p:extLst>
      <p:ext uri="{BB962C8B-B14F-4D97-AF65-F5344CB8AC3E}">
        <p14:creationId xmlns:p14="http://schemas.microsoft.com/office/powerpoint/2010/main" val="569419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 avoid mistakes.</a:t>
            </a:r>
          </a:p>
          <a:p>
            <a:pPr marL="0" indent="0">
              <a:buFontTx/>
              <a:buNone/>
            </a:pPr>
            <a:endParaRPr lang="en-US"/>
          </a:p>
          <a:p>
            <a:pPr marL="0" indent="0">
              <a:buFontTx/>
              <a:buNone/>
            </a:pPr>
            <a:r>
              <a:rPr lang="en-US" dirty="0"/>
              <a:t>We set the </a:t>
            </a:r>
            <a:r>
              <a:rPr lang="en-US" dirty="0" err="1"/>
              <a:t>TenantId</a:t>
            </a:r>
            <a:r>
              <a:rPr lang="en-US" dirty="0"/>
              <a:t> for a new multi-tenant entity in the constructor.</a:t>
            </a:r>
          </a:p>
          <a:p>
            <a:pPr marL="0" indent="0">
              <a:buFontTx/>
              <a:buNone/>
            </a:pPr>
            <a:r>
              <a:rPr lang="en-US" dirty="0"/>
              <a:t>We get the active TenantId from the active tenant’s scope and set it.</a:t>
            </a:r>
          </a:p>
          <a:p>
            <a:pPr marL="0" indent="0">
              <a:buFontTx/>
              <a:buNone/>
            </a:pPr>
            <a:r>
              <a:rPr lang="en-US" dirty="0"/>
              <a:t>This way we are sure that TenantId is always being set</a:t>
            </a:r>
          </a:p>
        </p:txBody>
      </p:sp>
      <p:sp>
        <p:nvSpPr>
          <p:cNvPr id="4" name="Slide Number Placeholder 3"/>
          <p:cNvSpPr>
            <a:spLocks noGrp="1"/>
          </p:cNvSpPr>
          <p:nvPr>
            <p:ph type="sldNum" sz="quarter" idx="5"/>
          </p:nvPr>
        </p:nvSpPr>
        <p:spPr/>
        <p:txBody>
          <a:bodyPr/>
          <a:lstStyle/>
          <a:p>
            <a:fld id="{93F7DAF2-D9FD-4201-8A83-D0347E71DEA5}" type="slidenum">
              <a:rPr lang="en-US" smtClean="0"/>
              <a:t>28</a:t>
            </a:fld>
            <a:endParaRPr lang="en-US"/>
          </a:p>
        </p:txBody>
      </p:sp>
    </p:spTree>
    <p:extLst>
      <p:ext uri="{BB962C8B-B14F-4D97-AF65-F5344CB8AC3E}">
        <p14:creationId xmlns:p14="http://schemas.microsoft.com/office/powerpoint/2010/main" val="3615225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29</a:t>
            </a:fld>
            <a:endParaRPr lang="en-US"/>
          </a:p>
        </p:txBody>
      </p:sp>
    </p:spTree>
    <p:extLst>
      <p:ext uri="{BB962C8B-B14F-4D97-AF65-F5344CB8AC3E}">
        <p14:creationId xmlns:p14="http://schemas.microsoft.com/office/powerpoint/2010/main" val="269175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allows customers choose their own database, then you need to save each tenant’s connection string.</a:t>
            </a:r>
          </a:p>
          <a:p>
            <a:r>
              <a:rPr lang="en-US" dirty="0"/>
              <a:t>The master database connection string is stored in the configuration file: </a:t>
            </a:r>
            <a:r>
              <a:rPr lang="en-US" dirty="0" err="1"/>
              <a:t>appsettings.json</a:t>
            </a:r>
            <a:r>
              <a:rPr lang="en-US" dirty="0"/>
              <a:t> </a:t>
            </a:r>
          </a:p>
          <a:p>
            <a:r>
              <a:rPr lang="en-US" dirty="0"/>
              <a:t>And if a tenant wants a separate database then we store its connection string in </a:t>
            </a:r>
            <a:r>
              <a:rPr lang="en-US" dirty="0" err="1"/>
              <a:t>AbpTenantConnectionStrings</a:t>
            </a:r>
            <a:r>
              <a:rPr lang="en-US" dirty="0"/>
              <a:t> table with TenantId and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way we setup a hybrid approach for both shared and dedicated database architecture.</a:t>
            </a:r>
          </a:p>
          <a:p>
            <a:endParaRPr lang="en-US" dirty="0"/>
          </a:p>
          <a:p>
            <a:endParaRPr lang="en-US" dirty="0"/>
          </a:p>
          <a:p>
            <a:endParaRPr lang="en-US" dirty="0"/>
          </a:p>
          <a:p>
            <a:endParaRPr lang="en-US" dirty="0"/>
          </a:p>
          <a:p>
            <a:r>
              <a:rPr lang="en-US" b="1" dirty="0"/>
              <a:t>Module connection string:</a:t>
            </a:r>
          </a:p>
          <a:p>
            <a:r>
              <a:rPr lang="en-US" dirty="0"/>
              <a:t>https://github.com/abpframework/abp/blob/dev/templates/module/aspnet-core/host/MyCompanyName.MyProjectName.HttpApi.Host/appsettings.json#L5</a:t>
            </a:r>
          </a:p>
        </p:txBody>
      </p:sp>
      <p:sp>
        <p:nvSpPr>
          <p:cNvPr id="4" name="Slide Number Placeholder 3"/>
          <p:cNvSpPr>
            <a:spLocks noGrp="1"/>
          </p:cNvSpPr>
          <p:nvPr>
            <p:ph type="sldNum" sz="quarter" idx="5"/>
          </p:nvPr>
        </p:nvSpPr>
        <p:spPr/>
        <p:txBody>
          <a:bodyPr/>
          <a:lstStyle/>
          <a:p>
            <a:fld id="{93F7DAF2-D9FD-4201-8A83-D0347E71DEA5}" type="slidenum">
              <a:rPr lang="en-US" smtClean="0"/>
              <a:t>30</a:t>
            </a:fld>
            <a:endParaRPr lang="en-US"/>
          </a:p>
        </p:txBody>
      </p:sp>
    </p:spTree>
    <p:extLst>
      <p:ext uri="{BB962C8B-B14F-4D97-AF65-F5344CB8AC3E}">
        <p14:creationId xmlns:p14="http://schemas.microsoft.com/office/powerpoint/2010/main" val="283236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factory service to dynamically set the connection string when the </a:t>
            </a:r>
            <a:r>
              <a:rPr lang="en-US" dirty="0" err="1"/>
              <a:t>DbContext</a:t>
            </a:r>
            <a:r>
              <a:rPr lang="en-US" dirty="0"/>
              <a:t> is being created.</a:t>
            </a:r>
          </a:p>
          <a:p>
            <a:r>
              <a:rPr lang="en-US" dirty="0"/>
              <a:t>We use Microsoft’s </a:t>
            </a:r>
            <a:r>
              <a:rPr lang="en-US" b="1" dirty="0" err="1"/>
              <a:t>DbContextCreationOptions</a:t>
            </a:r>
            <a:r>
              <a:rPr lang="en-US" dirty="0"/>
              <a:t> for this approach</a:t>
            </a:r>
          </a:p>
          <a:p>
            <a:endParaRPr lang="en-US" dirty="0"/>
          </a:p>
          <a:p>
            <a:r>
              <a:rPr lang="en-US" dirty="0"/>
              <a:t>https://learn.microsoft.com/en-us/dotnet/api/microsoft.entityframeworkcore.dbcontextoptionsbuilder</a:t>
            </a:r>
          </a:p>
        </p:txBody>
      </p:sp>
      <p:sp>
        <p:nvSpPr>
          <p:cNvPr id="4" name="Slide Number Placeholder 3"/>
          <p:cNvSpPr>
            <a:spLocks noGrp="1"/>
          </p:cNvSpPr>
          <p:nvPr>
            <p:ph type="sldNum" sz="quarter" idx="5"/>
          </p:nvPr>
        </p:nvSpPr>
        <p:spPr/>
        <p:txBody>
          <a:bodyPr/>
          <a:lstStyle/>
          <a:p>
            <a:fld id="{93F7DAF2-D9FD-4201-8A83-D0347E71DEA5}" type="slidenum">
              <a:rPr lang="en-US" smtClean="0"/>
              <a:t>31</a:t>
            </a:fld>
            <a:endParaRPr lang="en-US"/>
          </a:p>
        </p:txBody>
      </p:sp>
    </p:spTree>
    <p:extLst>
      <p:ext uri="{BB962C8B-B14F-4D97-AF65-F5344CB8AC3E}">
        <p14:creationId xmlns:p14="http://schemas.microsoft.com/office/powerpoint/2010/main" val="3730940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32</a:t>
            </a:fld>
            <a:endParaRPr lang="en-US"/>
          </a:p>
        </p:txBody>
      </p:sp>
    </p:spTree>
    <p:extLst>
      <p:ext uri="{BB962C8B-B14F-4D97-AF65-F5344CB8AC3E}">
        <p14:creationId xmlns:p14="http://schemas.microsoft.com/office/powerpoint/2010/main" val="1125397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HTTP request, you can only query for the active tenant.</a:t>
            </a:r>
          </a:p>
          <a:p>
            <a:r>
              <a:rPr lang="en-US" dirty="0"/>
              <a:t>But sometimes it may be necessary to change the active tenant.</a:t>
            </a:r>
          </a:p>
          <a:p>
            <a:r>
              <a:rPr lang="en-US" dirty="0"/>
              <a:t>For example when you have background job that generates reports for each tenant (or in Windows Services)</a:t>
            </a:r>
          </a:p>
          <a:p>
            <a:endParaRPr lang="en-US" dirty="0"/>
          </a:p>
          <a:p>
            <a:r>
              <a:rPr lang="en-US" dirty="0"/>
              <a:t>In this case, we use a disposable method which is being used with “using” keyword.</a:t>
            </a:r>
          </a:p>
          <a:p>
            <a:r>
              <a:rPr lang="en-US" dirty="0"/>
              <a:t>Here we keep the original tenant in a temporary variable and set the new tenant.</a:t>
            </a:r>
          </a:p>
          <a:p>
            <a:r>
              <a:rPr lang="en-US" dirty="0"/>
              <a:t>Doing this, we filter all queries by this tenant. </a:t>
            </a:r>
          </a:p>
          <a:p>
            <a:r>
              <a:rPr lang="en-US" dirty="0"/>
              <a:t>Then we restore the original tenant after using the existing statement.</a:t>
            </a:r>
          </a:p>
        </p:txBody>
      </p:sp>
      <p:sp>
        <p:nvSpPr>
          <p:cNvPr id="4" name="Slide Number Placeholder 3"/>
          <p:cNvSpPr>
            <a:spLocks noGrp="1"/>
          </p:cNvSpPr>
          <p:nvPr>
            <p:ph type="sldNum" sz="quarter" idx="5"/>
          </p:nvPr>
        </p:nvSpPr>
        <p:spPr/>
        <p:txBody>
          <a:bodyPr/>
          <a:lstStyle/>
          <a:p>
            <a:fld id="{93F7DAF2-D9FD-4201-8A83-D0347E71DEA5}" type="slidenum">
              <a:rPr lang="en-US" smtClean="0"/>
              <a:t>33</a:t>
            </a:fld>
            <a:endParaRPr lang="en-US"/>
          </a:p>
        </p:txBody>
      </p:sp>
    </p:spTree>
    <p:extLst>
      <p:ext uri="{BB962C8B-B14F-4D97-AF65-F5344CB8AC3E}">
        <p14:creationId xmlns:p14="http://schemas.microsoft.com/office/powerpoint/2010/main" val="1370338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 middleware called </a:t>
            </a:r>
            <a:r>
              <a:rPr lang="en-US" i="1" dirty="0" err="1"/>
              <a:t>MultiTenancyMiddleware</a:t>
            </a:r>
            <a:r>
              <a:rPr lang="en-US" dirty="0"/>
              <a:t>.</a:t>
            </a:r>
          </a:p>
          <a:p>
            <a:r>
              <a:rPr lang="en-US" dirty="0"/>
              <a:t>And we set the current active tenant in this middleware.</a:t>
            </a:r>
          </a:p>
        </p:txBody>
      </p:sp>
      <p:sp>
        <p:nvSpPr>
          <p:cNvPr id="4" name="Slide Number Placeholder 3"/>
          <p:cNvSpPr>
            <a:spLocks noGrp="1"/>
          </p:cNvSpPr>
          <p:nvPr>
            <p:ph type="sldNum" sz="quarter" idx="5"/>
          </p:nvPr>
        </p:nvSpPr>
        <p:spPr/>
        <p:txBody>
          <a:bodyPr/>
          <a:lstStyle/>
          <a:p>
            <a:fld id="{93F7DAF2-D9FD-4201-8A83-D0347E71DEA5}" type="slidenum">
              <a:rPr lang="en-US" smtClean="0"/>
              <a:t>34</a:t>
            </a:fld>
            <a:endParaRPr lang="en-US"/>
          </a:p>
        </p:txBody>
      </p:sp>
    </p:spTree>
    <p:extLst>
      <p:ext uri="{BB962C8B-B14F-4D97-AF65-F5344CB8AC3E}">
        <p14:creationId xmlns:p14="http://schemas.microsoft.com/office/powerpoint/2010/main" val="1564070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35</a:t>
            </a:fld>
            <a:endParaRPr lang="en-US"/>
          </a:p>
        </p:txBody>
      </p:sp>
    </p:spTree>
    <p:extLst>
      <p:ext uri="{BB962C8B-B14F-4D97-AF65-F5344CB8AC3E}">
        <p14:creationId xmlns:p14="http://schemas.microsoft.com/office/powerpoint/2010/main" val="3024216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you may need to query on all tenants especially when your tenants share the same database.</a:t>
            </a:r>
          </a:p>
          <a:p>
            <a:r>
              <a:rPr lang="en-US" dirty="0"/>
              <a:t>Getting report among your tenants.</a:t>
            </a:r>
          </a:p>
          <a:p>
            <a:r>
              <a:rPr lang="en-US" dirty="0"/>
              <a:t>In this example we get all book count without tenant filter.</a:t>
            </a:r>
          </a:p>
          <a:p>
            <a:r>
              <a:rPr lang="en-US" dirty="0"/>
              <a:t>After the “Using” code block finishes, TenantId will be restored and multi-tenancy filtering will run again.</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36</a:t>
            </a:fld>
            <a:endParaRPr lang="en-US"/>
          </a:p>
        </p:txBody>
      </p:sp>
    </p:spTree>
    <p:extLst>
      <p:ext uri="{BB962C8B-B14F-4D97-AF65-F5344CB8AC3E}">
        <p14:creationId xmlns:p14="http://schemas.microsoft.com/office/powerpoint/2010/main" val="2119577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singleton class called </a:t>
            </a:r>
            <a:r>
              <a:rPr lang="en-US" b="1" dirty="0" err="1"/>
              <a:t>DataFilter</a:t>
            </a:r>
            <a:r>
              <a:rPr lang="en-US" dirty="0"/>
              <a:t> and save all filters in a concurrent dictionary. </a:t>
            </a:r>
          </a:p>
          <a:p>
            <a:r>
              <a:rPr lang="en-US" dirty="0"/>
              <a:t>To keep the active passive state of a filter. </a:t>
            </a:r>
          </a:p>
          <a:p>
            <a:r>
              <a:rPr lang="en-US" dirty="0"/>
              <a:t>If you disable multi-tenancy filter then, it’ll be ignored in global filters.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returns </a:t>
            </a:r>
            <a:r>
              <a:rPr lang="en-US" dirty="0" err="1"/>
              <a:t>DisposableAction</a:t>
            </a:r>
            <a:r>
              <a:rPr lang="en-US" dirty="0"/>
              <a:t> to allow “Using” statement</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37</a:t>
            </a:fld>
            <a:endParaRPr lang="en-US"/>
          </a:p>
        </p:txBody>
      </p:sp>
    </p:spTree>
    <p:extLst>
      <p:ext uri="{BB962C8B-B14F-4D97-AF65-F5344CB8AC3E}">
        <p14:creationId xmlns:p14="http://schemas.microsoft.com/office/powerpoint/2010/main" val="1804414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38</a:t>
            </a:fld>
            <a:endParaRPr lang="en-US"/>
          </a:p>
        </p:txBody>
      </p:sp>
    </p:spTree>
    <p:extLst>
      <p:ext uri="{BB962C8B-B14F-4D97-AF65-F5344CB8AC3E}">
        <p14:creationId xmlns:p14="http://schemas.microsoft.com/office/powerpoint/2010/main" val="2519028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database migration approaches</a:t>
            </a:r>
          </a:p>
        </p:txBody>
      </p:sp>
      <p:sp>
        <p:nvSpPr>
          <p:cNvPr id="4" name="Slide Number Placeholder 3"/>
          <p:cNvSpPr>
            <a:spLocks noGrp="1"/>
          </p:cNvSpPr>
          <p:nvPr>
            <p:ph type="sldNum" sz="quarter" idx="5"/>
          </p:nvPr>
        </p:nvSpPr>
        <p:spPr/>
        <p:txBody>
          <a:bodyPr/>
          <a:lstStyle/>
          <a:p>
            <a:fld id="{93F7DAF2-D9FD-4201-8A83-D0347E71DEA5}" type="slidenum">
              <a:rPr lang="en-US" smtClean="0"/>
              <a:t>39</a:t>
            </a:fld>
            <a:endParaRPr lang="en-US"/>
          </a:p>
        </p:txBody>
      </p:sp>
    </p:spTree>
    <p:extLst>
      <p:ext uri="{BB962C8B-B14F-4D97-AF65-F5344CB8AC3E}">
        <p14:creationId xmlns:p14="http://schemas.microsoft.com/office/powerpoint/2010/main" val="306244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Architectural approach</a:t>
            </a:r>
            <a:r>
              <a:rPr lang="en-US" b="1" u="none" noProof="0" dirty="0">
                <a:latin typeface="Euclid Circular B" panose="020B0504000000000000" pitchFamily="34" charset="0"/>
                <a:ea typeface="Euclid Circular B" panose="020B0504000000000000" pitchFamily="34" charset="0"/>
              </a:rPr>
              <a:t> to build SaaS </a:t>
            </a:r>
            <a:endParaRPr lang="en-US" b="1" u="none" dirty="0"/>
          </a:p>
          <a:p>
            <a:pPr marL="171450" indent="-171450">
              <a:buFont typeface="Arial" panose="020B0604020202020204" pitchFamily="34" charset="0"/>
              <a:buChar char="•"/>
            </a:pPr>
            <a:r>
              <a:rPr lang="en-US" b="1" dirty="0"/>
              <a:t>Hardware + Software resources</a:t>
            </a:r>
            <a:r>
              <a:rPr lang="en-US" dirty="0"/>
              <a:t> </a:t>
            </a:r>
            <a:r>
              <a:rPr lang="en-US" b="1" dirty="0"/>
              <a:t>shared</a:t>
            </a:r>
            <a:r>
              <a:rPr lang="en-US" dirty="0"/>
              <a:t> btw tenants.</a:t>
            </a:r>
          </a:p>
          <a:p>
            <a:pPr marL="171450" indent="-171450">
              <a:buFont typeface="Arial" panose="020B0604020202020204" pitchFamily="34" charset="0"/>
              <a:buChar char="•"/>
            </a:pPr>
            <a:r>
              <a:rPr lang="en-US" dirty="0"/>
              <a:t>Tenant's </a:t>
            </a:r>
            <a:r>
              <a:rPr lang="en-US" b="1" dirty="0"/>
              <a:t>data and configurations are logically or physically separated</a:t>
            </a:r>
            <a:r>
              <a:rPr lang="en-US" dirty="0"/>
              <a:t>. </a:t>
            </a:r>
          </a:p>
          <a:p>
            <a:pPr marL="171450" indent="-171450">
              <a:buFont typeface="Arial" panose="020B0604020202020204" pitchFamily="34" charset="0"/>
              <a:buChar char="•"/>
            </a:pPr>
            <a:r>
              <a:rPr lang="en-US" b="1" dirty="0"/>
              <a:t>Tenants: Customers ---</a:t>
            </a:r>
            <a:r>
              <a:rPr lang="en-US" dirty="0"/>
              <a:t> </a:t>
            </a:r>
            <a:r>
              <a:rPr lang="en-US" b="1" dirty="0"/>
              <a:t>Host: Solution owner</a:t>
            </a:r>
          </a:p>
          <a:p>
            <a:pPr marL="171450" indent="-171450">
              <a:buFont typeface="Arial" panose="020B0604020202020204" pitchFamily="34" charset="0"/>
              <a:buChar char="•"/>
            </a:pP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 </a:t>
            </a:r>
          </a:p>
          <a:p>
            <a:pPr marL="0" indent="0">
              <a:buFont typeface="Arial" panose="020B0604020202020204" pitchFamily="34" charset="0"/>
              <a:buNone/>
            </a:pPr>
            <a:r>
              <a:rPr lang="en-US" b="1" dirty="0">
                <a:latin typeface="Euclid Circular B" panose="020B0504000000000000" pitchFamily="34" charset="0"/>
                <a:ea typeface="Euclid Circular B" panose="020B0504000000000000" pitchFamily="34" charset="0"/>
              </a:rPr>
              <a:t>     </a:t>
            </a:r>
            <a:r>
              <a:rPr lang="en-US" dirty="0"/>
              <a:t>Multi-tenancy system should be designed to </a:t>
            </a:r>
            <a:r>
              <a:rPr lang="en-US" b="1" dirty="0"/>
              <a:t>work seamlessly</a:t>
            </a:r>
            <a:r>
              <a:rPr lang="en-US" dirty="0"/>
              <a:t> and make your application code </a:t>
            </a:r>
            <a:r>
              <a:rPr lang="en-US" b="1" dirty="0"/>
              <a:t>multi-tenancy unaware</a:t>
            </a:r>
            <a:r>
              <a:rPr lang="en-US" dirty="0"/>
              <a:t> as much as 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Y</a:t>
            </a:r>
            <a:r>
              <a:rPr lang="en-US" b="0" i="0" dirty="0"/>
              <a:t>ou shouldn’t </a:t>
            </a:r>
            <a:r>
              <a:rPr lang="en-US" b="1" i="0" dirty="0"/>
              <a:t>pass</a:t>
            </a:r>
            <a:r>
              <a:rPr lang="en-US" b="0" i="0" dirty="0"/>
              <a:t> </a:t>
            </a:r>
            <a:r>
              <a:rPr lang="en-US" b="1" i="1" dirty="0" err="1"/>
              <a:t>TenantId</a:t>
            </a:r>
            <a:r>
              <a:rPr lang="en-US" b="0" i="0" dirty="0"/>
              <a:t> to all your </a:t>
            </a:r>
            <a:r>
              <a:rPr lang="en-US" b="1" i="0" dirty="0"/>
              <a:t>controllers, application services, repositories or domain services</a:t>
            </a:r>
            <a:r>
              <a:rPr lang="en-US" b="0" i="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 Do all tenancy related stuff in a low level layer and keep your business code clean as much as 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dirty="0"/>
          </a:p>
          <a:p>
            <a:r>
              <a:rPr lang="en-US" dirty="0"/>
              <a:t>---</a:t>
            </a:r>
          </a:p>
          <a:p>
            <a:endParaRPr lang="en-US" dirty="0"/>
          </a:p>
          <a:p>
            <a:r>
              <a:rPr lang="en-US" dirty="0"/>
              <a:t>When you want to build a solution, you need to deal first with multi-tenancy.</a:t>
            </a:r>
          </a:p>
          <a:p>
            <a:r>
              <a:rPr lang="en-US" b="0" i="0" dirty="0"/>
              <a:t>Different cloud customers access the same resources..</a:t>
            </a:r>
          </a:p>
          <a:p>
            <a:r>
              <a:rPr lang="en-US" dirty="0"/>
              <a:t>So each client operates within its isolated environment, unaware of the existence of other tenants. </a:t>
            </a:r>
            <a:endParaRPr lang="en-US" b="0" i="0" dirty="0"/>
          </a:p>
          <a:p>
            <a:endParaRPr lang="en-US" b="0" i="0" dirty="0"/>
          </a:p>
          <a:p>
            <a:r>
              <a:rPr lang="en-US" b="0" i="0" dirty="0"/>
              <a:t>Their application data is physically or virtually isolated.</a:t>
            </a:r>
          </a:p>
          <a:p>
            <a:r>
              <a:rPr lang="en-US" b="0" i="0" dirty="0"/>
              <a:t>There are 2 parties in this scenario: Tenants and Host.</a:t>
            </a:r>
          </a:p>
          <a:p>
            <a:r>
              <a:rPr lang="en-US" b="0" i="0" dirty="0"/>
              <a:t>Tenants are our customers and  the host is the owner of the platform </a:t>
            </a:r>
            <a:r>
              <a:rPr lang="en-US" dirty="0"/>
              <a:t>that develops, maintains, and offers the software to customers.</a:t>
            </a:r>
            <a:endParaRPr lang="en-US" b="0" i="0" dirty="0"/>
          </a:p>
          <a:p>
            <a:endParaRPr lang="en-US" b="0" i="0" dirty="0"/>
          </a:p>
          <a:p>
            <a:r>
              <a:rPr lang="en-US" b="0" i="0" dirty="0"/>
              <a:t>— </a:t>
            </a:r>
          </a:p>
          <a:p>
            <a:endParaRPr lang="en-US" b="0" i="0" dirty="0"/>
          </a:p>
          <a:p>
            <a:r>
              <a:rPr lang="en-US" b="0" i="0" dirty="0"/>
              <a:t>Ideally, your application code should not be aware of multi-tenancy related code.</a:t>
            </a:r>
          </a:p>
          <a:p>
            <a:r>
              <a:rPr lang="en-US" b="0" i="0" dirty="0"/>
              <a:t>What I mean is, you shouldn’t pass </a:t>
            </a:r>
            <a:r>
              <a:rPr lang="en-US" b="0" i="1" dirty="0"/>
              <a:t>TenantId</a:t>
            </a:r>
            <a:r>
              <a:rPr lang="en-US" b="0" i="0" dirty="0"/>
              <a:t> to all your controllers, application services, repositories or domain services…</a:t>
            </a:r>
          </a:p>
          <a:p>
            <a:r>
              <a:rPr lang="en-US" b="0" i="0" dirty="0"/>
              <a:t>Do all tenancy related stuff in a low level layer and keep your business code clean as much as possible.</a:t>
            </a:r>
          </a:p>
          <a:p>
            <a:endParaRPr lang="en-US" b="0" i="0" dirty="0"/>
          </a:p>
          <a:p>
            <a:r>
              <a:rPr lang="en-US" b="0" i="0" dirty="0"/>
              <a:t>And also, when a customer wants to setup your solution to his own servers, you should be doing that without any code changes.</a:t>
            </a:r>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2523079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Approach 2: </a:t>
            </a:r>
            <a:r>
              <a:rPr lang="en-US" b="1" dirty="0"/>
              <a:t>race condition</a:t>
            </a:r>
          </a:p>
        </p:txBody>
      </p:sp>
      <p:sp>
        <p:nvSpPr>
          <p:cNvPr id="4" name="Slide Number Placeholder 3"/>
          <p:cNvSpPr>
            <a:spLocks noGrp="1"/>
          </p:cNvSpPr>
          <p:nvPr>
            <p:ph type="sldNum" sz="quarter" idx="5"/>
          </p:nvPr>
        </p:nvSpPr>
        <p:spPr/>
        <p:txBody>
          <a:bodyPr/>
          <a:lstStyle/>
          <a:p>
            <a:fld id="{93F7DAF2-D9FD-4201-8A83-D0347E71DEA5}" type="slidenum">
              <a:rPr lang="en-US" smtClean="0"/>
              <a:t>40</a:t>
            </a:fld>
            <a:endParaRPr lang="en-US"/>
          </a:p>
        </p:txBody>
      </p:sp>
    </p:spTree>
    <p:extLst>
      <p:ext uri="{BB962C8B-B14F-4D97-AF65-F5344CB8AC3E}">
        <p14:creationId xmlns:p14="http://schemas.microsoft.com/office/powerpoint/2010/main" val="233455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see the old UI of Gmail and your friend sees the new UI.</a:t>
            </a:r>
          </a:p>
          <a:p>
            <a:r>
              <a:rPr lang="en-US" dirty="0"/>
              <a:t>Why doesn’t Gmail migrates everyone at the same time.</a:t>
            </a:r>
          </a:p>
          <a:p>
            <a:r>
              <a:rPr lang="en-US" dirty="0"/>
              <a:t>Because it’s time consuming. The </a:t>
            </a:r>
            <a:r>
              <a:rPr lang="en-US" b="1" dirty="0"/>
              <a:t>migration is spread over time</a:t>
            </a:r>
            <a:r>
              <a:rPr lang="en-US" dirty="0"/>
              <a:t>.</a:t>
            </a:r>
          </a:p>
          <a:p>
            <a:endParaRPr lang="en-US" dirty="0"/>
          </a:p>
          <a:p>
            <a:r>
              <a:rPr lang="en-US" dirty="0"/>
              <a:t>So Google separates the Gmail as old and new versions.</a:t>
            </a:r>
          </a:p>
          <a:p>
            <a:r>
              <a:rPr lang="en-US" dirty="0"/>
              <a:t>A tool updates the applications and databases in the background.</a:t>
            </a:r>
          </a:p>
          <a:p>
            <a:r>
              <a:rPr lang="en-US" dirty="0"/>
              <a:t>Each tenant is being notified if they are upgraded.</a:t>
            </a:r>
          </a:p>
          <a:p>
            <a:endParaRPr lang="en-US" dirty="0"/>
          </a:p>
          <a:p>
            <a:r>
              <a:rPr lang="en-US" dirty="0"/>
              <a:t>this is the ideal way For big systems !</a:t>
            </a:r>
          </a:p>
        </p:txBody>
      </p:sp>
      <p:sp>
        <p:nvSpPr>
          <p:cNvPr id="4" name="Slide Number Placeholder 3"/>
          <p:cNvSpPr>
            <a:spLocks noGrp="1"/>
          </p:cNvSpPr>
          <p:nvPr>
            <p:ph type="sldNum" sz="quarter" idx="5"/>
          </p:nvPr>
        </p:nvSpPr>
        <p:spPr/>
        <p:txBody>
          <a:bodyPr/>
          <a:lstStyle/>
          <a:p>
            <a:fld id="{93F7DAF2-D9FD-4201-8A83-D0347E71DEA5}" type="slidenum">
              <a:rPr lang="en-US" smtClean="0"/>
              <a:t>41</a:t>
            </a:fld>
            <a:endParaRPr lang="en-US"/>
          </a:p>
        </p:txBody>
      </p:sp>
    </p:spTree>
    <p:extLst>
      <p:ext uri="{BB962C8B-B14F-4D97-AF65-F5344CB8AC3E}">
        <p14:creationId xmlns:p14="http://schemas.microsoft.com/office/powerpoint/2010/main" val="248722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42</a:t>
            </a:fld>
            <a:endParaRPr lang="en-US"/>
          </a:p>
        </p:txBody>
      </p:sp>
    </p:spTree>
    <p:extLst>
      <p:ext uri="{BB962C8B-B14F-4D97-AF65-F5344CB8AC3E}">
        <p14:creationId xmlns:p14="http://schemas.microsoft.com/office/powerpoint/2010/main" val="19645654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To explain what a feature means, first we need to know the term: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 standard SaaS application sells the customers different plans with different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Each subscription plan is called an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And each edition should consist of different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Netflix is a good SaaS example. It has 3 editions and 8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We need to enable/disable each feature based on the current tenant 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latin typeface="Euclid Circular B" panose="020B0504000000000000" pitchFamily="34" charset="0"/>
                <a:ea typeface="Euclid Circular B" panose="020B0504000000000000" pitchFamily="34" charset="0"/>
              </a:rPr>
              <a:t> </a:t>
            </a:r>
            <a:endParaRPr lang="en-US" noProof="0" dirty="0">
              <a:latin typeface="Euclid Circular B" panose="020B0504000000000000" pitchFamily="34" charset="0"/>
              <a:ea typeface="Euclid Circular B" panose="020B0504000000000000"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https://docs.abp.io/en/abp/latest/Features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43</a:t>
            </a:fld>
            <a:endParaRPr lang="en-US"/>
          </a:p>
        </p:txBody>
      </p:sp>
    </p:spTree>
    <p:extLst>
      <p:ext uri="{BB962C8B-B14F-4D97-AF65-F5344CB8AC3E}">
        <p14:creationId xmlns:p14="http://schemas.microsoft.com/office/powerpoint/2010/main" val="1963547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t>
            </a:r>
            <a:r>
              <a:rPr lang="en-US" dirty="0" err="1"/>
              <a:t>FeatureManagement</a:t>
            </a:r>
            <a:r>
              <a:rPr lang="en-US" dirty="0"/>
              <a:t> package also allows you to define </a:t>
            </a:r>
            <a:r>
              <a:rPr lang="en-US" b="1" dirty="0"/>
              <a:t>feature flags</a:t>
            </a:r>
          </a:p>
          <a:p>
            <a:r>
              <a:rPr lang="en-US" b="0" dirty="0"/>
              <a:t>But it support </a:t>
            </a:r>
            <a:r>
              <a:rPr lang="en-US" b="1" dirty="0"/>
              <a:t>only Boolean </a:t>
            </a:r>
            <a:r>
              <a:rPr lang="en-US" b="0" dirty="0"/>
              <a:t>value type.</a:t>
            </a:r>
          </a:p>
          <a:p>
            <a:r>
              <a:rPr lang="en-US" b="0" dirty="0"/>
              <a:t>It’s commonly used for </a:t>
            </a:r>
            <a:r>
              <a:rPr lang="en-US" b="1" dirty="0"/>
              <a:t>A/B testing.</a:t>
            </a:r>
          </a:p>
          <a:p>
            <a:r>
              <a:rPr lang="en-US" b="0" dirty="0"/>
              <a:t>It </a:t>
            </a:r>
            <a:r>
              <a:rPr lang="en-US" b="1" dirty="0"/>
              <a:t>doesn’t support multi-tenancy </a:t>
            </a:r>
            <a:r>
              <a:rPr lang="en-US" b="0" dirty="0"/>
              <a:t>out of the box</a:t>
            </a:r>
          </a:p>
        </p:txBody>
      </p:sp>
      <p:sp>
        <p:nvSpPr>
          <p:cNvPr id="4" name="Slide Number Placeholder 3"/>
          <p:cNvSpPr>
            <a:spLocks noGrp="1"/>
          </p:cNvSpPr>
          <p:nvPr>
            <p:ph type="sldNum" sz="quarter" idx="5"/>
          </p:nvPr>
        </p:nvSpPr>
        <p:spPr/>
        <p:txBody>
          <a:bodyPr/>
          <a:lstStyle/>
          <a:p>
            <a:fld id="{93F7DAF2-D9FD-4201-8A83-D0347E71DEA5}" type="slidenum">
              <a:rPr lang="en-US" smtClean="0"/>
              <a:t>44</a:t>
            </a:fld>
            <a:endParaRPr lang="en-US"/>
          </a:p>
        </p:txBody>
      </p:sp>
    </p:spTree>
    <p:extLst>
      <p:ext uri="{BB962C8B-B14F-4D97-AF65-F5344CB8AC3E}">
        <p14:creationId xmlns:p14="http://schemas.microsoft.com/office/powerpoint/2010/main" val="646526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are stored in a </a:t>
            </a:r>
            <a:r>
              <a:rPr lang="en-US" sz="1800" dirty="0" err="1">
                <a:solidFill>
                  <a:srgbClr val="000000"/>
                </a:solidFill>
                <a:latin typeface="Cascadia Mono" panose="020B0609020000020004" pitchFamily="49" charset="0"/>
              </a:rPr>
              <a:t>ReadOnlyList</a:t>
            </a:r>
            <a:endParaRPr lang="en-US" sz="1800" dirty="0">
              <a:solidFill>
                <a:srgbClr val="000000"/>
              </a:solidFill>
              <a:latin typeface="Cascadia Mono" panose="020B0609020000020004" pitchFamily="49" charset="0"/>
            </a:endParaRPr>
          </a:p>
          <a:p>
            <a:endParaRPr lang="en-US" dirty="0"/>
          </a:p>
          <a:p>
            <a:r>
              <a:rPr lang="en-US" dirty="0"/>
              <a:t>https://docs.abp.io/en/abp/latest/Features</a:t>
            </a:r>
          </a:p>
        </p:txBody>
      </p:sp>
      <p:sp>
        <p:nvSpPr>
          <p:cNvPr id="4" name="Slide Number Placeholder 3"/>
          <p:cNvSpPr>
            <a:spLocks noGrp="1"/>
          </p:cNvSpPr>
          <p:nvPr>
            <p:ph type="sldNum" sz="quarter" idx="5"/>
          </p:nvPr>
        </p:nvSpPr>
        <p:spPr/>
        <p:txBody>
          <a:bodyPr/>
          <a:lstStyle/>
          <a:p>
            <a:fld id="{93F7DAF2-D9FD-4201-8A83-D0347E71DEA5}" type="slidenum">
              <a:rPr lang="en-US" smtClean="0"/>
              <a:t>45</a:t>
            </a:fld>
            <a:endParaRPr lang="en-US"/>
          </a:p>
        </p:txBody>
      </p:sp>
    </p:spTree>
    <p:extLst>
      <p:ext uri="{BB962C8B-B14F-4D97-AF65-F5344CB8AC3E}">
        <p14:creationId xmlns:p14="http://schemas.microsoft.com/office/powerpoint/2010/main" val="4160774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attribute to be used 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the ABP </a:t>
            </a:r>
            <a:r>
              <a:rPr lang="en-US" dirty="0"/>
              <a:t>framework </a:t>
            </a:r>
            <a:r>
              <a:rPr lang="en-US" b="1" dirty="0"/>
              <a:t>intercepts the method </a:t>
            </a:r>
            <a:r>
              <a:rPr lang="en-US" dirty="0"/>
              <a:t>and injects a check before the execution of the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works with any class that is injected from the </a:t>
            </a:r>
            <a:r>
              <a:rPr lang="en-US" dirty="0">
                <a:hlinkClick r:id="rId3"/>
              </a:rPr>
              <a:t>dependency injection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dirty="0">
              <a:latin typeface="Euclid Circular B" panose="020B0504000000000000" pitchFamily="34" charset="0"/>
              <a:ea typeface="Euclid Circular B" panose="020B0504000000000000" pitchFamily="34" charset="0"/>
            </a:endParaRP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46</a:t>
            </a:fld>
            <a:endParaRPr lang="en-US"/>
          </a:p>
        </p:txBody>
      </p:sp>
    </p:spTree>
    <p:extLst>
      <p:ext uri="{BB962C8B-B14F-4D97-AF65-F5344CB8AC3E}">
        <p14:creationId xmlns:p14="http://schemas.microsoft.com/office/powerpoint/2010/main" val="2028547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created a page for the admin user to be able to manage the tenant’s features</a:t>
            </a:r>
          </a:p>
          <a:p>
            <a:r>
              <a:rPr lang="en-US" dirty="0"/>
              <a:t>This screenshot is from ABP’s startup template’s admin project.</a:t>
            </a:r>
          </a:p>
        </p:txBody>
      </p:sp>
      <p:sp>
        <p:nvSpPr>
          <p:cNvPr id="4" name="Slide Number Placeholder 3"/>
          <p:cNvSpPr>
            <a:spLocks noGrp="1"/>
          </p:cNvSpPr>
          <p:nvPr>
            <p:ph type="sldNum" sz="quarter" idx="5"/>
          </p:nvPr>
        </p:nvSpPr>
        <p:spPr/>
        <p:txBody>
          <a:bodyPr/>
          <a:lstStyle/>
          <a:p>
            <a:fld id="{93F7DAF2-D9FD-4201-8A83-D0347E71DEA5}" type="slidenum">
              <a:rPr lang="en-US" smtClean="0"/>
              <a:t>47</a:t>
            </a:fld>
            <a:endParaRPr lang="en-US"/>
          </a:p>
        </p:txBody>
      </p:sp>
    </p:spTree>
    <p:extLst>
      <p:ext uri="{BB962C8B-B14F-4D97-AF65-F5344CB8AC3E}">
        <p14:creationId xmlns:p14="http://schemas.microsoft.com/office/powerpoint/2010/main" val="3939221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48</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Cost Efficiency</a:t>
            </a:r>
            <a:r>
              <a:rPr lang="en-US" dirty="0"/>
              <a:t>: You </a:t>
            </a:r>
            <a:r>
              <a:rPr lang="en-US" b="1" dirty="0"/>
              <a:t>share the hardware and software among customers</a:t>
            </a:r>
            <a:r>
              <a:rPr lang="en-US" dirty="0"/>
              <a:t>, you </a:t>
            </a:r>
            <a:r>
              <a:rPr lang="en-US" b="1" dirty="0"/>
              <a:t>reduce costs </a:t>
            </a:r>
            <a:r>
              <a:rPr lang="en-US" dirty="0"/>
              <a:t>and </a:t>
            </a:r>
            <a:r>
              <a:rPr lang="en-US" b="1" dirty="0"/>
              <a:t>serve the maximum number of customers</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Consistent User Experience</a:t>
            </a:r>
            <a:r>
              <a:rPr lang="en-US" dirty="0"/>
              <a:t>: A</a:t>
            </a:r>
            <a:r>
              <a:rPr lang="en-US" sz="1200" noProof="0" dirty="0" err="1">
                <a:latin typeface="Euclid Circular B" panose="020B0504000000000000" pitchFamily="34" charset="0"/>
                <a:ea typeface="Euclid Circular B" panose="020B0504000000000000" pitchFamily="34" charset="0"/>
              </a:rPr>
              <a:t>ll</a:t>
            </a:r>
            <a:r>
              <a:rPr lang="en-US" sz="1200" noProof="0" dirty="0">
                <a:latin typeface="Euclid Circular B" panose="020B0504000000000000" pitchFamily="34" charset="0"/>
                <a:ea typeface="Euclid Circular B" panose="020B0504000000000000" pitchFamily="34" charset="0"/>
              </a:rPr>
              <a:t> our customers use the </a:t>
            </a:r>
            <a:r>
              <a:rPr lang="en-US" b="1" noProof="0" dirty="0"/>
              <a:t>latest version. </a:t>
            </a:r>
            <a:r>
              <a:rPr lang="en-US" sz="1200" b="0" noProof="0" dirty="0">
                <a:latin typeface="Euclid Circular B" panose="020B0504000000000000" pitchFamily="34" charset="0"/>
                <a:ea typeface="Euclid Circular B" panose="020B0504000000000000" pitchFamily="34" charset="0"/>
              </a:rPr>
              <a:t> So we as d</a:t>
            </a:r>
            <a:r>
              <a:rPr lang="en-US" dirty="0" err="1"/>
              <a:t>evelopers</a:t>
            </a:r>
            <a:r>
              <a:rPr lang="en-US" dirty="0"/>
              <a:t> can </a:t>
            </a:r>
            <a:r>
              <a:rPr lang="en-US" b="1" dirty="0"/>
              <a:t>focus on maintaining a single codebase</a:t>
            </a:r>
            <a:r>
              <a:rPr lang="en-US" dirty="0"/>
              <a:t>, ensuring that all tenants receive updates and improvements at the same time.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Ease of maintenance</a:t>
            </a:r>
            <a:r>
              <a:rPr lang="en-US" b="1" dirty="0"/>
              <a:t>: </a:t>
            </a:r>
            <a:r>
              <a:rPr lang="en-US" dirty="0"/>
              <a:t>Maintaining a </a:t>
            </a:r>
            <a:r>
              <a:rPr lang="en-US" b="1" dirty="0"/>
              <a:t>single codebase</a:t>
            </a:r>
            <a:r>
              <a:rPr lang="en-US" dirty="0"/>
              <a:t> and infrastructure for all tenants simplifies </a:t>
            </a:r>
            <a:r>
              <a:rPr lang="en-US" b="1" dirty="0"/>
              <a:t>software updates, patches, and bug fixes</a:t>
            </a:r>
            <a:r>
              <a:rPr lang="en-US" dirty="0"/>
              <a:t>. It reduces the complexity of managing multiple instances, making it easier for developers and administrators to maintain the system.</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Scalability</a:t>
            </a:r>
            <a:r>
              <a:rPr lang="en-US" u="sng" dirty="0"/>
              <a:t>:</a:t>
            </a:r>
            <a:r>
              <a:rPr lang="en-US" dirty="0"/>
              <a:t> When there are demand spikes, you can easily </a:t>
            </a:r>
            <a:r>
              <a:rPr lang="en-US" b="1" dirty="0"/>
              <a:t>increase system resources. </a:t>
            </a:r>
            <a:r>
              <a:rPr lang="en-US" b="0" dirty="0"/>
              <a:t>You can add extra servers behind your load balancer.</a:t>
            </a:r>
            <a:r>
              <a:rPr lang="en-US" dirty="0"/>
              <a:t> This way, you can serve more customers.. This leads to better resource utilization and responsiveness to </a:t>
            </a:r>
            <a:r>
              <a:rPr lang="en-US" b="1" dirty="0"/>
              <a:t>demand spikes</a:t>
            </a:r>
            <a:r>
              <a:rPr lang="en-US" dirty="0"/>
              <a:t>. </a:t>
            </a:r>
            <a:r>
              <a:rPr lang="en-US" b="1" dirty="0"/>
              <a:t>But if it was an on premise system, then it would hard to increase the resources of each tenant.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u="sng" dirty="0"/>
              <a:t>Ease of Deployment: </a:t>
            </a:r>
            <a:r>
              <a:rPr lang="en-US" b="1" dirty="0"/>
              <a:t>New tenants can be onboarded </a:t>
            </a:r>
            <a:r>
              <a:rPr lang="en-US" dirty="0"/>
              <a:t>quickly within the existing infrastructure, you don’t need to set up a new environment for the new client. When a new tenant comes, you just </a:t>
            </a:r>
            <a:r>
              <a:rPr lang="en-US" b="1" dirty="0"/>
              <a:t>add a new line into your Tenants table.</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2735497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u="sng" dirty="0"/>
              <a:t>Data isolation</a:t>
            </a:r>
            <a:r>
              <a:rPr lang="en-US" dirty="0"/>
              <a:t>: Ensuring </a:t>
            </a:r>
            <a:r>
              <a:rPr lang="en-US" b="1" dirty="0"/>
              <a:t>proper data isolation </a:t>
            </a:r>
            <a:r>
              <a:rPr lang="en-US" dirty="0"/>
              <a:t>btw tenants to prevent </a:t>
            </a:r>
            <a:r>
              <a:rPr lang="en-US" b="0" dirty="0"/>
              <a:t>unauthorized access to sensitive information</a:t>
            </a:r>
          </a:p>
          <a:p>
            <a:pPr marL="228600" indent="-228600">
              <a:buFont typeface="+mj-lt"/>
              <a:buAutoNum type="arabicPeriod"/>
            </a:pPr>
            <a:r>
              <a:rPr lang="en-US" b="1" u="sng" dirty="0"/>
              <a:t>Customization and configuration</a:t>
            </a:r>
            <a:r>
              <a:rPr lang="en-US" dirty="0"/>
              <a:t>: Your clients request to customize the application according to their requirements. They want to make </a:t>
            </a:r>
            <a:r>
              <a:rPr lang="en-US" b="1" dirty="0"/>
              <a:t>rebranding and customize the UI, logo, colors. Managing different </a:t>
            </a:r>
            <a:r>
              <a:rPr lang="en-US" dirty="0"/>
              <a:t>configurations and customizations for each tenant without compromising the core architecture can be challenging.</a:t>
            </a:r>
          </a:p>
          <a:p>
            <a:pPr marL="228600" indent="-228600">
              <a:buFont typeface="+mj-lt"/>
              <a:buAutoNum type="arabicPeriod"/>
            </a:pPr>
            <a:r>
              <a:rPr lang="en-US" b="1" u="sng" dirty="0"/>
              <a:t>Performance balance</a:t>
            </a:r>
            <a:r>
              <a:rPr lang="en-US" dirty="0"/>
              <a:t>: </a:t>
            </a:r>
            <a:r>
              <a:rPr lang="en-US" b="1" dirty="0"/>
              <a:t>some customers may use the system extensively </a:t>
            </a:r>
            <a:r>
              <a:rPr lang="en-US" dirty="0"/>
              <a:t>We can call this “Noisy neighbors“. Some tenants can consume too much resources. We should  ensure that the resource usage of one tenant does not negatively impact the performance of other. This should be done by monitoring the system.</a:t>
            </a:r>
          </a:p>
          <a:p>
            <a:pPr marL="228600" indent="-228600">
              <a:buFont typeface="+mj-lt"/>
              <a:buAutoNum type="arabicPeriod"/>
            </a:pPr>
            <a:r>
              <a:rPr lang="en-US" b="1" u="sng" dirty="0"/>
              <a:t>Security:</a:t>
            </a:r>
            <a:r>
              <a:rPr lang="en-US" dirty="0"/>
              <a:t> When a </a:t>
            </a:r>
            <a:r>
              <a:rPr lang="en-US" b="1" dirty="0"/>
              <a:t>hacker</a:t>
            </a:r>
            <a:r>
              <a:rPr lang="en-US" dirty="0"/>
              <a:t> gets into your server he can </a:t>
            </a:r>
            <a:r>
              <a:rPr lang="en-US" b="1" dirty="0"/>
              <a:t>steal all your client data</a:t>
            </a:r>
            <a:r>
              <a:rPr lang="en-US" dirty="0"/>
              <a:t>. Also if you have a security hole, </a:t>
            </a:r>
            <a:r>
              <a:rPr lang="en-US" b="1" dirty="0"/>
              <a:t>a tenant can gain access </a:t>
            </a:r>
            <a:r>
              <a:rPr lang="en-US" dirty="0"/>
              <a:t>to other tenant’s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u="sng" dirty="0">
                <a:latin typeface="Euclid Circular B" panose="020B0504000000000000" pitchFamily="34" charset="0"/>
                <a:ea typeface="Euclid Circular B" panose="020B0504000000000000" pitchFamily="34" charset="0"/>
              </a:rPr>
              <a:t>Backup and recovery</a:t>
            </a:r>
            <a:r>
              <a:rPr lang="en-US" sz="1200" b="1" dirty="0">
                <a:latin typeface="Euclid Circular B" panose="020B0504000000000000" pitchFamily="34" charset="0"/>
                <a:ea typeface="Euclid Circular B" panose="020B0504000000000000" pitchFamily="34" charset="0"/>
              </a:rPr>
              <a:t>:</a:t>
            </a:r>
            <a:r>
              <a:rPr lang="en-US" sz="1200" dirty="0">
                <a:latin typeface="Euclid Circular B" panose="020B0504000000000000" pitchFamily="34" charset="0"/>
                <a:ea typeface="Euclid Circular B" panose="020B0504000000000000" pitchFamily="34" charset="0"/>
              </a:rPr>
              <a:t>  This involves </a:t>
            </a:r>
            <a:r>
              <a:rPr lang="en-US" sz="1200" b="1" dirty="0">
                <a:latin typeface="Euclid Circular B" panose="020B0504000000000000" pitchFamily="34" charset="0"/>
                <a:ea typeface="Euclid Circular B" panose="020B0504000000000000" pitchFamily="34" charset="0"/>
              </a:rPr>
              <a:t>database</a:t>
            </a:r>
            <a:r>
              <a:rPr lang="en-US" sz="1200" b="1" noProof="0" dirty="0">
                <a:latin typeface="Euclid Circular B" panose="020B0504000000000000" pitchFamily="34" charset="0"/>
                <a:ea typeface="Euclid Circular B" panose="020B0504000000000000" pitchFamily="34" charset="0"/>
              </a:rPr>
              <a:t> and storage backup </a:t>
            </a:r>
            <a:r>
              <a:rPr lang="en-US" sz="1200" noProof="0" dirty="0">
                <a:latin typeface="Euclid Circular B" panose="020B0504000000000000" pitchFamily="34" charset="0"/>
                <a:ea typeface="Euclid Circular B" panose="020B0504000000000000" pitchFamily="34" charset="0"/>
              </a:rPr>
              <a:t>per tenant. It will be very easy to backup/restore when you have a separate DB for each tenant, but if you have a shared DB then you need to get backup of the specific tenant. And </a:t>
            </a:r>
            <a:r>
              <a:rPr lang="en-US" dirty="0"/>
              <a:t>tenants may have </a:t>
            </a:r>
            <a:r>
              <a:rPr lang="en-US" b="1" dirty="0"/>
              <a:t>different retention policies</a:t>
            </a:r>
            <a:r>
              <a:rPr lang="en-US" dirty="0"/>
              <a:t>, so you need to </a:t>
            </a:r>
            <a:r>
              <a:rPr lang="en-US" sz="1200" noProof="0" dirty="0">
                <a:latin typeface="Euclid Circular B" panose="020B0504000000000000" pitchFamily="34" charset="0"/>
                <a:ea typeface="Euclid Circular B" panose="020B0504000000000000" pitchFamily="34" charset="0"/>
              </a:rPr>
              <a:t>implement different </a:t>
            </a:r>
            <a:r>
              <a:rPr lang="en-US" dirty="0"/>
              <a:t>strategies for each tenant. </a:t>
            </a:r>
            <a:r>
              <a:rPr lang="en-US" b="1" dirty="0"/>
              <a:t>Government agencies + banks</a:t>
            </a:r>
            <a:endParaRPr lang="en-US" sz="1200" b="1" noProof="0" dirty="0">
              <a:latin typeface="Euclid Circular B" panose="020B0504000000000000" pitchFamily="34" charset="0"/>
              <a:ea typeface="Euclid Circular B" panose="020B0504000000000000"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a:p>
        </p:txBody>
      </p:sp>
    </p:spTree>
    <p:extLst>
      <p:ext uri="{BB962C8B-B14F-4D97-AF65-F5344CB8AC3E}">
        <p14:creationId xmlns:p14="http://schemas.microsoft.com/office/powerpoint/2010/main" val="2885038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1" dirty="0"/>
              <a:t>on-premises</a:t>
            </a:r>
            <a:r>
              <a:rPr lang="en-US" dirty="0"/>
              <a:t> deployment. </a:t>
            </a:r>
            <a:r>
              <a:rPr lang="en-US" b="1" dirty="0"/>
              <a:t>Not a SaaS friendly </a:t>
            </a:r>
            <a:r>
              <a:rPr lang="en-US" dirty="0"/>
              <a:t>architecture</a:t>
            </a:r>
          </a:p>
          <a:p>
            <a:r>
              <a:rPr lang="en-US" dirty="0"/>
              <a:t>2-) </a:t>
            </a:r>
            <a:r>
              <a:rPr lang="en-US" b="1" dirty="0"/>
              <a:t>Not good for resource utilization =&gt; Migrating databases at the same time!</a:t>
            </a:r>
            <a:endParaRPr lang="en-US" dirty="0"/>
          </a:p>
          <a:p>
            <a:r>
              <a:rPr lang="en-US" dirty="0"/>
              <a:t>3-) </a:t>
            </a:r>
            <a:r>
              <a:rPr lang="en-US" b="1" dirty="0"/>
              <a:t>SaaS friendly</a:t>
            </a:r>
            <a:r>
              <a:rPr lang="en-US" dirty="0"/>
              <a:t> + Max Utilization + Customers will ask you to separate their DB (banks, government agencies)</a:t>
            </a:r>
          </a:p>
          <a:p>
            <a:r>
              <a:rPr lang="en-US" dirty="0"/>
              <a:t>4-) </a:t>
            </a:r>
            <a:r>
              <a:rPr lang="en-US" b="0" dirty="0"/>
              <a:t>covers all kinds of requirements.</a:t>
            </a:r>
            <a:r>
              <a:rPr lang="en-US" b="1" dirty="0"/>
              <a:t> If pays more separate DB. </a:t>
            </a:r>
            <a:endParaRPr lang="en-US" dirty="0"/>
          </a:p>
          <a:p>
            <a:endParaRPr lang="en-US" dirty="0"/>
          </a:p>
          <a:p>
            <a:r>
              <a:rPr lang="en-US" dirty="0"/>
              <a:t>---</a:t>
            </a:r>
          </a:p>
          <a:p>
            <a:endParaRPr lang="en-US" dirty="0"/>
          </a:p>
          <a:p>
            <a:r>
              <a:rPr lang="en-US" dirty="0"/>
              <a:t>There are 4 scenarios of the application and DB deployments.</a:t>
            </a:r>
          </a:p>
          <a:p>
            <a:pPr marL="228600" indent="-228600">
              <a:buFont typeface="+mj-lt"/>
              <a:buAutoNum type="arabicPeriod"/>
            </a:pPr>
            <a:r>
              <a:rPr lang="en-US" dirty="0"/>
              <a:t>This one looks like </a:t>
            </a:r>
            <a:r>
              <a:rPr lang="en-US" b="1" dirty="0"/>
              <a:t>on-premises</a:t>
            </a:r>
            <a:r>
              <a:rPr lang="en-US" dirty="0"/>
              <a:t> deployment. Each client has its own web app and database. </a:t>
            </a:r>
            <a:r>
              <a:rPr lang="en-US" b="1" dirty="0"/>
              <a:t>Not a SaaS friendly </a:t>
            </a:r>
            <a:r>
              <a:rPr lang="en-US" dirty="0"/>
              <a:t>architecture.</a:t>
            </a:r>
          </a:p>
          <a:p>
            <a:pPr marL="228600" indent="-228600">
              <a:buFont typeface="+mj-lt"/>
              <a:buAutoNum type="arabicPeriod"/>
            </a:pPr>
            <a:r>
              <a:rPr lang="en-US" dirty="0"/>
              <a:t>This is better than the first one. All the clients shares the same application but uses separate </a:t>
            </a:r>
            <a:r>
              <a:rPr lang="en-US" dirty="0" err="1"/>
              <a:t>DBs.</a:t>
            </a:r>
            <a:r>
              <a:rPr lang="en-US" dirty="0"/>
              <a:t> </a:t>
            </a:r>
            <a:r>
              <a:rPr lang="en-US" b="1" dirty="0"/>
              <a:t>Not good for resource utilization</a:t>
            </a:r>
            <a:r>
              <a:rPr lang="en-US" dirty="0"/>
              <a:t>. Because you need to maintain / update schemas of the databases.</a:t>
            </a:r>
          </a:p>
          <a:p>
            <a:pPr marL="228600" indent="-228600">
              <a:buFont typeface="+mj-lt"/>
              <a:buAutoNum type="arabicPeriod"/>
            </a:pPr>
            <a:r>
              <a:rPr lang="en-US" dirty="0"/>
              <a:t>This one is the ideal one. Everyone uses the same app and the same DB. Minimum cost with maximum client coverage. The downside of this approach is; some customers might have excessive data and consume resources much more than others.  Also according to some GDPR rules, some clients may want to locate the DB in their country like banks. Therefore you need to separate those </a:t>
            </a:r>
            <a:r>
              <a:rPr lang="en-US" dirty="0" err="1"/>
              <a:t>DBs.</a:t>
            </a:r>
            <a:endParaRPr lang="en-US" dirty="0"/>
          </a:p>
          <a:p>
            <a:pPr marL="228600" indent="-228600">
              <a:buFont typeface="+mj-lt"/>
              <a:buAutoNum type="arabicPeriod"/>
            </a:pPr>
            <a:r>
              <a:rPr lang="en-US" dirty="0"/>
              <a:t>Last one </a:t>
            </a:r>
            <a:r>
              <a:rPr lang="en-US" b="1" dirty="0"/>
              <a:t>covers all kinds of challenges</a:t>
            </a:r>
            <a:r>
              <a:rPr lang="en-US" dirty="0"/>
              <a:t>. You can provide separate DB if a client pays more or locate their data in a different geo-location. On the other hand, small clients can share the same DB.</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a:p>
        </p:txBody>
      </p:sp>
    </p:spTree>
    <p:extLst>
      <p:ext uri="{BB962C8B-B14F-4D97-AF65-F5344CB8AC3E}">
        <p14:creationId xmlns:p14="http://schemas.microsoft.com/office/powerpoint/2010/main" val="333082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I gave you some </a:t>
            </a:r>
            <a:r>
              <a:rPr lang="en-US" b="1" dirty="0"/>
              <a:t>general information about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see some code and real-world solutions</a:t>
            </a:r>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325248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makes a request to the application, you need to understand </a:t>
            </a:r>
            <a:r>
              <a:rPr lang="en-US" b="1" dirty="0"/>
              <a:t>Which tenant's user is this user?</a:t>
            </a:r>
          </a:p>
          <a:p>
            <a:r>
              <a:rPr lang="en-US" dirty="0"/>
              <a:t>There are 6 ways of finding the current/active tenant in our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271862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5/25/2024</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5/25/2024</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learn.microsoft.com/en-us/sql/relational-databases/security/row-level-securit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png"/><Relationship Id="rId7" Type="http://schemas.openxmlformats.org/officeDocument/2006/relationships/image" Target="../media/image56.png"/><Relationship Id="rId12" Type="http://schemas.openxmlformats.org/officeDocument/2006/relationships/image" Target="../media/image6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github.com/ebicoglu/presentations" TargetMode="External"/><Relationship Id="rId11" Type="http://schemas.openxmlformats.org/officeDocument/2006/relationships/hyperlink" Target="https://github.com/ebicoglu" TargetMode="External"/><Relationship Id="rId5" Type="http://schemas.openxmlformats.org/officeDocument/2006/relationships/image" Target="../media/image55.png"/><Relationship Id="rId10" Type="http://schemas.openxmlformats.org/officeDocument/2006/relationships/image" Target="../media/image59.svg"/><Relationship Id="rId4" Type="http://schemas.openxmlformats.org/officeDocument/2006/relationships/image" Target="../media/image54.png"/><Relationship Id="rId9"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3999" y="2797695"/>
            <a:ext cx="11684000" cy="1357047"/>
          </a:xfrm>
        </p:spPr>
        <p:txBody>
          <a:bodyPr>
            <a:normAutofit/>
          </a:bodyPr>
          <a:lstStyle/>
          <a:p>
            <a:r>
              <a:rPr lang="en-US" sz="4600" noProof="0" dirty="0">
                <a:solidFill>
                  <a:srgbClr val="292D33"/>
                </a:solidFill>
                <a:latin typeface="Euclid Circular B" panose="020B0504000000000000" pitchFamily="34" charset="0"/>
                <a:ea typeface="Euclid Circular B" panose="020B0504000000000000" pitchFamily="34" charset="0"/>
              </a:rPr>
              <a:t>How to Build a </a:t>
            </a:r>
            <a:r>
              <a:rPr lang="en-US" sz="4600" b="1" noProof="0" dirty="0">
                <a:solidFill>
                  <a:srgbClr val="3E9FCB"/>
                </a:solidFill>
                <a:latin typeface="Euclid Circular B" panose="020B0504000000000000" pitchFamily="34" charset="0"/>
                <a:ea typeface="Euclid Circular B" panose="020B0504000000000000" pitchFamily="34" charset="0"/>
              </a:rPr>
              <a:t>Multi-Tenant</a:t>
            </a:r>
            <a:r>
              <a:rPr lang="en-US" sz="4600" noProof="0" dirty="0">
                <a:solidFill>
                  <a:srgbClr val="292D33"/>
                </a:solidFill>
                <a:latin typeface="Euclid Circular B" panose="020B0504000000000000" pitchFamily="34" charset="0"/>
                <a:ea typeface="Euclid Circular B" panose="020B0504000000000000" pitchFamily="34" charset="0"/>
              </a:rPr>
              <a:t> </a:t>
            </a:r>
            <a:br>
              <a:rPr lang="en-US" sz="4600" noProof="0" dirty="0">
                <a:solidFill>
                  <a:srgbClr val="292D33"/>
                </a:solidFill>
                <a:latin typeface="Euclid Circular B" panose="020B0504000000000000" pitchFamily="34" charset="0"/>
                <a:ea typeface="Euclid Circular B" panose="020B0504000000000000" pitchFamily="34" charset="0"/>
              </a:rPr>
            </a:br>
            <a:r>
              <a:rPr lang="en-US" sz="4600" noProof="0" dirty="0">
                <a:solidFill>
                  <a:srgbClr val="292D33"/>
                </a:solidFill>
                <a:latin typeface="Euclid Circular B" panose="020B0504000000000000" pitchFamily="34" charset="0"/>
                <a:ea typeface="Euclid Circular B" panose="020B0504000000000000" pitchFamily="34" charset="0"/>
              </a:rPr>
              <a:t>ASP.NET Core Application</a:t>
            </a:r>
            <a:endParaRPr lang="en-US" sz="4600" b="1" noProof="0" dirty="0">
              <a:solidFill>
                <a:srgbClr val="B84297"/>
              </a:solidFill>
              <a:latin typeface="Euclid Circular B" panose="020B0504000000000000" pitchFamily="34" charset="0"/>
              <a:ea typeface="Euclid Circular B" panose="020B0504000000000000" pitchFamily="34" charset="0"/>
            </a:endParaRPr>
          </a:p>
        </p:txBody>
      </p:sp>
      <p:grpSp>
        <p:nvGrpSpPr>
          <p:cNvPr id="8" name="Grup 8">
            <a:extLst>
              <a:ext uri="{FF2B5EF4-FFF2-40B4-BE49-F238E27FC236}">
                <a16:creationId xmlns:a16="http://schemas.microsoft.com/office/drawing/2014/main" id="{1497468A-6058-4CCA-A501-624BC3648B47}"/>
              </a:ext>
            </a:extLst>
          </p:cNvPr>
          <p:cNvGrpSpPr/>
          <p:nvPr/>
        </p:nvGrpSpPr>
        <p:grpSpPr>
          <a:xfrm>
            <a:off x="3490236" y="4655048"/>
            <a:ext cx="5211525" cy="1680063"/>
            <a:chOff x="1139481" y="5385757"/>
            <a:chExt cx="4343534" cy="1395449"/>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272032"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Ebicoglu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413912" y="5816815"/>
              <a:ext cx="3069103" cy="964391"/>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pPr>
                <a:lnSpc>
                  <a:spcPct val="150000"/>
                </a:lnSpc>
              </a:pPr>
              <a:r>
                <a:rPr lang="en-US" b="1" dirty="0">
                  <a:solidFill>
                    <a:srgbClr val="5B636F"/>
                  </a:solidFill>
                  <a:latin typeface="Poppins" panose="00000500000000000000"/>
                  <a:ea typeface="Euclid Circular B Light" panose="020B0304000000000000" pitchFamily="34" charset="0"/>
                </a:rPr>
                <a:t>alper.ebicoglu</a:t>
              </a:r>
              <a:r>
                <a:rPr lang="en-US" dirty="0">
                  <a:solidFill>
                    <a:srgbClr val="5B636F"/>
                  </a:solidFill>
                  <a:latin typeface="Poppins" panose="00000500000000000000"/>
                  <a:ea typeface="Euclid Circular B Light" panose="020B0304000000000000" pitchFamily="34" charset="0"/>
                </a:rPr>
                <a:t>@volosoft.com </a:t>
              </a:r>
            </a:p>
            <a:p>
              <a:pPr>
                <a:lnSpc>
                  <a:spcPct val="150000"/>
                </a:lnSpc>
              </a:pPr>
              <a:r>
                <a:rPr lang="en-US" dirty="0">
                  <a:solidFill>
                    <a:srgbClr val="5B636F"/>
                  </a:solidFill>
                  <a:latin typeface="Poppins" panose="00000500000000000000"/>
                  <a:ea typeface="Euclid Circular B Light" panose="020B0304000000000000" pitchFamily="34" charset="0"/>
                </a:rPr>
                <a:t>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pic>
        <p:nvPicPr>
          <p:cNvPr id="7" name="Picture 6">
            <a:extLst>
              <a:ext uri="{FF2B5EF4-FFF2-40B4-BE49-F238E27FC236}">
                <a16:creationId xmlns:a16="http://schemas.microsoft.com/office/drawing/2014/main" id="{9F809D19-4714-4DE5-870B-8632DB56E3F4}"/>
              </a:ext>
            </a:extLst>
          </p:cNvPr>
          <p:cNvPicPr>
            <a:picLocks noChangeAspect="1"/>
          </p:cNvPicPr>
          <p:nvPr/>
        </p:nvPicPr>
        <p:blipFill>
          <a:blip r:embed="rId5"/>
          <a:stretch>
            <a:fillRect/>
          </a:stretch>
        </p:blipFill>
        <p:spPr>
          <a:xfrm>
            <a:off x="3780357" y="517918"/>
            <a:ext cx="4631284" cy="14909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TextBox 8">
            <a:extLst>
              <a:ext uri="{FF2B5EF4-FFF2-40B4-BE49-F238E27FC236}">
                <a16:creationId xmlns:a16="http://schemas.microsoft.com/office/drawing/2014/main" id="{3414DF83-94B4-4361-937C-7BB34596F953}"/>
              </a:ext>
            </a:extLst>
          </p:cNvPr>
          <p:cNvSpPr txBox="1"/>
          <p:nvPr/>
        </p:nvSpPr>
        <p:spPr>
          <a:xfrm>
            <a:off x="838200" y="965592"/>
            <a:ext cx="10769600" cy="707886"/>
          </a:xfrm>
          <a:prstGeom prst="rect">
            <a:avLst/>
          </a:prstGeom>
          <a:noFill/>
        </p:spPr>
        <p:txBody>
          <a:bodyPr wrap="square">
            <a:spAutoFit/>
          </a:bodyPr>
          <a:lstStyle/>
          <a:p>
            <a:r>
              <a:rPr lang="en-US" sz="4000" b="1" i="0" noProof="0" dirty="0">
                <a:solidFill>
                  <a:srgbClr val="B84297"/>
                </a:solidFill>
                <a:effectLst/>
                <a:latin typeface="Euclid Circular B" panose="020B0504000000000000" pitchFamily="34" charset="0"/>
                <a:ea typeface="Euclid Circular B" panose="020B0504000000000000" pitchFamily="34" charset="0"/>
              </a:rPr>
              <a:t>1. Current User (claims)</a:t>
            </a:r>
          </a:p>
        </p:txBody>
      </p:sp>
      <p:sp>
        <p:nvSpPr>
          <p:cNvPr id="6" name="TextBox 5">
            <a:extLst>
              <a:ext uri="{FF2B5EF4-FFF2-40B4-BE49-F238E27FC236}">
                <a16:creationId xmlns:a16="http://schemas.microsoft.com/office/drawing/2014/main" id="{BC3733EA-6522-44EA-982A-272967F287E4}"/>
              </a:ext>
            </a:extLst>
          </p:cNvPr>
          <p:cNvSpPr txBox="1"/>
          <p:nvPr/>
        </p:nvSpPr>
        <p:spPr>
          <a:xfrm>
            <a:off x="1107988" y="4980964"/>
            <a:ext cx="10655301" cy="107721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200" dirty="0">
                <a:solidFill>
                  <a:schemeClr val="tx1"/>
                </a:solidFill>
                <a:latin typeface="Cascadia Mono" panose="020B0609020000020004" pitchFamily="49" charset="0"/>
              </a:rPr>
              <a:t>HttpContext.User.Identity.Claims</a:t>
            </a:r>
            <a:br>
              <a:rPr lang="en-US" sz="3200" dirty="0">
                <a:solidFill>
                  <a:schemeClr val="tx1"/>
                </a:solidFill>
                <a:latin typeface="Cascadia Mono" panose="020B0609020000020004" pitchFamily="49" charset="0"/>
              </a:rPr>
            </a:br>
            <a:r>
              <a:rPr lang="en-US" sz="3200" dirty="0">
                <a:solidFill>
                  <a:schemeClr val="tx1"/>
                </a:solidFill>
                <a:latin typeface="Cascadia Mono" panose="020B0609020000020004" pitchFamily="49" charset="0"/>
              </a:rPr>
              <a:t>.</a:t>
            </a:r>
            <a:r>
              <a:rPr lang="en-US" sz="3200" dirty="0">
                <a:solidFill>
                  <a:srgbClr val="000000"/>
                </a:solidFill>
                <a:latin typeface="Cascadia Mono" panose="020B0609020000020004" pitchFamily="49" charset="0"/>
              </a:rPr>
              <a:t>FirstOrDefault(c =&gt; c.Type == “TenantId”)</a:t>
            </a:r>
            <a:endParaRPr lang="en-US" sz="3200" dirty="0">
              <a:solidFill>
                <a:schemeClr val="tx1"/>
              </a:solidFill>
            </a:endParaRPr>
          </a:p>
        </p:txBody>
      </p:sp>
      <p:pic>
        <p:nvPicPr>
          <p:cNvPr id="4" name="Picture 3">
            <a:extLst>
              <a:ext uri="{FF2B5EF4-FFF2-40B4-BE49-F238E27FC236}">
                <a16:creationId xmlns:a16="http://schemas.microsoft.com/office/drawing/2014/main" id="{C2C7FD0C-F1B6-497E-8FC1-80DB73200F80}"/>
              </a:ext>
            </a:extLst>
          </p:cNvPr>
          <p:cNvPicPr>
            <a:picLocks noChangeAspect="1"/>
          </p:cNvPicPr>
          <p:nvPr/>
        </p:nvPicPr>
        <p:blipFill rotWithShape="1">
          <a:blip r:embed="rId4"/>
          <a:srcRect l="7739" t="21066" b="42398"/>
          <a:stretch/>
        </p:blipFill>
        <p:spPr>
          <a:xfrm>
            <a:off x="253998" y="2104107"/>
            <a:ext cx="11700000" cy="2380183"/>
          </a:xfrm>
          <a:prstGeom prst="rect">
            <a:avLst/>
          </a:prstGeom>
        </p:spPr>
      </p:pic>
      <p:cxnSp>
        <p:nvCxnSpPr>
          <p:cNvPr id="11" name="Straight Connector 10">
            <a:extLst>
              <a:ext uri="{FF2B5EF4-FFF2-40B4-BE49-F238E27FC236}">
                <a16:creationId xmlns:a16="http://schemas.microsoft.com/office/drawing/2014/main" id="{0D9F8BB6-8540-4B98-805F-F08C53B26600}"/>
              </a:ext>
            </a:extLst>
          </p:cNvPr>
          <p:cNvCxnSpPr>
            <a:cxnSpLocks/>
          </p:cNvCxnSpPr>
          <p:nvPr/>
        </p:nvCxnSpPr>
        <p:spPr>
          <a:xfrm>
            <a:off x="1107988" y="2923060"/>
            <a:ext cx="4149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780EDC-CB83-4614-A534-0E35D60FF2C0}"/>
              </a:ext>
            </a:extLst>
          </p:cNvPr>
          <p:cNvCxnSpPr>
            <a:cxnSpLocks/>
          </p:cNvCxnSpPr>
          <p:nvPr/>
        </p:nvCxnSpPr>
        <p:spPr>
          <a:xfrm>
            <a:off x="4829088" y="4040660"/>
            <a:ext cx="4911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531619-80B7-4F3F-B9CC-EBAB64295C85}"/>
              </a:ext>
            </a:extLst>
          </p:cNvPr>
          <p:cNvCxnSpPr>
            <a:cxnSpLocks/>
          </p:cNvCxnSpPr>
          <p:nvPr/>
        </p:nvCxnSpPr>
        <p:spPr>
          <a:xfrm>
            <a:off x="7251700" y="4040660"/>
            <a:ext cx="0" cy="9453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2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105842"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2. </a:t>
            </a:r>
            <a:r>
              <a:rPr lang="en-US" sz="4000" b="1" dirty="0">
                <a:solidFill>
                  <a:srgbClr val="B84297"/>
                </a:solidFill>
                <a:latin typeface="Euclid Circular B" panose="020B0504000000000000" pitchFamily="34" charset="0"/>
                <a:ea typeface="Euclid Circular B" panose="020B0504000000000000" pitchFamily="34" charset="0"/>
              </a:rPr>
              <a:t>Query String</a:t>
            </a:r>
            <a:endParaRPr lang="en-US" sz="4000" i="0" noProof="0" dirty="0">
              <a:effectLst/>
              <a:latin typeface="Euclid Circular B" panose="020B0504000000000000" pitchFamily="34" charset="0"/>
              <a:ea typeface="Euclid Circular B" panose="020B0504000000000000" pitchFamily="34" charset="0"/>
            </a:endParaRPr>
          </a:p>
        </p:txBody>
      </p:sp>
      <p:sp>
        <p:nvSpPr>
          <p:cNvPr id="10" name="Title 1">
            <a:extLst>
              <a:ext uri="{FF2B5EF4-FFF2-40B4-BE49-F238E27FC236}">
                <a16:creationId xmlns:a16="http://schemas.microsoft.com/office/drawing/2014/main" id="{97F39C48-93E3-4BFF-8540-CD6CA8E7E84A}"/>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FB4DC0D6-C80F-4B73-9CF0-3753F7A6DE01}"/>
              </a:ext>
            </a:extLst>
          </p:cNvPr>
          <p:cNvPicPr>
            <a:picLocks noChangeAspect="1"/>
          </p:cNvPicPr>
          <p:nvPr/>
        </p:nvPicPr>
        <p:blipFill>
          <a:blip r:embed="rId4"/>
          <a:stretch>
            <a:fillRect/>
          </a:stretch>
        </p:blipFill>
        <p:spPr>
          <a:xfrm>
            <a:off x="247958" y="1998792"/>
            <a:ext cx="11700000" cy="2766987"/>
          </a:xfrm>
          <a:prstGeom prst="rect">
            <a:avLst/>
          </a:prstGeom>
        </p:spPr>
      </p:pic>
      <p:cxnSp>
        <p:nvCxnSpPr>
          <p:cNvPr id="12" name="Straight Connector 11">
            <a:extLst>
              <a:ext uri="{FF2B5EF4-FFF2-40B4-BE49-F238E27FC236}">
                <a16:creationId xmlns:a16="http://schemas.microsoft.com/office/drawing/2014/main" id="{BACB925E-00A3-4E1B-8CFD-78190AE45102}"/>
              </a:ext>
            </a:extLst>
          </p:cNvPr>
          <p:cNvCxnSpPr>
            <a:cxnSpLocks/>
          </p:cNvCxnSpPr>
          <p:nvPr/>
        </p:nvCxnSpPr>
        <p:spPr>
          <a:xfrm>
            <a:off x="3089188" y="2491260"/>
            <a:ext cx="66517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9EBB48-6346-4C56-BDFA-D11AE9726DCD}"/>
              </a:ext>
            </a:extLst>
          </p:cNvPr>
          <p:cNvCxnSpPr>
            <a:cxnSpLocks/>
          </p:cNvCxnSpPr>
          <p:nvPr/>
        </p:nvCxnSpPr>
        <p:spPr>
          <a:xfrm>
            <a:off x="8978900" y="2491260"/>
            <a:ext cx="0" cy="24614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1B3D403-ECCD-4B35-B638-CA7F27384F68}"/>
              </a:ext>
            </a:extLst>
          </p:cNvPr>
          <p:cNvSpPr txBox="1"/>
          <p:nvPr/>
        </p:nvSpPr>
        <p:spPr>
          <a:xfrm>
            <a:off x="2260600" y="4952731"/>
            <a:ext cx="9486900"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tenantId=3</a:t>
            </a:r>
            <a:endParaRPr lang="en-US" sz="4000" dirty="0">
              <a:solidFill>
                <a:srgbClr val="FF0000"/>
              </a:solidFill>
            </a:endParaRPr>
          </a:p>
        </p:txBody>
      </p:sp>
    </p:spTree>
    <p:extLst>
      <p:ext uri="{BB962C8B-B14F-4D97-AF65-F5344CB8AC3E}">
        <p14:creationId xmlns:p14="http://schemas.microsoft.com/office/powerpoint/2010/main" val="414425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44C5937-A19D-4BAF-AA49-EBD4688913FA}"/>
              </a:ext>
            </a:extLst>
          </p:cNvPr>
          <p:cNvPicPr>
            <a:picLocks noChangeAspect="1"/>
          </p:cNvPicPr>
          <p:nvPr/>
        </p:nvPicPr>
        <p:blipFill>
          <a:blip r:embed="rId4"/>
          <a:stretch>
            <a:fillRect/>
          </a:stretch>
        </p:blipFill>
        <p:spPr>
          <a:xfrm>
            <a:off x="246000" y="1806038"/>
            <a:ext cx="11700000" cy="3149349"/>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0794998"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3. </a:t>
            </a:r>
            <a:r>
              <a:rPr lang="en-US" sz="4000" b="1" i="0" noProof="0" dirty="0">
                <a:solidFill>
                  <a:srgbClr val="B84297"/>
                </a:solidFill>
                <a:effectLst/>
                <a:latin typeface="Euclid Circular B" panose="020B0504000000000000" pitchFamily="34" charset="0"/>
                <a:ea typeface="Euclid Circular B" panose="020B0504000000000000" pitchFamily="34" charset="0"/>
              </a:rPr>
              <a:t>Route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4190A2AC-8E52-4532-8E18-322E92544A58}"/>
              </a:ext>
            </a:extLst>
          </p:cNvPr>
          <p:cNvSpPr txBox="1"/>
          <p:nvPr/>
        </p:nvSpPr>
        <p:spPr>
          <a:xfrm>
            <a:off x="3540554" y="5060548"/>
            <a:ext cx="8118044"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acme</a:t>
            </a:r>
            <a:r>
              <a:rPr lang="en-US" sz="4000" dirty="0">
                <a:solidFill>
                  <a:schemeClr val="tx1"/>
                </a:solidFill>
                <a:latin typeface="Cascadia Mono" panose="020B0609020000020004" pitchFamily="49" charset="0"/>
              </a:rPr>
              <a:t>/</a:t>
            </a:r>
            <a:endParaRPr lang="en-US" sz="4000" dirty="0">
              <a:solidFill>
                <a:schemeClr val="tx1"/>
              </a:solidFill>
            </a:endParaRPr>
          </a:p>
        </p:txBody>
      </p:sp>
      <p:sp>
        <p:nvSpPr>
          <p:cNvPr id="11" name="Title 1">
            <a:extLst>
              <a:ext uri="{FF2B5EF4-FFF2-40B4-BE49-F238E27FC236}">
                <a16:creationId xmlns:a16="http://schemas.microsoft.com/office/drawing/2014/main" id="{6A062E27-CF33-455D-9953-AF34971D77C7}"/>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2" name="Straight Connector 11">
            <a:extLst>
              <a:ext uri="{FF2B5EF4-FFF2-40B4-BE49-F238E27FC236}">
                <a16:creationId xmlns:a16="http://schemas.microsoft.com/office/drawing/2014/main" id="{FC954698-5914-4712-9E16-E4E2EEA3B7C9}"/>
              </a:ext>
            </a:extLst>
          </p:cNvPr>
          <p:cNvCxnSpPr>
            <a:cxnSpLocks/>
          </p:cNvCxnSpPr>
          <p:nvPr/>
        </p:nvCxnSpPr>
        <p:spPr>
          <a:xfrm>
            <a:off x="3647988" y="2288060"/>
            <a:ext cx="7985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5E68B6-2018-4436-A533-2FD3EA766EE7}"/>
              </a:ext>
            </a:extLst>
          </p:cNvPr>
          <p:cNvCxnSpPr>
            <a:cxnSpLocks/>
          </p:cNvCxnSpPr>
          <p:nvPr/>
        </p:nvCxnSpPr>
        <p:spPr>
          <a:xfrm>
            <a:off x="10579100" y="2288060"/>
            <a:ext cx="0" cy="29983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199" y="909867"/>
            <a:ext cx="10993677"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4. </a:t>
            </a:r>
            <a:r>
              <a:rPr lang="en-US" sz="4000" b="1" i="0" noProof="0" dirty="0">
                <a:solidFill>
                  <a:srgbClr val="B84297"/>
                </a:solidFill>
                <a:effectLst/>
                <a:latin typeface="Euclid Circular B" panose="020B0504000000000000" pitchFamily="34" charset="0"/>
                <a:ea typeface="Euclid Circular B" panose="020B0504000000000000" pitchFamily="34" charset="0"/>
              </a:rPr>
              <a:t>Header</a:t>
            </a:r>
            <a:endParaRPr lang="en-US" sz="4000" noProof="0" dirty="0">
              <a:solidFill>
                <a:srgbClr val="B84297"/>
              </a:solidFill>
              <a:latin typeface="Euclid Circular B" panose="020B0504000000000000" pitchFamily="34" charset="0"/>
              <a:ea typeface="Euclid Circular B" panose="020B0504000000000000" pitchFamily="34" charset="0"/>
            </a:endParaRPr>
          </a:p>
        </p:txBody>
      </p:sp>
      <p:sp>
        <p:nvSpPr>
          <p:cNvPr id="23" name="Title 1">
            <a:extLst>
              <a:ext uri="{FF2B5EF4-FFF2-40B4-BE49-F238E27FC236}">
                <a16:creationId xmlns:a16="http://schemas.microsoft.com/office/drawing/2014/main" id="{5E098C4E-3265-443B-B168-55C2999D090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2760D13-8571-4D69-842E-9F1F70B3CC1F}"/>
              </a:ext>
            </a:extLst>
          </p:cNvPr>
          <p:cNvPicPr>
            <a:picLocks noChangeAspect="1"/>
          </p:cNvPicPr>
          <p:nvPr/>
        </p:nvPicPr>
        <p:blipFill rotWithShape="1">
          <a:blip r:embed="rId4"/>
          <a:srcRect l="1035" t="78517" r="2060"/>
          <a:stretch/>
        </p:blipFill>
        <p:spPr>
          <a:xfrm>
            <a:off x="1887776" y="4633757"/>
            <a:ext cx="10058224" cy="1922234"/>
          </a:xfrm>
          <a:prstGeom prst="rect">
            <a:avLst/>
          </a:prstGeom>
          <a:ln>
            <a:noFill/>
          </a:ln>
          <a:effectLst/>
        </p:spPr>
      </p:pic>
      <p:pic>
        <p:nvPicPr>
          <p:cNvPr id="35" name="Picture 34">
            <a:extLst>
              <a:ext uri="{FF2B5EF4-FFF2-40B4-BE49-F238E27FC236}">
                <a16:creationId xmlns:a16="http://schemas.microsoft.com/office/drawing/2014/main" id="{59A052E2-B191-4628-AAF9-1BFA4F248DC3}"/>
              </a:ext>
            </a:extLst>
          </p:cNvPr>
          <p:cNvPicPr>
            <a:picLocks noChangeAspect="1"/>
          </p:cNvPicPr>
          <p:nvPr/>
        </p:nvPicPr>
        <p:blipFill>
          <a:blip r:embed="rId5"/>
          <a:stretch>
            <a:fillRect/>
          </a:stretch>
        </p:blipFill>
        <p:spPr>
          <a:xfrm>
            <a:off x="246000" y="1658589"/>
            <a:ext cx="11700000" cy="2804381"/>
          </a:xfrm>
          <a:prstGeom prst="rect">
            <a:avLst/>
          </a:prstGeom>
        </p:spPr>
      </p:pic>
      <p:cxnSp>
        <p:nvCxnSpPr>
          <p:cNvPr id="26" name="Straight Connector 25">
            <a:extLst>
              <a:ext uri="{FF2B5EF4-FFF2-40B4-BE49-F238E27FC236}">
                <a16:creationId xmlns:a16="http://schemas.microsoft.com/office/drawing/2014/main" id="{874F90DF-0650-4844-A33C-B9E83110BC28}"/>
              </a:ext>
            </a:extLst>
          </p:cNvPr>
          <p:cNvCxnSpPr>
            <a:cxnSpLocks/>
          </p:cNvCxnSpPr>
          <p:nvPr/>
        </p:nvCxnSpPr>
        <p:spPr>
          <a:xfrm>
            <a:off x="4219490" y="2122960"/>
            <a:ext cx="74137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20EAE1-6EAB-4C1D-9CA9-6F0584A02B16}"/>
              </a:ext>
            </a:extLst>
          </p:cNvPr>
          <p:cNvCxnSpPr>
            <a:cxnSpLocks/>
          </p:cNvCxnSpPr>
          <p:nvPr/>
        </p:nvCxnSpPr>
        <p:spPr>
          <a:xfrm>
            <a:off x="11125200" y="2161060"/>
            <a:ext cx="0" cy="30967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E6077-8728-445C-944D-A31D62076C09}"/>
              </a:ext>
            </a:extLst>
          </p:cNvPr>
          <p:cNvPicPr>
            <a:picLocks noChangeAspect="1"/>
          </p:cNvPicPr>
          <p:nvPr/>
        </p:nvPicPr>
        <p:blipFill>
          <a:blip r:embed="rId4"/>
          <a:stretch>
            <a:fillRect/>
          </a:stretch>
        </p:blipFill>
        <p:spPr>
          <a:xfrm>
            <a:off x="246000" y="1656038"/>
            <a:ext cx="11700000" cy="2893717"/>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214100"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5. </a:t>
            </a:r>
            <a:r>
              <a:rPr lang="en-US" sz="4000" b="1" i="0" noProof="0" dirty="0">
                <a:solidFill>
                  <a:srgbClr val="B84297"/>
                </a:solidFill>
                <a:effectLst/>
                <a:latin typeface="Euclid Circular B" panose="020B0504000000000000" pitchFamily="34" charset="0"/>
                <a:ea typeface="Euclid Circular B" panose="020B0504000000000000" pitchFamily="34" charset="0"/>
              </a:rPr>
              <a:t>Cookie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20" name="Picture 19">
            <a:extLst>
              <a:ext uri="{FF2B5EF4-FFF2-40B4-BE49-F238E27FC236}">
                <a16:creationId xmlns:a16="http://schemas.microsoft.com/office/drawing/2014/main" id="{B2031D77-0714-4F56-B7BB-C4032558F476}"/>
              </a:ext>
            </a:extLst>
          </p:cNvPr>
          <p:cNvPicPr>
            <a:picLocks noChangeAspect="1"/>
          </p:cNvPicPr>
          <p:nvPr/>
        </p:nvPicPr>
        <p:blipFill rotWithShape="1">
          <a:blip r:embed="rId5"/>
          <a:srcRect t="69472"/>
          <a:stretch/>
        </p:blipFill>
        <p:spPr>
          <a:xfrm>
            <a:off x="3183860" y="4710383"/>
            <a:ext cx="8762140" cy="1688626"/>
          </a:xfrm>
          <a:prstGeom prst="rect">
            <a:avLst/>
          </a:prstGeom>
          <a:ln>
            <a:noFill/>
          </a:ln>
          <a:effectLst/>
        </p:spPr>
      </p:pic>
      <p:sp>
        <p:nvSpPr>
          <p:cNvPr id="10" name="Title 1">
            <a:extLst>
              <a:ext uri="{FF2B5EF4-FFF2-40B4-BE49-F238E27FC236}">
                <a16:creationId xmlns:a16="http://schemas.microsoft.com/office/drawing/2014/main" id="{D8F17CBC-E410-4161-B571-09C2851A3DCB}"/>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3" name="Straight Connector 12">
            <a:extLst>
              <a:ext uri="{FF2B5EF4-FFF2-40B4-BE49-F238E27FC236}">
                <a16:creationId xmlns:a16="http://schemas.microsoft.com/office/drawing/2014/main" id="{2CFF7238-1DD7-42A0-B504-0E0EAB762FAF}"/>
              </a:ext>
            </a:extLst>
          </p:cNvPr>
          <p:cNvCxnSpPr>
            <a:cxnSpLocks/>
          </p:cNvCxnSpPr>
          <p:nvPr/>
        </p:nvCxnSpPr>
        <p:spPr>
          <a:xfrm>
            <a:off x="3940090" y="2135660"/>
            <a:ext cx="78074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722143-783A-4140-BC28-F7303E841076}"/>
              </a:ext>
            </a:extLst>
          </p:cNvPr>
          <p:cNvCxnSpPr>
            <a:cxnSpLocks/>
          </p:cNvCxnSpPr>
          <p:nvPr/>
        </p:nvCxnSpPr>
        <p:spPr>
          <a:xfrm>
            <a:off x="10858500" y="2135660"/>
            <a:ext cx="0" cy="2906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3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0CC2F2-9711-4C5B-BAD8-798E074E3F85}"/>
              </a:ext>
            </a:extLst>
          </p:cNvPr>
          <p:cNvPicPr>
            <a:picLocks noChangeAspect="1"/>
          </p:cNvPicPr>
          <p:nvPr/>
        </p:nvPicPr>
        <p:blipFill>
          <a:blip r:embed="rId4"/>
          <a:stretch>
            <a:fillRect/>
          </a:stretch>
        </p:blipFill>
        <p:spPr>
          <a:xfrm>
            <a:off x="246000" y="1671161"/>
            <a:ext cx="11700000" cy="3991981"/>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36571"/>
            <a:ext cx="8485942"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6. </a:t>
            </a:r>
            <a:r>
              <a:rPr lang="en-US" sz="4000" b="1" i="0" noProof="0" dirty="0">
                <a:solidFill>
                  <a:srgbClr val="B84297"/>
                </a:solidFill>
                <a:effectLst/>
                <a:latin typeface="Euclid Circular B" panose="020B0504000000000000" pitchFamily="34" charset="0"/>
                <a:ea typeface="Euclid Circular B" panose="020B0504000000000000" pitchFamily="34" charset="0"/>
              </a:rPr>
              <a:t>Domain</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18" name="TextBox 17">
            <a:extLst>
              <a:ext uri="{FF2B5EF4-FFF2-40B4-BE49-F238E27FC236}">
                <a16:creationId xmlns:a16="http://schemas.microsoft.com/office/drawing/2014/main" id="{ACBF2840-5853-4D72-93EF-7EA0DD56C853}"/>
              </a:ext>
            </a:extLst>
          </p:cNvPr>
          <p:cNvSpPr txBox="1"/>
          <p:nvPr/>
        </p:nvSpPr>
        <p:spPr>
          <a:xfrm>
            <a:off x="4940301" y="5745533"/>
            <a:ext cx="6908799" cy="64633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600" dirty="0">
                <a:solidFill>
                  <a:schemeClr val="tx1"/>
                </a:solidFill>
                <a:latin typeface="Cascadia Mono" panose="020B0609020000020004" pitchFamily="49" charset="0"/>
              </a:rPr>
              <a:t>https://</a:t>
            </a:r>
            <a:r>
              <a:rPr lang="en-US" sz="3600" b="1" dirty="0">
                <a:solidFill>
                  <a:srgbClr val="FF0000"/>
                </a:solidFill>
                <a:latin typeface="Cascadia Mono" panose="020B0609020000020004" pitchFamily="49" charset="0"/>
              </a:rPr>
              <a:t>acme</a:t>
            </a:r>
            <a:r>
              <a:rPr lang="en-US" sz="3600" dirty="0">
                <a:solidFill>
                  <a:schemeClr val="tx1"/>
                </a:solidFill>
                <a:latin typeface="Cascadia Mono" panose="020B0609020000020004" pitchFamily="49" charset="0"/>
              </a:rPr>
              <a:t>.fabrikam.com</a:t>
            </a:r>
            <a:endParaRPr lang="en-US" sz="3600" dirty="0">
              <a:solidFill>
                <a:schemeClr val="tx1"/>
              </a:solidFill>
            </a:endParaRPr>
          </a:p>
        </p:txBody>
      </p:sp>
      <p:sp>
        <p:nvSpPr>
          <p:cNvPr id="12" name="Title 1">
            <a:extLst>
              <a:ext uri="{FF2B5EF4-FFF2-40B4-BE49-F238E27FC236}">
                <a16:creationId xmlns:a16="http://schemas.microsoft.com/office/drawing/2014/main" id="{A75DE088-97E3-4733-A7E7-C90E255AE39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098FA50-D759-419C-B4D2-28A1421AD57A}"/>
              </a:ext>
            </a:extLst>
          </p:cNvPr>
          <p:cNvCxnSpPr>
            <a:cxnSpLocks/>
          </p:cNvCxnSpPr>
          <p:nvPr/>
        </p:nvCxnSpPr>
        <p:spPr>
          <a:xfrm>
            <a:off x="4333790" y="2770660"/>
            <a:ext cx="72740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CC0E6B-B33A-4A37-9D3F-FA312E3BB040}"/>
              </a:ext>
            </a:extLst>
          </p:cNvPr>
          <p:cNvCxnSpPr>
            <a:cxnSpLocks/>
          </p:cNvCxnSpPr>
          <p:nvPr/>
        </p:nvCxnSpPr>
        <p:spPr>
          <a:xfrm>
            <a:off x="10515600" y="2770660"/>
            <a:ext cx="0" cy="29748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2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 Isolation</a:t>
            </a:r>
          </a:p>
        </p:txBody>
      </p:sp>
      <p:sp>
        <p:nvSpPr>
          <p:cNvPr id="3" name="Title 1">
            <a:extLst>
              <a:ext uri="{FF2B5EF4-FFF2-40B4-BE49-F238E27FC236}">
                <a16:creationId xmlns:a16="http://schemas.microsoft.com/office/drawing/2014/main" id="{CBBD70D3-9258-4B39-93C0-47734C360EE3}"/>
              </a:ext>
            </a:extLst>
          </p:cNvPr>
          <p:cNvSpPr txBox="1">
            <a:spLocks/>
          </p:cNvSpPr>
          <p:nvPr/>
        </p:nvSpPr>
        <p:spPr>
          <a:xfrm>
            <a:off x="521368" y="1898650"/>
            <a:ext cx="11670632"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91271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 — Traditional way</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3CB7ACEE-2528-400D-8A54-5D29E372DF45}"/>
              </a:ext>
            </a:extLst>
          </p:cNvPr>
          <p:cNvPicPr>
            <a:picLocks noChangeAspect="1"/>
          </p:cNvPicPr>
          <p:nvPr/>
        </p:nvPicPr>
        <p:blipFill>
          <a:blip r:embed="rId4"/>
          <a:stretch>
            <a:fillRect/>
          </a:stretch>
        </p:blipFill>
        <p:spPr>
          <a:xfrm>
            <a:off x="238668" y="1425452"/>
            <a:ext cx="11700000" cy="2898361"/>
          </a:xfrm>
          <a:prstGeom prst="rect">
            <a:avLst/>
          </a:prstGeom>
        </p:spPr>
      </p:pic>
      <p:sp>
        <p:nvSpPr>
          <p:cNvPr id="4" name="Rectangle 3">
            <a:extLst>
              <a:ext uri="{FF2B5EF4-FFF2-40B4-BE49-F238E27FC236}">
                <a16:creationId xmlns:a16="http://schemas.microsoft.com/office/drawing/2014/main" id="{B5E7DC4E-9DEE-41F0-91DD-A6AD592BAECF}"/>
              </a:ext>
            </a:extLst>
          </p:cNvPr>
          <p:cNvSpPr/>
          <p:nvPr/>
        </p:nvSpPr>
        <p:spPr>
          <a:xfrm>
            <a:off x="5330334" y="5156200"/>
            <a:ext cx="4579332" cy="10032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600" dirty="0">
                <a:solidFill>
                  <a:srgbClr val="292D33"/>
                </a:solidFill>
                <a:latin typeface="Euclid Circular B" panose="020B0504000000000000" pitchFamily="34" charset="0"/>
                <a:ea typeface="Euclid Circular B" panose="020B0504000000000000" pitchFamily="34" charset="0"/>
              </a:rPr>
              <a:t>You normally do this </a:t>
            </a:r>
          </a:p>
        </p:txBody>
      </p:sp>
      <p:cxnSp>
        <p:nvCxnSpPr>
          <p:cNvPr id="8" name="Straight Connector 7">
            <a:extLst>
              <a:ext uri="{FF2B5EF4-FFF2-40B4-BE49-F238E27FC236}">
                <a16:creationId xmlns:a16="http://schemas.microsoft.com/office/drawing/2014/main" id="{24DE22A3-AC18-44A2-80B2-4F4584CD8ADA}"/>
              </a:ext>
            </a:extLst>
          </p:cNvPr>
          <p:cNvCxnSpPr>
            <a:cxnSpLocks/>
          </p:cNvCxnSpPr>
          <p:nvPr/>
        </p:nvCxnSpPr>
        <p:spPr>
          <a:xfrm>
            <a:off x="5400590" y="3926360"/>
            <a:ext cx="50388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5CB661-5FD6-498D-BA80-8715CD2A97A1}"/>
              </a:ext>
            </a:extLst>
          </p:cNvPr>
          <p:cNvCxnSpPr>
            <a:cxnSpLocks/>
          </p:cNvCxnSpPr>
          <p:nvPr/>
        </p:nvCxnSpPr>
        <p:spPr>
          <a:xfrm>
            <a:off x="7620000" y="3951760"/>
            <a:ext cx="0" cy="12044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48946"/>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23FC6210-3801-4120-A6B4-9641FD2DA677}"/>
              </a:ext>
            </a:extLst>
          </p:cNvPr>
          <p:cNvPicPr>
            <a:picLocks noChangeAspect="1"/>
          </p:cNvPicPr>
          <p:nvPr/>
        </p:nvPicPr>
        <p:blipFill>
          <a:blip r:embed="rId4"/>
          <a:stretch>
            <a:fillRect/>
          </a:stretch>
        </p:blipFill>
        <p:spPr>
          <a:xfrm>
            <a:off x="246000" y="1870283"/>
            <a:ext cx="11700000" cy="3117434"/>
          </a:xfrm>
          <a:prstGeom prst="rect">
            <a:avLst/>
          </a:prstGeom>
        </p:spPr>
      </p:pic>
      <p:cxnSp>
        <p:nvCxnSpPr>
          <p:cNvPr id="7" name="Straight Connector 6">
            <a:extLst>
              <a:ext uri="{FF2B5EF4-FFF2-40B4-BE49-F238E27FC236}">
                <a16:creationId xmlns:a16="http://schemas.microsoft.com/office/drawing/2014/main" id="{63FBB98E-4CA9-4D86-89FC-00B26BE400A7}"/>
              </a:ext>
            </a:extLst>
          </p:cNvPr>
          <p:cNvCxnSpPr>
            <a:cxnSpLocks/>
          </p:cNvCxnSpPr>
          <p:nvPr/>
        </p:nvCxnSpPr>
        <p:spPr>
          <a:xfrm>
            <a:off x="3063790" y="3638576"/>
            <a:ext cx="3540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32A52E8-233F-48B5-9EA0-494842D56128}"/>
              </a:ext>
            </a:extLst>
          </p:cNvPr>
          <p:cNvGrpSpPr/>
          <p:nvPr/>
        </p:nvGrpSpPr>
        <p:grpSpPr>
          <a:xfrm>
            <a:off x="6719410" y="2452420"/>
            <a:ext cx="5027655" cy="658340"/>
            <a:chOff x="6604000" y="1919760"/>
            <a:chExt cx="5027655" cy="658340"/>
          </a:xfrm>
        </p:grpSpPr>
        <p:cxnSp>
          <p:nvCxnSpPr>
            <p:cNvPr id="10" name="Straight Connector 9">
              <a:extLst>
                <a:ext uri="{FF2B5EF4-FFF2-40B4-BE49-F238E27FC236}">
                  <a16:creationId xmlns:a16="http://schemas.microsoft.com/office/drawing/2014/main" id="{DCE8F4AC-33B8-4B79-942F-FF86BA132EC6}"/>
                </a:ext>
              </a:extLst>
            </p:cNvPr>
            <p:cNvCxnSpPr>
              <a:cxnSpLocks/>
            </p:cNvCxnSpPr>
            <p:nvPr/>
          </p:nvCxnSpPr>
          <p:spPr>
            <a:xfrm>
              <a:off x="8586745" y="1919760"/>
              <a:ext cx="30449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909208-F98B-4FD1-B8C1-87C3D310F34B}"/>
                </a:ext>
              </a:extLst>
            </p:cNvPr>
            <p:cNvCxnSpPr>
              <a:cxnSpLocks/>
            </p:cNvCxnSpPr>
            <p:nvPr/>
          </p:nvCxnSpPr>
          <p:spPr>
            <a:xfrm flipH="1">
              <a:off x="6604000" y="1919760"/>
              <a:ext cx="3505200" cy="6583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4490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4962FC-BC66-40E7-90DB-3F6CCBFC542B}"/>
              </a:ext>
            </a:extLst>
          </p:cNvPr>
          <p:cNvPicPr>
            <a:picLocks noChangeAspect="1"/>
          </p:cNvPicPr>
          <p:nvPr/>
        </p:nvPicPr>
        <p:blipFill>
          <a:blip r:embed="rId4"/>
          <a:stretch>
            <a:fillRect/>
          </a:stretch>
        </p:blipFill>
        <p:spPr>
          <a:xfrm>
            <a:off x="484867" y="1012825"/>
            <a:ext cx="11308897" cy="55383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2" name="Title 1">
            <a:extLst>
              <a:ext uri="{FF2B5EF4-FFF2-40B4-BE49-F238E27FC236}">
                <a16:creationId xmlns:a16="http://schemas.microsoft.com/office/drawing/2014/main" id="{71A78977-F596-43C6-8716-4FA97D58A840}"/>
              </a:ext>
            </a:extLst>
          </p:cNvPr>
          <p:cNvSpPr txBox="1">
            <a:spLocks/>
          </p:cNvSpPr>
          <p:nvPr/>
        </p:nvSpPr>
        <p:spPr>
          <a:xfrm>
            <a:off x="1013255" y="3067051"/>
            <a:ext cx="10602095" cy="208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Soft delete:</a:t>
            </a:r>
            <a:r>
              <a:rPr lang="en-US" sz="3600" u="sng" dirty="0">
                <a:solidFill>
                  <a:srgbClr val="292D33"/>
                </a:solidFill>
                <a:latin typeface="Euclid Circular B" panose="020B0504000000000000" pitchFamily="34" charset="0"/>
                <a:ea typeface="Euclid Circular B" panose="020B0504000000000000" pitchFamily="34" charset="0"/>
              </a:rPr>
              <a:t> </a:t>
            </a:r>
            <a:r>
              <a:rPr lang="en-US" sz="3600" dirty="0">
                <a:solidFill>
                  <a:srgbClr val="292D33"/>
                </a:solidFill>
                <a:latin typeface="Euclid Circular B" panose="020B0504000000000000" pitchFamily="34" charset="0"/>
                <a:ea typeface="Euclid Circular B" panose="020B0504000000000000" pitchFamily="34" charset="0"/>
              </a:rPr>
              <a:t> An entity type defines an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IsDeleted</a:t>
            </a:r>
            <a:r>
              <a:rPr lang="en-US" sz="3600" dirty="0">
                <a:solidFill>
                  <a:srgbClr val="292D33"/>
                </a:solidFill>
                <a:latin typeface="Euclid Circular B" panose="020B0504000000000000" pitchFamily="34" charset="0"/>
                <a:ea typeface="Euclid Circular B" panose="020B0504000000000000" pitchFamily="34" charset="0"/>
              </a:rPr>
              <a:t> property.</a:t>
            </a:r>
          </a:p>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Multi-tenancy:</a:t>
            </a:r>
            <a:r>
              <a:rPr lang="en-US" sz="3600" dirty="0">
                <a:solidFill>
                  <a:srgbClr val="292D33"/>
                </a:solidFill>
                <a:latin typeface="Euclid Circular B" panose="020B0504000000000000" pitchFamily="34" charset="0"/>
                <a:ea typeface="Euclid Circular B" panose="020B0504000000000000" pitchFamily="34" charset="0"/>
              </a:rPr>
              <a:t> An entity type defines a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TenantId</a:t>
            </a:r>
            <a:r>
              <a:rPr lang="en-US" sz="3600" dirty="0">
                <a:solidFill>
                  <a:srgbClr val="292D33"/>
                </a:solidFill>
                <a:latin typeface="Euclid Circular B" panose="020B0504000000000000" pitchFamily="34" charset="0"/>
                <a:ea typeface="Euclid Circular B" panose="020B0504000000000000" pitchFamily="34" charset="0"/>
              </a:rPr>
              <a:t> property.</a:t>
            </a:r>
          </a:p>
        </p:txBody>
      </p:sp>
      <p:cxnSp>
        <p:nvCxnSpPr>
          <p:cNvPr id="16" name="Connector: Elbow 15">
            <a:extLst>
              <a:ext uri="{FF2B5EF4-FFF2-40B4-BE49-F238E27FC236}">
                <a16:creationId xmlns:a16="http://schemas.microsoft.com/office/drawing/2014/main" id="{A3A577E2-17E3-47BB-B9FA-3097FBF1B59F}"/>
              </a:ext>
            </a:extLst>
          </p:cNvPr>
          <p:cNvCxnSpPr>
            <a:cxnSpLocks/>
          </p:cNvCxnSpPr>
          <p:nvPr/>
        </p:nvCxnSpPr>
        <p:spPr>
          <a:xfrm rot="16200000" flipV="1">
            <a:off x="3149058" y="5137744"/>
            <a:ext cx="1254639" cy="1230708"/>
          </a:xfrm>
          <a:prstGeom prst="bentConnector3">
            <a:avLst>
              <a:gd name="adj1" fmla="val 2725"/>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9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64B11D8-89C7-4CC7-BB95-EA6A16C4BC53}"/>
              </a:ext>
            </a:extLst>
          </p:cNvPr>
          <p:cNvPicPr>
            <a:picLocks noChangeAspect="1"/>
          </p:cNvPicPr>
          <p:nvPr/>
        </p:nvPicPr>
        <p:blipFill>
          <a:blip r:embed="rId4"/>
          <a:stretch>
            <a:fillRect/>
          </a:stretch>
        </p:blipFill>
        <p:spPr>
          <a:xfrm>
            <a:off x="257175" y="1615137"/>
            <a:ext cx="11677650" cy="4486275"/>
          </a:xfrm>
          <a:prstGeom prst="rect">
            <a:avLst/>
          </a:prstGeom>
        </p:spPr>
      </p:pic>
      <p:pic>
        <p:nvPicPr>
          <p:cNvPr id="15" name="Picture 14">
            <a:extLst>
              <a:ext uri="{FF2B5EF4-FFF2-40B4-BE49-F238E27FC236}">
                <a16:creationId xmlns:a16="http://schemas.microsoft.com/office/drawing/2014/main" id="{908E49C1-B3C0-4B37-9773-FDC540070B06}"/>
              </a:ext>
            </a:extLst>
          </p:cNvPr>
          <p:cNvPicPr>
            <a:picLocks noChangeAspect="1"/>
          </p:cNvPicPr>
          <p:nvPr/>
        </p:nvPicPr>
        <p:blipFill>
          <a:blip r:embed="rId5"/>
          <a:stretch>
            <a:fillRect/>
          </a:stretch>
        </p:blipFill>
        <p:spPr>
          <a:xfrm>
            <a:off x="3482412" y="3037270"/>
            <a:ext cx="8230951" cy="3064142"/>
          </a:xfrm>
          <a:prstGeom prst="rect">
            <a:avLst/>
          </a:prstGeom>
        </p:spPr>
      </p:pic>
      <p:sp>
        <p:nvSpPr>
          <p:cNvPr id="7" name="Title 1">
            <a:extLst>
              <a:ext uri="{FF2B5EF4-FFF2-40B4-BE49-F238E27FC236}">
                <a16:creationId xmlns:a16="http://schemas.microsoft.com/office/drawing/2014/main" id="{EE13BC2A-46BB-4A03-AE62-493EC7B72BFE}"/>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on </a:t>
            </a:r>
          </a:p>
        </p:txBody>
      </p:sp>
      <p:pic>
        <p:nvPicPr>
          <p:cNvPr id="8" name="Picture 7">
            <a:extLst>
              <a:ext uri="{FF2B5EF4-FFF2-40B4-BE49-F238E27FC236}">
                <a16:creationId xmlns:a16="http://schemas.microsoft.com/office/drawing/2014/main" id="{C0DEBB60-3129-418C-919B-44676C6321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8029" y="449189"/>
            <a:ext cx="2478769" cy="657023"/>
          </a:xfrm>
          <a:prstGeom prst="rect">
            <a:avLst/>
          </a:prstGeom>
        </p:spPr>
      </p:pic>
      <p:pic>
        <p:nvPicPr>
          <p:cNvPr id="6" name="Picture 5">
            <a:extLst>
              <a:ext uri="{FF2B5EF4-FFF2-40B4-BE49-F238E27FC236}">
                <a16:creationId xmlns:a16="http://schemas.microsoft.com/office/drawing/2014/main" id="{2BE59FDA-AF3E-4FF2-8D74-A9C25EBEB2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56" y="503356"/>
            <a:ext cx="2314598" cy="620842"/>
          </a:xfrm>
          <a:prstGeom prst="rect">
            <a:avLst/>
          </a:prstGeom>
        </p:spPr>
      </p:pic>
      <p:cxnSp>
        <p:nvCxnSpPr>
          <p:cNvPr id="19" name="Straight Connector 18">
            <a:extLst>
              <a:ext uri="{FF2B5EF4-FFF2-40B4-BE49-F238E27FC236}">
                <a16:creationId xmlns:a16="http://schemas.microsoft.com/office/drawing/2014/main" id="{A5C0C1BE-B01E-4807-B19D-41A1D24ADA94}"/>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D57AFEFE-9DA6-4E84-BF8F-5D2B263B2760}"/>
              </a:ext>
            </a:extLst>
          </p:cNvPr>
          <p:cNvCxnSpPr/>
          <p:nvPr/>
        </p:nvCxnSpPr>
        <p:spPr>
          <a:xfrm>
            <a:off x="377492" y="1369667"/>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16" name="Picture 15">
            <a:extLst>
              <a:ext uri="{FF2B5EF4-FFF2-40B4-BE49-F238E27FC236}">
                <a16:creationId xmlns:a16="http://schemas.microsoft.com/office/drawing/2014/main" id="{B9169DA1-8A46-4136-B394-7B09F0A635CD}"/>
              </a:ext>
            </a:extLst>
          </p:cNvPr>
          <p:cNvPicPr>
            <a:picLocks noChangeAspect="1"/>
          </p:cNvPicPr>
          <p:nvPr/>
        </p:nvPicPr>
        <p:blipFill>
          <a:blip r:embed="rId8"/>
          <a:stretch>
            <a:fillRect/>
          </a:stretch>
        </p:blipFill>
        <p:spPr>
          <a:xfrm>
            <a:off x="377492" y="4079135"/>
            <a:ext cx="4657725" cy="2457450"/>
          </a:xfrm>
          <a:prstGeom prst="rect">
            <a:avLst/>
          </a:prstGeom>
          <a:ln w="38100" cap="sq">
            <a:solidFill>
              <a:schemeClr val="bg1">
                <a:lumMod val="75000"/>
              </a:schemeClr>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739CD5E2-54C6-4BB3-B6CC-8469508B74B7}"/>
              </a:ext>
            </a:extLst>
          </p:cNvPr>
          <p:cNvPicPr>
            <a:picLocks noChangeAspect="1"/>
          </p:cNvPicPr>
          <p:nvPr/>
        </p:nvPicPr>
        <p:blipFill>
          <a:blip r:embed="rId9"/>
          <a:stretch>
            <a:fillRect/>
          </a:stretch>
        </p:blipFill>
        <p:spPr>
          <a:xfrm>
            <a:off x="3387392" y="5405115"/>
            <a:ext cx="1647825" cy="1095375"/>
          </a:xfrm>
          <a:prstGeom prst="rect">
            <a:avLst/>
          </a:prstGeom>
        </p:spPr>
      </p:pic>
      <p:pic>
        <p:nvPicPr>
          <p:cNvPr id="13" name="Picture 12">
            <a:extLst>
              <a:ext uri="{FF2B5EF4-FFF2-40B4-BE49-F238E27FC236}">
                <a16:creationId xmlns:a16="http://schemas.microsoft.com/office/drawing/2014/main" id="{C5057AE8-9C3F-426F-850E-879E2B077404}"/>
              </a:ext>
            </a:extLst>
          </p:cNvPr>
          <p:cNvPicPr>
            <a:picLocks noChangeAspect="1"/>
          </p:cNvPicPr>
          <p:nvPr/>
        </p:nvPicPr>
        <p:blipFill>
          <a:blip r:embed="rId10"/>
          <a:stretch>
            <a:fillRect/>
          </a:stretch>
        </p:blipFill>
        <p:spPr>
          <a:xfrm>
            <a:off x="2665410" y="5405115"/>
            <a:ext cx="581025" cy="352425"/>
          </a:xfrm>
          <a:prstGeom prst="rect">
            <a:avLst/>
          </a:prstGeom>
        </p:spPr>
      </p:pic>
      <p:pic>
        <p:nvPicPr>
          <p:cNvPr id="4" name="Picture 3">
            <a:extLst>
              <a:ext uri="{FF2B5EF4-FFF2-40B4-BE49-F238E27FC236}">
                <a16:creationId xmlns:a16="http://schemas.microsoft.com/office/drawing/2014/main" id="{F62DCE42-07B7-4B3D-9936-5FBD4FA9729D}"/>
              </a:ext>
            </a:extLst>
          </p:cNvPr>
          <p:cNvPicPr>
            <a:picLocks noChangeAspect="1"/>
          </p:cNvPicPr>
          <p:nvPr/>
        </p:nvPicPr>
        <p:blipFill>
          <a:blip r:embed="rId11"/>
          <a:stretch>
            <a:fillRect/>
          </a:stretch>
        </p:blipFill>
        <p:spPr>
          <a:xfrm>
            <a:off x="10059985" y="2168902"/>
            <a:ext cx="1733550" cy="371475"/>
          </a:xfrm>
          <a:prstGeom prst="rect">
            <a:avLst/>
          </a:prstGeom>
        </p:spPr>
      </p:pic>
      <p:pic>
        <p:nvPicPr>
          <p:cNvPr id="17" name="Picture 16">
            <a:extLst>
              <a:ext uri="{FF2B5EF4-FFF2-40B4-BE49-F238E27FC236}">
                <a16:creationId xmlns:a16="http://schemas.microsoft.com/office/drawing/2014/main" id="{734C4944-5D9D-4648-A6B8-3D123B29C182}"/>
              </a:ext>
            </a:extLst>
          </p:cNvPr>
          <p:cNvPicPr>
            <a:picLocks noChangeAspect="1"/>
          </p:cNvPicPr>
          <p:nvPr/>
        </p:nvPicPr>
        <p:blipFill>
          <a:blip r:embed="rId12"/>
          <a:stretch>
            <a:fillRect/>
          </a:stretch>
        </p:blipFill>
        <p:spPr>
          <a:xfrm>
            <a:off x="10313188" y="3094142"/>
            <a:ext cx="1400175" cy="1295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a:extLst>
              <a:ext uri="{FF2B5EF4-FFF2-40B4-BE49-F238E27FC236}">
                <a16:creationId xmlns:a16="http://schemas.microsoft.com/office/drawing/2014/main" id="{29DF1F87-7642-4DF2-9A30-0C3FB061228A}"/>
              </a:ext>
            </a:extLst>
          </p:cNvPr>
          <p:cNvPicPr>
            <a:picLocks noChangeAspect="1"/>
          </p:cNvPicPr>
          <p:nvPr/>
        </p:nvPicPr>
        <p:blipFill>
          <a:blip r:embed="rId13"/>
          <a:stretch>
            <a:fillRect/>
          </a:stretch>
        </p:blipFill>
        <p:spPr>
          <a:xfrm>
            <a:off x="3414880" y="5451738"/>
            <a:ext cx="1571625" cy="1066800"/>
          </a:xfrm>
          <a:prstGeom prst="rect">
            <a:avLst/>
          </a:prstGeom>
        </p:spPr>
      </p:pic>
      <p:pic>
        <p:nvPicPr>
          <p:cNvPr id="23" name="Picture 22">
            <a:extLst>
              <a:ext uri="{FF2B5EF4-FFF2-40B4-BE49-F238E27FC236}">
                <a16:creationId xmlns:a16="http://schemas.microsoft.com/office/drawing/2014/main" id="{C6ADF61F-5C18-42D7-8587-A7ADA75EB43D}"/>
              </a:ext>
            </a:extLst>
          </p:cNvPr>
          <p:cNvPicPr>
            <a:picLocks noChangeAspect="1"/>
          </p:cNvPicPr>
          <p:nvPr/>
        </p:nvPicPr>
        <p:blipFill rotWithShape="1">
          <a:blip r:embed="rId14"/>
          <a:srcRect b="16144"/>
          <a:stretch/>
        </p:blipFill>
        <p:spPr>
          <a:xfrm>
            <a:off x="721886" y="5347124"/>
            <a:ext cx="2587038" cy="352425"/>
          </a:xfrm>
          <a:prstGeom prst="rect">
            <a:avLst/>
          </a:prstGeom>
        </p:spPr>
      </p:pic>
    </p:spTree>
    <p:extLst>
      <p:ext uri="{BB962C8B-B14F-4D97-AF65-F5344CB8AC3E}">
        <p14:creationId xmlns:p14="http://schemas.microsoft.com/office/powerpoint/2010/main" val="21999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B7ADFB-BC5D-4001-B9F0-8D82A3AE9F85}"/>
              </a:ext>
            </a:extLst>
          </p:cNvPr>
          <p:cNvPicPr>
            <a:picLocks noChangeAspect="1"/>
          </p:cNvPicPr>
          <p:nvPr/>
        </p:nvPicPr>
        <p:blipFill>
          <a:blip r:embed="rId4"/>
          <a:stretch>
            <a:fillRect/>
          </a:stretch>
        </p:blipFill>
        <p:spPr>
          <a:xfrm>
            <a:off x="373159" y="1137556"/>
            <a:ext cx="11418851" cy="5251450"/>
          </a:xfrm>
          <a:prstGeom prst="rect">
            <a:avLst/>
          </a:prstGeom>
          <a:ln>
            <a:noFill/>
          </a:ln>
          <a:effectLst/>
        </p:spPr>
      </p:pic>
      <p:sp>
        <p:nvSpPr>
          <p:cNvPr id="16" name="Title 1">
            <a:extLst>
              <a:ext uri="{FF2B5EF4-FFF2-40B4-BE49-F238E27FC236}">
                <a16:creationId xmlns:a16="http://schemas.microsoft.com/office/drawing/2014/main" id="{0D8F51AF-64BC-41D3-A38F-DCB170AACCAB}"/>
              </a:ext>
            </a:extLst>
          </p:cNvPr>
          <p:cNvSpPr>
            <a:spLocks noGrp="1"/>
          </p:cNvSpPr>
          <p:nvPr>
            <p:ph type="title"/>
          </p:nvPr>
        </p:nvSpPr>
        <p:spPr>
          <a:xfrm>
            <a:off x="711200" y="266701"/>
            <a:ext cx="10642600"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Manual Way</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7" name="Title 1">
            <a:extLst>
              <a:ext uri="{FF2B5EF4-FFF2-40B4-BE49-F238E27FC236}">
                <a16:creationId xmlns:a16="http://schemas.microsoft.com/office/drawing/2014/main" id="{B89CA8E4-9FB6-4DEF-8CEF-E8CE4874C109}"/>
              </a:ext>
            </a:extLst>
          </p:cNvPr>
          <p:cNvSpPr txBox="1">
            <a:spLocks/>
          </p:cNvSpPr>
          <p:nvPr/>
        </p:nvSpPr>
        <p:spPr>
          <a:xfrm>
            <a:off x="7078435" y="3344182"/>
            <a:ext cx="4495800" cy="1702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HasQueryFilter() for global filtering</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14" name="Straight Connector 13">
            <a:extLst>
              <a:ext uri="{FF2B5EF4-FFF2-40B4-BE49-F238E27FC236}">
                <a16:creationId xmlns:a16="http://schemas.microsoft.com/office/drawing/2014/main" id="{28C93FFF-842F-4E23-BD87-CD9C1380BD55}"/>
              </a:ext>
            </a:extLst>
          </p:cNvPr>
          <p:cNvCxnSpPr>
            <a:cxnSpLocks/>
          </p:cNvCxnSpPr>
          <p:nvPr/>
        </p:nvCxnSpPr>
        <p:spPr>
          <a:xfrm>
            <a:off x="2803071" y="5517243"/>
            <a:ext cx="85507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6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678EFBB0-3A60-40C7-B741-4165DDD9E080}"/>
              </a:ext>
            </a:extLst>
          </p:cNvPr>
          <p:cNvPicPr>
            <a:picLocks noChangeAspect="1"/>
          </p:cNvPicPr>
          <p:nvPr/>
        </p:nvPicPr>
        <p:blipFill>
          <a:blip r:embed="rId4"/>
          <a:stretch>
            <a:fillRect/>
          </a:stretch>
        </p:blipFill>
        <p:spPr>
          <a:xfrm>
            <a:off x="357187" y="1300162"/>
            <a:ext cx="11477625" cy="4257675"/>
          </a:xfrm>
          <a:prstGeom prst="rect">
            <a:avLst/>
          </a:prstGeom>
        </p:spPr>
      </p:pic>
      <p:cxnSp>
        <p:nvCxnSpPr>
          <p:cNvPr id="15" name="Straight Connector 14">
            <a:extLst>
              <a:ext uri="{FF2B5EF4-FFF2-40B4-BE49-F238E27FC236}">
                <a16:creationId xmlns:a16="http://schemas.microsoft.com/office/drawing/2014/main" id="{4843881E-4CB0-4E26-A530-68C9A6067217}"/>
              </a:ext>
            </a:extLst>
          </p:cNvPr>
          <p:cNvCxnSpPr>
            <a:cxnSpLocks/>
          </p:cNvCxnSpPr>
          <p:nvPr/>
        </p:nvCxnSpPr>
        <p:spPr>
          <a:xfrm>
            <a:off x="1820635" y="3429000"/>
            <a:ext cx="6637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357DC6-2426-4E9B-AA74-719D80F5428A}"/>
              </a:ext>
            </a:extLst>
          </p:cNvPr>
          <p:cNvCxnSpPr>
            <a:cxnSpLocks/>
          </p:cNvCxnSpPr>
          <p:nvPr/>
        </p:nvCxnSpPr>
        <p:spPr>
          <a:xfrm>
            <a:off x="4492171" y="4336143"/>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65CE9A5-B028-4455-B01B-5C65E87E8261}"/>
              </a:ext>
            </a:extLst>
          </p:cNvPr>
          <p:cNvSpPr txBox="1">
            <a:spLocks/>
          </p:cNvSpPr>
          <p:nvPr/>
        </p:nvSpPr>
        <p:spPr>
          <a:xfrm>
            <a:off x="8388145" y="190973"/>
            <a:ext cx="3803855" cy="27096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 Find all entities implement </a:t>
            </a:r>
            <a:r>
              <a:rPr lang="en-US" b="1" i="1" dirty="0">
                <a:solidFill>
                  <a:srgbClr val="292D33"/>
                </a:solidFill>
                <a:latin typeface="Euclid Circular B" panose="020B0504000000000000" pitchFamily="34" charset="0"/>
                <a:ea typeface="Euclid Circular B" panose="020B0504000000000000" pitchFamily="34" charset="0"/>
              </a:rPr>
              <a:t>IMultiTenant</a:t>
            </a:r>
            <a:endParaRPr lang="en-US" i="1"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Arrow Connector 16">
            <a:extLst>
              <a:ext uri="{FF2B5EF4-FFF2-40B4-BE49-F238E27FC236}">
                <a16:creationId xmlns:a16="http://schemas.microsoft.com/office/drawing/2014/main" id="{1A22A063-ECE6-4EBA-93A9-F401A9128D23}"/>
              </a:ext>
            </a:extLst>
          </p:cNvPr>
          <p:cNvCxnSpPr>
            <a:cxnSpLocks/>
          </p:cNvCxnSpPr>
          <p:nvPr/>
        </p:nvCxnSpPr>
        <p:spPr>
          <a:xfrm flipV="1">
            <a:off x="8445500" y="2938463"/>
            <a:ext cx="1079500" cy="490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4EECE6-ED54-47EF-BF4C-E94876DD39FF}"/>
              </a:ext>
            </a:extLst>
          </p:cNvPr>
          <p:cNvCxnSpPr>
            <a:cxnSpLocks/>
          </p:cNvCxnSpPr>
          <p:nvPr/>
        </p:nvCxnSpPr>
        <p:spPr>
          <a:xfrm>
            <a:off x="10629900" y="4336143"/>
            <a:ext cx="0" cy="896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FEB9F778-C76D-48F0-8FC5-2D3F62915032}"/>
              </a:ext>
            </a:extLst>
          </p:cNvPr>
          <p:cNvSpPr txBox="1">
            <a:spLocks/>
          </p:cNvSpPr>
          <p:nvPr/>
        </p:nvSpPr>
        <p:spPr>
          <a:xfrm>
            <a:off x="7454903" y="5270027"/>
            <a:ext cx="4379910"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 Create LINQ expression</a:t>
            </a:r>
            <a:endParaRPr lang="en-US" dirty="0">
              <a:solidFill>
                <a:srgbClr val="292D33"/>
              </a:solidFill>
              <a:latin typeface="Euclid Circular B" panose="020B0504000000000000" pitchFamily="34" charset="0"/>
              <a:ea typeface="Euclid Circular B" panose="020B0504000000000000" pitchFamily="34" charset="0"/>
            </a:endParaRPr>
          </a:p>
        </p:txBody>
      </p:sp>
      <p:sp>
        <p:nvSpPr>
          <p:cNvPr id="29" name="Title 1">
            <a:extLst>
              <a:ext uri="{FF2B5EF4-FFF2-40B4-BE49-F238E27FC236}">
                <a16:creationId xmlns:a16="http://schemas.microsoft.com/office/drawing/2014/main" id="{E7C3AD1E-13B0-4938-8AF6-419755ABBDBA}"/>
              </a:ext>
            </a:extLst>
          </p:cNvPr>
          <p:cNvSpPr txBox="1">
            <a:spLocks/>
          </p:cNvSpPr>
          <p:nvPr/>
        </p:nvSpPr>
        <p:spPr>
          <a:xfrm>
            <a:off x="517054" y="5493002"/>
            <a:ext cx="6269716" cy="788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 Add to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Connector 29">
            <a:extLst>
              <a:ext uri="{FF2B5EF4-FFF2-40B4-BE49-F238E27FC236}">
                <a16:creationId xmlns:a16="http://schemas.microsoft.com/office/drawing/2014/main" id="{059362E6-17FE-456C-ABD0-98A426A97E72}"/>
              </a:ext>
            </a:extLst>
          </p:cNvPr>
          <p:cNvCxnSpPr>
            <a:cxnSpLocks/>
          </p:cNvCxnSpPr>
          <p:nvPr/>
        </p:nvCxnSpPr>
        <p:spPr>
          <a:xfrm>
            <a:off x="1820635" y="4938486"/>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5996FE-4ACB-419B-993B-FDD1ED763A0E}"/>
              </a:ext>
            </a:extLst>
          </p:cNvPr>
          <p:cNvCxnSpPr>
            <a:cxnSpLocks/>
          </p:cNvCxnSpPr>
          <p:nvPr/>
        </p:nvCxnSpPr>
        <p:spPr>
          <a:xfrm>
            <a:off x="4186691" y="4931158"/>
            <a:ext cx="0" cy="5545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9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397783" y="2383403"/>
            <a:ext cx="11354245" cy="2291964"/>
          </a:xfrm>
        </p:spPr>
        <p:txBody>
          <a:bodyPr>
            <a:noAutofit/>
          </a:bodyPr>
          <a:lstStyle/>
          <a:p>
            <a:pPr marL="0" indent="0">
              <a:buNone/>
            </a:pPr>
            <a:r>
              <a:rPr lang="en-US" sz="4800" dirty="0">
                <a:solidFill>
                  <a:srgbClr val="00B050"/>
                </a:solidFill>
                <a:latin typeface="Euclid Circular B" panose="020B0504000000000000" pitchFamily="34" charset="0"/>
                <a:ea typeface="Euclid Circular B" panose="020B0504000000000000" pitchFamily="34" charset="0"/>
              </a:rPr>
              <a:t>😊 </a:t>
            </a:r>
            <a:r>
              <a:rPr lang="en-US" sz="4800" noProof="0" dirty="0">
                <a:solidFill>
                  <a:schemeClr val="accent6">
                    <a:lumMod val="75000"/>
                  </a:schemeClr>
                </a:solidFill>
                <a:latin typeface="Euclid Circular B" panose="020B0504000000000000" pitchFamily="34" charset="0"/>
                <a:ea typeface="Euclid Circular B" panose="020B0504000000000000" pitchFamily="34" charset="0"/>
              </a:rPr>
              <a:t>Easy to implement</a:t>
            </a:r>
            <a:endParaRPr lang="en-US" sz="4800" dirty="0">
              <a:solidFill>
                <a:srgbClr val="00B050"/>
              </a:solidFill>
              <a:latin typeface="Euclid Circular B" panose="020B0504000000000000" pitchFamily="34" charset="0"/>
              <a:ea typeface="Euclid Circular B" panose="020B0504000000000000" pitchFamily="34" charset="0"/>
            </a:endParaRPr>
          </a:p>
          <a:p>
            <a:pPr marL="0" indent="0">
              <a:buNone/>
            </a:pPr>
            <a:r>
              <a:rPr lang="en-US" sz="4800" dirty="0">
                <a:solidFill>
                  <a:srgbClr val="00B050"/>
                </a:solidFill>
                <a:latin typeface="Euclid Circular B" panose="020B0504000000000000" pitchFamily="34" charset="0"/>
                <a:ea typeface="Euclid Circular B" panose="020B0504000000000000" pitchFamily="34" charset="0"/>
              </a:rPr>
              <a:t>😊</a:t>
            </a:r>
            <a:r>
              <a:rPr lang="en-US" sz="4800" noProof="0" dirty="0">
                <a:solidFill>
                  <a:schemeClr val="accent6">
                    <a:lumMod val="75000"/>
                  </a:schemeClr>
                </a:solidFill>
                <a:latin typeface="Euclid Circular B" panose="020B0504000000000000" pitchFamily="34" charset="0"/>
                <a:ea typeface="Euclid Circular B" panose="020B0504000000000000" pitchFamily="34" charset="0"/>
              </a:rPr>
              <a:t> Supports navigation properties</a:t>
            </a:r>
          </a:p>
          <a:p>
            <a:pPr marL="0" indent="0">
              <a:buNone/>
            </a:pPr>
            <a:r>
              <a:rPr lang="en-US" sz="4800" dirty="0">
                <a:solidFill>
                  <a:srgbClr val="00B050"/>
                </a:solidFill>
                <a:latin typeface="Euclid Circular B" panose="020B0504000000000000" pitchFamily="34" charset="0"/>
                <a:ea typeface="Euclid Circular B" panose="020B0504000000000000" pitchFamily="34" charset="0"/>
              </a:rPr>
              <a:t>😕</a:t>
            </a:r>
            <a:r>
              <a:rPr lang="en-US" sz="4800" noProof="0" dirty="0">
                <a:solidFill>
                  <a:schemeClr val="accent6">
                    <a:lumMod val="75000"/>
                  </a:schemeClr>
                </a:solidFill>
                <a:latin typeface="Euclid Circular B" panose="020B0504000000000000" pitchFamily="34" charset="0"/>
                <a:ea typeface="Euclid Circular B" panose="020B0504000000000000" pitchFamily="34" charset="0"/>
              </a:rPr>
              <a:t> </a:t>
            </a:r>
            <a:r>
              <a:rPr lang="en-US" sz="4800" dirty="0">
                <a:solidFill>
                  <a:srgbClr val="FE9D00"/>
                </a:solidFill>
                <a:latin typeface="Euclid Circular B" panose="020B0504000000000000" pitchFamily="34" charset="0"/>
                <a:ea typeface="Euclid Circular B" panose="020B0504000000000000" pitchFamily="34" charset="0"/>
              </a:rPr>
              <a:t>W</a:t>
            </a:r>
            <a:r>
              <a:rPr lang="en-US" sz="4800" noProof="0" dirty="0" err="1">
                <a:solidFill>
                  <a:srgbClr val="FE9D00"/>
                </a:solidFill>
                <a:latin typeface="Euclid Circular B" panose="020B0504000000000000" pitchFamily="34" charset="0"/>
                <a:ea typeface="Euclid Circular B" panose="020B0504000000000000" pitchFamily="34" charset="0"/>
              </a:rPr>
              <a:t>orks</a:t>
            </a:r>
            <a:r>
              <a:rPr lang="en-US" sz="4800" noProof="0" dirty="0">
                <a:solidFill>
                  <a:srgbClr val="FE9D00"/>
                </a:solidFill>
                <a:latin typeface="Euclid Circular B" panose="020B0504000000000000" pitchFamily="34" charset="0"/>
                <a:ea typeface="Euclid Circular B" panose="020B0504000000000000" pitchFamily="34" charset="0"/>
              </a:rPr>
              <a:t> only with EF Core</a:t>
            </a:r>
            <a:endParaRPr lang="en-US" sz="48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43366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549428"/>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a:t>
            </a:r>
            <a:r>
              <a:rPr lang="en-US" sz="4000" dirty="0">
                <a:solidFill>
                  <a:srgbClr val="FF0000"/>
                </a:solidFill>
                <a:latin typeface="Courier New" panose="02070309020205020404" pitchFamily="49" charset="0"/>
                <a:ea typeface="Euclid Circular B" panose="020B0504000000000000" pitchFamily="34" charset="0"/>
                <a:cs typeface="Courier New" panose="02070309020205020404" pitchFamily="49" charset="0"/>
              </a:rPr>
              <a:t>IgnoreQueryFilters()</a:t>
            </a:r>
            <a:r>
              <a:rPr lang="en-US" sz="4000" dirty="0">
                <a:solidFill>
                  <a:srgbClr val="FF0000"/>
                </a:solidFill>
                <a:latin typeface="Euclid Circular B" panose="020B0504000000000000" pitchFamily="34" charset="0"/>
                <a:ea typeface="Euclid Circular B" panose="020B0504000000000000" pitchFamily="34" charset="0"/>
              </a:rPr>
              <a:t> disables all filters</a:t>
            </a:r>
          </a:p>
          <a:p>
            <a:pPr marL="0" indent="0">
              <a:buNone/>
            </a:pPr>
            <a:endParaRPr lang="en-US" sz="400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14" name="Picture 13">
            <a:extLst>
              <a:ext uri="{FF2B5EF4-FFF2-40B4-BE49-F238E27FC236}">
                <a16:creationId xmlns:a16="http://schemas.microsoft.com/office/drawing/2014/main" id="{2A3FC679-7950-41B8-AFD2-AC178096927B}"/>
              </a:ext>
            </a:extLst>
          </p:cNvPr>
          <p:cNvPicPr>
            <a:picLocks noChangeAspect="1"/>
          </p:cNvPicPr>
          <p:nvPr/>
        </p:nvPicPr>
        <p:blipFill>
          <a:blip r:embed="rId4"/>
          <a:stretch>
            <a:fillRect/>
          </a:stretch>
        </p:blipFill>
        <p:spPr>
          <a:xfrm>
            <a:off x="850789" y="2325632"/>
            <a:ext cx="10023362" cy="3462918"/>
          </a:xfrm>
          <a:prstGeom prst="rect">
            <a:avLst/>
          </a:prstGeom>
        </p:spPr>
      </p:pic>
      <p:cxnSp>
        <p:nvCxnSpPr>
          <p:cNvPr id="10" name="Straight Connector 9">
            <a:extLst>
              <a:ext uri="{FF2B5EF4-FFF2-40B4-BE49-F238E27FC236}">
                <a16:creationId xmlns:a16="http://schemas.microsoft.com/office/drawing/2014/main" id="{CA807FED-D317-4BE7-8CA3-B8B13F8AB2C1}"/>
              </a:ext>
            </a:extLst>
          </p:cNvPr>
          <p:cNvCxnSpPr>
            <a:cxnSpLocks/>
          </p:cNvCxnSpPr>
          <p:nvPr/>
        </p:nvCxnSpPr>
        <p:spPr>
          <a:xfrm>
            <a:off x="2663371" y="4749610"/>
            <a:ext cx="57968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9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234389"/>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Can be defined for the root entity </a:t>
            </a:r>
          </a:p>
          <a:p>
            <a:pPr marL="0" indent="0">
              <a:buNone/>
            </a:pPr>
            <a:r>
              <a:rPr lang="en-US" sz="4000" dirty="0">
                <a:solidFill>
                  <a:srgbClr val="FF0000"/>
                </a:solidFill>
                <a:latin typeface="Euclid Circular B" panose="020B0504000000000000" pitchFamily="34" charset="0"/>
                <a:ea typeface="Euclid Circular B" panose="020B0504000000000000" pitchFamily="34" charset="0"/>
              </a:rPr>
              <a:t>       of the inheritance hierarchy </a:t>
            </a:r>
          </a:p>
          <a:p>
            <a:pPr marL="0" indent="0">
              <a:buNone/>
            </a:pPr>
            <a:endParaRPr lang="en-US" sz="4000" noProof="0" dirty="0">
              <a:latin typeface="Euclid Circular B" panose="020B0504000000000000" pitchFamily="34" charset="0"/>
              <a:ea typeface="Euclid Circular B" panose="020B0504000000000000" pitchFamily="34" charset="0"/>
            </a:endParaRPr>
          </a:p>
        </p:txBody>
      </p:sp>
      <p:graphicFrame>
        <p:nvGraphicFramePr>
          <p:cNvPr id="19" name="Object 18">
            <a:extLst>
              <a:ext uri="{FF2B5EF4-FFF2-40B4-BE49-F238E27FC236}">
                <a16:creationId xmlns:a16="http://schemas.microsoft.com/office/drawing/2014/main" id="{B5615CB6-A853-4A7C-BB60-66930DEF9C50}"/>
              </a:ext>
            </a:extLst>
          </p:cNvPr>
          <p:cNvGraphicFramePr>
            <a:graphicFrameLocks noChangeAspect="1"/>
          </p:cNvGraphicFramePr>
          <p:nvPr>
            <p:extLst>
              <p:ext uri="{D42A27DB-BD31-4B8C-83A1-F6EECF244321}">
                <p14:modId xmlns:p14="http://schemas.microsoft.com/office/powerpoint/2010/main" val="233031970"/>
              </p:ext>
            </p:extLst>
          </p:nvPr>
        </p:nvGraphicFramePr>
        <p:xfrm>
          <a:off x="643972" y="3117091"/>
          <a:ext cx="10379257" cy="2472676"/>
        </p:xfrm>
        <a:graphic>
          <a:graphicData uri="http://schemas.openxmlformats.org/presentationml/2006/ole">
            <mc:AlternateContent xmlns:mc="http://schemas.openxmlformats.org/markup-compatibility/2006">
              <mc:Choice xmlns:v="urn:schemas-microsoft-com:vml" Requires="v">
                <p:oleObj spid="_x0000_s2261" name="Bitmap Image" r:id="rId5" imgW="6610320" imgH="1574640" progId="Paint.Picture">
                  <p:embed/>
                </p:oleObj>
              </mc:Choice>
              <mc:Fallback>
                <p:oleObj name="Bitmap Image" r:id="rId5" imgW="6610320" imgH="1574640" progId="Paint.Picture">
                  <p:embed/>
                  <p:pic>
                    <p:nvPicPr>
                      <p:cNvPr id="0" name=""/>
                      <p:cNvPicPr/>
                      <p:nvPr/>
                    </p:nvPicPr>
                    <p:blipFill>
                      <a:blip r:embed="rId6"/>
                      <a:stretch>
                        <a:fillRect/>
                      </a:stretch>
                    </p:blipFill>
                    <p:spPr>
                      <a:xfrm>
                        <a:off x="643972" y="3117091"/>
                        <a:ext cx="10379257" cy="2472676"/>
                      </a:xfrm>
                      <a:prstGeom prst="rect">
                        <a:avLst/>
                      </a:prstGeom>
                    </p:spPr>
                  </p:pic>
                </p:oleObj>
              </mc:Fallback>
            </mc:AlternateContent>
          </a:graphicData>
        </a:graphic>
      </p:graphicFrame>
      <p:sp>
        <p:nvSpPr>
          <p:cNvPr id="22" name="Title 1">
            <a:extLst>
              <a:ext uri="{FF2B5EF4-FFF2-40B4-BE49-F238E27FC236}">
                <a16:creationId xmlns:a16="http://schemas.microsoft.com/office/drawing/2014/main" id="{723022CB-6A31-4798-AE19-2FD36FFDE7DB}"/>
              </a:ext>
            </a:extLst>
          </p:cNvPr>
          <p:cNvSpPr txBox="1">
            <a:spLocks/>
          </p:cNvSpPr>
          <p:nvPr/>
        </p:nvSpPr>
        <p:spPr>
          <a:xfrm>
            <a:off x="9140793" y="2942211"/>
            <a:ext cx="2407235" cy="1417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Define to Animal</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12CA244A-51F4-4449-A299-BFB3EAE308D4}"/>
              </a:ext>
            </a:extLst>
          </p:cNvPr>
          <p:cNvCxnSpPr>
            <a:cxnSpLocks/>
          </p:cNvCxnSpPr>
          <p:nvPr/>
        </p:nvCxnSpPr>
        <p:spPr>
          <a:xfrm>
            <a:off x="1916264" y="3760967"/>
            <a:ext cx="716412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66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447721" y="1126166"/>
            <a:ext cx="11088591" cy="777116"/>
          </a:xfrm>
        </p:spPr>
        <p:txBody>
          <a:bodyPr>
            <a:normAutofit fontScale="92500"/>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Does not support Stored Procedures or T-SQL</a:t>
            </a:r>
          </a:p>
          <a:p>
            <a:endParaRPr lang="en-US" sz="4000" noProof="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7413EFE4-8C62-4D5B-9DFC-82D21D858B01}"/>
              </a:ext>
            </a:extLst>
          </p:cNvPr>
          <p:cNvPicPr>
            <a:picLocks noChangeAspect="1"/>
          </p:cNvPicPr>
          <p:nvPr/>
        </p:nvPicPr>
        <p:blipFill>
          <a:blip r:embed="rId4"/>
          <a:stretch>
            <a:fillRect/>
          </a:stretch>
        </p:blipFill>
        <p:spPr>
          <a:xfrm>
            <a:off x="852554" y="1924546"/>
            <a:ext cx="10880087" cy="4575965"/>
          </a:xfrm>
          <a:prstGeom prst="rect">
            <a:avLst/>
          </a:prstGeom>
        </p:spPr>
      </p:pic>
      <p:cxnSp>
        <p:nvCxnSpPr>
          <p:cNvPr id="13" name="Straight Connector 12">
            <a:extLst>
              <a:ext uri="{FF2B5EF4-FFF2-40B4-BE49-F238E27FC236}">
                <a16:creationId xmlns:a16="http://schemas.microsoft.com/office/drawing/2014/main" id="{511913D3-E4E8-407B-BB50-FA37DE6C4508}"/>
              </a:ext>
            </a:extLst>
          </p:cNvPr>
          <p:cNvCxnSpPr>
            <a:cxnSpLocks/>
          </p:cNvCxnSpPr>
          <p:nvPr/>
        </p:nvCxnSpPr>
        <p:spPr>
          <a:xfrm>
            <a:off x="1258536" y="2125311"/>
            <a:ext cx="10095264" cy="4108512"/>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252AE-1248-4E20-BF2E-EAB586129A1F}"/>
              </a:ext>
            </a:extLst>
          </p:cNvPr>
          <p:cNvCxnSpPr>
            <a:cxnSpLocks/>
          </p:cNvCxnSpPr>
          <p:nvPr/>
        </p:nvCxnSpPr>
        <p:spPr>
          <a:xfrm flipH="1">
            <a:off x="1049572" y="2082782"/>
            <a:ext cx="9342784" cy="4193570"/>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2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Content Placeholder 2">
            <a:extLst>
              <a:ext uri="{FF2B5EF4-FFF2-40B4-BE49-F238E27FC236}">
                <a16:creationId xmlns:a16="http://schemas.microsoft.com/office/drawing/2014/main" id="{5C046ABF-43E1-46B6-B38D-FDC5AEE799DD}"/>
              </a:ext>
            </a:extLst>
          </p:cNvPr>
          <p:cNvSpPr txBox="1">
            <a:spLocks/>
          </p:cNvSpPr>
          <p:nvPr/>
        </p:nvSpPr>
        <p:spPr>
          <a:xfrm>
            <a:off x="5875790" y="1254758"/>
            <a:ext cx="10706100" cy="8446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292D33"/>
                </a:solidFill>
                <a:latin typeface="Euclid Circular B" panose="020B0504000000000000" pitchFamily="34" charset="0"/>
                <a:ea typeface="Euclid Circular B" panose="020B0504000000000000" pitchFamily="34" charset="0"/>
              </a:rPr>
              <a:t>Database level solution </a:t>
            </a:r>
          </a:p>
          <a:p>
            <a:pPr marL="0" indent="0">
              <a:buFont typeface="Arial" panose="020B0604020202020204" pitchFamily="34" charset="0"/>
              <a:buNone/>
            </a:pPr>
            <a:r>
              <a:rPr lang="en-US" sz="4000" b="1" dirty="0">
                <a:solidFill>
                  <a:schemeClr val="accent6">
                    <a:lumMod val="75000"/>
                  </a:schemeClr>
                </a:solidFill>
                <a:latin typeface="Euclid Circular B" panose="020B0504000000000000" pitchFamily="34" charset="0"/>
                <a:ea typeface="Euclid Circular B" panose="020B0504000000000000" pitchFamily="34" charset="0"/>
              </a:rPr>
              <a:t>👉 Row Level Security</a:t>
            </a:r>
          </a:p>
          <a:p>
            <a:pPr marL="0" indent="0">
              <a:buFont typeface="Arial" panose="020B0604020202020204" pitchFamily="34" charset="0"/>
              <a:buNone/>
            </a:pPr>
            <a:endParaRPr lang="en-US" sz="4000" b="1" dirty="0">
              <a:solidFill>
                <a:srgbClr val="0070C0"/>
              </a:solidFill>
              <a:latin typeface="Euclid Circular B" panose="020B0504000000000000" pitchFamily="34" charset="0"/>
              <a:ea typeface="Euclid Circular B" panose="020B0504000000000000" pitchFamily="34" charset="0"/>
            </a:endParaRPr>
          </a:p>
          <a:p>
            <a:pPr marL="0" indent="0">
              <a:buFont typeface="Arial" panose="020B0604020202020204" pitchFamily="34" charset="0"/>
              <a:buNone/>
            </a:pPr>
            <a:endParaRPr lang="en-US" sz="4000" dirty="0">
              <a:latin typeface="Euclid Circular B" panose="020B0504000000000000" pitchFamily="34" charset="0"/>
              <a:ea typeface="Euclid Circular B" panose="020B0504000000000000" pitchFamily="34" charset="0"/>
            </a:endParaRPr>
          </a:p>
        </p:txBody>
      </p:sp>
      <p:sp>
        <p:nvSpPr>
          <p:cNvPr id="10" name="TextBox 9">
            <a:extLst>
              <a:ext uri="{FF2B5EF4-FFF2-40B4-BE49-F238E27FC236}">
                <a16:creationId xmlns:a16="http://schemas.microsoft.com/office/drawing/2014/main" id="{63D52ED1-3EDA-44CA-B5B9-0F5CFE9717A4}"/>
              </a:ext>
            </a:extLst>
          </p:cNvPr>
          <p:cNvSpPr txBox="1"/>
          <p:nvPr/>
        </p:nvSpPr>
        <p:spPr>
          <a:xfrm>
            <a:off x="5875789" y="2887469"/>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Rows filtered based on user roles, attributes</a:t>
            </a:r>
          </a:p>
        </p:txBody>
      </p:sp>
      <p:sp>
        <p:nvSpPr>
          <p:cNvPr id="21" name="TextBox 20">
            <a:extLst>
              <a:ext uri="{FF2B5EF4-FFF2-40B4-BE49-F238E27FC236}">
                <a16:creationId xmlns:a16="http://schemas.microsoft.com/office/drawing/2014/main" id="{43A64362-BAE7-4E54-A7FB-8C76B5FF8557}"/>
              </a:ext>
            </a:extLst>
          </p:cNvPr>
          <p:cNvSpPr txBox="1"/>
          <p:nvPr/>
        </p:nvSpPr>
        <p:spPr>
          <a:xfrm>
            <a:off x="397783" y="6031464"/>
            <a:ext cx="9968188" cy="369332"/>
          </a:xfrm>
          <a:prstGeom prst="rect">
            <a:avLst/>
          </a:prstGeom>
          <a:noFill/>
        </p:spPr>
        <p:txBody>
          <a:bodyPr wrap="square">
            <a:spAutoFit/>
          </a:bodyPr>
          <a:lstStyle/>
          <a:p>
            <a:pPr marL="0" indent="0">
              <a:buNone/>
            </a:pPr>
            <a:r>
              <a:rPr lang="en-US" sz="1800" dirty="0">
                <a:latin typeface="Euclid Circular B" panose="020B0504000000000000" pitchFamily="34" charset="0"/>
                <a:ea typeface="Euclid Circular B" panose="020B0504000000000000" pitchFamily="34" charset="0"/>
                <a:hlinkClick r:id="rId4"/>
              </a:rPr>
              <a:t>https://learn.microsoft.com/en-us/sql/relational-databases/security/row-level-security</a:t>
            </a:r>
            <a:r>
              <a:rPr lang="en-US" sz="1800" dirty="0">
                <a:latin typeface="Euclid Circular B" panose="020B0504000000000000" pitchFamily="34" charset="0"/>
                <a:ea typeface="Euclid Circular B" panose="020B0504000000000000" pitchFamily="34" charset="0"/>
              </a:rPr>
              <a:t> </a:t>
            </a:r>
          </a:p>
        </p:txBody>
      </p:sp>
      <p:pic>
        <p:nvPicPr>
          <p:cNvPr id="6" name="Picture 5">
            <a:extLst>
              <a:ext uri="{FF2B5EF4-FFF2-40B4-BE49-F238E27FC236}">
                <a16:creationId xmlns:a16="http://schemas.microsoft.com/office/drawing/2014/main" id="{EDBFC779-6BF9-4B2A-A942-ADE0F818133E}"/>
              </a:ext>
            </a:extLst>
          </p:cNvPr>
          <p:cNvPicPr>
            <a:picLocks noChangeAspect="1"/>
          </p:cNvPicPr>
          <p:nvPr/>
        </p:nvPicPr>
        <p:blipFill rotWithShape="1">
          <a:blip r:embed="rId5"/>
          <a:srcRect b="4080"/>
          <a:stretch/>
        </p:blipFill>
        <p:spPr>
          <a:xfrm>
            <a:off x="562495" y="1254758"/>
            <a:ext cx="4533208" cy="4443135"/>
          </a:xfrm>
          <a:prstGeom prst="rect">
            <a:avLst/>
          </a:prstGeom>
        </p:spPr>
      </p:pic>
      <p:sp>
        <p:nvSpPr>
          <p:cNvPr id="14" name="TextBox 13">
            <a:extLst>
              <a:ext uri="{FF2B5EF4-FFF2-40B4-BE49-F238E27FC236}">
                <a16:creationId xmlns:a16="http://schemas.microsoft.com/office/drawing/2014/main" id="{464068CA-32A2-4A56-9508-9253D472EC2A}"/>
              </a:ext>
            </a:extLst>
          </p:cNvPr>
          <p:cNvSpPr txBox="1"/>
          <p:nvPr/>
        </p:nvSpPr>
        <p:spPr>
          <a:xfrm>
            <a:off x="5875790" y="4466595"/>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Restriction logic is done in the DB</a:t>
            </a:r>
          </a:p>
        </p:txBody>
      </p:sp>
      <p:cxnSp>
        <p:nvCxnSpPr>
          <p:cNvPr id="15" name="Straight Connector 14">
            <a:extLst>
              <a:ext uri="{FF2B5EF4-FFF2-40B4-BE49-F238E27FC236}">
                <a16:creationId xmlns:a16="http://schemas.microsoft.com/office/drawing/2014/main" id="{3B42B7D9-F280-4616-BC72-C834A4280A33}"/>
              </a:ext>
            </a:extLst>
          </p:cNvPr>
          <p:cNvCxnSpPr>
            <a:cxnSpLocks/>
          </p:cNvCxnSpPr>
          <p:nvPr/>
        </p:nvCxnSpPr>
        <p:spPr>
          <a:xfrm>
            <a:off x="5704757" y="2713413"/>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085447-21BF-463E-BEBE-557A35EB1B68}"/>
              </a:ext>
            </a:extLst>
          </p:cNvPr>
          <p:cNvCxnSpPr>
            <a:cxnSpLocks/>
          </p:cNvCxnSpPr>
          <p:nvPr/>
        </p:nvCxnSpPr>
        <p:spPr>
          <a:xfrm>
            <a:off x="5704757" y="4328854"/>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05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dirty="0">
                <a:solidFill>
                  <a:srgbClr val="292D33"/>
                </a:solidFill>
                <a:latin typeface="Euclid Circular B" panose="020B0504000000000000" pitchFamily="34" charset="0"/>
                <a:ea typeface="Euclid Circular B" panose="020B0504000000000000" pitchFamily="34" charset="0"/>
              </a:rPr>
              <a:t>Set TenantId for New Entities</a:t>
            </a:r>
            <a:endParaRPr lang="en-US" sz="6000" b="1" noProof="0" dirty="0">
              <a:solidFill>
                <a:srgbClr val="292D33"/>
              </a:solidFill>
              <a:latin typeface="Euclid Circular B" panose="020B0504000000000000" pitchFamily="34" charset="0"/>
              <a:ea typeface="Euclid Circular B" panose="020B0504000000000000" pitchFamily="34" charset="0"/>
            </a:endParaRPr>
          </a:p>
        </p:txBody>
      </p:sp>
      <p:sp>
        <p:nvSpPr>
          <p:cNvPr id="3" name="Title 1">
            <a:extLst>
              <a:ext uri="{FF2B5EF4-FFF2-40B4-BE49-F238E27FC236}">
                <a16:creationId xmlns:a16="http://schemas.microsoft.com/office/drawing/2014/main" id="{4D37292D-815E-4E85-B482-058A7553BC30}"/>
              </a:ext>
            </a:extLst>
          </p:cNvPr>
          <p:cNvSpPr txBox="1">
            <a:spLocks/>
          </p:cNvSpPr>
          <p:nvPr/>
        </p:nvSpPr>
        <p:spPr>
          <a:xfrm>
            <a:off x="260684" y="196711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4" name="Title 1">
            <a:extLst>
              <a:ext uri="{FF2B5EF4-FFF2-40B4-BE49-F238E27FC236}">
                <a16:creationId xmlns:a16="http://schemas.microsoft.com/office/drawing/2014/main" id="{3CFF9470-1EB9-482A-9E9C-F0A61AAC9362}"/>
              </a:ext>
            </a:extLst>
          </p:cNvPr>
          <p:cNvSpPr txBox="1">
            <a:spLocks/>
          </p:cNvSpPr>
          <p:nvPr/>
        </p:nvSpPr>
        <p:spPr>
          <a:xfrm>
            <a:off x="717884" y="12636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98790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 TenantId for New Entities</a:t>
            </a:r>
            <a:endParaRPr lang="en-US" noProof="0" dirty="0">
              <a:solidFill>
                <a:srgbClr val="FF0000"/>
              </a:solidFill>
              <a:latin typeface="Euclid Circular B" panose="020B0504000000000000" pitchFamily="34" charset="0"/>
              <a:ea typeface="Euclid Circular B" panose="020B0504000000000000" pitchFamily="34" charset="0"/>
            </a:endParaRPr>
          </a:p>
        </p:txBody>
      </p:sp>
      <p:pic>
        <p:nvPicPr>
          <p:cNvPr id="22" name="Picture 21">
            <a:extLst>
              <a:ext uri="{FF2B5EF4-FFF2-40B4-BE49-F238E27FC236}">
                <a16:creationId xmlns:a16="http://schemas.microsoft.com/office/drawing/2014/main" id="{598C4664-57F0-4C25-B8C1-B30841E75AE8}"/>
              </a:ext>
            </a:extLst>
          </p:cNvPr>
          <p:cNvPicPr>
            <a:picLocks noChangeAspect="1"/>
          </p:cNvPicPr>
          <p:nvPr/>
        </p:nvPicPr>
        <p:blipFill>
          <a:blip r:embed="rId4"/>
          <a:stretch>
            <a:fillRect/>
          </a:stretch>
        </p:blipFill>
        <p:spPr>
          <a:xfrm>
            <a:off x="246000" y="1175175"/>
            <a:ext cx="11700000" cy="4507649"/>
          </a:xfrm>
          <a:prstGeom prst="rect">
            <a:avLst/>
          </a:prstGeom>
        </p:spPr>
      </p:pic>
      <p:cxnSp>
        <p:nvCxnSpPr>
          <p:cNvPr id="25" name="Straight Connector 24">
            <a:extLst>
              <a:ext uri="{FF2B5EF4-FFF2-40B4-BE49-F238E27FC236}">
                <a16:creationId xmlns:a16="http://schemas.microsoft.com/office/drawing/2014/main" id="{1467248F-E03C-4180-8690-58F6B3388CC3}"/>
              </a:ext>
            </a:extLst>
          </p:cNvPr>
          <p:cNvCxnSpPr>
            <a:cxnSpLocks/>
          </p:cNvCxnSpPr>
          <p:nvPr/>
        </p:nvCxnSpPr>
        <p:spPr>
          <a:xfrm>
            <a:off x="762000" y="2209800"/>
            <a:ext cx="2616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F5EF29-191D-4AFB-A0B4-C35DA3280416}"/>
              </a:ext>
            </a:extLst>
          </p:cNvPr>
          <p:cNvCxnSpPr>
            <a:cxnSpLocks/>
          </p:cNvCxnSpPr>
          <p:nvPr/>
        </p:nvCxnSpPr>
        <p:spPr>
          <a:xfrm>
            <a:off x="1376135" y="5321300"/>
            <a:ext cx="95331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7CA7859-AF1B-42A7-B0BD-5078F818FD85}"/>
              </a:ext>
            </a:extLst>
          </p:cNvPr>
          <p:cNvSpPr txBox="1">
            <a:spLocks/>
          </p:cNvSpPr>
          <p:nvPr/>
        </p:nvSpPr>
        <p:spPr>
          <a:xfrm>
            <a:off x="1149178" y="5855270"/>
            <a:ext cx="857661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Set TenantId by reflection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Arrow Connector 29">
            <a:extLst>
              <a:ext uri="{FF2B5EF4-FFF2-40B4-BE49-F238E27FC236}">
                <a16:creationId xmlns:a16="http://schemas.microsoft.com/office/drawing/2014/main" id="{FA9C4E2C-85A3-42B8-8912-0D43687F00AC}"/>
              </a:ext>
            </a:extLst>
          </p:cNvPr>
          <p:cNvCxnSpPr>
            <a:cxnSpLocks/>
          </p:cNvCxnSpPr>
          <p:nvPr/>
        </p:nvCxnSpPr>
        <p:spPr>
          <a:xfrm>
            <a:off x="5875791" y="5299645"/>
            <a:ext cx="0" cy="694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152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B27D2A64-2B4A-4471-A848-E49FF24A6BC6}"/>
              </a:ext>
            </a:extLst>
          </p:cNvPr>
          <p:cNvSpPr txBox="1">
            <a:spLocks/>
          </p:cNvSpPr>
          <p:nvPr/>
        </p:nvSpPr>
        <p:spPr>
          <a:xfrm>
            <a:off x="260684" y="16827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43E91CA6-9362-48B8-851E-CC60CB074184}"/>
              </a:ext>
            </a:extLst>
          </p:cNvPr>
          <p:cNvSpPr txBox="1">
            <a:spLocks/>
          </p:cNvSpPr>
          <p:nvPr/>
        </p:nvSpPr>
        <p:spPr>
          <a:xfrm>
            <a:off x="260684" y="1011032"/>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2A1BA9D7-2A63-4B10-A93D-6739D8E2A10E}"/>
              </a:ext>
            </a:extLst>
          </p:cNvPr>
          <p:cNvSpPr txBox="1">
            <a:spLocks/>
          </p:cNvSpPr>
          <p:nvPr/>
        </p:nvSpPr>
        <p:spPr>
          <a:xfrm>
            <a:off x="717884" y="35399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43872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674965"/>
            <a:ext cx="10515600" cy="4351338"/>
          </a:xfrm>
        </p:spPr>
        <p:txBody>
          <a:bodyPr/>
          <a:lstStyle/>
          <a:p>
            <a:r>
              <a:rPr lang="en-US" b="1" noProof="0" dirty="0">
                <a:latin typeface="Euclid Circular B" panose="020B0504000000000000" pitchFamily="34" charset="0"/>
                <a:ea typeface="Euclid Circular B" panose="020B0504000000000000" pitchFamily="34" charset="0"/>
              </a:rPr>
              <a:t>Introduction</a:t>
            </a:r>
            <a:r>
              <a:rPr lang="en-US" noProof="0" dirty="0">
                <a:latin typeface="Euclid Circular B" panose="020B0504000000000000" pitchFamily="34" charset="0"/>
                <a:ea typeface="Euclid Circular B" panose="020B0504000000000000" pitchFamily="34" charset="0"/>
              </a:rPr>
              <a:t> to SaaS &amp; Multi-Tenancy</a:t>
            </a:r>
          </a:p>
          <a:p>
            <a:r>
              <a:rPr lang="en-US" b="1" dirty="0">
                <a:latin typeface="Euclid Circular B" panose="020B0504000000000000" pitchFamily="34" charset="0"/>
                <a:ea typeface="Euclid Circular B" panose="020B0504000000000000" pitchFamily="34" charset="0"/>
              </a:rPr>
              <a:t>Pros and Cons </a:t>
            </a:r>
            <a:r>
              <a:rPr lang="en-US" dirty="0">
                <a:latin typeface="Euclid Circular B" panose="020B0504000000000000" pitchFamily="34" charset="0"/>
                <a:ea typeface="Euclid Circular B" panose="020B0504000000000000" pitchFamily="34" charset="0"/>
              </a:rPr>
              <a:t>of Multi-Tenancy</a:t>
            </a:r>
          </a:p>
          <a:p>
            <a:r>
              <a:rPr lang="en-US" dirty="0">
                <a:latin typeface="Euclid Circular B" panose="020B0504000000000000" pitchFamily="34" charset="0"/>
                <a:ea typeface="Euclid Circular B" panose="020B0504000000000000" pitchFamily="34" charset="0"/>
              </a:rPr>
              <a:t>Database &amp; </a:t>
            </a:r>
            <a:r>
              <a:rPr lang="en-US" b="1" dirty="0">
                <a:latin typeface="Euclid Circular B" panose="020B0504000000000000" pitchFamily="34" charset="0"/>
                <a:ea typeface="Euclid Circular B" panose="020B0504000000000000" pitchFamily="34" charset="0"/>
              </a:rPr>
              <a:t>Deployment</a:t>
            </a:r>
            <a:r>
              <a:rPr lang="en-US" dirty="0">
                <a:latin typeface="Euclid Circular B" panose="020B0504000000000000" pitchFamily="34" charset="0"/>
                <a:ea typeface="Euclid Circular B" panose="020B0504000000000000" pitchFamily="34" charset="0"/>
              </a:rPr>
              <a:t> </a:t>
            </a:r>
            <a:r>
              <a:rPr lang="en-US" b="1" dirty="0">
                <a:latin typeface="Euclid Circular B" panose="020B0504000000000000" pitchFamily="34" charset="0"/>
                <a:ea typeface="Euclid Circular B" panose="020B0504000000000000" pitchFamily="34" charset="0"/>
              </a:rPr>
              <a:t>Scenarios</a:t>
            </a:r>
          </a:p>
          <a:p>
            <a:r>
              <a:rPr lang="en-US" b="1" dirty="0">
                <a:latin typeface="Euclid Circular B" panose="020B0504000000000000" pitchFamily="34" charset="0"/>
                <a:ea typeface="Euclid Circular B" panose="020B0504000000000000" pitchFamily="34" charset="0"/>
              </a:rPr>
              <a:t>Identifying</a:t>
            </a:r>
            <a:r>
              <a:rPr lang="en-US" dirty="0">
                <a:latin typeface="Euclid Circular B" panose="020B0504000000000000" pitchFamily="34" charset="0"/>
                <a:ea typeface="Euclid Circular B" panose="020B0504000000000000" pitchFamily="34" charset="0"/>
              </a:rPr>
              <a:t> and Changing the </a:t>
            </a:r>
            <a:r>
              <a:rPr lang="en-US" b="1" dirty="0">
                <a:latin typeface="Euclid Circular B" panose="020B0504000000000000" pitchFamily="34" charset="0"/>
                <a:ea typeface="Euclid Circular B" panose="020B0504000000000000" pitchFamily="34" charset="0"/>
              </a:rPr>
              <a:t>Active Tenant</a:t>
            </a:r>
          </a:p>
          <a:p>
            <a:r>
              <a:rPr lang="en-US" b="1" dirty="0">
                <a:latin typeface="Euclid Circular B" panose="020B0504000000000000" pitchFamily="34" charset="0"/>
                <a:ea typeface="Euclid Circular B" panose="020B0504000000000000" pitchFamily="34" charset="0"/>
              </a:rPr>
              <a:t>Data Isolation</a:t>
            </a:r>
          </a:p>
          <a:p>
            <a:r>
              <a:rPr lang="en-US" noProof="0" dirty="0">
                <a:latin typeface="Euclid Circular B" panose="020B0504000000000000" pitchFamily="34" charset="0"/>
                <a:ea typeface="Euclid Circular B" panose="020B0504000000000000" pitchFamily="34" charset="0"/>
              </a:rPr>
              <a:t>Conditionally Turning </a:t>
            </a:r>
            <a:r>
              <a:rPr lang="en-US" b="1" noProof="0" dirty="0">
                <a:latin typeface="Euclid Circular B" panose="020B0504000000000000" pitchFamily="34" charset="0"/>
                <a:ea typeface="Euclid Circular B" panose="020B0504000000000000" pitchFamily="34" charset="0"/>
              </a:rPr>
              <a:t>Multi-Tenancy On / Off</a:t>
            </a:r>
            <a:endParaRPr lang="en-US" noProof="0" dirty="0">
              <a:latin typeface="Euclid Circular B" panose="020B0504000000000000" pitchFamily="34" charset="0"/>
              <a:ea typeface="Euclid Circular B" panose="020B0504000000000000" pitchFamily="34" charset="0"/>
            </a:endParaRPr>
          </a:p>
          <a:p>
            <a:r>
              <a:rPr lang="en-US" dirty="0">
                <a:latin typeface="Euclid Circular B" panose="020B0504000000000000" pitchFamily="34" charset="0"/>
                <a:ea typeface="Euclid Circular B" panose="020B0504000000000000" pitchFamily="34" charset="0"/>
              </a:rPr>
              <a:t>Handling </a:t>
            </a:r>
            <a:r>
              <a:rPr lang="en-US" b="1" dirty="0">
                <a:latin typeface="Euclid Circular B" panose="020B0504000000000000" pitchFamily="34" charset="0"/>
                <a:ea typeface="Euclid Circular B" panose="020B0504000000000000" pitchFamily="34" charset="0"/>
              </a:rPr>
              <a:t>Database Migrations</a:t>
            </a:r>
          </a:p>
          <a:p>
            <a:r>
              <a:rPr lang="en-US" noProof="0" dirty="0">
                <a:latin typeface="Euclid Circular B" panose="020B0504000000000000" pitchFamily="34" charset="0"/>
                <a:ea typeface="Euclid Circular B" panose="020B0504000000000000" pitchFamily="34" charset="0"/>
              </a:rPr>
              <a:t>Implementation of the </a:t>
            </a:r>
            <a:r>
              <a:rPr lang="en-US" b="1" noProof="0" dirty="0">
                <a:latin typeface="Euclid Circular B" panose="020B0504000000000000" pitchFamily="34" charset="0"/>
                <a:ea typeface="Euclid Circular B" panose="020B0504000000000000" pitchFamily="34" charset="0"/>
              </a:rPr>
              <a:t>Feature System</a:t>
            </a:r>
          </a:p>
        </p:txBody>
      </p:sp>
    </p:spTree>
    <p:extLst>
      <p:ext uri="{BB962C8B-B14F-4D97-AF65-F5344CB8AC3E}">
        <p14:creationId xmlns:p14="http://schemas.microsoft.com/office/powerpoint/2010/main" val="72184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DB</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47141" y="1420811"/>
            <a:ext cx="11344859" cy="5437189"/>
          </a:xfrm>
        </p:spPr>
        <p:txBody>
          <a:bodyPr>
            <a:normAutofit/>
          </a:bodyPr>
          <a:lstStyle/>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tenant</a:t>
            </a: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module / microservice</a:t>
            </a:r>
            <a:r>
              <a:rPr lang="en-US" noProof="0" dirty="0">
                <a:latin typeface="Euclid Circular B" panose="020B0504000000000000" pitchFamily="34" charset="0"/>
                <a:ea typeface="Euclid Circular B" panose="020B0504000000000000" pitchFamily="34" charset="0"/>
              </a:rPr>
              <a:t>	</a:t>
            </a: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default </a:t>
            </a:r>
            <a:r>
              <a:rPr lang="en-US" noProof="0" dirty="0">
                <a:latin typeface="Euclid Circular B" panose="020B0504000000000000" pitchFamily="34" charset="0"/>
                <a:ea typeface="Euclid Circular B" panose="020B0504000000000000" pitchFamily="34" charset="0"/>
              </a:rPr>
              <a:t>connection string </a:t>
            </a:r>
          </a:p>
        </p:txBody>
      </p:sp>
      <p:pic>
        <p:nvPicPr>
          <p:cNvPr id="7" name="Picture 6">
            <a:extLst>
              <a:ext uri="{FF2B5EF4-FFF2-40B4-BE49-F238E27FC236}">
                <a16:creationId xmlns:a16="http://schemas.microsoft.com/office/drawing/2014/main" id="{36C77628-2045-3659-0DBB-DD9BFEE891B6}"/>
              </a:ext>
            </a:extLst>
          </p:cNvPr>
          <p:cNvPicPr>
            <a:picLocks noChangeAspect="1"/>
          </p:cNvPicPr>
          <p:nvPr/>
        </p:nvPicPr>
        <p:blipFill rotWithShape="1">
          <a:blip r:embed="rId4"/>
          <a:srcRect b="46127"/>
          <a:stretch/>
        </p:blipFill>
        <p:spPr>
          <a:xfrm>
            <a:off x="2151710" y="2096292"/>
            <a:ext cx="5090936"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Arrow: Down 3">
            <a:extLst>
              <a:ext uri="{FF2B5EF4-FFF2-40B4-BE49-F238E27FC236}">
                <a16:creationId xmlns:a16="http://schemas.microsoft.com/office/drawing/2014/main" id="{B06259F9-01B4-4DC8-90C8-DAAEC26848D9}"/>
              </a:ext>
            </a:extLst>
          </p:cNvPr>
          <p:cNvSpPr/>
          <p:nvPr/>
        </p:nvSpPr>
        <p:spPr>
          <a:xfrm>
            <a:off x="8156448" y="1724691"/>
            <a:ext cx="2828544" cy="340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Fallbacks</a:t>
            </a:r>
            <a:endParaRPr lang="en-US" dirty="0"/>
          </a:p>
        </p:txBody>
      </p:sp>
    </p:spTree>
    <p:extLst>
      <p:ext uri="{BB962C8B-B14F-4D97-AF65-F5344CB8AC3E}">
        <p14:creationId xmlns:p14="http://schemas.microsoft.com/office/powerpoint/2010/main" val="104534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Code</a:t>
            </a:r>
          </a:p>
        </p:txBody>
      </p:sp>
      <p:cxnSp>
        <p:nvCxnSpPr>
          <p:cNvPr id="8" name="Straight Arrow Connector 7">
            <a:extLst>
              <a:ext uri="{FF2B5EF4-FFF2-40B4-BE49-F238E27FC236}">
                <a16:creationId xmlns:a16="http://schemas.microsoft.com/office/drawing/2014/main" id="{1115A174-EFA5-4479-A662-5DD198E197D0}"/>
              </a:ext>
            </a:extLst>
          </p:cNvPr>
          <p:cNvCxnSpPr>
            <a:cxnSpLocks/>
          </p:cNvCxnSpPr>
          <p:nvPr/>
        </p:nvCxnSpPr>
        <p:spPr>
          <a:xfrm flipV="1">
            <a:off x="11200110" y="4937760"/>
            <a:ext cx="0" cy="5904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32C2995A-1545-4005-9875-894BD9E34096}"/>
              </a:ext>
            </a:extLst>
          </p:cNvPr>
          <p:cNvGrpSpPr/>
          <p:nvPr/>
        </p:nvGrpSpPr>
        <p:grpSpPr>
          <a:xfrm>
            <a:off x="246000" y="872290"/>
            <a:ext cx="11700000" cy="4838644"/>
            <a:chOff x="246000" y="1028700"/>
            <a:chExt cx="11700000" cy="4838644"/>
          </a:xfrm>
        </p:grpSpPr>
        <p:pic>
          <p:nvPicPr>
            <p:cNvPr id="9" name="Picture 8">
              <a:extLst>
                <a:ext uri="{FF2B5EF4-FFF2-40B4-BE49-F238E27FC236}">
                  <a16:creationId xmlns:a16="http://schemas.microsoft.com/office/drawing/2014/main" id="{E64F6B2F-8B48-4022-A5A1-1D591C5DA58E}"/>
                </a:ext>
              </a:extLst>
            </p:cNvPr>
            <p:cNvPicPr>
              <a:picLocks noChangeAspect="1"/>
            </p:cNvPicPr>
            <p:nvPr/>
          </p:nvPicPr>
          <p:blipFill>
            <a:blip r:embed="rId4"/>
            <a:stretch>
              <a:fillRect/>
            </a:stretch>
          </p:blipFill>
          <p:spPr>
            <a:xfrm>
              <a:off x="246000" y="1028700"/>
              <a:ext cx="11700000" cy="4838644"/>
            </a:xfrm>
            <a:prstGeom prst="rect">
              <a:avLst/>
            </a:prstGeom>
          </p:spPr>
        </p:pic>
        <p:cxnSp>
          <p:nvCxnSpPr>
            <p:cNvPr id="15" name="Straight Connector 14">
              <a:extLst>
                <a:ext uri="{FF2B5EF4-FFF2-40B4-BE49-F238E27FC236}">
                  <a16:creationId xmlns:a16="http://schemas.microsoft.com/office/drawing/2014/main" id="{F567EEF1-482A-4662-9F90-0D159A31113E}"/>
                </a:ext>
              </a:extLst>
            </p:cNvPr>
            <p:cNvCxnSpPr>
              <a:cxnSpLocks/>
            </p:cNvCxnSpPr>
            <p:nvPr/>
          </p:nvCxnSpPr>
          <p:spPr>
            <a:xfrm>
              <a:off x="2430531" y="5515994"/>
              <a:ext cx="8798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FF11635-5BE2-46A4-A177-A99974B7E482}"/>
                </a:ext>
              </a:extLst>
            </p:cNvPr>
            <p:cNvSpPr txBox="1">
              <a:spLocks/>
            </p:cNvSpPr>
            <p:nvPr/>
          </p:nvSpPr>
          <p:spPr>
            <a:xfrm>
              <a:off x="9006840" y="4361784"/>
              <a:ext cx="2530855" cy="676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Shared DB</a:t>
              </a:r>
              <a:endParaRPr lang="en-US" sz="2400" b="1" dirty="0">
                <a:solidFill>
                  <a:srgbClr val="292D33"/>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3007B67C-EF8E-4D04-83A4-C1B8348355CE}"/>
                </a:ext>
              </a:extLst>
            </p:cNvPr>
            <p:cNvSpPr txBox="1">
              <a:spLocks/>
            </p:cNvSpPr>
            <p:nvPr/>
          </p:nvSpPr>
          <p:spPr>
            <a:xfrm>
              <a:off x="8691881" y="2496216"/>
              <a:ext cx="3254119" cy="10762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Dedicated DB</a:t>
              </a:r>
            </a:p>
          </p:txBody>
        </p:sp>
        <p:cxnSp>
          <p:nvCxnSpPr>
            <p:cNvPr id="10" name="Straight Arrow Connector 9">
              <a:extLst>
                <a:ext uri="{FF2B5EF4-FFF2-40B4-BE49-F238E27FC236}">
                  <a16:creationId xmlns:a16="http://schemas.microsoft.com/office/drawing/2014/main" id="{0D67EBF1-3383-46A4-9B03-25E9E1AB7F18}"/>
                </a:ext>
              </a:extLst>
            </p:cNvPr>
            <p:cNvCxnSpPr>
              <a:cxnSpLocks/>
            </p:cNvCxnSpPr>
            <p:nvPr/>
          </p:nvCxnSpPr>
          <p:spPr>
            <a:xfrm>
              <a:off x="1909925" y="3114771"/>
              <a:ext cx="67819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04E5695D-CBBF-433F-B93E-1689C8C03079}"/>
              </a:ext>
            </a:extLst>
          </p:cNvPr>
          <p:cNvPicPr>
            <a:picLocks noChangeAspect="1"/>
          </p:cNvPicPr>
          <p:nvPr/>
        </p:nvPicPr>
        <p:blipFill>
          <a:blip r:embed="rId5"/>
          <a:stretch>
            <a:fillRect/>
          </a:stretch>
        </p:blipFill>
        <p:spPr>
          <a:xfrm>
            <a:off x="2668650" y="5528186"/>
            <a:ext cx="9277350" cy="1314450"/>
          </a:xfrm>
          <a:prstGeom prst="rect">
            <a:avLst/>
          </a:prstGeom>
        </p:spPr>
      </p:pic>
    </p:spTree>
    <p:extLst>
      <p:ext uri="{BB962C8B-B14F-4D97-AF65-F5344CB8AC3E}">
        <p14:creationId xmlns:p14="http://schemas.microsoft.com/office/powerpoint/2010/main" val="4290004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31940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Changing the Active Tenant</a:t>
            </a:r>
          </a:p>
        </p:txBody>
      </p:sp>
      <p:sp>
        <p:nvSpPr>
          <p:cNvPr id="3" name="Title 1">
            <a:extLst>
              <a:ext uri="{FF2B5EF4-FFF2-40B4-BE49-F238E27FC236}">
                <a16:creationId xmlns:a16="http://schemas.microsoft.com/office/drawing/2014/main" id="{E0900083-3580-4F8F-B097-6D9B67CD7F14}"/>
              </a:ext>
            </a:extLst>
          </p:cNvPr>
          <p:cNvSpPr txBox="1">
            <a:spLocks/>
          </p:cNvSpPr>
          <p:nvPr/>
        </p:nvSpPr>
        <p:spPr>
          <a:xfrm>
            <a:off x="260684" y="22923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4" name="Title 1">
            <a:extLst>
              <a:ext uri="{FF2B5EF4-FFF2-40B4-BE49-F238E27FC236}">
                <a16:creationId xmlns:a16="http://schemas.microsoft.com/office/drawing/2014/main" id="{7743175B-144E-47D7-8AAA-26557D180FDC}"/>
              </a:ext>
            </a:extLst>
          </p:cNvPr>
          <p:cNvSpPr txBox="1">
            <a:spLocks/>
          </p:cNvSpPr>
          <p:nvPr/>
        </p:nvSpPr>
        <p:spPr>
          <a:xfrm>
            <a:off x="260684" y="16319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5" name="Title 1">
            <a:extLst>
              <a:ext uri="{FF2B5EF4-FFF2-40B4-BE49-F238E27FC236}">
                <a16:creationId xmlns:a16="http://schemas.microsoft.com/office/drawing/2014/main" id="{BA53ADB4-3B07-495F-916D-0673490C5740}"/>
              </a:ext>
            </a:extLst>
          </p:cNvPr>
          <p:cNvSpPr txBox="1">
            <a:spLocks/>
          </p:cNvSpPr>
          <p:nvPr/>
        </p:nvSpPr>
        <p:spPr>
          <a:xfrm>
            <a:off x="260684" y="9906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6" name="Title 1">
            <a:extLst>
              <a:ext uri="{FF2B5EF4-FFF2-40B4-BE49-F238E27FC236}">
                <a16:creationId xmlns:a16="http://schemas.microsoft.com/office/drawing/2014/main" id="{E540B8BE-C624-4120-B7DF-99B93D9C0406}"/>
              </a:ext>
            </a:extLst>
          </p:cNvPr>
          <p:cNvSpPr txBox="1">
            <a:spLocks/>
          </p:cNvSpPr>
          <p:nvPr/>
        </p:nvSpPr>
        <p:spPr>
          <a:xfrm>
            <a:off x="717884" y="3683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244363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EA19826-1076-4A93-87DB-74F16A96B4ED}"/>
              </a:ext>
            </a:extLst>
          </p:cNvPr>
          <p:cNvPicPr>
            <a:picLocks noChangeAspect="1"/>
          </p:cNvPicPr>
          <p:nvPr/>
        </p:nvPicPr>
        <p:blipFill>
          <a:blip r:embed="rId4"/>
          <a:stretch>
            <a:fillRect/>
          </a:stretch>
        </p:blipFill>
        <p:spPr>
          <a:xfrm>
            <a:off x="571500" y="3031093"/>
            <a:ext cx="11115260" cy="3344307"/>
          </a:xfrm>
          <a:prstGeom prst="rect">
            <a:avLst/>
          </a:prstGeom>
          <a:ln w="57150" cap="sq">
            <a:solidFill>
              <a:srgbClr val="7030A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Changing</a:t>
            </a:r>
            <a:r>
              <a:rPr lang="en-US" b="1" noProof="0" dirty="0">
                <a:solidFill>
                  <a:srgbClr val="292D33"/>
                </a:solidFill>
                <a:latin typeface="Euclid Circular B" panose="020B0504000000000000" pitchFamily="34" charset="0"/>
                <a:ea typeface="Euclid Circular B" panose="020B0504000000000000" pitchFamily="34" charset="0"/>
              </a:rPr>
              <a:t> the Active Tenant</a:t>
            </a:r>
          </a:p>
        </p:txBody>
      </p:sp>
      <p:pic>
        <p:nvPicPr>
          <p:cNvPr id="11" name="Picture 10">
            <a:extLst>
              <a:ext uri="{FF2B5EF4-FFF2-40B4-BE49-F238E27FC236}">
                <a16:creationId xmlns:a16="http://schemas.microsoft.com/office/drawing/2014/main" id="{2A02D68B-63BF-44AD-ADBA-0CFA1C65B003}"/>
              </a:ext>
            </a:extLst>
          </p:cNvPr>
          <p:cNvPicPr>
            <a:picLocks noChangeAspect="1"/>
          </p:cNvPicPr>
          <p:nvPr/>
        </p:nvPicPr>
        <p:blipFill>
          <a:blip r:embed="rId5"/>
          <a:stretch>
            <a:fillRect/>
          </a:stretch>
        </p:blipFill>
        <p:spPr>
          <a:xfrm>
            <a:off x="506627" y="1041316"/>
            <a:ext cx="5524500" cy="180975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07883ECE-91E9-425D-9490-0431056611F3}"/>
              </a:ext>
            </a:extLst>
          </p:cNvPr>
          <p:cNvCxnSpPr>
            <a:cxnSpLocks/>
          </p:cNvCxnSpPr>
          <p:nvPr/>
        </p:nvCxnSpPr>
        <p:spPr>
          <a:xfrm>
            <a:off x="3954162" y="1841500"/>
            <a:ext cx="0" cy="11895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0398AAB-2125-4F5C-A807-B3FB4E4EC83F}"/>
              </a:ext>
            </a:extLst>
          </p:cNvPr>
          <p:cNvSpPr txBox="1">
            <a:spLocks/>
          </p:cNvSpPr>
          <p:nvPr/>
        </p:nvSpPr>
        <p:spPr>
          <a:xfrm>
            <a:off x="8050165" y="1884673"/>
            <a:ext cx="4040502"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Set active tenant</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16" name="Straight Arrow Connector 15">
            <a:extLst>
              <a:ext uri="{FF2B5EF4-FFF2-40B4-BE49-F238E27FC236}">
                <a16:creationId xmlns:a16="http://schemas.microsoft.com/office/drawing/2014/main" id="{43BA0030-80F9-443E-AD0F-B1BD28C7B09B}"/>
              </a:ext>
            </a:extLst>
          </p:cNvPr>
          <p:cNvCxnSpPr>
            <a:cxnSpLocks/>
          </p:cNvCxnSpPr>
          <p:nvPr/>
        </p:nvCxnSpPr>
        <p:spPr>
          <a:xfrm flipH="1" flipV="1">
            <a:off x="10885715" y="2728686"/>
            <a:ext cx="1" cy="15624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C9E29C3-8827-4BAA-B526-635B84C39CD1}"/>
              </a:ext>
            </a:extLst>
          </p:cNvPr>
          <p:cNvSpPr txBox="1">
            <a:spLocks/>
          </p:cNvSpPr>
          <p:nvPr/>
        </p:nvSpPr>
        <p:spPr>
          <a:xfrm>
            <a:off x="8810044" y="4942357"/>
            <a:ext cx="2876715" cy="1452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Finally revert back to original</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68F8E0C8-83B5-4263-8497-A09C7981B12E}"/>
              </a:ext>
            </a:extLst>
          </p:cNvPr>
          <p:cNvCxnSpPr>
            <a:cxnSpLocks/>
          </p:cNvCxnSpPr>
          <p:nvPr/>
        </p:nvCxnSpPr>
        <p:spPr>
          <a:xfrm>
            <a:off x="8002030" y="5752667"/>
            <a:ext cx="808013" cy="1546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9AFAF0-30B7-48DB-955E-16C7405C1BC7}"/>
              </a:ext>
            </a:extLst>
          </p:cNvPr>
          <p:cNvCxnSpPr>
            <a:cxnSpLocks/>
          </p:cNvCxnSpPr>
          <p:nvPr/>
        </p:nvCxnSpPr>
        <p:spPr>
          <a:xfrm>
            <a:off x="1717482" y="5752667"/>
            <a:ext cx="628454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C347A3-C745-4FEB-9552-D6F0B87F9C29}"/>
              </a:ext>
            </a:extLst>
          </p:cNvPr>
          <p:cNvCxnSpPr>
            <a:cxnSpLocks/>
          </p:cNvCxnSpPr>
          <p:nvPr/>
        </p:nvCxnSpPr>
        <p:spPr>
          <a:xfrm>
            <a:off x="1562484" y="4247545"/>
            <a:ext cx="932323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10D3C5C0-7CF3-48DD-9FAB-7E6E27821CF3}"/>
              </a:ext>
            </a:extLst>
          </p:cNvPr>
          <p:cNvSpPr txBox="1">
            <a:spLocks/>
          </p:cNvSpPr>
          <p:nvPr/>
        </p:nvSpPr>
        <p:spPr>
          <a:xfrm>
            <a:off x="5923854" y="910885"/>
            <a:ext cx="1574226" cy="698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Usage</a:t>
            </a:r>
            <a:endParaRPr lang="en-US" sz="28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917572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Setting the Active Tenant in Middleware</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DE80658D-4CF5-4D6D-AF68-30237C6FE070}"/>
              </a:ext>
            </a:extLst>
          </p:cNvPr>
          <p:cNvPicPr>
            <a:picLocks noChangeAspect="1"/>
          </p:cNvPicPr>
          <p:nvPr/>
        </p:nvPicPr>
        <p:blipFill>
          <a:blip r:embed="rId4"/>
          <a:stretch>
            <a:fillRect/>
          </a:stretch>
        </p:blipFill>
        <p:spPr>
          <a:xfrm>
            <a:off x="634411" y="1060450"/>
            <a:ext cx="10923178" cy="36957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4DEFD2F-D5EB-4A9F-822F-18AF383E4BB2}"/>
              </a:ext>
            </a:extLst>
          </p:cNvPr>
          <p:cNvPicPr>
            <a:picLocks noChangeAspect="1"/>
          </p:cNvPicPr>
          <p:nvPr/>
        </p:nvPicPr>
        <p:blipFill>
          <a:blip r:embed="rId5"/>
          <a:stretch>
            <a:fillRect/>
          </a:stretch>
        </p:blipFill>
        <p:spPr>
          <a:xfrm>
            <a:off x="6198190" y="3106723"/>
            <a:ext cx="5359399" cy="3298854"/>
          </a:xfrm>
          <a:prstGeom prst="rect">
            <a:avLst/>
          </a:prstGeom>
          <a:ln w="127000" cap="sq">
            <a:solidFill>
              <a:srgbClr val="7030A0"/>
            </a:solidFill>
            <a:miter lim="800000"/>
          </a:ln>
          <a:effectLst>
            <a:outerShdw blurRad="57150" dist="50800" dir="2700000" algn="tl" rotWithShape="0">
              <a:srgbClr val="000000">
                <a:alpha val="40000"/>
              </a:srgbClr>
            </a:outerShdw>
          </a:effectLst>
        </p:spPr>
      </p:pic>
      <p:cxnSp>
        <p:nvCxnSpPr>
          <p:cNvPr id="24" name="Straight Connector 23">
            <a:extLst>
              <a:ext uri="{FF2B5EF4-FFF2-40B4-BE49-F238E27FC236}">
                <a16:creationId xmlns:a16="http://schemas.microsoft.com/office/drawing/2014/main" id="{F2D8F2B9-34C4-4FFD-9005-9652CBC85B39}"/>
              </a:ext>
            </a:extLst>
          </p:cNvPr>
          <p:cNvCxnSpPr>
            <a:cxnSpLocks/>
          </p:cNvCxnSpPr>
          <p:nvPr/>
        </p:nvCxnSpPr>
        <p:spPr>
          <a:xfrm>
            <a:off x="7037311" y="5299096"/>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3306BE-BDE3-460A-AD2B-63BB7280374F}"/>
              </a:ext>
            </a:extLst>
          </p:cNvPr>
          <p:cNvCxnSpPr>
            <a:cxnSpLocks/>
          </p:cNvCxnSpPr>
          <p:nvPr/>
        </p:nvCxnSpPr>
        <p:spPr>
          <a:xfrm>
            <a:off x="6921198" y="1434667"/>
            <a:ext cx="838502" cy="354373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326D-EC1A-487A-9972-5C5818648E40}"/>
              </a:ext>
            </a:extLst>
          </p:cNvPr>
          <p:cNvCxnSpPr>
            <a:cxnSpLocks/>
          </p:cNvCxnSpPr>
          <p:nvPr/>
        </p:nvCxnSpPr>
        <p:spPr>
          <a:xfrm>
            <a:off x="2979391" y="1447367"/>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8F12033C-6747-4C8F-A6AA-F7377CA57361}"/>
              </a:ext>
            </a:extLst>
          </p:cNvPr>
          <p:cNvSpPr txBox="1">
            <a:spLocks/>
          </p:cNvSpPr>
          <p:nvPr/>
        </p:nvSpPr>
        <p:spPr>
          <a:xfrm>
            <a:off x="1162456" y="4237364"/>
            <a:ext cx="4507689" cy="1811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292D33"/>
                </a:solidFill>
                <a:latin typeface="Euclid Circular B" panose="020B0504000000000000" pitchFamily="34" charset="0"/>
                <a:ea typeface="Euclid Circular B" panose="020B0504000000000000" pitchFamily="34" charset="0"/>
              </a:rPr>
              <a:t>Set the current tenant within the middleware</a:t>
            </a:r>
            <a:endParaRPr lang="en-US" sz="32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87535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60000" y="3768725"/>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Temporarily Disable Multi-Tenancy</a:t>
            </a:r>
          </a:p>
        </p:txBody>
      </p:sp>
      <p:sp>
        <p:nvSpPr>
          <p:cNvPr id="3" name="Title 1">
            <a:extLst>
              <a:ext uri="{FF2B5EF4-FFF2-40B4-BE49-F238E27FC236}">
                <a16:creationId xmlns:a16="http://schemas.microsoft.com/office/drawing/2014/main" id="{C57229CA-DB9A-48BB-A594-97EBB25A757D}"/>
              </a:ext>
            </a:extLst>
          </p:cNvPr>
          <p:cNvSpPr txBox="1">
            <a:spLocks/>
          </p:cNvSpPr>
          <p:nvPr/>
        </p:nvSpPr>
        <p:spPr>
          <a:xfrm>
            <a:off x="360000" y="290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4" name="Title 1">
            <a:extLst>
              <a:ext uri="{FF2B5EF4-FFF2-40B4-BE49-F238E27FC236}">
                <a16:creationId xmlns:a16="http://schemas.microsoft.com/office/drawing/2014/main" id="{B3E594F6-A651-490E-A6A8-C78727BA01EA}"/>
              </a:ext>
            </a:extLst>
          </p:cNvPr>
          <p:cNvSpPr txBox="1">
            <a:spLocks/>
          </p:cNvSpPr>
          <p:nvPr/>
        </p:nvSpPr>
        <p:spPr>
          <a:xfrm>
            <a:off x="403200" y="227012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308550F5-975E-40C5-80AC-4394E4A4B253}"/>
              </a:ext>
            </a:extLst>
          </p:cNvPr>
          <p:cNvSpPr txBox="1">
            <a:spLocks/>
          </p:cNvSpPr>
          <p:nvPr/>
        </p:nvSpPr>
        <p:spPr>
          <a:xfrm>
            <a:off x="403200" y="15875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D135FC77-70BE-4F97-9D34-0E23FAC128C7}"/>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D05B733B-1452-40A8-BC59-40502FA21874}"/>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677503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23607" y="350782"/>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endParaRPr lang="en-US" sz="3200" b="1" noProof="0" dirty="0">
              <a:solidFill>
                <a:srgbClr val="292D33"/>
              </a:solidFill>
              <a:latin typeface="Euclid Circular B" panose="020B0504000000000000" pitchFamily="34" charset="0"/>
              <a:ea typeface="Euclid Circular B" panose="020B0504000000000000" pitchFamily="34" charset="0"/>
            </a:endParaRPr>
          </a:p>
        </p:txBody>
      </p:sp>
      <p:pic>
        <p:nvPicPr>
          <p:cNvPr id="21" name="Picture 20">
            <a:extLst>
              <a:ext uri="{FF2B5EF4-FFF2-40B4-BE49-F238E27FC236}">
                <a16:creationId xmlns:a16="http://schemas.microsoft.com/office/drawing/2014/main" id="{2BB7F563-2A56-4DB6-8CFA-A0DFF8366E90}"/>
              </a:ext>
            </a:extLst>
          </p:cNvPr>
          <p:cNvPicPr>
            <a:picLocks noChangeAspect="1"/>
          </p:cNvPicPr>
          <p:nvPr/>
        </p:nvPicPr>
        <p:blipFill>
          <a:blip r:embed="rId4"/>
          <a:stretch>
            <a:fillRect/>
          </a:stretch>
        </p:blipFill>
        <p:spPr>
          <a:xfrm>
            <a:off x="423607" y="1459992"/>
            <a:ext cx="9333429" cy="4263833"/>
          </a:xfrm>
          <a:prstGeom prst="rect">
            <a:avLst/>
          </a:prstGeom>
        </p:spPr>
      </p:pic>
      <p:sp>
        <p:nvSpPr>
          <p:cNvPr id="24" name="Rectangle 23">
            <a:extLst>
              <a:ext uri="{FF2B5EF4-FFF2-40B4-BE49-F238E27FC236}">
                <a16:creationId xmlns:a16="http://schemas.microsoft.com/office/drawing/2014/main" id="{145354E1-5704-47C0-A50C-9A92637DB2DE}"/>
              </a:ext>
            </a:extLst>
          </p:cNvPr>
          <p:cNvSpPr/>
          <p:nvPr/>
        </p:nvSpPr>
        <p:spPr>
          <a:xfrm>
            <a:off x="1196493" y="2911171"/>
            <a:ext cx="8560543" cy="22588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74E709D-F859-49CF-97D7-5EC7E8A2B419}"/>
              </a:ext>
            </a:extLst>
          </p:cNvPr>
          <p:cNvSpPr txBox="1">
            <a:spLocks/>
          </p:cNvSpPr>
          <p:nvPr/>
        </p:nvSpPr>
        <p:spPr>
          <a:xfrm>
            <a:off x="8145379" y="4769232"/>
            <a:ext cx="3943379" cy="19091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292D33"/>
                </a:solidFill>
                <a:latin typeface="Euclid Circular B" panose="020B0504000000000000" pitchFamily="34" charset="0"/>
                <a:ea typeface="Euclid Circular B" panose="020B0504000000000000" pitchFamily="34" charset="0"/>
              </a:rPr>
              <a:t>Returns book count without “</a:t>
            </a:r>
            <a:r>
              <a:rPr lang="en-US" sz="4000" b="1" dirty="0" err="1">
                <a:solidFill>
                  <a:srgbClr val="292D33"/>
                </a:solidFill>
                <a:latin typeface="Euclid Circular B" panose="020B0504000000000000" pitchFamily="34" charset="0"/>
                <a:ea typeface="Euclid Circular B" panose="020B0504000000000000" pitchFamily="34" charset="0"/>
              </a:rPr>
              <a:t>TenantId</a:t>
            </a:r>
            <a:r>
              <a:rPr lang="en-US" sz="4000" b="1" dirty="0">
                <a:solidFill>
                  <a:srgbClr val="292D33"/>
                </a:solidFill>
                <a:latin typeface="Euclid Circular B" panose="020B0504000000000000" pitchFamily="34" charset="0"/>
                <a:ea typeface="Euclid Circular B" panose="020B0504000000000000" pitchFamily="34" charset="0"/>
              </a:rPr>
              <a:t>”</a:t>
            </a:r>
            <a:r>
              <a:rPr lang="en-US" sz="4000" dirty="0">
                <a:solidFill>
                  <a:srgbClr val="292D33"/>
                </a:solidFill>
                <a:latin typeface="Euclid Circular B" panose="020B0504000000000000" pitchFamily="34" charset="0"/>
                <a:ea typeface="Euclid Circular B" panose="020B0504000000000000" pitchFamily="34" charset="0"/>
              </a:rPr>
              <a:t> filter</a:t>
            </a:r>
            <a:endParaRPr lang="en-US" sz="2800" dirty="0">
              <a:solidFill>
                <a:srgbClr val="292D33"/>
              </a:solidFill>
              <a:latin typeface="Euclid Circular B" panose="020B0504000000000000" pitchFamily="34" charset="0"/>
              <a:ea typeface="Euclid Circular B" panose="020B0504000000000000" pitchFamily="34" charset="0"/>
            </a:endParaRPr>
          </a:p>
        </p:txBody>
      </p:sp>
      <p:cxnSp>
        <p:nvCxnSpPr>
          <p:cNvPr id="6" name="Straight Arrow Connector 5">
            <a:extLst>
              <a:ext uri="{FF2B5EF4-FFF2-40B4-BE49-F238E27FC236}">
                <a16:creationId xmlns:a16="http://schemas.microsoft.com/office/drawing/2014/main" id="{523231D3-2FF6-4DB1-8199-719B0A6191AE}"/>
              </a:ext>
            </a:extLst>
          </p:cNvPr>
          <p:cNvCxnSpPr>
            <a:cxnSpLocks/>
            <a:endCxn id="5" idx="1"/>
          </p:cNvCxnSpPr>
          <p:nvPr/>
        </p:nvCxnSpPr>
        <p:spPr>
          <a:xfrm>
            <a:off x="6268064" y="5170035"/>
            <a:ext cx="1877315" cy="5537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33783499-0BE9-4B28-840E-39ED73B69D72}"/>
              </a:ext>
            </a:extLst>
          </p:cNvPr>
          <p:cNvSpPr txBox="1">
            <a:spLocks/>
          </p:cNvSpPr>
          <p:nvPr/>
        </p:nvSpPr>
        <p:spPr>
          <a:xfrm>
            <a:off x="8474280" y="1041041"/>
            <a:ext cx="1282756" cy="4107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292D33"/>
                </a:solidFill>
                <a:latin typeface="Euclid Circular B" panose="020B0504000000000000" pitchFamily="34" charset="0"/>
                <a:ea typeface="Euclid Circular B" panose="020B0504000000000000" pitchFamily="34" charset="0"/>
              </a:rPr>
              <a:t>Usage</a:t>
            </a:r>
            <a:endParaRPr lang="en-US" sz="280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477533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12197" y="165040"/>
            <a:ext cx="9324975" cy="94488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p>
        </p:txBody>
      </p:sp>
      <p:grpSp>
        <p:nvGrpSpPr>
          <p:cNvPr id="3" name="Group 2">
            <a:extLst>
              <a:ext uri="{FF2B5EF4-FFF2-40B4-BE49-F238E27FC236}">
                <a16:creationId xmlns:a16="http://schemas.microsoft.com/office/drawing/2014/main" id="{23AF695D-4F73-4F41-8534-0F58D595A52E}"/>
              </a:ext>
            </a:extLst>
          </p:cNvPr>
          <p:cNvGrpSpPr/>
          <p:nvPr/>
        </p:nvGrpSpPr>
        <p:grpSpPr>
          <a:xfrm>
            <a:off x="512197" y="979673"/>
            <a:ext cx="10103457" cy="5633774"/>
            <a:chOff x="960972" y="1002246"/>
            <a:chExt cx="10023257" cy="5589054"/>
          </a:xfrm>
        </p:grpSpPr>
        <p:pic>
          <p:nvPicPr>
            <p:cNvPr id="9" name="Picture 8">
              <a:extLst>
                <a:ext uri="{FF2B5EF4-FFF2-40B4-BE49-F238E27FC236}">
                  <a16:creationId xmlns:a16="http://schemas.microsoft.com/office/drawing/2014/main" id="{C4EF4958-732D-4749-A65D-3EA393572755}"/>
                </a:ext>
              </a:extLst>
            </p:cNvPr>
            <p:cNvPicPr>
              <a:picLocks noChangeAspect="1"/>
            </p:cNvPicPr>
            <p:nvPr/>
          </p:nvPicPr>
          <p:blipFill rotWithShape="1">
            <a:blip r:embed="rId4"/>
            <a:srcRect b="13491"/>
            <a:stretch/>
          </p:blipFill>
          <p:spPr>
            <a:xfrm>
              <a:off x="960972" y="1002246"/>
              <a:ext cx="10023257" cy="5589054"/>
            </a:xfrm>
            <a:prstGeom prst="rect">
              <a:avLst/>
            </a:prstGeom>
          </p:spPr>
        </p:pic>
        <p:cxnSp>
          <p:nvCxnSpPr>
            <p:cNvPr id="12" name="Straight Connector 11">
              <a:extLst>
                <a:ext uri="{FF2B5EF4-FFF2-40B4-BE49-F238E27FC236}">
                  <a16:creationId xmlns:a16="http://schemas.microsoft.com/office/drawing/2014/main" id="{11CF3B13-BFDE-4A68-9A88-A6FAF9933B4A}"/>
                </a:ext>
              </a:extLst>
            </p:cNvPr>
            <p:cNvCxnSpPr>
              <a:cxnSpLocks/>
            </p:cNvCxnSpPr>
            <p:nvPr/>
          </p:nvCxnSpPr>
          <p:spPr>
            <a:xfrm>
              <a:off x="2837598" y="2097950"/>
              <a:ext cx="7872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E966A20-FF11-4ED0-92B4-3A4EC411ED25}"/>
                </a:ext>
              </a:extLst>
            </p:cNvPr>
            <p:cNvSpPr/>
            <p:nvPr/>
          </p:nvSpPr>
          <p:spPr>
            <a:xfrm>
              <a:off x="1543050" y="2434590"/>
              <a:ext cx="9166860" cy="2011680"/>
            </a:xfrm>
            <a:prstGeom prst="rect">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4A3A2541-04F5-4172-A1AB-B308DC287274}"/>
              </a:ext>
            </a:extLst>
          </p:cNvPr>
          <p:cNvCxnSpPr>
            <a:cxnSpLocks/>
          </p:cNvCxnSpPr>
          <p:nvPr/>
        </p:nvCxnSpPr>
        <p:spPr>
          <a:xfrm>
            <a:off x="6584485" y="1409996"/>
            <a:ext cx="32526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138DEA6-3820-4E15-86E0-369A31C3D54B}"/>
              </a:ext>
            </a:extLst>
          </p:cNvPr>
          <p:cNvSpPr txBox="1">
            <a:spLocks/>
          </p:cNvSpPr>
          <p:nvPr/>
        </p:nvSpPr>
        <p:spPr>
          <a:xfrm>
            <a:off x="8891606" y="556202"/>
            <a:ext cx="3059204" cy="4646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92D33"/>
                </a:solidFill>
                <a:latin typeface="Euclid Circular B" panose="020B0504000000000000" pitchFamily="34" charset="0"/>
                <a:ea typeface="Euclid Circular B" panose="020B0504000000000000" pitchFamily="34" charset="0"/>
              </a:rPr>
              <a:t>Implementation</a:t>
            </a:r>
            <a:endParaRPr lang="en-US" sz="240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965016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12197" y="125283"/>
            <a:ext cx="9324975" cy="94488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p>
        </p:txBody>
      </p:sp>
      <p:sp>
        <p:nvSpPr>
          <p:cNvPr id="7" name="Title 1">
            <a:extLst>
              <a:ext uri="{FF2B5EF4-FFF2-40B4-BE49-F238E27FC236}">
                <a16:creationId xmlns:a16="http://schemas.microsoft.com/office/drawing/2014/main" id="{E138DEA6-3820-4E15-86E0-369A31C3D54B}"/>
              </a:ext>
            </a:extLst>
          </p:cNvPr>
          <p:cNvSpPr txBox="1">
            <a:spLocks/>
          </p:cNvSpPr>
          <p:nvPr/>
        </p:nvSpPr>
        <p:spPr>
          <a:xfrm>
            <a:off x="8882286" y="1011077"/>
            <a:ext cx="3059204" cy="4646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92D33"/>
                </a:solidFill>
                <a:latin typeface="Euclid Circular B" panose="020B0504000000000000" pitchFamily="34" charset="0"/>
                <a:ea typeface="Euclid Circular B" panose="020B0504000000000000" pitchFamily="34" charset="0"/>
              </a:rPr>
              <a:t>Implementation</a:t>
            </a:r>
            <a:endParaRPr lang="en-US" sz="2400" dirty="0">
              <a:solidFill>
                <a:srgbClr val="292D33"/>
              </a:solidFill>
              <a:latin typeface="Euclid Circular B" panose="020B0504000000000000" pitchFamily="34" charset="0"/>
              <a:ea typeface="Euclid Circular B" panose="020B0504000000000000" pitchFamily="34" charset="0"/>
            </a:endParaRPr>
          </a:p>
        </p:txBody>
      </p:sp>
      <p:grpSp>
        <p:nvGrpSpPr>
          <p:cNvPr id="10" name="Group 9">
            <a:extLst>
              <a:ext uri="{FF2B5EF4-FFF2-40B4-BE49-F238E27FC236}">
                <a16:creationId xmlns:a16="http://schemas.microsoft.com/office/drawing/2014/main" id="{42131E7D-B82A-47E0-902E-480443978601}"/>
              </a:ext>
            </a:extLst>
          </p:cNvPr>
          <p:cNvGrpSpPr/>
          <p:nvPr/>
        </p:nvGrpSpPr>
        <p:grpSpPr>
          <a:xfrm>
            <a:off x="250510" y="1475681"/>
            <a:ext cx="11698600" cy="4781996"/>
            <a:chOff x="250510" y="1475681"/>
            <a:chExt cx="11698600" cy="4781996"/>
          </a:xfrm>
        </p:grpSpPr>
        <p:pic>
          <p:nvPicPr>
            <p:cNvPr id="5" name="Picture 4">
              <a:extLst>
                <a:ext uri="{FF2B5EF4-FFF2-40B4-BE49-F238E27FC236}">
                  <a16:creationId xmlns:a16="http://schemas.microsoft.com/office/drawing/2014/main" id="{897721A3-54F2-46E7-A7C1-1EFCEDDC6CE8}"/>
                </a:ext>
              </a:extLst>
            </p:cNvPr>
            <p:cNvPicPr>
              <a:picLocks noChangeAspect="1"/>
            </p:cNvPicPr>
            <p:nvPr/>
          </p:nvPicPr>
          <p:blipFill>
            <a:blip r:embed="rId4"/>
            <a:stretch>
              <a:fillRect/>
            </a:stretch>
          </p:blipFill>
          <p:spPr>
            <a:xfrm>
              <a:off x="250510" y="1475681"/>
              <a:ext cx="11698600" cy="4781996"/>
            </a:xfrm>
            <a:prstGeom prst="rect">
              <a:avLst/>
            </a:prstGeom>
          </p:spPr>
        </p:pic>
        <p:cxnSp>
          <p:nvCxnSpPr>
            <p:cNvPr id="11" name="Straight Connector 10">
              <a:extLst>
                <a:ext uri="{FF2B5EF4-FFF2-40B4-BE49-F238E27FC236}">
                  <a16:creationId xmlns:a16="http://schemas.microsoft.com/office/drawing/2014/main" id="{B03D94B5-27DA-4A14-B17D-6EF6844C0219}"/>
                </a:ext>
              </a:extLst>
            </p:cNvPr>
            <p:cNvCxnSpPr>
              <a:cxnSpLocks/>
            </p:cNvCxnSpPr>
            <p:nvPr/>
          </p:nvCxnSpPr>
          <p:spPr>
            <a:xfrm>
              <a:off x="740276" y="2825329"/>
              <a:ext cx="1102765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F149A6-E6B7-46DB-8E20-BC9D7F368889}"/>
                </a:ext>
              </a:extLst>
            </p:cNvPr>
            <p:cNvCxnSpPr>
              <a:cxnSpLocks/>
            </p:cNvCxnSpPr>
            <p:nvPr/>
          </p:nvCxnSpPr>
          <p:spPr>
            <a:xfrm>
              <a:off x="1821653" y="4256563"/>
              <a:ext cx="40941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B0252931-7632-4AC1-BD1B-FB9FB6C41482}"/>
              </a:ext>
            </a:extLst>
          </p:cNvPr>
          <p:cNvSpPr txBox="1">
            <a:spLocks/>
          </p:cNvSpPr>
          <p:nvPr/>
        </p:nvSpPr>
        <p:spPr>
          <a:xfrm>
            <a:off x="6869927" y="3289934"/>
            <a:ext cx="3700987" cy="13768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292D33"/>
                </a:solidFill>
                <a:latin typeface="Euclid Circular B" panose="020B0504000000000000" pitchFamily="34" charset="0"/>
                <a:ea typeface="Euclid Circular B" panose="020B0504000000000000" pitchFamily="34" charset="0"/>
              </a:rPr>
              <a:t>HasQueryFilter</a:t>
            </a:r>
            <a:r>
              <a:rPr lang="en-US" sz="2800" dirty="0">
                <a:solidFill>
                  <a:srgbClr val="292D33"/>
                </a:solidFill>
                <a:latin typeface="Euclid Circular B" panose="020B0504000000000000" pitchFamily="34" charset="0"/>
                <a:ea typeface="Euclid Circular B" panose="020B0504000000000000" pitchFamily="34" charset="0"/>
              </a:rPr>
              <a:t> works if only the </a:t>
            </a:r>
            <a:r>
              <a:rPr lang="en-US" sz="2800" dirty="0" err="1">
                <a:solidFill>
                  <a:srgbClr val="292D33"/>
                </a:solidFill>
                <a:latin typeface="Euclid Circular B" panose="020B0504000000000000" pitchFamily="34" charset="0"/>
                <a:ea typeface="Euclid Circular B" panose="020B0504000000000000" pitchFamily="34" charset="0"/>
              </a:rPr>
              <a:t>DataFilter</a:t>
            </a:r>
            <a:r>
              <a:rPr lang="en-US" sz="2800" dirty="0">
                <a:solidFill>
                  <a:srgbClr val="292D33"/>
                </a:solidFill>
                <a:latin typeface="Euclid Circular B" panose="020B0504000000000000" pitchFamily="34" charset="0"/>
                <a:ea typeface="Euclid Circular B" panose="020B0504000000000000" pitchFamily="34" charset="0"/>
              </a:rPr>
              <a:t> is enabled</a:t>
            </a:r>
          </a:p>
        </p:txBody>
      </p:sp>
    </p:spTree>
    <p:extLst>
      <p:ext uri="{BB962C8B-B14F-4D97-AF65-F5344CB8AC3E}">
        <p14:creationId xmlns:p14="http://schemas.microsoft.com/office/powerpoint/2010/main" val="1007296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3200" y="4294921"/>
            <a:ext cx="11582400"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Database Migration</a:t>
            </a:r>
          </a:p>
        </p:txBody>
      </p:sp>
      <p:sp>
        <p:nvSpPr>
          <p:cNvPr id="3" name="Title 1">
            <a:extLst>
              <a:ext uri="{FF2B5EF4-FFF2-40B4-BE49-F238E27FC236}">
                <a16:creationId xmlns:a16="http://schemas.microsoft.com/office/drawing/2014/main" id="{36C5EA6C-20D5-4ED4-9B37-7AC6CCD259F4}"/>
              </a:ext>
            </a:extLst>
          </p:cNvPr>
          <p:cNvSpPr txBox="1">
            <a:spLocks/>
          </p:cNvSpPr>
          <p:nvPr/>
        </p:nvSpPr>
        <p:spPr>
          <a:xfrm>
            <a:off x="403200" y="3492501"/>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4" name="Title 1">
            <a:extLst>
              <a:ext uri="{FF2B5EF4-FFF2-40B4-BE49-F238E27FC236}">
                <a16:creationId xmlns:a16="http://schemas.microsoft.com/office/drawing/2014/main" id="{D5690CD8-83FE-4B32-902B-DAE6015EBEDC}"/>
              </a:ext>
            </a:extLst>
          </p:cNvPr>
          <p:cNvSpPr txBox="1">
            <a:spLocks/>
          </p:cNvSpPr>
          <p:nvPr/>
        </p:nvSpPr>
        <p:spPr>
          <a:xfrm>
            <a:off x="360000" y="286067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5" name="Title 1">
            <a:extLst>
              <a:ext uri="{FF2B5EF4-FFF2-40B4-BE49-F238E27FC236}">
                <a16:creationId xmlns:a16="http://schemas.microsoft.com/office/drawing/2014/main" id="{CAB011B6-9E27-4BBB-BC65-0ACD3C6D4885}"/>
              </a:ext>
            </a:extLst>
          </p:cNvPr>
          <p:cNvSpPr txBox="1">
            <a:spLocks/>
          </p:cNvSpPr>
          <p:nvPr/>
        </p:nvSpPr>
        <p:spPr>
          <a:xfrm>
            <a:off x="403200" y="2239231"/>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6" name="Title 1">
            <a:extLst>
              <a:ext uri="{FF2B5EF4-FFF2-40B4-BE49-F238E27FC236}">
                <a16:creationId xmlns:a16="http://schemas.microsoft.com/office/drawing/2014/main" id="{078DB079-A2E8-4361-945D-BB3D8ABF4659}"/>
              </a:ext>
            </a:extLst>
          </p:cNvPr>
          <p:cNvSpPr txBox="1">
            <a:spLocks/>
          </p:cNvSpPr>
          <p:nvPr/>
        </p:nvSpPr>
        <p:spPr>
          <a:xfrm>
            <a:off x="403200" y="15736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7" name="Title 1">
            <a:extLst>
              <a:ext uri="{FF2B5EF4-FFF2-40B4-BE49-F238E27FC236}">
                <a16:creationId xmlns:a16="http://schemas.microsoft.com/office/drawing/2014/main" id="{0B520E54-1FDB-4A7A-ABAD-0C6E0CA6E4CA}"/>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8" name="Title 1">
            <a:extLst>
              <a:ext uri="{FF2B5EF4-FFF2-40B4-BE49-F238E27FC236}">
                <a16:creationId xmlns:a16="http://schemas.microsoft.com/office/drawing/2014/main" id="{81775A74-D0EA-4BAF-9CCC-E934A13447F8}"/>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1320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72255"/>
            <a:ext cx="10515600" cy="1023145"/>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What is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900000" y="1227908"/>
            <a:ext cx="11444400" cy="1603375"/>
          </a:xfrm>
          <a:noFill/>
          <a:ln w="25400">
            <a:noFill/>
            <a:prstDash val="dash"/>
          </a:ln>
        </p:spPr>
        <p:style>
          <a:lnRef idx="2">
            <a:schemeClr val="accent3"/>
          </a:lnRef>
          <a:fillRef idx="1">
            <a:schemeClr val="lt1"/>
          </a:fillRef>
          <a:effectRef idx="0">
            <a:schemeClr val="accent3"/>
          </a:effectRef>
          <a:fontRef idx="minor">
            <a:schemeClr val="dk1"/>
          </a:fontRef>
        </p:style>
        <p:txBody>
          <a:bodyPr>
            <a:noAutofit/>
          </a:bodyPr>
          <a:lstStyle/>
          <a:p>
            <a:r>
              <a:rPr lang="en-US" noProof="0" dirty="0">
                <a:latin typeface="Euclid Circular B" panose="020B0504000000000000" pitchFamily="34" charset="0"/>
                <a:ea typeface="Euclid Circular B" panose="020B0504000000000000" pitchFamily="34" charset="0"/>
              </a:rPr>
              <a:t>A common </a:t>
            </a:r>
            <a:r>
              <a:rPr lang="en-US" u="sng" noProof="0" dirty="0">
                <a:latin typeface="Euclid Circular B" panose="020B0504000000000000" pitchFamily="34" charset="0"/>
                <a:ea typeface="Euclid Circular B" panose="020B0504000000000000" pitchFamily="34" charset="0"/>
              </a:rPr>
              <a:t>approach to build SaaS </a:t>
            </a:r>
            <a:r>
              <a:rPr lang="en-US" noProof="0" dirty="0">
                <a:latin typeface="Euclid Circular B" panose="020B0504000000000000" pitchFamily="34" charset="0"/>
                <a:ea typeface="Euclid Circular B" panose="020B0504000000000000" pitchFamily="34" charset="0"/>
              </a:rPr>
              <a:t>solutions</a:t>
            </a:r>
          </a:p>
          <a:p>
            <a:r>
              <a:rPr lang="en-US" u="sng" noProof="0" dirty="0">
                <a:latin typeface="Euclid Circular B" panose="020B0504000000000000" pitchFamily="34" charset="0"/>
                <a:ea typeface="Euclid Circular B" panose="020B0504000000000000" pitchFamily="34" charset="0"/>
              </a:rPr>
              <a:t>Resources are shared </a:t>
            </a:r>
            <a:r>
              <a:rPr lang="en-US" noProof="0" dirty="0">
                <a:latin typeface="Euclid Circular B" panose="020B0504000000000000" pitchFamily="34" charset="0"/>
                <a:ea typeface="Euclid Circular B" panose="020B0504000000000000" pitchFamily="34" charset="0"/>
              </a:rPr>
              <a:t>between tenants</a:t>
            </a:r>
          </a:p>
          <a:p>
            <a:r>
              <a:rPr lang="en-US" noProof="0" dirty="0">
                <a:latin typeface="Euclid Circular B" panose="020B0504000000000000" pitchFamily="34" charset="0"/>
                <a:ea typeface="Euclid Circular B" panose="020B0504000000000000" pitchFamily="34" charset="0"/>
              </a:rPr>
              <a:t>Application </a:t>
            </a:r>
            <a:r>
              <a:rPr lang="en-US" u="sng" noProof="0" dirty="0">
                <a:latin typeface="Euclid Circular B" panose="020B0504000000000000" pitchFamily="34" charset="0"/>
                <a:ea typeface="Euclid Circular B" panose="020B0504000000000000" pitchFamily="34" charset="0"/>
              </a:rPr>
              <a:t>data is isolated</a:t>
            </a:r>
            <a:r>
              <a:rPr lang="en-US" b="1" noProof="0" dirty="0">
                <a:latin typeface="Euclid Circular B" panose="020B0504000000000000" pitchFamily="34" charset="0"/>
                <a:ea typeface="Euclid Circular B" panose="020B0504000000000000" pitchFamily="34" charset="0"/>
              </a:rPr>
              <a:t> </a:t>
            </a:r>
            <a:r>
              <a:rPr lang="en-US" noProof="0" dirty="0">
                <a:latin typeface="Euclid Circular B" panose="020B0504000000000000" pitchFamily="34" charset="0"/>
                <a:ea typeface="Euclid Circular B" panose="020B0504000000000000" pitchFamily="34" charset="0"/>
              </a:rPr>
              <a:t>between tenants</a:t>
            </a:r>
          </a:p>
        </p:txBody>
      </p:sp>
      <p:sp>
        <p:nvSpPr>
          <p:cNvPr id="6" name="Content Placeholder 2">
            <a:extLst>
              <a:ext uri="{FF2B5EF4-FFF2-40B4-BE49-F238E27FC236}">
                <a16:creationId xmlns:a16="http://schemas.microsoft.com/office/drawing/2014/main" id="{7D8F262C-F36A-4440-B23B-0F72FE7B844D}"/>
              </a:ext>
            </a:extLst>
          </p:cNvPr>
          <p:cNvSpPr txBox="1">
            <a:spLocks/>
          </p:cNvSpPr>
          <p:nvPr/>
        </p:nvSpPr>
        <p:spPr>
          <a:xfrm>
            <a:off x="3398963" y="3209264"/>
            <a:ext cx="7014516" cy="1030284"/>
          </a:xfrm>
          <a:prstGeom prst="rect">
            <a:avLst/>
          </a:prstGeom>
          <a:noFill/>
          <a:ln w="25400" cap="flat">
            <a:noFill/>
            <a:prstDash val="dash"/>
            <a:miter lim="800000"/>
          </a:ln>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Tenants</a:t>
            </a:r>
            <a:r>
              <a:rPr lang="en-US" dirty="0">
                <a:latin typeface="Euclid Circular B" panose="020B0504000000000000" pitchFamily="34" charset="0"/>
                <a:ea typeface="Euclid Circular B" panose="020B0504000000000000" pitchFamily="34" charset="0"/>
              </a:rPr>
              <a:t>: Our clients, using the service</a:t>
            </a:r>
          </a:p>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Host</a:t>
            </a:r>
            <a:r>
              <a:rPr lang="en-US" dirty="0">
                <a:latin typeface="Euclid Circular B" panose="020B0504000000000000" pitchFamily="34" charset="0"/>
                <a:ea typeface="Euclid Circular B" panose="020B0504000000000000" pitchFamily="34" charset="0"/>
              </a:rPr>
              <a:t>: Service provider</a:t>
            </a:r>
          </a:p>
        </p:txBody>
      </p:sp>
      <p:sp>
        <p:nvSpPr>
          <p:cNvPr id="7" name="Content Placeholder 2">
            <a:extLst>
              <a:ext uri="{FF2B5EF4-FFF2-40B4-BE49-F238E27FC236}">
                <a16:creationId xmlns:a16="http://schemas.microsoft.com/office/drawing/2014/main" id="{CB2DC653-B4D5-4A71-9EEB-812DBBF13D47}"/>
              </a:ext>
            </a:extLst>
          </p:cNvPr>
          <p:cNvSpPr txBox="1">
            <a:spLocks/>
          </p:cNvSpPr>
          <p:nvPr/>
        </p:nvSpPr>
        <p:spPr>
          <a:xfrm>
            <a:off x="913800" y="4765570"/>
            <a:ext cx="10440000" cy="1428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uclid Circular B" panose="020B0504000000000000" pitchFamily="34" charset="0"/>
                <a:ea typeface="Euclid Circular B" panose="020B0504000000000000" pitchFamily="34" charset="0"/>
              </a:rPr>
              <a:t>An ideal multi-tenant application should be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much as possible!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Deployable to on-premise</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well</a:t>
            </a:r>
          </a:p>
        </p:txBody>
      </p:sp>
      <p:sp>
        <p:nvSpPr>
          <p:cNvPr id="13" name="TextBox 12">
            <a:extLst>
              <a:ext uri="{FF2B5EF4-FFF2-40B4-BE49-F238E27FC236}">
                <a16:creationId xmlns:a16="http://schemas.microsoft.com/office/drawing/2014/main" id="{6DFFD8CD-5602-494C-830C-81142AC2B45C}"/>
              </a:ext>
            </a:extLst>
          </p:cNvPr>
          <p:cNvSpPr txBox="1"/>
          <p:nvPr/>
        </p:nvSpPr>
        <p:spPr>
          <a:xfrm>
            <a:off x="1295203" y="3377320"/>
            <a:ext cx="1403516" cy="523220"/>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Parties</a:t>
            </a:r>
            <a:endParaRPr lang="en-US" sz="2800" dirty="0"/>
          </a:p>
        </p:txBody>
      </p:sp>
      <p:grpSp>
        <p:nvGrpSpPr>
          <p:cNvPr id="34" name="Group 33">
            <a:extLst>
              <a:ext uri="{FF2B5EF4-FFF2-40B4-BE49-F238E27FC236}">
                <a16:creationId xmlns:a16="http://schemas.microsoft.com/office/drawing/2014/main" id="{FD6115A2-B03E-40C2-AF6F-76A4E420985F}"/>
              </a:ext>
            </a:extLst>
          </p:cNvPr>
          <p:cNvGrpSpPr/>
          <p:nvPr/>
        </p:nvGrpSpPr>
        <p:grpSpPr>
          <a:xfrm>
            <a:off x="2986294" y="2972801"/>
            <a:ext cx="7824854" cy="1435617"/>
            <a:chOff x="2545490" y="3008865"/>
            <a:chExt cx="7824854" cy="1435617"/>
          </a:xfrm>
        </p:grpSpPr>
        <p:sp>
          <p:nvSpPr>
            <p:cNvPr id="20" name="Left Brace 19">
              <a:extLst>
                <a:ext uri="{FF2B5EF4-FFF2-40B4-BE49-F238E27FC236}">
                  <a16:creationId xmlns:a16="http://schemas.microsoft.com/office/drawing/2014/main" id="{082D2C04-8079-44F0-9B83-75B68AEDD9E3}"/>
                </a:ext>
              </a:extLst>
            </p:cNvPr>
            <p:cNvSpPr/>
            <p:nvPr/>
          </p:nvSpPr>
          <p:spPr>
            <a:xfrm flipH="1">
              <a:off x="9804419" y="3008866"/>
              <a:ext cx="278350" cy="1435616"/>
            </a:xfrm>
            <a:prstGeom prst="leftBrace">
              <a:avLst>
                <a:gd name="adj1" fmla="val 27987"/>
                <a:gd name="adj2" fmla="val 48206"/>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C8D50A-E8BE-4AD3-A099-33C2DDFA91E9}"/>
                </a:ext>
              </a:extLst>
            </p:cNvPr>
            <p:cNvCxnSpPr>
              <a:cxnSpLocks/>
              <a:endCxn id="20" idx="0"/>
            </p:cNvCxnSpPr>
            <p:nvPr/>
          </p:nvCxnSpPr>
          <p:spPr>
            <a:xfrm>
              <a:off x="2833816" y="3008865"/>
              <a:ext cx="6970603"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F4B2EB8C-8CC8-47F6-979E-74799BB164B4}"/>
                </a:ext>
              </a:extLst>
            </p:cNvPr>
            <p:cNvSpPr/>
            <p:nvPr/>
          </p:nvSpPr>
          <p:spPr>
            <a:xfrm>
              <a:off x="2545490" y="3008865"/>
              <a:ext cx="300569" cy="1435616"/>
            </a:xfrm>
            <a:prstGeom prst="leftBrace">
              <a:avLst>
                <a:gd name="adj1" fmla="val 54421"/>
                <a:gd name="adj2" fmla="val 47357"/>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EAE3E46-A8F0-4CCA-98CC-457B5EFF442D}"/>
                </a:ext>
              </a:extLst>
            </p:cNvPr>
            <p:cNvCxnSpPr>
              <a:cxnSpLocks/>
              <a:endCxn id="20" idx="2"/>
            </p:cNvCxnSpPr>
            <p:nvPr/>
          </p:nvCxnSpPr>
          <p:spPr>
            <a:xfrm>
              <a:off x="2821458" y="4444481"/>
              <a:ext cx="698296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6BCC67-9F45-4563-A930-04AF9102ABF6}"/>
                </a:ext>
              </a:extLst>
            </p:cNvPr>
            <p:cNvCxnSpPr>
              <a:cxnSpLocks/>
            </p:cNvCxnSpPr>
            <p:nvPr/>
          </p:nvCxnSpPr>
          <p:spPr>
            <a:xfrm flipV="1">
              <a:off x="9942533" y="3139440"/>
              <a:ext cx="0" cy="124206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032EE74-FACC-4BC4-806E-A89BC77561AD}"/>
                </a:ext>
              </a:extLst>
            </p:cNvPr>
            <p:cNvSpPr/>
            <p:nvPr/>
          </p:nvSpPr>
          <p:spPr>
            <a:xfrm>
              <a:off x="9972675" y="3429000"/>
              <a:ext cx="397669"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0047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a:t>
            </a:r>
          </a:p>
        </p:txBody>
      </p:sp>
      <p:sp>
        <p:nvSpPr>
          <p:cNvPr id="5" name="TextBox 4">
            <a:extLst>
              <a:ext uri="{FF2B5EF4-FFF2-40B4-BE49-F238E27FC236}">
                <a16:creationId xmlns:a16="http://schemas.microsoft.com/office/drawing/2014/main" id="{88B15C9C-53DF-4981-AD01-E83AD7313115}"/>
              </a:ext>
            </a:extLst>
          </p:cNvPr>
          <p:cNvSpPr txBox="1"/>
          <p:nvPr/>
        </p:nvSpPr>
        <p:spPr>
          <a:xfrm>
            <a:off x="360947" y="1228599"/>
            <a:ext cx="11622506" cy="2185214"/>
          </a:xfrm>
          <a:prstGeom prst="rect">
            <a:avLst/>
          </a:prstGeom>
          <a:noFill/>
        </p:spPr>
        <p:txBody>
          <a:bodyPr wrap="square">
            <a:spAutoFit/>
          </a:bodyPr>
          <a:lstStyle/>
          <a:p>
            <a:r>
              <a:rPr lang="en-US" sz="3200" b="1" dirty="0">
                <a:solidFill>
                  <a:srgbClr val="292D33"/>
                </a:solidFill>
                <a:latin typeface="Euclid Circular B" panose="020B0504000000000000" pitchFamily="34" charset="0"/>
                <a:ea typeface="Euclid Circular B" panose="020B0504000000000000" pitchFamily="34" charset="0"/>
              </a:rPr>
              <a:t>Approach-1: </a:t>
            </a:r>
            <a:r>
              <a:rPr lang="en-US" sz="3200" b="1" dirty="0">
                <a:latin typeface="Euclid Circular B" panose="020B0504000000000000" pitchFamily="34" charset="0"/>
                <a:ea typeface="Euclid Circular B" panose="020B0504000000000000" pitchFamily="34" charset="0"/>
              </a:rPr>
              <a:t>Make DB migration with a custom tool</a:t>
            </a:r>
          </a:p>
          <a:p>
            <a:pPr>
              <a:lnSpc>
                <a:spcPct val="150000"/>
              </a:lnSpc>
            </a:pPr>
            <a:r>
              <a:rPr lang="en-US" sz="2800" dirty="0">
                <a:solidFill>
                  <a:srgbClr val="00B050"/>
                </a:solidFill>
                <a:latin typeface="Euclid Circular B" panose="020B0504000000000000" pitchFamily="34" charset="0"/>
                <a:ea typeface="Euclid Circular B" panose="020B0504000000000000" pitchFamily="34" charset="0"/>
              </a:rPr>
              <a:t>😊</a:t>
            </a:r>
            <a:r>
              <a:rPr lang="en-US" sz="3200" dirty="0">
                <a:solidFill>
                  <a:srgbClr val="00B050"/>
                </a:solidFill>
                <a:latin typeface="Euclid Circular B" panose="020B0504000000000000" pitchFamily="34" charset="0"/>
                <a:ea typeface="Euclid Circular B" panose="020B0504000000000000" pitchFamily="34" charset="0"/>
              </a:rPr>
              <a:t> </a:t>
            </a:r>
            <a:r>
              <a:rPr lang="en-US" sz="2800" dirty="0">
                <a:solidFill>
                  <a:srgbClr val="00B050"/>
                </a:solidFill>
                <a:latin typeface="Euclid Circular B" panose="020B0504000000000000" pitchFamily="34" charset="0"/>
                <a:ea typeface="Euclid Circular B" panose="020B0504000000000000" pitchFamily="34" charset="0"/>
              </a:rPr>
              <a:t>Easy to implement. All tenants are in the same version</a:t>
            </a:r>
          </a:p>
          <a:p>
            <a:r>
              <a:rPr lang="en-US" sz="2800" dirty="0">
                <a:solidFill>
                  <a:srgbClr val="FF0000"/>
                </a:solidFill>
                <a:latin typeface="Euclid Circular B" panose="020B0504000000000000" pitchFamily="34" charset="0"/>
                <a:ea typeface="Euclid Circular B" panose="020B0504000000000000" pitchFamily="34" charset="0"/>
              </a:rPr>
              <a:t>😡 May get too long time for big number of tenants and data.</a:t>
            </a:r>
          </a:p>
          <a:p>
            <a:r>
              <a:rPr lang="en-US" sz="2800" dirty="0">
                <a:solidFill>
                  <a:srgbClr val="FF0000"/>
                </a:solidFill>
                <a:latin typeface="Euclid Circular B" panose="020B0504000000000000" pitchFamily="34" charset="0"/>
                <a:ea typeface="Euclid Circular B" panose="020B0504000000000000" pitchFamily="34" charset="0"/>
              </a:rPr>
              <a:t>😡 All tenants wait for all upgrade progress</a:t>
            </a:r>
          </a:p>
        </p:txBody>
      </p:sp>
      <p:sp>
        <p:nvSpPr>
          <p:cNvPr id="6" name="TextBox 5">
            <a:extLst>
              <a:ext uri="{FF2B5EF4-FFF2-40B4-BE49-F238E27FC236}">
                <a16:creationId xmlns:a16="http://schemas.microsoft.com/office/drawing/2014/main" id="{CC45C7A2-7994-492C-B083-EA7C7B972BD8}"/>
              </a:ext>
            </a:extLst>
          </p:cNvPr>
          <p:cNvSpPr txBox="1"/>
          <p:nvPr/>
        </p:nvSpPr>
        <p:spPr>
          <a:xfrm>
            <a:off x="216563" y="4131719"/>
            <a:ext cx="11831053" cy="2031325"/>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Approach-2: </a:t>
            </a:r>
            <a:r>
              <a:rPr lang="en-US" sz="2800" b="1" dirty="0">
                <a:latin typeface="Euclid Circular B" panose="020B0504000000000000" pitchFamily="34" charset="0"/>
                <a:ea typeface="Euclid Circular B" panose="020B0504000000000000" pitchFamily="34" charset="0"/>
              </a:rPr>
              <a:t>Run migration on first DB access</a:t>
            </a:r>
          </a:p>
          <a:p>
            <a:pPr>
              <a:lnSpc>
                <a:spcPct val="150000"/>
              </a:lnSpc>
            </a:pPr>
            <a:r>
              <a:rPr lang="en-US" sz="2800" dirty="0">
                <a:solidFill>
                  <a:srgbClr val="00B050"/>
                </a:solidFill>
                <a:latin typeface="Euclid Circular B" panose="020B0504000000000000" pitchFamily="34" charset="0"/>
                <a:ea typeface="Euclid Circular B" panose="020B0504000000000000" pitchFamily="34" charset="0"/>
              </a:rPr>
              <a:t>😊 Upgrading is distributed to time. A tenant doesn’t wait for another</a:t>
            </a:r>
          </a:p>
          <a:p>
            <a:r>
              <a:rPr lang="en-US" sz="2800" dirty="0">
                <a:solidFill>
                  <a:srgbClr val="FF0000"/>
                </a:solidFill>
                <a:latin typeface="Euclid Circular B" panose="020B0504000000000000" pitchFamily="34" charset="0"/>
                <a:ea typeface="Euclid Circular B" panose="020B0504000000000000" pitchFamily="34" charset="0"/>
              </a:rPr>
              <a:t>😡 First user may wait too much and see timeout exception. </a:t>
            </a:r>
          </a:p>
          <a:p>
            <a:r>
              <a:rPr lang="en-US" sz="2800" dirty="0">
                <a:solidFill>
                  <a:srgbClr val="FF0000"/>
                </a:solidFill>
                <a:latin typeface="Euclid Circular B" panose="020B0504000000000000" pitchFamily="34" charset="0"/>
                <a:ea typeface="Euclid Circular B" panose="020B0504000000000000" pitchFamily="34" charset="0"/>
              </a:rPr>
              <a:t>😡 Hard to implement - concurrency problems!</a:t>
            </a:r>
          </a:p>
        </p:txBody>
      </p:sp>
      <p:cxnSp>
        <p:nvCxnSpPr>
          <p:cNvPr id="8" name="Straight Connector 7">
            <a:extLst>
              <a:ext uri="{FF2B5EF4-FFF2-40B4-BE49-F238E27FC236}">
                <a16:creationId xmlns:a16="http://schemas.microsoft.com/office/drawing/2014/main" id="{92DCAFA9-6B86-4379-97CF-A3EC309EB7A3}"/>
              </a:ext>
            </a:extLst>
          </p:cNvPr>
          <p:cNvCxnSpPr>
            <a:cxnSpLocks/>
          </p:cNvCxnSpPr>
          <p:nvPr/>
        </p:nvCxnSpPr>
        <p:spPr>
          <a:xfrm>
            <a:off x="360947" y="3711906"/>
            <a:ext cx="11292664"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6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B81F12-5830-4DCB-9B9E-C4B41541091D}"/>
              </a:ext>
            </a:extLst>
          </p:cNvPr>
          <p:cNvPicPr>
            <a:picLocks noChangeAspect="1"/>
          </p:cNvPicPr>
          <p:nvPr/>
        </p:nvPicPr>
        <p:blipFill rotWithShape="1">
          <a:blip r:embed="rId4"/>
          <a:srcRect l="839" r="1225"/>
          <a:stretch/>
        </p:blipFill>
        <p:spPr>
          <a:xfrm>
            <a:off x="7826887" y="3081418"/>
            <a:ext cx="4098131" cy="3317639"/>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 Ideal Way</a:t>
            </a:r>
          </a:p>
        </p:txBody>
      </p:sp>
      <p:sp>
        <p:nvSpPr>
          <p:cNvPr id="5" name="TextBox 4">
            <a:extLst>
              <a:ext uri="{FF2B5EF4-FFF2-40B4-BE49-F238E27FC236}">
                <a16:creationId xmlns:a16="http://schemas.microsoft.com/office/drawing/2014/main" id="{88B15C9C-53DF-4981-AD01-E83AD7313115}"/>
              </a:ext>
            </a:extLst>
          </p:cNvPr>
          <p:cNvSpPr txBox="1"/>
          <p:nvPr/>
        </p:nvSpPr>
        <p:spPr>
          <a:xfrm>
            <a:off x="384361" y="1422890"/>
            <a:ext cx="10641227" cy="1815882"/>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Approach-3: </a:t>
            </a:r>
            <a:r>
              <a:rPr lang="en-US" sz="2800" dirty="0">
                <a:latin typeface="Euclid Circular B" panose="020B0504000000000000" pitchFamily="34" charset="0"/>
                <a:ea typeface="Euclid Circular B" panose="020B0504000000000000" pitchFamily="34" charset="0"/>
              </a:rPr>
              <a:t>Make two types application servers. </a:t>
            </a:r>
          </a:p>
          <a:p>
            <a:endParaRPr lang="en-US" sz="2800" dirty="0">
              <a:latin typeface="Euclid Circular B" panose="020B0504000000000000" pitchFamily="34" charset="0"/>
              <a:ea typeface="Euclid Circular B" panose="020B0504000000000000" pitchFamily="34" charset="0"/>
            </a:endParaRPr>
          </a:p>
          <a:p>
            <a:r>
              <a:rPr lang="en-US" sz="2800" dirty="0">
                <a:latin typeface="Euclid Circular B" panose="020B0504000000000000" pitchFamily="34" charset="0"/>
                <a:ea typeface="Euclid Circular B" panose="020B0504000000000000" pitchFamily="34" charset="0"/>
              </a:rPr>
              <a:t>Upgraded tenants use the new application, </a:t>
            </a:r>
          </a:p>
          <a:p>
            <a:r>
              <a:rPr lang="en-US" sz="2800" dirty="0">
                <a:latin typeface="Euclid Circular B" panose="020B0504000000000000" pitchFamily="34" charset="0"/>
                <a:ea typeface="Euclid Circular B" panose="020B0504000000000000" pitchFamily="34" charset="0"/>
              </a:rPr>
              <a:t>other tenants use the old application</a:t>
            </a:r>
            <a:endParaRPr lang="en-US" sz="2400" dirty="0">
              <a:solidFill>
                <a:srgbClr val="FF0000"/>
              </a:solidFill>
              <a:latin typeface="Euclid Circular B" panose="020B0504000000000000" pitchFamily="34" charset="0"/>
              <a:ea typeface="Euclid Circular B" panose="020B0504000000000000" pitchFamily="34" charset="0"/>
            </a:endParaRPr>
          </a:p>
        </p:txBody>
      </p:sp>
      <p:sp>
        <p:nvSpPr>
          <p:cNvPr id="6" name="TextBox 5">
            <a:extLst>
              <a:ext uri="{FF2B5EF4-FFF2-40B4-BE49-F238E27FC236}">
                <a16:creationId xmlns:a16="http://schemas.microsoft.com/office/drawing/2014/main" id="{59D5B495-7C00-4873-98D9-5BD6B309EB33}"/>
              </a:ext>
            </a:extLst>
          </p:cNvPr>
          <p:cNvSpPr txBox="1"/>
          <p:nvPr/>
        </p:nvSpPr>
        <p:spPr>
          <a:xfrm>
            <a:off x="266982" y="3585185"/>
            <a:ext cx="7686394" cy="2554545"/>
          </a:xfrm>
          <a:prstGeom prst="rect">
            <a:avLst/>
          </a:prstGeom>
          <a:noFill/>
        </p:spPr>
        <p:txBody>
          <a:bodyPr wrap="square">
            <a:spAutoFit/>
          </a:bodyPr>
          <a:lstStyle/>
          <a:p>
            <a:r>
              <a:rPr lang="en-US" sz="3200" dirty="0">
                <a:solidFill>
                  <a:srgbClr val="00B050"/>
                </a:solidFill>
                <a:latin typeface="Euclid Circular B" panose="020B0504000000000000" pitchFamily="34" charset="0"/>
                <a:ea typeface="Euclid Circular B" panose="020B0504000000000000" pitchFamily="34" charset="0"/>
              </a:rPr>
              <a:t>😊 Minimum wait time for a tenant</a:t>
            </a:r>
          </a:p>
          <a:p>
            <a:r>
              <a:rPr lang="en-US" sz="3200" dirty="0">
                <a:solidFill>
                  <a:srgbClr val="00B050"/>
                </a:solidFill>
                <a:latin typeface="Euclid Circular B" panose="020B0504000000000000" pitchFamily="34" charset="0"/>
                <a:ea typeface="Euclid Circular B" panose="020B0504000000000000" pitchFamily="34" charset="0"/>
              </a:rPr>
              <a:t>😊 Schedule upgrading for tenants</a:t>
            </a:r>
          </a:p>
          <a:p>
            <a:r>
              <a:rPr lang="en-US" sz="3200" dirty="0">
                <a:solidFill>
                  <a:srgbClr val="00B050"/>
                </a:solidFill>
                <a:latin typeface="Euclid Circular B" panose="020B0504000000000000" pitchFamily="34" charset="0"/>
                <a:ea typeface="Euclid Circular B" panose="020B0504000000000000" pitchFamily="34" charset="0"/>
              </a:rPr>
              <a:t>😊 Run </a:t>
            </a:r>
            <a:r>
              <a:rPr lang="en-US" sz="2800" dirty="0">
                <a:solidFill>
                  <a:srgbClr val="00B050"/>
                </a:solidFill>
                <a:latin typeface="Euclid Circular B" panose="020B0504000000000000" pitchFamily="34" charset="0"/>
                <a:ea typeface="Euclid Circular B" panose="020B0504000000000000" pitchFamily="34" charset="0"/>
              </a:rPr>
              <a:t>A/B</a:t>
            </a:r>
            <a:r>
              <a:rPr lang="en-US" sz="3200" dirty="0">
                <a:solidFill>
                  <a:srgbClr val="00B050"/>
                </a:solidFill>
                <a:latin typeface="Euclid Circular B" panose="020B0504000000000000" pitchFamily="34" charset="0"/>
                <a:ea typeface="Euclid Circular B" panose="020B0504000000000000" pitchFamily="34" charset="0"/>
              </a:rPr>
              <a:t> tests</a:t>
            </a:r>
            <a:r>
              <a:rPr lang="en-US" sz="2800" dirty="0">
                <a:solidFill>
                  <a:srgbClr val="00B050"/>
                </a:solidFill>
                <a:latin typeface="Euclid Circular B" panose="020B0504000000000000" pitchFamily="34" charset="0"/>
                <a:ea typeface="Euclid Circular B" panose="020B0504000000000000" pitchFamily="34" charset="0"/>
              </a:rPr>
              <a:t>;</a:t>
            </a:r>
            <a:r>
              <a:rPr lang="en-US" sz="3200" dirty="0">
                <a:solidFill>
                  <a:srgbClr val="00B050"/>
                </a:solidFill>
                <a:latin typeface="Euclid Circular B" panose="020B0504000000000000" pitchFamily="34" charset="0"/>
                <a:ea typeface="Euclid Circular B" panose="020B0504000000000000" pitchFamily="34" charset="0"/>
              </a:rPr>
              <a:t> see bugs beforehand</a:t>
            </a:r>
          </a:p>
          <a:p>
            <a:r>
              <a:rPr lang="en-US" sz="3200" dirty="0">
                <a:solidFill>
                  <a:srgbClr val="FF0000"/>
                </a:solidFill>
                <a:latin typeface="Euclid Circular B" panose="020B0504000000000000" pitchFamily="34" charset="0"/>
                <a:ea typeface="Euclid Circular B" panose="020B0504000000000000" pitchFamily="34" charset="0"/>
              </a:rPr>
              <a:t>😡 Requires multiple app servers</a:t>
            </a:r>
          </a:p>
          <a:p>
            <a:r>
              <a:rPr lang="en-US" sz="3200" dirty="0">
                <a:solidFill>
                  <a:srgbClr val="FF0000"/>
                </a:solidFill>
                <a:latin typeface="Euclid Circular B" panose="020B0504000000000000" pitchFamily="34" charset="0"/>
                <a:ea typeface="Euclid Circular B" panose="020B0504000000000000" pitchFamily="34" charset="0"/>
              </a:rPr>
              <a:t>😡 Hard to maintain and monitor</a:t>
            </a:r>
            <a:endParaRPr lang="en-US" sz="2800" dirty="0">
              <a:solidFill>
                <a:srgbClr val="FF0000"/>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95617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54000" y="4845988"/>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Feature System</a:t>
            </a:r>
          </a:p>
        </p:txBody>
      </p:sp>
      <p:sp>
        <p:nvSpPr>
          <p:cNvPr id="3" name="Title 1">
            <a:extLst>
              <a:ext uri="{FF2B5EF4-FFF2-40B4-BE49-F238E27FC236}">
                <a16:creationId xmlns:a16="http://schemas.microsoft.com/office/drawing/2014/main" id="{7D810F84-5A75-4DD2-BB75-1A6CDFD3B374}"/>
              </a:ext>
            </a:extLst>
          </p:cNvPr>
          <p:cNvSpPr txBox="1">
            <a:spLocks/>
          </p:cNvSpPr>
          <p:nvPr/>
        </p:nvSpPr>
        <p:spPr>
          <a:xfrm>
            <a:off x="489600" y="4035425"/>
            <a:ext cx="11582400"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Database Migration</a:t>
            </a:r>
          </a:p>
        </p:txBody>
      </p:sp>
      <p:sp>
        <p:nvSpPr>
          <p:cNvPr id="4" name="Title 1">
            <a:extLst>
              <a:ext uri="{FF2B5EF4-FFF2-40B4-BE49-F238E27FC236}">
                <a16:creationId xmlns:a16="http://schemas.microsoft.com/office/drawing/2014/main" id="{187FBFAB-70FC-4EF6-A6F9-57F472B7B0AA}"/>
              </a:ext>
            </a:extLst>
          </p:cNvPr>
          <p:cNvSpPr txBox="1">
            <a:spLocks/>
          </p:cNvSpPr>
          <p:nvPr/>
        </p:nvSpPr>
        <p:spPr>
          <a:xfrm>
            <a:off x="446400" y="3397250"/>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5" name="Title 1">
            <a:extLst>
              <a:ext uri="{FF2B5EF4-FFF2-40B4-BE49-F238E27FC236}">
                <a16:creationId xmlns:a16="http://schemas.microsoft.com/office/drawing/2014/main" id="{E3C18590-1306-42F3-9D31-A6D3CB21632D}"/>
              </a:ext>
            </a:extLst>
          </p:cNvPr>
          <p:cNvSpPr txBox="1">
            <a:spLocks/>
          </p:cNvSpPr>
          <p:nvPr/>
        </p:nvSpPr>
        <p:spPr>
          <a:xfrm>
            <a:off x="403200" y="2774012"/>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6" name="Title 1">
            <a:extLst>
              <a:ext uri="{FF2B5EF4-FFF2-40B4-BE49-F238E27FC236}">
                <a16:creationId xmlns:a16="http://schemas.microsoft.com/office/drawing/2014/main" id="{600F182D-D3DF-4ED6-98CD-0406BC5FE179}"/>
              </a:ext>
            </a:extLst>
          </p:cNvPr>
          <p:cNvSpPr txBox="1">
            <a:spLocks/>
          </p:cNvSpPr>
          <p:nvPr/>
        </p:nvSpPr>
        <p:spPr>
          <a:xfrm>
            <a:off x="446400" y="2174874"/>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7" name="Title 1">
            <a:extLst>
              <a:ext uri="{FF2B5EF4-FFF2-40B4-BE49-F238E27FC236}">
                <a16:creationId xmlns:a16="http://schemas.microsoft.com/office/drawing/2014/main" id="{FFE89AD5-F7B1-49BE-87CC-841D80714F1C}"/>
              </a:ext>
            </a:extLst>
          </p:cNvPr>
          <p:cNvSpPr txBox="1">
            <a:spLocks/>
          </p:cNvSpPr>
          <p:nvPr/>
        </p:nvSpPr>
        <p:spPr>
          <a:xfrm>
            <a:off x="446400" y="14922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8" name="Title 1">
            <a:extLst>
              <a:ext uri="{FF2B5EF4-FFF2-40B4-BE49-F238E27FC236}">
                <a16:creationId xmlns:a16="http://schemas.microsoft.com/office/drawing/2014/main" id="{49E65B57-2325-4EFF-B19A-59B74565B465}"/>
              </a:ext>
            </a:extLst>
          </p:cNvPr>
          <p:cNvSpPr txBox="1">
            <a:spLocks/>
          </p:cNvSpPr>
          <p:nvPr/>
        </p:nvSpPr>
        <p:spPr>
          <a:xfrm>
            <a:off x="403200" y="86834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9" name="Title 1">
            <a:extLst>
              <a:ext uri="{FF2B5EF4-FFF2-40B4-BE49-F238E27FC236}">
                <a16:creationId xmlns:a16="http://schemas.microsoft.com/office/drawing/2014/main" id="{53B396AB-8A7E-4336-A951-F553B100B059}"/>
              </a:ext>
            </a:extLst>
          </p:cNvPr>
          <p:cNvSpPr txBox="1">
            <a:spLocks/>
          </p:cNvSpPr>
          <p:nvPr/>
        </p:nvSpPr>
        <p:spPr>
          <a:xfrm>
            <a:off x="403200" y="2730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701137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18294"/>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grpSp>
        <p:nvGrpSpPr>
          <p:cNvPr id="21" name="Group 20">
            <a:extLst>
              <a:ext uri="{FF2B5EF4-FFF2-40B4-BE49-F238E27FC236}">
                <a16:creationId xmlns:a16="http://schemas.microsoft.com/office/drawing/2014/main" id="{A926DAA9-C82F-4607-9BA1-6936D994178B}"/>
              </a:ext>
            </a:extLst>
          </p:cNvPr>
          <p:cNvGrpSpPr/>
          <p:nvPr/>
        </p:nvGrpSpPr>
        <p:grpSpPr>
          <a:xfrm>
            <a:off x="351750" y="751451"/>
            <a:ext cx="10393405" cy="5355098"/>
            <a:chOff x="515035" y="599326"/>
            <a:chExt cx="10393405" cy="5355098"/>
          </a:xfrm>
        </p:grpSpPr>
        <p:grpSp>
          <p:nvGrpSpPr>
            <p:cNvPr id="15" name="Group 14">
              <a:extLst>
                <a:ext uri="{FF2B5EF4-FFF2-40B4-BE49-F238E27FC236}">
                  <a16:creationId xmlns:a16="http://schemas.microsoft.com/office/drawing/2014/main" id="{03989B27-F821-4AB6-8BAD-95FF85FB8944}"/>
                </a:ext>
              </a:extLst>
            </p:cNvPr>
            <p:cNvGrpSpPr/>
            <p:nvPr/>
          </p:nvGrpSpPr>
          <p:grpSpPr>
            <a:xfrm>
              <a:off x="1888265" y="1315749"/>
              <a:ext cx="9020175" cy="4638675"/>
              <a:chOff x="901296" y="1405606"/>
              <a:chExt cx="9020175" cy="4638675"/>
            </a:xfrm>
          </p:grpSpPr>
          <p:pic>
            <p:nvPicPr>
              <p:cNvPr id="5" name="Picture 4">
                <a:extLst>
                  <a:ext uri="{FF2B5EF4-FFF2-40B4-BE49-F238E27FC236}">
                    <a16:creationId xmlns:a16="http://schemas.microsoft.com/office/drawing/2014/main" id="{3F756666-CF61-4C44-B1A5-C45EF2AF4D63}"/>
                  </a:ext>
                </a:extLst>
              </p:cNvPr>
              <p:cNvPicPr>
                <a:picLocks noChangeAspect="1"/>
              </p:cNvPicPr>
              <p:nvPr/>
            </p:nvPicPr>
            <p:blipFill>
              <a:blip r:embed="rId4"/>
              <a:stretch>
                <a:fillRect/>
              </a:stretch>
            </p:blipFill>
            <p:spPr>
              <a:xfrm>
                <a:off x="901296" y="1405606"/>
                <a:ext cx="9020175" cy="463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5633C9A0-2514-4A18-9C9C-BF6E38704B2B}"/>
                  </a:ext>
                </a:extLst>
              </p:cNvPr>
              <p:cNvSpPr/>
              <p:nvPr/>
            </p:nvSpPr>
            <p:spPr>
              <a:xfrm>
                <a:off x="1299108" y="2645283"/>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86491BC-8B65-4DA8-90B2-4A9BDB4F147C}"/>
                  </a:ext>
                </a:extLst>
              </p:cNvPr>
              <p:cNvSpPr/>
              <p:nvPr/>
            </p:nvSpPr>
            <p:spPr>
              <a:xfrm>
                <a:off x="963081" y="2743669"/>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E5A1339-27DD-445F-BD73-0EF65BB291A7}"/>
                </a:ext>
              </a:extLst>
            </p:cNvPr>
            <p:cNvGrpSpPr/>
            <p:nvPr/>
          </p:nvGrpSpPr>
          <p:grpSpPr>
            <a:xfrm>
              <a:off x="6912182" y="599326"/>
              <a:ext cx="3726789" cy="1336262"/>
              <a:chOff x="5910696" y="789223"/>
              <a:chExt cx="3726789" cy="1336262"/>
            </a:xfrm>
          </p:grpSpPr>
          <p:sp>
            <p:nvSpPr>
              <p:cNvPr id="14" name="TextBox 13">
                <a:extLst>
                  <a:ext uri="{FF2B5EF4-FFF2-40B4-BE49-F238E27FC236}">
                    <a16:creationId xmlns:a16="http://schemas.microsoft.com/office/drawing/2014/main" id="{4CE0DA0C-947C-44A4-9E5A-DE273A9D828A}"/>
                  </a:ext>
                </a:extLst>
              </p:cNvPr>
              <p:cNvSpPr txBox="1"/>
              <p:nvPr/>
            </p:nvSpPr>
            <p:spPr>
              <a:xfrm>
                <a:off x="6877804" y="789223"/>
                <a:ext cx="1888825"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Editions</a:t>
                </a:r>
                <a:endParaRPr lang="en-US" sz="3600" dirty="0"/>
              </a:p>
            </p:txBody>
          </p:sp>
          <p:sp>
            <p:nvSpPr>
              <p:cNvPr id="7" name="Left Brace 6">
                <a:extLst>
                  <a:ext uri="{FF2B5EF4-FFF2-40B4-BE49-F238E27FC236}">
                    <a16:creationId xmlns:a16="http://schemas.microsoft.com/office/drawing/2014/main" id="{F3ADE49F-DEC0-486F-A6B3-D64A82EF9AE0}"/>
                  </a:ext>
                </a:extLst>
              </p:cNvPr>
              <p:cNvSpPr/>
              <p:nvPr/>
            </p:nvSpPr>
            <p:spPr>
              <a:xfrm rot="5400000">
                <a:off x="7517372" y="5372"/>
                <a:ext cx="513437" cy="3726789"/>
              </a:xfrm>
              <a:prstGeom prst="leftBrace">
                <a:avLst>
                  <a:gd name="adj1" fmla="val 27839"/>
                  <a:gd name="adj2" fmla="val 50391"/>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E187EA3-BEA3-4223-B81F-6A780891F756}"/>
                </a:ext>
              </a:extLst>
            </p:cNvPr>
            <p:cNvGrpSpPr/>
            <p:nvPr/>
          </p:nvGrpSpPr>
          <p:grpSpPr>
            <a:xfrm>
              <a:off x="515035" y="2351314"/>
              <a:ext cx="1332559" cy="3468914"/>
              <a:chOff x="515035" y="2351314"/>
              <a:chExt cx="1332559" cy="3468914"/>
            </a:xfrm>
          </p:grpSpPr>
          <p:sp>
            <p:nvSpPr>
              <p:cNvPr id="13" name="TextBox 12">
                <a:extLst>
                  <a:ext uri="{FF2B5EF4-FFF2-40B4-BE49-F238E27FC236}">
                    <a16:creationId xmlns:a16="http://schemas.microsoft.com/office/drawing/2014/main" id="{7FF3036E-B2BC-4B15-854D-486D783CC96A}"/>
                  </a:ext>
                </a:extLst>
              </p:cNvPr>
              <p:cNvSpPr txBox="1"/>
              <p:nvPr/>
            </p:nvSpPr>
            <p:spPr>
              <a:xfrm rot="16200000">
                <a:off x="-237079" y="3668948"/>
                <a:ext cx="2150560"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Features</a:t>
                </a:r>
                <a:endParaRPr lang="en-US" sz="3600" dirty="0"/>
              </a:p>
            </p:txBody>
          </p:sp>
          <p:sp>
            <p:nvSpPr>
              <p:cNvPr id="17" name="Left Brace 16">
                <a:extLst>
                  <a:ext uri="{FF2B5EF4-FFF2-40B4-BE49-F238E27FC236}">
                    <a16:creationId xmlns:a16="http://schemas.microsoft.com/office/drawing/2014/main" id="{F9F3C690-ED7E-4EDD-92CC-A2D180FBD8F9}"/>
                  </a:ext>
                </a:extLst>
              </p:cNvPr>
              <p:cNvSpPr/>
              <p:nvPr/>
            </p:nvSpPr>
            <p:spPr>
              <a:xfrm rot="10800000" flipH="1">
                <a:off x="1379797" y="2351314"/>
                <a:ext cx="467797" cy="3468914"/>
              </a:xfrm>
              <a:prstGeom prst="leftBrace">
                <a:avLst>
                  <a:gd name="adj1" fmla="val 130228"/>
                  <a:gd name="adj2" fmla="val 49554"/>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19" name="Arrow: Right 18">
              <a:extLst>
                <a:ext uri="{FF2B5EF4-FFF2-40B4-BE49-F238E27FC236}">
                  <a16:creationId xmlns:a16="http://schemas.microsoft.com/office/drawing/2014/main" id="{D1CE2CAA-21A5-4C23-8C4B-E182E71D1A8E}"/>
                </a:ext>
              </a:extLst>
            </p:cNvPr>
            <p:cNvSpPr/>
            <p:nvPr/>
          </p:nvSpPr>
          <p:spPr>
            <a:xfrm rot="10800000">
              <a:off x="10510068" y="2653812"/>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1730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93FD00B-7C9D-44C0-A71C-F6EF903EE555}"/>
              </a:ext>
            </a:extLst>
          </p:cNvPr>
          <p:cNvSpPr/>
          <p:nvPr/>
        </p:nvSpPr>
        <p:spPr>
          <a:xfrm>
            <a:off x="508001" y="3472005"/>
            <a:ext cx="3746499" cy="2295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Microsoft’s Solution</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15" name="Picture 14">
            <a:extLst>
              <a:ext uri="{FF2B5EF4-FFF2-40B4-BE49-F238E27FC236}">
                <a16:creationId xmlns:a16="http://schemas.microsoft.com/office/drawing/2014/main" id="{971DC5D8-BFC3-4087-81A3-6CD5016244DC}"/>
              </a:ext>
            </a:extLst>
          </p:cNvPr>
          <p:cNvPicPr>
            <a:picLocks noChangeAspect="1"/>
          </p:cNvPicPr>
          <p:nvPr/>
        </p:nvPicPr>
        <p:blipFill rotWithShape="1">
          <a:blip r:embed="rId4"/>
          <a:srcRect r="37232"/>
          <a:stretch/>
        </p:blipFill>
        <p:spPr>
          <a:xfrm>
            <a:off x="608479" y="1277186"/>
            <a:ext cx="5141614" cy="1562100"/>
          </a:xfrm>
          <a:prstGeom prst="rect">
            <a:avLst/>
          </a:prstGeom>
        </p:spPr>
      </p:pic>
      <p:pic>
        <p:nvPicPr>
          <p:cNvPr id="19" name="Picture 18">
            <a:extLst>
              <a:ext uri="{FF2B5EF4-FFF2-40B4-BE49-F238E27FC236}">
                <a16:creationId xmlns:a16="http://schemas.microsoft.com/office/drawing/2014/main" id="{CDE4E0E8-CB0A-4777-B8FF-8CF45E086661}"/>
              </a:ext>
            </a:extLst>
          </p:cNvPr>
          <p:cNvPicPr>
            <a:picLocks noChangeAspect="1"/>
          </p:cNvPicPr>
          <p:nvPr/>
        </p:nvPicPr>
        <p:blipFill rotWithShape="1">
          <a:blip r:embed="rId5"/>
          <a:srcRect l="1446" r="2394"/>
          <a:stretch/>
        </p:blipFill>
        <p:spPr>
          <a:xfrm>
            <a:off x="583079" y="3763610"/>
            <a:ext cx="3556001" cy="1886705"/>
          </a:xfrm>
          <a:prstGeom prst="rect">
            <a:avLst/>
          </a:prstGeom>
          <a:ln>
            <a:solidFill>
              <a:srgbClr val="1E1E1E"/>
            </a:solidFill>
          </a:ln>
        </p:spPr>
      </p:pic>
      <p:cxnSp>
        <p:nvCxnSpPr>
          <p:cNvPr id="32" name="Straight Connector 31">
            <a:extLst>
              <a:ext uri="{FF2B5EF4-FFF2-40B4-BE49-F238E27FC236}">
                <a16:creationId xmlns:a16="http://schemas.microsoft.com/office/drawing/2014/main" id="{10F86690-9B96-40E8-89A2-D1D7293CAFA8}"/>
              </a:ext>
            </a:extLst>
          </p:cNvPr>
          <p:cNvCxnSpPr>
            <a:cxnSpLocks/>
          </p:cNvCxnSpPr>
          <p:nvPr/>
        </p:nvCxnSpPr>
        <p:spPr>
          <a:xfrm>
            <a:off x="1304317" y="4838540"/>
            <a:ext cx="271859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7" name="Group 46">
            <a:extLst>
              <a:ext uri="{FF2B5EF4-FFF2-40B4-BE49-F238E27FC236}">
                <a16:creationId xmlns:a16="http://schemas.microsoft.com/office/drawing/2014/main" id="{B22DF0E6-B5DB-42F2-B6D5-BF45A01BDD14}"/>
              </a:ext>
            </a:extLst>
          </p:cNvPr>
          <p:cNvGrpSpPr/>
          <p:nvPr/>
        </p:nvGrpSpPr>
        <p:grpSpPr>
          <a:xfrm>
            <a:off x="4486444" y="3472005"/>
            <a:ext cx="7197555" cy="2295099"/>
            <a:chOff x="4682937" y="3429000"/>
            <a:chExt cx="7197555" cy="2295099"/>
          </a:xfrm>
        </p:grpSpPr>
        <p:pic>
          <p:nvPicPr>
            <p:cNvPr id="31" name="Picture 30">
              <a:extLst>
                <a:ext uri="{FF2B5EF4-FFF2-40B4-BE49-F238E27FC236}">
                  <a16:creationId xmlns:a16="http://schemas.microsoft.com/office/drawing/2014/main" id="{ECDCDA08-14B9-4388-9BDB-DEDADC80E355}"/>
                </a:ext>
              </a:extLst>
            </p:cNvPr>
            <p:cNvPicPr>
              <a:picLocks noChangeAspect="1"/>
            </p:cNvPicPr>
            <p:nvPr/>
          </p:nvPicPr>
          <p:blipFill>
            <a:blip r:embed="rId6"/>
            <a:stretch>
              <a:fillRect/>
            </a:stretch>
          </p:blipFill>
          <p:spPr>
            <a:xfrm>
              <a:off x="4682937" y="3429000"/>
              <a:ext cx="7197555" cy="2295099"/>
            </a:xfrm>
            <a:prstGeom prst="rect">
              <a:avLst/>
            </a:prstGeom>
          </p:spPr>
        </p:pic>
        <p:cxnSp>
          <p:nvCxnSpPr>
            <p:cNvPr id="35" name="Straight Connector 34">
              <a:extLst>
                <a:ext uri="{FF2B5EF4-FFF2-40B4-BE49-F238E27FC236}">
                  <a16:creationId xmlns:a16="http://schemas.microsoft.com/office/drawing/2014/main" id="{CD12E585-829C-4DAF-B722-08C2F4915C93}"/>
                </a:ext>
              </a:extLst>
            </p:cNvPr>
            <p:cNvCxnSpPr>
              <a:cxnSpLocks/>
            </p:cNvCxnSpPr>
            <p:nvPr/>
          </p:nvCxnSpPr>
          <p:spPr>
            <a:xfrm>
              <a:off x="4838253" y="3716708"/>
              <a:ext cx="2976281"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A5B613C0-3281-4C82-A7CF-E148FFEC6113}"/>
                </a:ext>
              </a:extLst>
            </p:cNvPr>
            <p:cNvCxnSpPr>
              <a:cxnSpLocks/>
            </p:cNvCxnSpPr>
            <p:nvPr/>
          </p:nvCxnSpPr>
          <p:spPr>
            <a:xfrm>
              <a:off x="5683378" y="4663957"/>
              <a:ext cx="5955815"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39" name="Rectangle 38">
            <a:extLst>
              <a:ext uri="{FF2B5EF4-FFF2-40B4-BE49-F238E27FC236}">
                <a16:creationId xmlns:a16="http://schemas.microsoft.com/office/drawing/2014/main" id="{9693D910-493A-4966-8341-0EF4CAF42A21}"/>
              </a:ext>
            </a:extLst>
          </p:cNvPr>
          <p:cNvSpPr/>
          <p:nvPr/>
        </p:nvSpPr>
        <p:spPr>
          <a:xfrm>
            <a:off x="583079" y="3231988"/>
            <a:ext cx="2628900" cy="430524"/>
          </a:xfrm>
          <a:prstGeom prst="rect">
            <a:avLst/>
          </a:prstGeom>
          <a:solidFill>
            <a:srgbClr val="1E1E1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latin typeface="Cascadia Mono" panose="020B0609020000020004" pitchFamily="49" charset="0"/>
                <a:cs typeface="Cascadia Mono" panose="020B0609020000020004" pitchFamily="49" charset="0"/>
              </a:rPr>
              <a:t>appsettings.json</a:t>
            </a:r>
          </a:p>
        </p:txBody>
      </p:sp>
      <p:sp>
        <p:nvSpPr>
          <p:cNvPr id="45" name="Rectangle 44">
            <a:extLst>
              <a:ext uri="{FF2B5EF4-FFF2-40B4-BE49-F238E27FC236}">
                <a16:creationId xmlns:a16="http://schemas.microsoft.com/office/drawing/2014/main" id="{F6AC68D4-90A0-4631-8600-6E9E310E8BD8}"/>
              </a:ext>
            </a:extLst>
          </p:cNvPr>
          <p:cNvSpPr/>
          <p:nvPr/>
        </p:nvSpPr>
        <p:spPr>
          <a:xfrm>
            <a:off x="508001" y="1277186"/>
            <a:ext cx="5391510" cy="1562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DDA6E0-AB89-461A-A230-99E776CD64C6}"/>
              </a:ext>
            </a:extLst>
          </p:cNvPr>
          <p:cNvGrpSpPr/>
          <p:nvPr/>
        </p:nvGrpSpPr>
        <p:grpSpPr>
          <a:xfrm>
            <a:off x="6129421" y="1277186"/>
            <a:ext cx="6042992" cy="1562099"/>
            <a:chOff x="6292490" y="1277186"/>
            <a:chExt cx="6042992" cy="1562099"/>
          </a:xfrm>
        </p:grpSpPr>
        <p:sp>
          <p:nvSpPr>
            <p:cNvPr id="20" name="TextBox 19">
              <a:extLst>
                <a:ext uri="{FF2B5EF4-FFF2-40B4-BE49-F238E27FC236}">
                  <a16:creationId xmlns:a16="http://schemas.microsoft.com/office/drawing/2014/main" id="{69D9371B-13A8-450A-87C2-3BE06F0E2020}"/>
                </a:ext>
              </a:extLst>
            </p:cNvPr>
            <p:cNvSpPr txBox="1"/>
            <p:nvPr/>
          </p:nvSpPr>
          <p:spPr>
            <a:xfrm>
              <a:off x="6375057" y="1370163"/>
              <a:ext cx="5960425" cy="1384995"/>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Defined </a:t>
              </a:r>
              <a:r>
                <a:rPr lang="en-US" sz="2800" b="1" dirty="0">
                  <a:latin typeface="Euclid Circular B" panose="020B0504000000000000" pitchFamily="34" charset="0"/>
                  <a:ea typeface="Euclid Circular B" panose="020B0504000000000000" pitchFamily="34" charset="0"/>
                </a:rPr>
                <a:t>only for Boolean </a:t>
              </a:r>
              <a:r>
                <a:rPr lang="en-US" sz="2800" dirty="0">
                  <a:latin typeface="Euclid Circular B" panose="020B0504000000000000" pitchFamily="34" charset="0"/>
                  <a:ea typeface="Euclid Circular B" panose="020B0504000000000000" pitchFamily="34" charset="0"/>
                </a:rPr>
                <a:t>values</a:t>
              </a:r>
            </a:p>
            <a:p>
              <a:r>
                <a:rPr lang="en-US" sz="2800" dirty="0">
                  <a:latin typeface="Euclid Circular B" panose="020B0504000000000000" pitchFamily="34" charset="0"/>
                  <a:ea typeface="Euclid Circular B" panose="020B0504000000000000" pitchFamily="34" charset="0"/>
                </a:rPr>
                <a:t>Usually for </a:t>
              </a:r>
              <a:r>
                <a:rPr lang="en-US" sz="2800" b="1" dirty="0">
                  <a:latin typeface="Euclid Circular B" panose="020B0504000000000000" pitchFamily="34" charset="0"/>
                  <a:ea typeface="Euclid Circular B" panose="020B0504000000000000" pitchFamily="34" charset="0"/>
                </a:rPr>
                <a:t>A/B testing</a:t>
              </a:r>
            </a:p>
            <a:p>
              <a:r>
                <a:rPr lang="en-US" sz="2800" b="1" dirty="0">
                  <a:latin typeface="Euclid Circular B" panose="020B0504000000000000" pitchFamily="34" charset="0"/>
                  <a:ea typeface="Euclid Circular B" panose="020B0504000000000000" pitchFamily="34" charset="0"/>
                </a:rPr>
                <a:t>No multi-tenancy </a:t>
              </a:r>
              <a:r>
                <a:rPr lang="en-US" sz="2800" dirty="0">
                  <a:latin typeface="Euclid Circular B" panose="020B0504000000000000" pitchFamily="34" charset="0"/>
                  <a:ea typeface="Euclid Circular B" panose="020B0504000000000000" pitchFamily="34" charset="0"/>
                </a:rPr>
                <a:t>support</a:t>
              </a:r>
            </a:p>
          </p:txBody>
        </p:sp>
        <p:sp>
          <p:nvSpPr>
            <p:cNvPr id="46" name="Rectangle 45">
              <a:extLst>
                <a:ext uri="{FF2B5EF4-FFF2-40B4-BE49-F238E27FC236}">
                  <a16:creationId xmlns:a16="http://schemas.microsoft.com/office/drawing/2014/main" id="{7BA21380-03E7-4316-849D-D6DCCF81802D}"/>
                </a:ext>
              </a:extLst>
            </p:cNvPr>
            <p:cNvSpPr/>
            <p:nvPr/>
          </p:nvSpPr>
          <p:spPr>
            <a:xfrm>
              <a:off x="6292490" y="1277186"/>
              <a:ext cx="5500595" cy="1562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1830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100DA7-4655-49F5-9662-F78AC33AF65C}"/>
              </a:ext>
            </a:extLst>
          </p:cNvPr>
          <p:cNvSpPr>
            <a:spLocks noGrp="1"/>
          </p:cNvSpPr>
          <p:nvPr>
            <p:ph type="title"/>
          </p:nvPr>
        </p:nvSpPr>
        <p:spPr>
          <a:xfrm>
            <a:off x="838200" y="307247"/>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Define features</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18" name="Picture 17">
            <a:extLst>
              <a:ext uri="{FF2B5EF4-FFF2-40B4-BE49-F238E27FC236}">
                <a16:creationId xmlns:a16="http://schemas.microsoft.com/office/drawing/2014/main" id="{EEAFCAA5-FF94-465E-8A10-C8F1AD7A916E}"/>
              </a:ext>
            </a:extLst>
          </p:cNvPr>
          <p:cNvPicPr>
            <a:picLocks noChangeAspect="1"/>
          </p:cNvPicPr>
          <p:nvPr/>
        </p:nvPicPr>
        <p:blipFill rotWithShape="1">
          <a:blip r:embed="rId4"/>
          <a:srcRect r="851"/>
          <a:stretch/>
        </p:blipFill>
        <p:spPr>
          <a:xfrm>
            <a:off x="242319" y="1769411"/>
            <a:ext cx="11696253" cy="3568708"/>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E8CB08DF-BF46-4BB2-AB5F-54259055440C}"/>
              </a:ext>
            </a:extLst>
          </p:cNvPr>
          <p:cNvSpPr/>
          <p:nvPr/>
        </p:nvSpPr>
        <p:spPr>
          <a:xfrm>
            <a:off x="1564421" y="3429000"/>
            <a:ext cx="5973201" cy="1180006"/>
          </a:xfrm>
          <a:prstGeom prst="rect">
            <a:avLst/>
          </a:prstGeom>
          <a:noFill/>
          <a:ln w="57150" cmpd="sng">
            <a:solidFill>
              <a:srgbClr val="FF0000"/>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
            <a:extLst>
              <a:ext uri="{FF2B5EF4-FFF2-40B4-BE49-F238E27FC236}">
                <a16:creationId xmlns:a16="http://schemas.microsoft.com/office/drawing/2014/main" id="{922C623B-3DD7-4179-88F7-AFF1C3DD4BD5}"/>
              </a:ext>
            </a:extLst>
          </p:cNvPr>
          <p:cNvSpPr txBox="1">
            <a:spLocks/>
          </p:cNvSpPr>
          <p:nvPr/>
        </p:nvSpPr>
        <p:spPr>
          <a:xfrm>
            <a:off x="3591457" y="4933363"/>
            <a:ext cx="5520490" cy="11800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Features are stored in a readonly list</a:t>
            </a:r>
            <a:endParaRPr lang="en-US" sz="36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179129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Check the features</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C448747D-4E3F-4BFF-A5C2-1EFEAF1E1882}"/>
              </a:ext>
            </a:extLst>
          </p:cNvPr>
          <p:cNvPicPr>
            <a:picLocks noChangeAspect="1"/>
          </p:cNvPicPr>
          <p:nvPr/>
        </p:nvPicPr>
        <p:blipFill>
          <a:blip r:embed="rId4"/>
          <a:stretch>
            <a:fillRect/>
          </a:stretch>
        </p:blipFill>
        <p:spPr>
          <a:xfrm>
            <a:off x="246000" y="1160199"/>
            <a:ext cx="11700000" cy="5186472"/>
          </a:xfrm>
          <a:prstGeom prst="rect">
            <a:avLst/>
          </a:prstGeom>
          <a:ln>
            <a:noFill/>
          </a:ln>
          <a:effectLst/>
        </p:spPr>
      </p:pic>
      <p:cxnSp>
        <p:nvCxnSpPr>
          <p:cNvPr id="4" name="Straight Connector 3">
            <a:extLst>
              <a:ext uri="{FF2B5EF4-FFF2-40B4-BE49-F238E27FC236}">
                <a16:creationId xmlns:a16="http://schemas.microsoft.com/office/drawing/2014/main" id="{1361C638-53A6-4643-9258-2992E60FCCD2}"/>
              </a:ext>
            </a:extLst>
          </p:cNvPr>
          <p:cNvCxnSpPr>
            <a:cxnSpLocks/>
          </p:cNvCxnSpPr>
          <p:nvPr/>
        </p:nvCxnSpPr>
        <p:spPr>
          <a:xfrm>
            <a:off x="394386" y="2758727"/>
            <a:ext cx="675708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17DE4C8-8F2E-44E5-9B69-802261FD978D}"/>
              </a:ext>
            </a:extLst>
          </p:cNvPr>
          <p:cNvCxnSpPr>
            <a:cxnSpLocks/>
          </p:cNvCxnSpPr>
          <p:nvPr/>
        </p:nvCxnSpPr>
        <p:spPr>
          <a:xfrm>
            <a:off x="2094470" y="4270371"/>
            <a:ext cx="918724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itle 1">
            <a:extLst>
              <a:ext uri="{FF2B5EF4-FFF2-40B4-BE49-F238E27FC236}">
                <a16:creationId xmlns:a16="http://schemas.microsoft.com/office/drawing/2014/main" id="{675CDB08-C6CD-411B-8AD1-0A11415918C9}"/>
              </a:ext>
            </a:extLst>
          </p:cNvPr>
          <p:cNvSpPr txBox="1">
            <a:spLocks/>
          </p:cNvSpPr>
          <p:nvPr/>
        </p:nvSpPr>
        <p:spPr>
          <a:xfrm>
            <a:off x="8041501" y="1669036"/>
            <a:ext cx="3792604"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Declarative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18" name="Straight Arrow Connector 17">
            <a:extLst>
              <a:ext uri="{FF2B5EF4-FFF2-40B4-BE49-F238E27FC236}">
                <a16:creationId xmlns:a16="http://schemas.microsoft.com/office/drawing/2014/main" id="{1327EF9E-2F4F-436F-81F1-35EE40C0142A}"/>
              </a:ext>
            </a:extLst>
          </p:cNvPr>
          <p:cNvCxnSpPr>
            <a:cxnSpLocks/>
          </p:cNvCxnSpPr>
          <p:nvPr/>
        </p:nvCxnSpPr>
        <p:spPr>
          <a:xfrm flipV="1">
            <a:off x="7138773" y="2318570"/>
            <a:ext cx="790833" cy="4374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
        <p:nvSpPr>
          <p:cNvPr id="23" name="Title 1">
            <a:extLst>
              <a:ext uri="{FF2B5EF4-FFF2-40B4-BE49-F238E27FC236}">
                <a16:creationId xmlns:a16="http://schemas.microsoft.com/office/drawing/2014/main" id="{DD8A44E6-2702-42FD-883A-295FBB227C96}"/>
              </a:ext>
            </a:extLst>
          </p:cNvPr>
          <p:cNvSpPr txBox="1">
            <a:spLocks/>
          </p:cNvSpPr>
          <p:nvPr/>
        </p:nvSpPr>
        <p:spPr>
          <a:xfrm>
            <a:off x="6375057" y="4951105"/>
            <a:ext cx="5031369"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Conditional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24" name="Straight Arrow Connector 23">
            <a:extLst>
              <a:ext uri="{FF2B5EF4-FFF2-40B4-BE49-F238E27FC236}">
                <a16:creationId xmlns:a16="http://schemas.microsoft.com/office/drawing/2014/main" id="{C468D150-EB60-4179-B691-9E43DF56127F}"/>
              </a:ext>
            </a:extLst>
          </p:cNvPr>
          <p:cNvCxnSpPr>
            <a:cxnSpLocks/>
          </p:cNvCxnSpPr>
          <p:nvPr/>
        </p:nvCxnSpPr>
        <p:spPr>
          <a:xfrm>
            <a:off x="7565884" y="4295771"/>
            <a:ext cx="312469" cy="6812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432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E8A8-6806-4199-8191-B737D6817CB9}"/>
              </a:ext>
            </a:extLst>
          </p:cNvPr>
          <p:cNvSpPr txBox="1"/>
          <p:nvPr/>
        </p:nvSpPr>
        <p:spPr>
          <a:xfrm>
            <a:off x="838200" y="1269861"/>
            <a:ext cx="1108607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Use a </a:t>
            </a:r>
            <a:r>
              <a:rPr lang="en-US" sz="2800" b="1" noProof="0" dirty="0">
                <a:latin typeface="Euclid Circular B" panose="020B0504000000000000" pitchFamily="34" charset="0"/>
                <a:ea typeface="Euclid Circular B" panose="020B0504000000000000" pitchFamily="34" charset="0"/>
              </a:rPr>
              <a:t>Management UI </a:t>
            </a:r>
            <a:r>
              <a:rPr lang="en-US" sz="2800" noProof="0" dirty="0">
                <a:latin typeface="Euclid Circular B" panose="020B0504000000000000" pitchFamily="34" charset="0"/>
                <a:ea typeface="Euclid Circular B" panose="020B0504000000000000" pitchFamily="34" charset="0"/>
              </a:rPr>
              <a:t>to manage features for tenants</a:t>
            </a:r>
          </a:p>
        </p:txBody>
      </p:sp>
      <p:sp>
        <p:nvSpPr>
          <p:cNvPr id="7" name="Title 1">
            <a:extLst>
              <a:ext uri="{FF2B5EF4-FFF2-40B4-BE49-F238E27FC236}">
                <a16:creationId xmlns:a16="http://schemas.microsoft.com/office/drawing/2014/main" id="{7765361E-63EB-416B-ADD9-0B7E10E4A891}"/>
              </a:ext>
            </a:extLst>
          </p:cNvPr>
          <p:cNvSpPr txBox="1">
            <a:spLocks/>
          </p:cNvSpPr>
          <p:nvPr/>
        </p:nvSpPr>
        <p:spPr>
          <a:xfrm>
            <a:off x="838200" y="383640"/>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UI</a:t>
            </a:r>
            <a:endParaRPr lang="en-US" b="1" dirty="0">
              <a:solidFill>
                <a:srgbClr val="292D33"/>
              </a:solidFill>
              <a:latin typeface="Euclid Circular B" panose="020B0504000000000000" pitchFamily="34" charset="0"/>
              <a:ea typeface="Euclid Circular B" panose="020B0504000000000000" pitchFamily="34" charset="0"/>
            </a:endParaRPr>
          </a:p>
        </p:txBody>
      </p:sp>
      <p:pic>
        <p:nvPicPr>
          <p:cNvPr id="10" name="Picture 9">
            <a:extLst>
              <a:ext uri="{FF2B5EF4-FFF2-40B4-BE49-F238E27FC236}">
                <a16:creationId xmlns:a16="http://schemas.microsoft.com/office/drawing/2014/main" id="{4CA4AEF7-5367-46B6-A39E-B1A27A278A1D}"/>
              </a:ext>
            </a:extLst>
          </p:cNvPr>
          <p:cNvPicPr>
            <a:picLocks noChangeAspect="1"/>
          </p:cNvPicPr>
          <p:nvPr/>
        </p:nvPicPr>
        <p:blipFill rotWithShape="1">
          <a:blip r:embed="rId4"/>
          <a:srcRect l="1139"/>
          <a:stretch/>
        </p:blipFill>
        <p:spPr>
          <a:xfrm>
            <a:off x="927100" y="2153840"/>
            <a:ext cx="7869412" cy="3629932"/>
          </a:xfrm>
          <a:prstGeom prst="rect">
            <a:avLst/>
          </a:prstGeom>
        </p:spPr>
      </p:pic>
    </p:spTree>
    <p:extLst>
      <p:ext uri="{BB962C8B-B14F-4D97-AF65-F5344CB8AC3E}">
        <p14:creationId xmlns:p14="http://schemas.microsoft.com/office/powerpoint/2010/main" val="2492901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669205" y="340535"/>
            <a:ext cx="6724947" cy="859171"/>
          </a:xfrm>
        </p:spPr>
        <p:txBody>
          <a:bodyPr/>
          <a:lstStyle/>
          <a:p>
            <a:r>
              <a:rPr lang="en-US" b="1" noProof="0" dirty="0">
                <a:solidFill>
                  <a:schemeClr val="bg1">
                    <a:lumMod val="65000"/>
                  </a:schemeClr>
                </a:solidFill>
                <a:latin typeface="Euclid Circular B" panose="020B0504000000000000" pitchFamily="34" charset="0"/>
                <a:ea typeface="Euclid Circular B" panose="020B0504000000000000" pitchFamily="34" charset="0"/>
              </a:rPr>
              <a:t>Thank you for joining </a:t>
            </a:r>
            <a:r>
              <a:rPr lang="en-US" b="1" noProof="0" dirty="0">
                <a:solidFill>
                  <a:schemeClr val="bg1">
                    <a:lumMod val="65000"/>
                  </a:schemeClr>
                </a:solidFill>
                <a:latin typeface="Euclid Circular B" panose="020B0504000000000000" pitchFamily="34" charset="0"/>
                <a:ea typeface="Euclid Circular B" panose="020B0504000000000000" pitchFamily="34" charset="0"/>
                <a:sym typeface="Wingdings" panose="05000000000000000000" pitchFamily="2" charset="2"/>
              </a:rPr>
              <a:t></a:t>
            </a:r>
            <a:endParaRPr lang="en-US" b="1" noProof="0" dirty="0">
              <a:solidFill>
                <a:schemeClr val="bg1">
                  <a:lumMod val="65000"/>
                </a:schemeClr>
              </a:solidFill>
              <a:latin typeface="Euclid Circular B" panose="020B0504000000000000" pitchFamily="34" charset="0"/>
              <a:ea typeface="Euclid Circular B" panose="020B0504000000000000" pitchFamily="34" charset="0"/>
            </a:endParaRPr>
          </a:p>
        </p:txBody>
      </p:sp>
      <p:grpSp>
        <p:nvGrpSpPr>
          <p:cNvPr id="32" name="Group 31">
            <a:extLst>
              <a:ext uri="{FF2B5EF4-FFF2-40B4-BE49-F238E27FC236}">
                <a16:creationId xmlns:a16="http://schemas.microsoft.com/office/drawing/2014/main" id="{C0C690AE-035C-4570-A643-443DB5ED8257}"/>
              </a:ext>
            </a:extLst>
          </p:cNvPr>
          <p:cNvGrpSpPr/>
          <p:nvPr/>
        </p:nvGrpSpPr>
        <p:grpSpPr>
          <a:xfrm>
            <a:off x="8301876" y="861143"/>
            <a:ext cx="3646568" cy="5526857"/>
            <a:chOff x="8475210" y="1101555"/>
            <a:chExt cx="3646568" cy="5526857"/>
          </a:xfrm>
        </p:grpSpPr>
        <p:pic>
          <p:nvPicPr>
            <p:cNvPr id="13" name="Resim 6">
              <a:extLst>
                <a:ext uri="{FF2B5EF4-FFF2-40B4-BE49-F238E27FC236}">
                  <a16:creationId xmlns:a16="http://schemas.microsoft.com/office/drawing/2014/main" id="{6A3C4431-2FFE-480A-8F46-930D27558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931" y="1101555"/>
              <a:ext cx="1807127" cy="2623908"/>
            </a:xfrm>
            <a:prstGeom prst="rect">
              <a:avLst/>
            </a:prstGeom>
          </p:spPr>
        </p:pic>
        <p:sp>
          <p:nvSpPr>
            <p:cNvPr id="25" name="TextBox 24">
              <a:extLst>
                <a:ext uri="{FF2B5EF4-FFF2-40B4-BE49-F238E27FC236}">
                  <a16:creationId xmlns:a16="http://schemas.microsoft.com/office/drawing/2014/main" id="{85A1B17A-1161-439D-BFD9-90F451A1D8AD}"/>
                </a:ext>
              </a:extLst>
            </p:cNvPr>
            <p:cNvSpPr txBox="1"/>
            <p:nvPr/>
          </p:nvSpPr>
          <p:spPr>
            <a:xfrm>
              <a:off x="8475210" y="3454522"/>
              <a:ext cx="3646568" cy="1569660"/>
            </a:xfrm>
            <a:prstGeom prst="rect">
              <a:avLst/>
            </a:prstGeom>
            <a:noFill/>
          </p:spPr>
          <p:txBody>
            <a:bodyPr wrap="square">
              <a:spAutoFit/>
            </a:bodyPr>
            <a:lstStyle/>
            <a:p>
              <a:pPr algn="ctr"/>
              <a:r>
                <a:rPr lang="en-US" sz="3200" dirty="0">
                  <a:solidFill>
                    <a:srgbClr val="292D33"/>
                  </a:solidFill>
                  <a:latin typeface="Euclid Circular B SemiBold" panose="020B0704000000000000" pitchFamily="34" charset="0"/>
                  <a:ea typeface="Euclid Circular B SemiBold" panose="020B0704000000000000" pitchFamily="34" charset="0"/>
                </a:rPr>
                <a:t>o</a:t>
              </a:r>
              <a:r>
                <a:rPr lang="en-US" sz="3200" dirty="0">
                  <a:solidFill>
                    <a:srgbClr val="292D33"/>
                  </a:solidFill>
                  <a:effectLst/>
                  <a:latin typeface="Euclid Circular B SemiBold" panose="020B0704000000000000" pitchFamily="34" charset="0"/>
                  <a:ea typeface="Euclid Circular B SemiBold" panose="020B0704000000000000" pitchFamily="34" charset="0"/>
                </a:rPr>
                <a:t>pen-source </a:t>
              </a:r>
              <a:br>
                <a:rPr lang="en-US" sz="3200" dirty="0">
                  <a:solidFill>
                    <a:srgbClr val="292D33"/>
                  </a:solidFill>
                  <a:effectLst/>
                  <a:latin typeface="Euclid Circular B SemiBold" panose="020B0704000000000000" pitchFamily="34" charset="0"/>
                  <a:ea typeface="Euclid Circular B SemiBold" panose="020B0704000000000000" pitchFamily="34" charset="0"/>
                </a:rPr>
              </a:br>
              <a:r>
                <a:rPr lang="en-US" sz="3200" dirty="0">
                  <a:solidFill>
                    <a:srgbClr val="292D33"/>
                  </a:solidFill>
                  <a:effectLst/>
                  <a:latin typeface="Euclid Circular B SemiBold" panose="020B0704000000000000" pitchFamily="34" charset="0"/>
                  <a:ea typeface="Euclid Circular B SemiBold" panose="020B0704000000000000" pitchFamily="34" charset="0"/>
                </a:rPr>
                <a:t>web application </a:t>
              </a:r>
            </a:p>
            <a:p>
              <a:pPr algn="ctr"/>
              <a:r>
                <a:rPr lang="en-US" sz="3200" dirty="0">
                  <a:solidFill>
                    <a:srgbClr val="9F4AA5"/>
                  </a:solidFill>
                  <a:effectLst/>
                  <a:latin typeface="Euclid Circular B SemiBold" panose="020B0704000000000000" pitchFamily="34" charset="0"/>
                  <a:ea typeface="Euclid Circular B SemiBold" panose="020B0704000000000000" pitchFamily="34" charset="0"/>
                </a:rPr>
                <a:t>fra</a:t>
              </a:r>
              <a:r>
                <a:rPr lang="en-US" sz="3200" dirty="0">
                  <a:solidFill>
                    <a:srgbClr val="AD58B4"/>
                  </a:solidFill>
                  <a:effectLst/>
                  <a:latin typeface="Euclid Circular B SemiBold" panose="020B0704000000000000" pitchFamily="34" charset="0"/>
                  <a:ea typeface="Euclid Circular B SemiBold" panose="020B0704000000000000" pitchFamily="34" charset="0"/>
                </a:rPr>
                <a:t>me</a:t>
              </a:r>
              <a:r>
                <a:rPr lang="en-US" sz="3200" dirty="0">
                  <a:solidFill>
                    <a:srgbClr val="874EAF"/>
                  </a:solidFill>
                  <a:effectLst/>
                  <a:latin typeface="Euclid Circular B SemiBold" panose="020B0704000000000000" pitchFamily="34" charset="0"/>
                  <a:ea typeface="Euclid Circular B SemiBold" panose="020B0704000000000000" pitchFamily="34" charset="0"/>
                </a:rPr>
                <a:t>w</a:t>
              </a:r>
              <a:r>
                <a:rPr lang="en-US" sz="3200" dirty="0">
                  <a:solidFill>
                    <a:srgbClr val="7552B8"/>
                  </a:solidFill>
                  <a:effectLst/>
                  <a:latin typeface="Euclid Circular B SemiBold" panose="020B0704000000000000" pitchFamily="34" charset="0"/>
                  <a:ea typeface="Euclid Circular B SemiBold" panose="020B0704000000000000" pitchFamily="34" charset="0"/>
                </a:rPr>
                <a:t>o</a:t>
              </a:r>
              <a:r>
                <a:rPr lang="en-US" sz="3200" dirty="0">
                  <a:solidFill>
                    <a:srgbClr val="7154BA"/>
                  </a:solidFill>
                  <a:effectLst/>
                  <a:latin typeface="Euclid Circular B SemiBold" panose="020B0704000000000000" pitchFamily="34" charset="0"/>
                  <a:ea typeface="Euclid Circular B SemiBold" panose="020B0704000000000000" pitchFamily="34" charset="0"/>
                </a:rPr>
                <a:t>r</a:t>
              </a:r>
              <a:r>
                <a:rPr lang="en-US" sz="3200" dirty="0">
                  <a:solidFill>
                    <a:srgbClr val="6855BF"/>
                  </a:solidFill>
                  <a:effectLst/>
                  <a:latin typeface="Euclid Circular B SemiBold" panose="020B0704000000000000" pitchFamily="34" charset="0"/>
                  <a:ea typeface="Euclid Circular B SemiBold" panose="020B0704000000000000" pitchFamily="34" charset="0"/>
                </a:rPr>
                <a:t>k</a:t>
              </a:r>
            </a:p>
          </p:txBody>
        </p:sp>
        <p:sp>
          <p:nvSpPr>
            <p:cNvPr id="27" name="TextBox 26">
              <a:extLst>
                <a:ext uri="{FF2B5EF4-FFF2-40B4-BE49-F238E27FC236}">
                  <a16:creationId xmlns:a16="http://schemas.microsoft.com/office/drawing/2014/main" id="{370487BE-A1F4-4C3C-BE10-C6FA868D9A88}"/>
                </a:ext>
              </a:extLst>
            </p:cNvPr>
            <p:cNvSpPr txBox="1"/>
            <p:nvPr/>
          </p:nvSpPr>
          <p:spPr>
            <a:xfrm>
              <a:off x="8750451" y="4921245"/>
              <a:ext cx="3096085" cy="584775"/>
            </a:xfrm>
            <a:prstGeom prst="rect">
              <a:avLst/>
            </a:prstGeom>
            <a:noFill/>
          </p:spPr>
          <p:txBody>
            <a:bodyPr wrap="square">
              <a:spAutoFit/>
            </a:bodyPr>
            <a:lstStyle/>
            <a:p>
              <a:pPr algn="ctr"/>
              <a:r>
                <a:rPr lang="en-US" sz="3200" dirty="0">
                  <a:solidFill>
                    <a:srgbClr val="292D33"/>
                  </a:solidFill>
                  <a:latin typeface="Euclid Circular B SemiBold" panose="020B0704000000000000" pitchFamily="34" charset="0"/>
                  <a:ea typeface="Euclid Circular B SemiBold" panose="020B0704000000000000" pitchFamily="34" charset="0"/>
                </a:rPr>
                <a:t>https://abp.io</a:t>
              </a:r>
            </a:p>
          </p:txBody>
        </p:sp>
        <p:pic>
          <p:nvPicPr>
            <p:cNvPr id="29" name="Picture 28">
              <a:extLst>
                <a:ext uri="{FF2B5EF4-FFF2-40B4-BE49-F238E27FC236}">
                  <a16:creationId xmlns:a16="http://schemas.microsoft.com/office/drawing/2014/main" id="{F28D1878-90D5-4245-9F7E-87642EC1684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724144" y="5506020"/>
              <a:ext cx="1122392" cy="1122392"/>
            </a:xfrm>
            <a:prstGeom prst="rect">
              <a:avLst/>
            </a:prstGeom>
          </p:spPr>
        </p:pic>
      </p:grpSp>
      <p:cxnSp>
        <p:nvCxnSpPr>
          <p:cNvPr id="31" name="Straight Connector 30">
            <a:extLst>
              <a:ext uri="{FF2B5EF4-FFF2-40B4-BE49-F238E27FC236}">
                <a16:creationId xmlns:a16="http://schemas.microsoft.com/office/drawing/2014/main" id="{75309581-3DE3-4837-B827-5C0103C6EFC0}"/>
              </a:ext>
            </a:extLst>
          </p:cNvPr>
          <p:cNvCxnSpPr/>
          <p:nvPr/>
        </p:nvCxnSpPr>
        <p:spPr>
          <a:xfrm>
            <a:off x="8168663" y="756518"/>
            <a:ext cx="0" cy="5662773"/>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415BA433-E5DD-4BE4-BAAE-5611B9AFFAEA}"/>
              </a:ext>
            </a:extLst>
          </p:cNvPr>
          <p:cNvGrpSpPr/>
          <p:nvPr/>
        </p:nvGrpSpPr>
        <p:grpSpPr>
          <a:xfrm>
            <a:off x="669205" y="1866780"/>
            <a:ext cx="7378277" cy="3601333"/>
            <a:chOff x="915134" y="1844520"/>
            <a:chExt cx="7378277" cy="3601333"/>
          </a:xfrm>
        </p:grpSpPr>
        <p:sp>
          <p:nvSpPr>
            <p:cNvPr id="11" name="TextBox 10">
              <a:extLst>
                <a:ext uri="{FF2B5EF4-FFF2-40B4-BE49-F238E27FC236}">
                  <a16:creationId xmlns:a16="http://schemas.microsoft.com/office/drawing/2014/main" id="{C3E6521E-CDBE-4BBF-BDAE-3CC9A0AEF5A0}"/>
                </a:ext>
              </a:extLst>
            </p:cNvPr>
            <p:cNvSpPr txBox="1"/>
            <p:nvPr/>
          </p:nvSpPr>
          <p:spPr>
            <a:xfrm>
              <a:off x="1568464" y="4707189"/>
              <a:ext cx="6724947" cy="738664"/>
            </a:xfrm>
            <a:prstGeom prst="rect">
              <a:avLst/>
            </a:prstGeom>
            <a:noFill/>
          </p:spPr>
          <p:txBody>
            <a:bodyPr wrap="square">
              <a:spAutoFit/>
            </a:bodyPr>
            <a:lstStyle/>
            <a:p>
              <a:r>
                <a:rPr lang="en-US" b="1" dirty="0">
                  <a:latin typeface="Euclid Circular B Light" panose="020B0304000000000000" pitchFamily="34" charset="0"/>
                  <a:ea typeface="Euclid Circular B Light" panose="020B0304000000000000" pitchFamily="34" charset="0"/>
                </a:rPr>
                <a:t>Download this presentation:</a:t>
              </a:r>
            </a:p>
            <a:p>
              <a:r>
                <a:rPr lang="en-US" sz="2400" b="1" dirty="0">
                  <a:solidFill>
                    <a:schemeClr val="tx1">
                      <a:lumMod val="75000"/>
                      <a:lumOff val="25000"/>
                    </a:schemeClr>
                  </a:solidFill>
                  <a:latin typeface="Euclid Circular B Light" panose="020B0304000000000000" pitchFamily="34" charset="0"/>
                  <a:ea typeface="Euclid Circular B Light" panose="020B0304000000000000" pitchFamily="34" charset="0"/>
                  <a:hlinkClick r:id="rId6">
                    <a:extLst>
                      <a:ext uri="{A12FA001-AC4F-418D-AE19-62706E023703}">
                        <ahyp:hlinkClr xmlns:ahyp="http://schemas.microsoft.com/office/drawing/2018/hyperlinkcolor" val="tx"/>
                      </a:ext>
                    </a:extLst>
                  </a:hlinkClick>
                </a:rPr>
                <a:t>https://github.com/ebicoglu/presentations</a:t>
              </a:r>
              <a:endParaRPr lang="en-US" sz="1600" b="1" dirty="0">
                <a:solidFill>
                  <a:schemeClr val="tx1">
                    <a:lumMod val="75000"/>
                    <a:lumOff val="25000"/>
                  </a:schemeClr>
                </a:solidFill>
                <a:latin typeface="Euclid Circular B Light" panose="020B0304000000000000" pitchFamily="34" charset="0"/>
                <a:ea typeface="Euclid Circular B Light" panose="020B0304000000000000" pitchFamily="34" charset="0"/>
              </a:endParaRPr>
            </a:p>
          </p:txBody>
        </p:sp>
        <p:grpSp>
          <p:nvGrpSpPr>
            <p:cNvPr id="7" name="Group 6">
              <a:extLst>
                <a:ext uri="{FF2B5EF4-FFF2-40B4-BE49-F238E27FC236}">
                  <a16:creationId xmlns:a16="http://schemas.microsoft.com/office/drawing/2014/main" id="{7A69BCAD-C5A5-46C8-BDC6-CC420565D542}"/>
                </a:ext>
              </a:extLst>
            </p:cNvPr>
            <p:cNvGrpSpPr/>
            <p:nvPr/>
          </p:nvGrpSpPr>
          <p:grpSpPr>
            <a:xfrm>
              <a:off x="927656" y="1844520"/>
              <a:ext cx="6532687" cy="2485184"/>
              <a:chOff x="914956" y="1895258"/>
              <a:chExt cx="6086539" cy="2485184"/>
            </a:xfrm>
          </p:grpSpPr>
          <p:pic>
            <p:nvPicPr>
              <p:cNvPr id="8" name="Picture 7">
                <a:extLst>
                  <a:ext uri="{FF2B5EF4-FFF2-40B4-BE49-F238E27FC236}">
                    <a16:creationId xmlns:a16="http://schemas.microsoft.com/office/drawing/2014/main" id="{D0AF95B2-1BBB-49D3-A13E-4D81427161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956" y="1895258"/>
                <a:ext cx="528330" cy="540000"/>
              </a:xfrm>
              <a:prstGeom prst="rect">
                <a:avLst/>
              </a:prstGeom>
            </p:spPr>
          </p:pic>
          <p:pic>
            <p:nvPicPr>
              <p:cNvPr id="10" name="Picture 9">
                <a:extLst>
                  <a:ext uri="{FF2B5EF4-FFF2-40B4-BE49-F238E27FC236}">
                    <a16:creationId xmlns:a16="http://schemas.microsoft.com/office/drawing/2014/main" id="{0991DF49-CE2B-4781-B2EF-BE47D59321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956" y="2834253"/>
                <a:ext cx="540000" cy="540000"/>
              </a:xfrm>
              <a:prstGeom prst="rect">
                <a:avLst/>
              </a:prstGeom>
            </p:spPr>
          </p:pic>
          <p:pic>
            <p:nvPicPr>
              <p:cNvPr id="12" name="Graphic 11">
                <a:extLst>
                  <a:ext uri="{FF2B5EF4-FFF2-40B4-BE49-F238E27FC236}">
                    <a16:creationId xmlns:a16="http://schemas.microsoft.com/office/drawing/2014/main" id="{2B5CCA68-2479-4648-B425-D36ADDD7D1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956" y="3824069"/>
                <a:ext cx="540000" cy="540000"/>
              </a:xfrm>
              <a:prstGeom prst="rect">
                <a:avLst/>
              </a:prstGeom>
            </p:spPr>
          </p:pic>
          <p:sp>
            <p:nvSpPr>
              <p:cNvPr id="14" name="Content Placeholder 2">
                <a:extLst>
                  <a:ext uri="{FF2B5EF4-FFF2-40B4-BE49-F238E27FC236}">
                    <a16:creationId xmlns:a16="http://schemas.microsoft.com/office/drawing/2014/main" id="{BF74FE8A-CDA9-42A3-A4F5-7B3EF584EEBA}"/>
                  </a:ext>
                </a:extLst>
              </p:cNvPr>
              <p:cNvSpPr txBox="1">
                <a:spLocks/>
              </p:cNvSpPr>
              <p:nvPr/>
            </p:nvSpPr>
            <p:spPr>
              <a:xfrm>
                <a:off x="1512000" y="1924332"/>
                <a:ext cx="5489495" cy="54000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https://twitter.com/</a:t>
                </a:r>
                <a:r>
                  <a:rPr lang="en-US" b="1" dirty="0">
                    <a:latin typeface="Euclid Circular B" panose="020B0504000000000000" pitchFamily="34" charset="0"/>
                    <a:ea typeface="Euclid Circular B" panose="020B0504000000000000" pitchFamily="34" charset="0"/>
                  </a:rPr>
                  <a:t>alperebicoglu</a:t>
                </a:r>
                <a:r>
                  <a:rPr lang="en-US" dirty="0">
                    <a:latin typeface="Euclid Circular B" panose="020B0504000000000000" pitchFamily="34" charset="0"/>
                    <a:ea typeface="Euclid Circular B" panose="020B0504000000000000" pitchFamily="34" charset="0"/>
                  </a:rPr>
                  <a:t> </a:t>
                </a:r>
                <a:endParaRPr lang="en-US" dirty="0">
                  <a:latin typeface="Euclid Circular B" panose="020B0504000000000000" pitchFamily="34" charset="0"/>
                  <a:ea typeface="Euclid Circular B" panose="020B0504000000000000" pitchFamily="34" charset="0"/>
                  <a:hlinkClick r:id="rId11">
                    <a:extLst>
                      <a:ext uri="{A12FA001-AC4F-418D-AE19-62706E023703}">
                        <ahyp:hlinkClr xmlns:ahyp="http://schemas.microsoft.com/office/drawing/2018/hyperlinkcolor" val="tx"/>
                      </a:ext>
                    </a:extLst>
                  </a:hlinkClick>
                </a:endParaRPr>
              </a:p>
            </p:txBody>
          </p:sp>
          <p:sp>
            <p:nvSpPr>
              <p:cNvPr id="15" name="Content Placeholder 2">
                <a:extLst>
                  <a:ext uri="{FF2B5EF4-FFF2-40B4-BE49-F238E27FC236}">
                    <a16:creationId xmlns:a16="http://schemas.microsoft.com/office/drawing/2014/main" id="{925506AB-57DF-4F76-B8D5-78F55AD5A404}"/>
                  </a:ext>
                </a:extLst>
              </p:cNvPr>
              <p:cNvSpPr txBox="1">
                <a:spLocks/>
              </p:cNvSpPr>
              <p:nvPr/>
            </p:nvSpPr>
            <p:spPr>
              <a:xfrm>
                <a:off x="1512000" y="3840442"/>
                <a:ext cx="5489495" cy="54000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https://medium.com</a:t>
                </a:r>
                <a:r>
                  <a:rPr lang="en-US" b="1" dirty="0">
                    <a:latin typeface="Euclid Circular B" panose="020B0504000000000000" pitchFamily="34" charset="0"/>
                    <a:ea typeface="Euclid Circular B" panose="020B0504000000000000" pitchFamily="34" charset="0"/>
                  </a:rPr>
                  <a:t>/@alperonline</a:t>
                </a:r>
              </a:p>
            </p:txBody>
          </p:sp>
          <p:sp>
            <p:nvSpPr>
              <p:cNvPr id="16" name="Content Placeholder 2">
                <a:extLst>
                  <a:ext uri="{FF2B5EF4-FFF2-40B4-BE49-F238E27FC236}">
                    <a16:creationId xmlns:a16="http://schemas.microsoft.com/office/drawing/2014/main" id="{A45286BE-0897-42E1-8B75-D1CEFB43B1BD}"/>
                  </a:ext>
                </a:extLst>
              </p:cNvPr>
              <p:cNvSpPr txBox="1">
                <a:spLocks/>
              </p:cNvSpPr>
              <p:nvPr/>
            </p:nvSpPr>
            <p:spPr>
              <a:xfrm>
                <a:off x="1512000" y="288238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https://github.com/</a:t>
                </a:r>
                <a:r>
                  <a:rPr lang="en-US" b="1" dirty="0">
                    <a:latin typeface="Euclid Circular B" panose="020B0504000000000000" pitchFamily="34" charset="0"/>
                    <a:ea typeface="Euclid Circular B" panose="020B0504000000000000" pitchFamily="34" charset="0"/>
                  </a:rPr>
                  <a:t>ebicoglu</a:t>
                </a:r>
                <a:endParaRPr lang="en-US" b="1" dirty="0">
                  <a:latin typeface="Euclid Circular B" panose="020B0504000000000000" pitchFamily="34" charset="0"/>
                  <a:ea typeface="Euclid Circular B" panose="020B0504000000000000" pitchFamily="34" charset="0"/>
                  <a:hlinkClick r:id="rId11">
                    <a:extLst>
                      <a:ext uri="{A12FA001-AC4F-418D-AE19-62706E023703}">
                        <ahyp:hlinkClr xmlns:ahyp="http://schemas.microsoft.com/office/drawing/2018/hyperlinkcolor" val="tx"/>
                      </a:ext>
                    </a:extLst>
                  </a:hlinkClick>
                </a:endParaRPr>
              </a:p>
            </p:txBody>
          </p:sp>
        </p:grpSp>
        <p:pic>
          <p:nvPicPr>
            <p:cNvPr id="34" name="Picture 33">
              <a:extLst>
                <a:ext uri="{FF2B5EF4-FFF2-40B4-BE49-F238E27FC236}">
                  <a16:creationId xmlns:a16="http://schemas.microsoft.com/office/drawing/2014/main" id="{CB137411-EF09-4609-9275-C4A4568FED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134" y="4786731"/>
              <a:ext cx="579579" cy="579579"/>
            </a:xfrm>
            <a:prstGeom prst="rect">
              <a:avLst/>
            </a:prstGeom>
          </p:spPr>
        </p:pic>
      </p:grpSp>
    </p:spTree>
    <p:extLst>
      <p:ext uri="{BB962C8B-B14F-4D97-AF65-F5344CB8AC3E}">
        <p14:creationId xmlns:p14="http://schemas.microsoft.com/office/powerpoint/2010/main" val="137763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04913"/>
            <a:ext cx="10515600" cy="1124744"/>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Advantages </a:t>
            </a:r>
            <a:r>
              <a:rPr lang="en-US" noProof="0" dirty="0">
                <a:solidFill>
                  <a:srgbClr val="292D33"/>
                </a:solidFill>
                <a:latin typeface="Euclid Circular B" panose="020B0504000000000000" pitchFamily="34" charset="0"/>
                <a:ea typeface="Euclid Circular B" panose="020B0504000000000000" pitchFamily="34" charset="0"/>
              </a:rPr>
              <a:t>of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930399"/>
            <a:ext cx="10515600" cy="3878263"/>
          </a:xfrm>
        </p:spPr>
        <p:txBody>
          <a:bodyPr>
            <a:normAutofit/>
          </a:bodyPr>
          <a:lstStyle/>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Cost efficiency — </a:t>
            </a:r>
            <a:r>
              <a:rPr lang="en-US" sz="3600" b="1" dirty="0">
                <a:latin typeface="Euclid Circular B" panose="020B0504000000000000" pitchFamily="34" charset="0"/>
                <a:ea typeface="Euclid Circular B" panose="020B0504000000000000" pitchFamily="34" charset="0"/>
              </a:rPr>
              <a:t>max utilization</a:t>
            </a:r>
            <a:endParaRPr lang="en-US" sz="3600" b="1" noProof="0" dirty="0">
              <a:latin typeface="Euclid Circular B" panose="020B0504000000000000" pitchFamily="34" charset="0"/>
              <a:ea typeface="Euclid Circular B" panose="020B0504000000000000" pitchFamily="34" charset="0"/>
            </a:endParaRPr>
          </a:p>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Consistent</a:t>
            </a:r>
            <a:r>
              <a:rPr lang="en-US" sz="3600" noProof="0" dirty="0">
                <a:latin typeface="Euclid Circular B" panose="020B0504000000000000" pitchFamily="34" charset="0"/>
                <a:ea typeface="Euclid Circular B" panose="020B0504000000000000" pitchFamily="34" charset="0"/>
              </a:rPr>
              <a:t> user </a:t>
            </a:r>
            <a:r>
              <a:rPr lang="en-US" sz="3600" b="1" noProof="0" dirty="0">
                <a:latin typeface="Euclid Circular B" panose="020B0504000000000000" pitchFamily="34" charset="0"/>
                <a:ea typeface="Euclid Circular B" panose="020B0504000000000000" pitchFamily="34" charset="0"/>
              </a:rPr>
              <a:t>experience</a:t>
            </a:r>
          </a:p>
          <a:p>
            <a:pPr marL="742950" indent="-742950">
              <a:buFont typeface="+mj-lt"/>
              <a:buAutoNum type="arabicPeriod"/>
            </a:pPr>
            <a:r>
              <a:rPr lang="en-US" sz="3600" noProof="0" dirty="0">
                <a:latin typeface="Euclid Circular B" panose="020B0504000000000000" pitchFamily="34" charset="0"/>
                <a:ea typeface="Euclid Circular B" panose="020B0504000000000000" pitchFamily="34" charset="0"/>
              </a:rPr>
              <a:t>Ease of </a:t>
            </a:r>
            <a:r>
              <a:rPr lang="en-US" sz="3600" b="1" noProof="0" dirty="0">
                <a:latin typeface="Euclid Circular B" panose="020B0504000000000000" pitchFamily="34" charset="0"/>
                <a:ea typeface="Euclid Circular B" panose="020B0504000000000000" pitchFamily="34" charset="0"/>
              </a:rPr>
              <a:t>maintenance</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Scalability</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Rapid deployment </a:t>
            </a:r>
            <a:r>
              <a:rPr lang="en-US" sz="3600" dirty="0">
                <a:latin typeface="Euclid Circular B" panose="020B0504000000000000" pitchFamily="34" charset="0"/>
                <a:ea typeface="Euclid Circular B" panose="020B0504000000000000" pitchFamily="34" charset="0"/>
              </a:rPr>
              <a:t>for new users</a:t>
            </a:r>
            <a:endParaRPr lang="en-US" sz="36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74951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39271"/>
            <a:ext cx="10515600" cy="9398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Challenges </a:t>
            </a:r>
            <a:r>
              <a:rPr lang="en-US" noProof="0" dirty="0">
                <a:solidFill>
                  <a:srgbClr val="292D33"/>
                </a:solidFill>
                <a:latin typeface="Euclid Circular B" panose="020B0504000000000000" pitchFamily="34" charset="0"/>
                <a:ea typeface="Euclid Circular B" panose="020B0504000000000000" pitchFamily="34" charset="0"/>
              </a:rPr>
              <a:t>of Multi-Tenancy</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58999"/>
            <a:ext cx="10515600" cy="4017963"/>
          </a:xfrm>
        </p:spPr>
        <p:txBody>
          <a:bodyPr>
            <a:normAutofit/>
          </a:bodyPr>
          <a:lstStyle/>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Data</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isolation</a:t>
            </a:r>
          </a:p>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Configuration</a:t>
            </a:r>
            <a:r>
              <a:rPr lang="en-US" sz="3600" noProof="0" dirty="0">
                <a:latin typeface="Euclid Circular B" panose="020B0504000000000000" pitchFamily="34" charset="0"/>
                <a:ea typeface="Euclid Circular B" panose="020B0504000000000000" pitchFamily="34" charset="0"/>
              </a:rPr>
              <a:t> &amp; </a:t>
            </a:r>
            <a:r>
              <a:rPr lang="en-US" sz="3600" b="1" noProof="0" dirty="0">
                <a:latin typeface="Euclid Circular B" panose="020B0504000000000000" pitchFamily="34" charset="0"/>
                <a:ea typeface="Euclid Circular B" panose="020B0504000000000000" pitchFamily="34" charset="0"/>
              </a:rPr>
              <a:t>customization</a:t>
            </a:r>
            <a:r>
              <a:rPr lang="en-US" sz="3600" noProof="0" dirty="0">
                <a:latin typeface="Euclid Circular B" panose="020B0504000000000000" pitchFamily="34" charset="0"/>
                <a:ea typeface="Euclid Circular B" panose="020B0504000000000000" pitchFamily="34" charset="0"/>
              </a:rPr>
              <a:t> per tenant</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Performance </a:t>
            </a:r>
            <a:r>
              <a:rPr lang="en-US" sz="3600" noProof="0" dirty="0">
                <a:latin typeface="Euclid Circular B" panose="020B0504000000000000" pitchFamily="34" charset="0"/>
                <a:ea typeface="Euclid Circular B" panose="020B0504000000000000" pitchFamily="34" charset="0"/>
              </a:rPr>
              <a:t>balance: </a:t>
            </a:r>
            <a:r>
              <a:rPr lang="en-US" sz="3600" b="1" noProof="0" dirty="0">
                <a:latin typeface="Euclid Circular B" panose="020B0504000000000000" pitchFamily="34" charset="0"/>
                <a:ea typeface="Euclid Circular B" panose="020B0504000000000000" pitchFamily="34" charset="0"/>
              </a:rPr>
              <a:t>N</a:t>
            </a:r>
            <a:r>
              <a:rPr lang="en-US" sz="3600" b="1" dirty="0" err="1">
                <a:latin typeface="Euclid Circular B" panose="020B0504000000000000" pitchFamily="34" charset="0"/>
                <a:ea typeface="Euclid Circular B" panose="020B0504000000000000" pitchFamily="34" charset="0"/>
              </a:rPr>
              <a:t>oisy</a:t>
            </a:r>
            <a:r>
              <a:rPr lang="en-US" sz="3600" b="1" dirty="0">
                <a:latin typeface="Euclid Circular B" panose="020B0504000000000000" pitchFamily="34" charset="0"/>
                <a:ea typeface="Euclid Circular B" panose="020B0504000000000000" pitchFamily="34" charset="0"/>
              </a:rPr>
              <a:t> neighbors</a:t>
            </a:r>
            <a:r>
              <a:rPr lang="en-US" sz="3600" dirty="0">
                <a:latin typeface="Euclid Circular B" panose="020B0504000000000000" pitchFamily="34" charset="0"/>
                <a:ea typeface="Euclid Circular B" panose="020B0504000000000000" pitchFamily="34" charset="0"/>
              </a:rPr>
              <a:t>!</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Security</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Backup</a:t>
            </a:r>
            <a:r>
              <a:rPr lang="en-US" sz="3600" dirty="0">
                <a:latin typeface="Euclid Circular B" panose="020B0504000000000000" pitchFamily="34" charset="0"/>
                <a:ea typeface="Euclid Circular B" panose="020B0504000000000000" pitchFamily="34" charset="0"/>
              </a:rPr>
              <a:t> and recovery</a:t>
            </a:r>
          </a:p>
        </p:txBody>
      </p:sp>
    </p:spTree>
    <p:extLst>
      <p:ext uri="{BB962C8B-B14F-4D97-AF65-F5344CB8AC3E}">
        <p14:creationId xmlns:p14="http://schemas.microsoft.com/office/powerpoint/2010/main" val="45588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8385"/>
            <a:ext cx="10515600" cy="7493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Deployment </a:t>
            </a:r>
            <a:r>
              <a:rPr lang="en-US" b="1" dirty="0">
                <a:solidFill>
                  <a:srgbClr val="292D33"/>
                </a:solidFill>
                <a:latin typeface="Euclid Circular B" panose="020B0504000000000000" pitchFamily="34" charset="0"/>
                <a:ea typeface="Euclid Circular B" panose="020B0504000000000000" pitchFamily="34" charset="0"/>
              </a:rPr>
              <a:t>&amp;</a:t>
            </a:r>
            <a:r>
              <a:rPr lang="en-US" b="1" noProof="0" dirty="0">
                <a:solidFill>
                  <a:srgbClr val="292D33"/>
                </a:solidFill>
                <a:latin typeface="Euclid Circular B" panose="020B0504000000000000" pitchFamily="34" charset="0"/>
                <a:ea typeface="Euclid Circular B" panose="020B0504000000000000" pitchFamily="34" charset="0"/>
              </a:rPr>
              <a:t> Database Architectures</a:t>
            </a:r>
          </a:p>
        </p:txBody>
      </p:sp>
      <p:pic>
        <p:nvPicPr>
          <p:cNvPr id="9" name="Picture 8">
            <a:extLst>
              <a:ext uri="{FF2B5EF4-FFF2-40B4-BE49-F238E27FC236}">
                <a16:creationId xmlns:a16="http://schemas.microsoft.com/office/drawing/2014/main" id="{B2BBA7A0-84D6-4772-B1A1-C02302922E7B}"/>
              </a:ext>
            </a:extLst>
          </p:cNvPr>
          <p:cNvPicPr>
            <a:picLocks noChangeAspect="1"/>
          </p:cNvPicPr>
          <p:nvPr/>
        </p:nvPicPr>
        <p:blipFill>
          <a:blip r:embed="rId4"/>
          <a:stretch>
            <a:fillRect/>
          </a:stretch>
        </p:blipFill>
        <p:spPr>
          <a:xfrm>
            <a:off x="514350" y="1314450"/>
            <a:ext cx="11163300" cy="4229100"/>
          </a:xfrm>
          <a:prstGeom prst="rect">
            <a:avLst/>
          </a:prstGeom>
        </p:spPr>
      </p:pic>
      <p:sp>
        <p:nvSpPr>
          <p:cNvPr id="4" name="Arrow: Right 3">
            <a:extLst>
              <a:ext uri="{FF2B5EF4-FFF2-40B4-BE49-F238E27FC236}">
                <a16:creationId xmlns:a16="http://schemas.microsoft.com/office/drawing/2014/main" id="{A3842710-C073-4A77-B2F4-8913385E7757}"/>
              </a:ext>
            </a:extLst>
          </p:cNvPr>
          <p:cNvSpPr/>
          <p:nvPr/>
        </p:nvSpPr>
        <p:spPr>
          <a:xfrm rot="19273586">
            <a:off x="6774506" y="4613094"/>
            <a:ext cx="2896346" cy="1860913"/>
          </a:xfrm>
          <a:prstGeom prst="rightArrow">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OPTIMUM</a:t>
            </a:r>
          </a:p>
        </p:txBody>
      </p:sp>
    </p:spTree>
    <p:extLst>
      <p:ext uri="{BB962C8B-B14F-4D97-AF65-F5344CB8AC3E}">
        <p14:creationId xmlns:p14="http://schemas.microsoft.com/office/powerpoint/2010/main" val="278125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87263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
        <p:nvSpPr>
          <p:cNvPr id="6" name="TextBox 5">
            <a:extLst>
              <a:ext uri="{FF2B5EF4-FFF2-40B4-BE49-F238E27FC236}">
                <a16:creationId xmlns:a16="http://schemas.microsoft.com/office/drawing/2014/main" id="{E45E8B0E-C031-44AC-9506-4099EB6CB0EB}"/>
              </a:ext>
            </a:extLst>
          </p:cNvPr>
          <p:cNvSpPr txBox="1"/>
          <p:nvPr/>
        </p:nvSpPr>
        <p:spPr>
          <a:xfrm>
            <a:off x="1523332" y="2310660"/>
            <a:ext cx="8318500" cy="3046988"/>
          </a:xfrm>
          <a:prstGeom prst="rect">
            <a:avLst/>
          </a:prstGeom>
          <a:noFill/>
        </p:spPr>
        <p:txBody>
          <a:bodyPr wrap="square">
            <a:spAutoFit/>
          </a:bodyPr>
          <a:lstStyle/>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CurrentUser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QueryString</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Route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Header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Cookie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Domain</a:t>
            </a:r>
            <a:r>
              <a:rPr lang="en-US" sz="3200" dirty="0">
                <a:latin typeface="Euclid Circular B" panose="020B0504000000000000" pitchFamily="34" charset="0"/>
                <a:ea typeface="Euclid Circular B" panose="020B0504000000000000" pitchFamily="34" charset="0"/>
              </a:rPr>
              <a:t>TenantResolver</a:t>
            </a:r>
          </a:p>
        </p:txBody>
      </p:sp>
      <p:sp>
        <p:nvSpPr>
          <p:cNvPr id="5" name="TextBox 4">
            <a:extLst>
              <a:ext uri="{FF2B5EF4-FFF2-40B4-BE49-F238E27FC236}">
                <a16:creationId xmlns:a16="http://schemas.microsoft.com/office/drawing/2014/main" id="{20DE9C7E-D054-49A6-BC6F-698A04C2C2E4}"/>
              </a:ext>
            </a:extLst>
          </p:cNvPr>
          <p:cNvSpPr txBox="1"/>
          <p:nvPr/>
        </p:nvSpPr>
        <p:spPr>
          <a:xfrm>
            <a:off x="838200" y="1500352"/>
            <a:ext cx="9429750" cy="646331"/>
          </a:xfrm>
          <a:prstGeom prst="rect">
            <a:avLst/>
          </a:prstGeom>
          <a:noFill/>
        </p:spPr>
        <p:txBody>
          <a:bodyPr wrap="square">
            <a:spAutoFit/>
          </a:bodyPr>
          <a:lstStyle/>
          <a:p>
            <a:pPr marL="0" indent="0">
              <a:buNone/>
            </a:pPr>
            <a:r>
              <a:rPr lang="en-US" sz="3600" b="1" noProof="0" dirty="0">
                <a:solidFill>
                  <a:schemeClr val="tx1">
                    <a:lumMod val="50000"/>
                    <a:lumOff val="50000"/>
                  </a:schemeClr>
                </a:solidFill>
                <a:latin typeface="Euclid Circular B" panose="020B0504000000000000" pitchFamily="34" charset="0"/>
                <a:ea typeface="Euclid Circular B" panose="020B0504000000000000" pitchFamily="34" charset="0"/>
              </a:rPr>
              <a:t>How to determine the current tenant?</a:t>
            </a:r>
            <a:r>
              <a:rPr lang="en-US" sz="3600" noProof="0" dirty="0">
                <a:solidFill>
                  <a:schemeClr val="tx1">
                    <a:lumMod val="50000"/>
                    <a:lumOff val="50000"/>
                  </a:schemeClr>
                </a:solidFill>
                <a:latin typeface="Euclid Circular B" panose="020B0504000000000000" pitchFamily="34" charset="0"/>
                <a:ea typeface="Euclid Circular B" panose="020B0504000000000000" pitchFamily="34" charset="0"/>
              </a:rPr>
              <a:t>🤔 </a:t>
            </a:r>
            <a:endParaRPr lang="en-US" sz="3600" b="1" noProof="0" dirty="0">
              <a:solidFill>
                <a:schemeClr val="tx1">
                  <a:lumMod val="50000"/>
                  <a:lumOff val="50000"/>
                </a:schemeClr>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550688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22229</TotalTime>
  <Words>3545</Words>
  <Application>Microsoft Office PowerPoint</Application>
  <PresentationFormat>Widescreen</PresentationFormat>
  <Paragraphs>454</Paragraphs>
  <Slides>48</Slides>
  <Notes>48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0" baseType="lpstr">
      <vt:lpstr>Arial</vt:lpstr>
      <vt:lpstr>Calibri</vt:lpstr>
      <vt:lpstr>Calibri Light</vt:lpstr>
      <vt:lpstr>Cascadia Mono</vt:lpstr>
      <vt:lpstr>Courier New</vt:lpstr>
      <vt:lpstr>Euclid Circular B</vt:lpstr>
      <vt:lpstr>Euclid Circular B Light</vt:lpstr>
      <vt:lpstr>Euclid Circular B SemiBold</vt:lpstr>
      <vt:lpstr>Poppins</vt:lpstr>
      <vt:lpstr>Wingdings</vt:lpstr>
      <vt:lpstr>Office Theme</vt:lpstr>
      <vt:lpstr>Bitmap Image</vt:lpstr>
      <vt:lpstr>How to Build a Multi-Tenant  ASP.NET Core Application</vt:lpstr>
      <vt:lpstr>Open-source Framework on </vt:lpstr>
      <vt:lpstr>Agenda</vt:lpstr>
      <vt:lpstr>What is Multi-Tenancy?</vt:lpstr>
      <vt:lpstr>Advantages of Multi-Tenancy</vt:lpstr>
      <vt:lpstr>Challenges of Multi-Tenancy</vt:lpstr>
      <vt:lpstr>Deployment &amp; Database Architectures</vt:lpstr>
      <vt:lpstr>Identifying the Active Tenant</vt:lpstr>
      <vt:lpstr>Identifying the Active Tenant</vt:lpstr>
      <vt:lpstr>Identifying the Active Tenant</vt:lpstr>
      <vt:lpstr>Identifying the Active Tenant</vt:lpstr>
      <vt:lpstr>Identifying the Active Tenant</vt:lpstr>
      <vt:lpstr>Identifying the Active Tenant</vt:lpstr>
      <vt:lpstr>Identifying the Active Tenant</vt:lpstr>
      <vt:lpstr>Identifying the Active Tenant</vt:lpstr>
      <vt:lpstr>Data Isolation</vt:lpstr>
      <vt:lpstr>Data Isolation — Traditional way</vt:lpstr>
      <vt:lpstr>Data Isolation</vt:lpstr>
      <vt:lpstr>Data Isolation — EF Core</vt:lpstr>
      <vt:lpstr>Data Isolation — EF Core Manual Way</vt:lpstr>
      <vt:lpstr>Data Isolation — EF Core</vt:lpstr>
      <vt:lpstr>Data Isolation — EF Core PROS &amp; CONS</vt:lpstr>
      <vt:lpstr>Data Isolation — EF Core PROS &amp; CONS</vt:lpstr>
      <vt:lpstr>Data Isolation — EF Core PROS &amp; CONS</vt:lpstr>
      <vt:lpstr>Data Isolation — EF Core PROS &amp; CONS</vt:lpstr>
      <vt:lpstr>Data Isolation — EF Core PROS &amp; CONS</vt:lpstr>
      <vt:lpstr>Set TenantId for New Entities</vt:lpstr>
      <vt:lpstr>Set TenantId for New Entities</vt:lpstr>
      <vt:lpstr>DB Connection String Selection</vt:lpstr>
      <vt:lpstr>Connection String Selection — DB</vt:lpstr>
      <vt:lpstr>Connection String Selection — Code</vt:lpstr>
      <vt:lpstr>Changing the Active Tenant</vt:lpstr>
      <vt:lpstr>Changing the Active Tenant</vt:lpstr>
      <vt:lpstr>Setting the Active Tenant in Middleware</vt:lpstr>
      <vt:lpstr>Temporarily Disable Multi-Tenancy</vt:lpstr>
      <vt:lpstr>Disabling Multi-Tenancy Filter</vt:lpstr>
      <vt:lpstr>Disabling Multi-Tenancy Filter</vt:lpstr>
      <vt:lpstr>Disabling Multi-Tenancy Filter</vt:lpstr>
      <vt:lpstr>Database Migration</vt:lpstr>
      <vt:lpstr>Database Migration </vt:lpstr>
      <vt:lpstr>Database Migration — Ideal Way</vt:lpstr>
      <vt:lpstr>Feature System</vt:lpstr>
      <vt:lpstr>The Feature System</vt:lpstr>
      <vt:lpstr>PowerPoint Presentation</vt:lpstr>
      <vt:lpstr>The Feature System — Define features</vt:lpstr>
      <vt:lpstr>PowerPoint Presentation</vt:lpstr>
      <vt:lpstr>PowerPoint Presentation</vt:lpstr>
      <vt:lpstr>Thank you for joining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1042</cp:revision>
  <dcterms:created xsi:type="dcterms:W3CDTF">2022-02-27T10:42:11Z</dcterms:created>
  <dcterms:modified xsi:type="dcterms:W3CDTF">2024-05-25T07:40:01Z</dcterms:modified>
</cp:coreProperties>
</file>