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65" r:id="rId5"/>
    <p:sldId id="264" r:id="rId6"/>
    <p:sldId id="263" r:id="rId7"/>
    <p:sldId id="267" r:id="rId8"/>
    <p:sldId id="270" r:id="rId9"/>
    <p:sldId id="271" r:id="rId10"/>
    <p:sldId id="269" r:id="rId11"/>
    <p:sldId id="268" r:id="rId12"/>
    <p:sldId id="266" r:id="rId13"/>
    <p:sldId id="272" r:id="rId14"/>
    <p:sldId id="273" r:id="rId15"/>
    <p:sldId id="262" r:id="rId16"/>
    <p:sldId id="261" r:id="rId17"/>
    <p:sldId id="274" r:id="rId18"/>
    <p:sldId id="275" r:id="rId19"/>
    <p:sldId id="277" r:id="rId20"/>
    <p:sldId id="276" r:id="rId21"/>
    <p:sldId id="279" r:id="rId22"/>
    <p:sldId id="278" r:id="rId23"/>
    <p:sldId id="281" r:id="rId24"/>
    <p:sldId id="258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BA8"/>
    <a:srgbClr val="292D33"/>
    <a:srgbClr val="5B636F"/>
    <a:srgbClr val="90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1810" autoAdjust="0"/>
  </p:normalViewPr>
  <p:slideViewPr>
    <p:cSldViewPr snapToGrid="0">
      <p:cViewPr varScale="1">
        <p:scale>
          <a:sx n="70" d="100"/>
          <a:sy n="70" d="100"/>
        </p:scale>
        <p:origin x="21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FCE68-3AA9-4768-A319-C9608B3EAC1D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A4AF3-F093-409B-9889-74DB9FB2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bp.io/abp/ABP.IO-Platform-7-4-RC-Has-Been-Publishe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mmercial.abp.io/releases/tag/7.4.0-rc.1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commercial/latest/modules/cms-kit/index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UI/AspNetCore/Toolbar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ercial.abp.io/modules/Volo.Gdpr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UI/AspNetCore/Basic-Them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istributed-Event-Bus#outbox-inbox-for-transactional-event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ABP 7.4 rc2 version has been lately released.</a:t>
            </a:r>
          </a:p>
          <a:p>
            <a:r>
              <a:rPr lang="en-US" dirty="0"/>
              <a:t>Here’s the blog post about this version.</a:t>
            </a:r>
          </a:p>
          <a:p>
            <a:r>
              <a:rPr lang="en-US" sz="1200" dirty="0">
                <a:hlinkClick r:id="rId3"/>
              </a:rPr>
              <a:t>https://blog.abp.io/abp/ABP.IO-Platform-7-4-RC-Has-Been-Published</a:t>
            </a:r>
            <a:r>
              <a:rPr lang="en-US" sz="1200" dirty="0"/>
              <a:t> </a:t>
            </a:r>
          </a:p>
          <a:p>
            <a:r>
              <a:rPr lang="en-US" sz="1200" dirty="0"/>
              <a:t>Check out the blog post to understand how to create a new ABP project with this RC version.</a:t>
            </a:r>
          </a:p>
          <a:p>
            <a:r>
              <a:rPr lang="en-US" sz="1200" dirty="0"/>
              <a:t>Learn how to migrate from 7.0 to 7.1 and see the changes.</a:t>
            </a:r>
          </a:p>
          <a:p>
            <a:endParaRPr lang="en-US" sz="1200" dirty="0"/>
          </a:p>
          <a:p>
            <a:r>
              <a:rPr lang="en-US" sz="1200" b="1" dirty="0"/>
              <a:t>Commercial Release Notes</a:t>
            </a:r>
          </a:p>
          <a:p>
            <a:r>
              <a:rPr lang="en-US" sz="1200" dirty="0"/>
              <a:t>As you know ABP commercial is an not open-source repo. Therefore you cannot track the internal issues.</a:t>
            </a:r>
          </a:p>
          <a:p>
            <a:r>
              <a:rPr lang="en-US" sz="1200" dirty="0"/>
              <a:t>We created a new page for all the PRs that have been resolved in the corresponding release.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See </a:t>
            </a:r>
            <a:r>
              <a:rPr lang="en-US" sz="1200" dirty="0">
                <a:hlinkClick r:id="rId4"/>
              </a:rPr>
              <a:t>https://commercial.abp.io/releases/tag/7.4.0-rc.1</a:t>
            </a:r>
            <a:endParaRPr lang="en-US" sz="1200" dirty="0"/>
          </a:p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We’re planning to release the stable version on </a:t>
            </a:r>
            <a:r>
              <a:rPr lang="en-US" sz="1200" b="1" dirty="0">
                <a:solidFill>
                  <a:srgbClr val="292D33"/>
                </a:solidFill>
                <a:latin typeface="Lexend"/>
              </a:rPr>
              <a:t>September 12, 2023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8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Sometimes you need to delete an entity which has relationships with other entities.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when there are other entities attached to that entity, your database will have inconsistency and residual relationships.</a:t>
            </a:r>
            <a:br>
              <a:rPr lang="en-US" dirty="0"/>
            </a:br>
            <a:r>
              <a:rPr lang="en-US" dirty="0"/>
              <a:t>We've made an improvement in ABP Commercial’s Organization Unit (user), Role (tenant) and Edition (tenant) pages.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you delete an Edition, we ask the user what they want to do with the existing tenants linked to this </a:t>
            </a:r>
            <a:r>
              <a:rPr lang="en-US" dirty="0" err="1"/>
              <a:t>editon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also a new feature: the </a:t>
            </a:r>
            <a:r>
              <a:rPr lang="en-US" b="1" dirty="0"/>
              <a:t>Page Feedback</a:t>
            </a:r>
            <a:r>
              <a:rPr lang="en-US" dirty="0"/>
              <a:t> feature.</a:t>
            </a:r>
          </a:p>
          <a:p>
            <a:r>
              <a:rPr lang="en-US" dirty="0"/>
              <a:t>You can add this box to any page of your application, and get feedback from your customers.</a:t>
            </a:r>
          </a:p>
          <a:p>
            <a:r>
              <a:rPr lang="en-US" dirty="0"/>
              <a:t>For example, you have blog website, and you want to learn how the customers are reacting to your posts.</a:t>
            </a:r>
          </a:p>
          <a:p>
            <a:r>
              <a:rPr lang="en-US" dirty="0"/>
              <a:t>Then this basic modal will help you.</a:t>
            </a:r>
          </a:p>
          <a:p>
            <a:r>
              <a:rPr lang="en-US" dirty="0"/>
              <a:t>This is added to the </a:t>
            </a:r>
            <a:r>
              <a:rPr lang="en-US" dirty="0">
                <a:hlinkClick r:id="rId3"/>
              </a:rPr>
              <a:t>CMS Kit Pro</a:t>
            </a:r>
            <a:r>
              <a:rPr lang="en-US" dirty="0"/>
              <a:t> module and the documentation is being written.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added an option to allow users to delete individual messages or a complete conversation in the chat module.</a:t>
            </a:r>
          </a:p>
          <a:p>
            <a:r>
              <a:rPr lang="en-US" dirty="0"/>
              <a:t>You can configure it on the Settings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7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see this password complexity indicator on some websites.</a:t>
            </a:r>
          </a:p>
          <a:p>
            <a:r>
              <a:rPr lang="en-US" dirty="0"/>
              <a:t>This is useful especially when you have some rules when creating a new password.</a:t>
            </a:r>
          </a:p>
          <a:p>
            <a:r>
              <a:rPr lang="en-US" dirty="0"/>
              <a:t>This feature dynamically evaluates and rates the strength of user-generated passwords by visually indicating the complexity level.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5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dirty="0">
                <a:hlinkClick r:id="rId3"/>
              </a:rPr>
              <a:t>Toolbar System</a:t>
            </a:r>
            <a:r>
              <a:rPr lang="en-US" dirty="0"/>
              <a:t> is used to define </a:t>
            </a:r>
            <a:r>
              <a:rPr lang="en-US" i="1" dirty="0"/>
              <a:t>toolbars</a:t>
            </a:r>
            <a:r>
              <a:rPr lang="en-US" dirty="0"/>
              <a:t> on the user interface.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Modules can add items to the toolbar, and it’s seen on the toolbar menu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You can create a component and add it as a mobile toolbar as seen on the code section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0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With this version, we have added new error pages.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one of them 404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13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Fluid Layout</a:t>
            </a:r>
            <a:r>
              <a:rPr lang="en-US" dirty="0"/>
              <a:t> is designed to be a very flexible way of supporting different screen sizes from desktop to smartphones.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added this flexible grid system to the Container Width area.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8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Engincan</a:t>
            </a:r>
            <a:r>
              <a:rPr lang="en-US" dirty="0"/>
              <a:t> explains ABP Commercial's </a:t>
            </a:r>
            <a:r>
              <a:rPr lang="en-US" dirty="0">
                <a:hlinkClick r:id="rId3"/>
              </a:rPr>
              <a:t>GDPR Module</a:t>
            </a:r>
            <a:r>
              <a:rPr lang="en-US" dirty="0"/>
              <a:t> and shows you how to provide personal data to the GDPR Module that is collected by your application and make it aligned with personal data download results.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2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ABP Essentials video series:</a:t>
            </a:r>
          </a:p>
          <a:p>
            <a:r>
              <a:rPr lang="en-US" dirty="0"/>
              <a:t>Data transfer objects</a:t>
            </a:r>
          </a:p>
          <a:p>
            <a:r>
              <a:rPr lang="en-US" dirty="0"/>
              <a:t>MongoDB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7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abp module definition and provides an example of how to handle entity synchronization between modules.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version has been released with 20 contributors.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Thanks to all developers who took part in this version.</a:t>
            </a:r>
          </a:p>
          <a:p>
            <a:r>
              <a:rPr lang="en-US" dirty="0"/>
              <a:t>There are a few breaking changes in this version that may affect your application. </a:t>
            </a:r>
          </a:p>
          <a:p>
            <a:r>
              <a:rPr lang="en-US" dirty="0"/>
              <a:t>Please see the following migration documents, if you are upgrading from v7.3 or earlier: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https://docs.abp.io/en/abp/7.4/Migration-Guides/Abp-7_4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/>
              <a:t>Every release of ABP includes improvements to performance, stability, and new features.</a:t>
            </a:r>
          </a:p>
          <a:p>
            <a:r>
              <a:rPr lang="en-US" dirty="0"/>
              <a:t>Let’s see what’s new with this version…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22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Basic Theme uses plain bootstrap and does not have any custom colors &amp; styles. This article will show you how to add dark mode support to the </a:t>
            </a:r>
            <a:r>
              <a:rPr lang="en-US" dirty="0">
                <a:hlinkClick r:id="rId3"/>
              </a:rPr>
              <a:t>Basic Theme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01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Sturla wrote blog post about how to setup CI/CD for Blazor Server using PostgreSQL using GitHub Actions.</a:t>
            </a:r>
          </a:p>
          <a:p>
            <a:r>
              <a:rPr lang="en-US" dirty="0"/>
              <a:t>Its aimed at getting a minimal working version to a dev environment with code present to go to production.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5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article, Mahmut shows us how to configure your ABP Angular application to support sub domains for your tenants.</a:t>
            </a:r>
          </a:p>
          <a:p>
            <a:r>
              <a:rPr lang="en-US" dirty="0"/>
              <a:t>like http://tenant1.sample.com , http://tenant2.sample.com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The Dynamic Setting Store</a:t>
            </a:r>
            <a:r>
              <a:rPr lang="en-US" dirty="0"/>
              <a:t>, allows you to collect and get all setting definitions from a single point and overcome the setting management problems on microservices.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some rare cases, your module may consist of multiple assemblies and only one of them defines a module class, and you want to make the other assemblies parts of your module. This is especially useful if you can't define a module class in the target assembly or you don't want to depend on that module's dependencies.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CorrelationId</a:t>
            </a:r>
            <a:r>
              <a:rPr lang="en-US" dirty="0"/>
              <a:t> is a unique key that is used in distributed applications to trace requests across multiple services. ABP generates a </a:t>
            </a:r>
            <a:r>
              <a:rPr lang="en-US" dirty="0" err="1"/>
              <a:t>CorrelationId</a:t>
            </a:r>
            <a:r>
              <a:rPr lang="en-US" dirty="0"/>
              <a:t> for each request and passes it to the distributed events. If you are using the </a:t>
            </a:r>
            <a:r>
              <a:rPr lang="en-US" dirty="0">
                <a:hlinkClick r:id="rId3"/>
              </a:rPr>
              <a:t>transactional outbox or inbox pattern provided by ABP Framework</a:t>
            </a:r>
            <a:r>
              <a:rPr lang="en-US" dirty="0"/>
              <a:t>, you can see the </a:t>
            </a:r>
            <a:r>
              <a:rPr lang="en-US" dirty="0" err="1"/>
              <a:t>correlationId</a:t>
            </a:r>
            <a:r>
              <a:rPr lang="en-US" dirty="0"/>
              <a:t> in the extra properties of the </a:t>
            </a:r>
            <a:r>
              <a:rPr lang="en-US" dirty="0" err="1"/>
              <a:t>IncomingEventInfo</a:t>
            </a:r>
            <a:r>
              <a:rPr lang="en-US" dirty="0"/>
              <a:t> or </a:t>
            </a:r>
            <a:r>
              <a:rPr lang="en-US" dirty="0" err="1"/>
              <a:t>OutgoingEventInfo</a:t>
            </a:r>
            <a:r>
              <a:rPr lang="en-US" dirty="0"/>
              <a:t> classes with the standard X-Correlation-Id key.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Database Migration System we added base classes and events to migrate the database schema and seed the DB on application startup. It supports multi-tenancy and once a new tenant is created or you change a tenant’s DB connection string, it automatically migrates.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9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.NET MAUI Client package added to the ABP Framework, which is used by the MAUI mobile application.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We added </a:t>
            </a:r>
            <a:r>
              <a:rPr lang="en-US" i="1" dirty="0" err="1"/>
              <a:t>AbpAspNetCoreIntegratedTestBase</a:t>
            </a:r>
            <a:r>
              <a:rPr lang="en-US" dirty="0"/>
              <a:t> class. It gets either a startup class or an ABP module class. By doing this, you can use configurations from an ABP module or classic ASP.NET Core Startup class in your test classes.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5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Dynamic Text Template Store </a:t>
            </a:r>
            <a:r>
              <a:rPr lang="en-US" dirty="0"/>
              <a:t>enables you to manage your text templates in a distributed architected environment.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allows you to store and get all text templates from your admin application.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update comes with a DB Migration therefore you need to add new migration and apply to your DB.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You can configure your application as seen on the screenshot. And this is only for microservice templates no need to do this for other templates.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9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one of the most wanted features in ABP Suite and we finally implemented it: THE CUSTOM CODE support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new feature allows you to customize the generated code-blocks and preserve your custom code changes in the re-generation of an entity.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ABP Suite specifies hook-points to allow adding custom code blocks. Then, the code that you wrote to these hook points will be respected and will not be overridden in the next entity generation.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enable custom code support, you should check the </a:t>
            </a:r>
            <a:r>
              <a:rPr lang="en-US" i="1" dirty="0"/>
              <a:t>Customizable code</a:t>
            </a:r>
            <a:r>
              <a:rPr lang="en-US" dirty="0"/>
              <a:t>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08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created abstract classes for entities, application services, interfaces, domain services.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You can write your custom code in those classes (*.</a:t>
            </a:r>
            <a:r>
              <a:rPr lang="en-US" dirty="0" err="1"/>
              <a:t>Extended.cs</a:t>
            </a:r>
            <a:r>
              <a:rPr lang="en-US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you regenerate an entity these </a:t>
            </a:r>
            <a:r>
              <a:rPr lang="en-US" dirty="0" err="1"/>
              <a:t>Extended.cs</a:t>
            </a:r>
            <a:r>
              <a:rPr lang="en-US" dirty="0"/>
              <a:t> will not be overwritten.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only the base abstract classes will be re-generated and your changes on Suite will be respected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you want to override the entity and add your own code,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keep the &lt;suite-custom-code-autogenerated&gt;...&lt;/suite-custom-code-autogenerated&gt; section as original.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Because the constructor of the entity always being regenerated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2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UI code.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 you see we added </a:t>
            </a:r>
            <a:r>
              <a:rPr lang="en-US" i="1" dirty="0"/>
              <a:t>comment placeholders</a:t>
            </a:r>
            <a:r>
              <a:rPr lang="en-US" dirty="0"/>
              <a:t> into different parts of the UI code for MVC &amp; Blazor applications.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you write your own code into these sections, your custom code will be safe.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8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this version, we renewed .NET MAUI &amp; React Native mobile applications.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added new pages, functions and modernized the look of the UI.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the .NET MAUI app, we added user and tenant management. And also a setting page to change </a:t>
            </a:r>
            <a:r>
              <a:rPr lang="en-US" b="1" dirty="0"/>
              <a:t>the current language</a:t>
            </a:r>
            <a:r>
              <a:rPr lang="en-US" dirty="0"/>
              <a:t>, </a:t>
            </a:r>
            <a:r>
              <a:rPr lang="en-US" b="1" dirty="0"/>
              <a:t>the profile picture</a:t>
            </a:r>
            <a:r>
              <a:rPr lang="en-US" dirty="0"/>
              <a:t>, </a:t>
            </a:r>
            <a:r>
              <a:rPr lang="en-US" b="1" dirty="0"/>
              <a:t>password</a:t>
            </a:r>
            <a:r>
              <a:rPr lang="en-US" dirty="0"/>
              <a:t>, and </a:t>
            </a:r>
            <a:r>
              <a:rPr lang="en-US" b="1" dirty="0"/>
              <a:t>the current theme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1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31.08.2023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bp.io/en/commercial/7.4/modules/cms-kit/page-feedback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bp.io/en/commercial/7.4/ui/angular/password-complexity-indicator-component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abp.io/posts/abp-commercial-gdpr-module-overview-kvmsm3ku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XlcGJeazZc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youtube.com/watch?v=mSDGfRLE3Y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ercial.abp.io/releases/tag/7.4.0-rc.2" TargetMode="External"/><Relationship Id="rId5" Type="http://schemas.openxmlformats.org/officeDocument/2006/relationships/hyperlink" Target="https://commercial.abp.io/releases/tag/7.4.0-rc.1" TargetMode="External"/><Relationship Id="rId4" Type="http://schemas.openxmlformats.org/officeDocument/2006/relationships/hyperlink" Target="https://blog.abp.io/abp/ABP.IO-Platform-7-4-RC-Has-Been-Publish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community.abp.io/posts/abp-modules-and-entity-%20dependencies-hn7wr093" TargetMode="Externa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abp.io/posts/how-to-add-dark-mode-support-to-the-basic-theme-in-3-steps-ge9c0f85" TargetMode="Externa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abp.io/posts/deploying-docker-image-to-azure-with-yml-and-bicep-through-github-actions-cjiuh55m" TargetMode="Externa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unity.abp.io/posts/How%20to%20use%20domain-based%20tenant%20resolver%20in%20ABP%20with%20Angular%20and%20OpenIddict-v9y8da7v" TargetMode="Externa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bp.io/en/abp/7.4/Migration-Guides/Abp-7_4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bpframework/abp/pull/17039" TargetMode="External"/><Relationship Id="rId5" Type="http://schemas.openxmlformats.org/officeDocument/2006/relationships/hyperlink" Target="https://github.com/abpframework/abp/pull/17201" TargetMode="External"/><Relationship Id="rId4" Type="http://schemas.openxmlformats.org/officeDocument/2006/relationships/hyperlink" Target="https://github.com/abpframework/abp/pull/1733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F583E7F-8D24-4E2B-A1F7-6F1F75E82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511A147B-94EA-47C2-9C5C-774AB7B4D4AE}"/>
              </a:ext>
            </a:extLst>
          </p:cNvPr>
          <p:cNvSpPr txBox="1"/>
          <p:nvPr/>
        </p:nvSpPr>
        <p:spPr>
          <a:xfrm>
            <a:off x="1177149" y="2672714"/>
            <a:ext cx="7832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b="1" dirty="0">
                <a:solidFill>
                  <a:srgbClr val="292D33"/>
                </a:solidFill>
                <a:latin typeface="Lexend" pitchFamily="2" charset="0"/>
              </a:rPr>
              <a:t>What’s new with ABP 7.4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F2491FC6-B578-4C21-AC53-1ED24D281BD9}"/>
              </a:ext>
            </a:extLst>
          </p:cNvPr>
          <p:cNvGrpSpPr/>
          <p:nvPr/>
        </p:nvGrpSpPr>
        <p:grpSpPr>
          <a:xfrm>
            <a:off x="1177149" y="4739268"/>
            <a:ext cx="4988865" cy="1340959"/>
            <a:chOff x="1219484" y="5196468"/>
            <a:chExt cx="4988865" cy="134095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8138EF8A-0508-42FB-8DDE-5828C9B6A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4" name="Metin kutusu 3">
              <a:extLst>
                <a:ext uri="{FF2B5EF4-FFF2-40B4-BE49-F238E27FC236}">
                  <a16:creationId xmlns:a16="http://schemas.microsoft.com/office/drawing/2014/main" id="{9B963AFF-67B1-4A94-A804-04EB1974A038}"/>
                </a:ext>
              </a:extLst>
            </p:cNvPr>
            <p:cNvSpPr txBox="1"/>
            <p:nvPr/>
          </p:nvSpPr>
          <p:spPr>
            <a:xfrm>
              <a:off x="2413912" y="5196468"/>
              <a:ext cx="227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Alper Ebicoglu</a:t>
              </a:r>
              <a:endParaRPr lang="tr-TR" sz="2800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" name="Metin kutusu 5">
              <a:extLst>
                <a:ext uri="{FF2B5EF4-FFF2-40B4-BE49-F238E27FC236}">
                  <a16:creationId xmlns:a16="http://schemas.microsoft.com/office/drawing/2014/main" id="{BE697D5E-7951-4066-A77A-5E565C76399C}"/>
                </a:ext>
              </a:extLst>
            </p:cNvPr>
            <p:cNvSpPr txBox="1"/>
            <p:nvPr/>
          </p:nvSpPr>
          <p:spPr>
            <a:xfrm>
              <a:off x="2413912" y="5614097"/>
              <a:ext cx="37944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ABP Development Core Team Member</a:t>
              </a:r>
            </a:p>
            <a:p>
              <a:r>
                <a:rPr lang="en-US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https://twitter.com/</a:t>
              </a:r>
              <a:r>
                <a:rPr lang="en-US" b="1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alperebicoglu</a:t>
              </a:r>
              <a:r>
                <a:rPr lang="en-US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 </a:t>
              </a:r>
            </a:p>
            <a:p>
              <a:endPara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12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414265"/>
            <a:ext cx="659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What’s new with ABP Commercial 7.4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EBE3C-97AA-4167-BE2C-88276F1E9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6" y="1798915"/>
            <a:ext cx="11799488" cy="4887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2F3FC9-AF72-482E-AC8F-C96411A8C6F1}"/>
              </a:ext>
            </a:extLst>
          </p:cNvPr>
          <p:cNvSpPr txBox="1"/>
          <p:nvPr/>
        </p:nvSpPr>
        <p:spPr>
          <a:xfrm>
            <a:off x="714375" y="999040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.NET MAUI &amp; </a:t>
            </a:r>
            <a:r>
              <a:rPr lang="fr-FR" sz="2400" b="1" dirty="0" err="1">
                <a:solidFill>
                  <a:srgbClr val="964BA8"/>
                </a:solidFill>
                <a:latin typeface="Poppins" panose="00000500000000000000" pitchFamily="2" charset="0"/>
              </a:rPr>
              <a:t>React</a:t>
            </a:r>
            <a:r>
              <a:rPr lang="fr-FR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 Native UI </a:t>
            </a:r>
            <a:r>
              <a:rPr lang="fr-FR" sz="2400" b="1" dirty="0" err="1">
                <a:solidFill>
                  <a:srgbClr val="964BA8"/>
                </a:solidFill>
                <a:latin typeface="Poppins" panose="00000500000000000000" pitchFamily="2" charset="0"/>
              </a:rPr>
              <a:t>Improvements</a:t>
            </a:r>
            <a:endParaRPr lang="fr-FR" sz="2400" b="1" dirty="0">
              <a:solidFill>
                <a:srgbClr val="964BA8"/>
              </a:solidFill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8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4" y="507623"/>
            <a:ext cx="659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What’s new with ABP Commercial 7.4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E796A-D46D-4457-8C00-C496CBE20E07}"/>
              </a:ext>
            </a:extLst>
          </p:cNvPr>
          <p:cNvSpPr txBox="1"/>
          <p:nvPr/>
        </p:nvSpPr>
        <p:spPr>
          <a:xfrm>
            <a:off x="714374" y="1099377"/>
            <a:ext cx="7244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Cascade Move On </a:t>
            </a:r>
            <a:r>
              <a:rPr lang="fr-FR" sz="2400" b="1" dirty="0" err="1">
                <a:solidFill>
                  <a:srgbClr val="964BA8"/>
                </a:solidFill>
                <a:latin typeface="Poppins" panose="00000500000000000000" pitchFamily="2" charset="0"/>
              </a:rPr>
              <a:t>Deletion</a:t>
            </a:r>
            <a:endParaRPr lang="fr-FR" sz="2400" b="1" dirty="0">
              <a:solidFill>
                <a:srgbClr val="964BA8"/>
              </a:solidFill>
              <a:latin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EC9B9-22BB-4B03-96BA-C3F36429C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1561042"/>
            <a:ext cx="7726736" cy="506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2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427667"/>
            <a:ext cx="659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What’s new with ABP Commercial 7.4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A9096-3002-41A9-BCA9-F9A8BBE62DA3}"/>
              </a:ext>
            </a:extLst>
          </p:cNvPr>
          <p:cNvSpPr txBox="1"/>
          <p:nvPr/>
        </p:nvSpPr>
        <p:spPr>
          <a:xfrm>
            <a:off x="714375" y="104926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CMS Kit Pro: Page Feedback</a:t>
            </a:r>
            <a:endParaRPr lang="fr-FR" sz="2400" b="1" dirty="0">
              <a:solidFill>
                <a:srgbClr val="964BA8"/>
              </a:solidFill>
              <a:latin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97556-72D5-4F6B-8CE0-6C1E5199E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1" y="2009423"/>
            <a:ext cx="5425553" cy="3382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CBDA4E-1816-49E8-8A12-54BA1B1B0318}"/>
              </a:ext>
            </a:extLst>
          </p:cNvPr>
          <p:cNvSpPr txBox="1"/>
          <p:nvPr/>
        </p:nvSpPr>
        <p:spPr>
          <a:xfrm>
            <a:off x="827881" y="5793343"/>
            <a:ext cx="8454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https://docs.abp.io/en/commercial/7.4/modules/cms-kit/page-feedback</a:t>
            </a:r>
            <a:r>
              <a:rPr lang="en-US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40DAB-D68C-433A-A851-A3C7D18BDFA7}"/>
              </a:ext>
            </a:extLst>
          </p:cNvPr>
          <p:cNvSpPr txBox="1"/>
          <p:nvPr/>
        </p:nvSpPr>
        <p:spPr>
          <a:xfrm>
            <a:off x="815355" y="557790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92D33"/>
                </a:solidFill>
                <a:latin typeface="Lexend" pitchFamily="2" charset="0"/>
              </a:rPr>
              <a:t>Read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4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455788"/>
            <a:ext cx="659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What’s new with ABP Commercial 7.4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D15CF-7E78-4B9A-A367-8D349241CBE7}"/>
              </a:ext>
            </a:extLst>
          </p:cNvPr>
          <p:cNvSpPr txBox="1"/>
          <p:nvPr/>
        </p:nvSpPr>
        <p:spPr>
          <a:xfrm>
            <a:off x="714375" y="1062691"/>
            <a:ext cx="8777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Chat Module: Deleting Messages &amp; Conversations</a:t>
            </a:r>
            <a:endParaRPr lang="fr-FR" sz="2400" b="1" dirty="0">
              <a:solidFill>
                <a:srgbClr val="964BA8"/>
              </a:solidFill>
              <a:latin typeface="Poppins" panose="000005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DAD70B-2C54-4765-BCCA-1B3931FB5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1" y="2008150"/>
            <a:ext cx="7607542" cy="36406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78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441883"/>
            <a:ext cx="659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What’s new with ABP Commercial 7.4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494C1-64D0-4C1A-B954-A31B96EE92DC}"/>
              </a:ext>
            </a:extLst>
          </p:cNvPr>
          <p:cNvSpPr txBox="1"/>
          <p:nvPr/>
        </p:nvSpPr>
        <p:spPr>
          <a:xfrm>
            <a:off x="714375" y="1071816"/>
            <a:ext cx="11926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Password Complexity Indicators</a:t>
            </a:r>
            <a:endParaRPr lang="fr-FR" sz="2400" b="1" dirty="0">
              <a:solidFill>
                <a:srgbClr val="964BA8"/>
              </a:solidFill>
              <a:latin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3A7BE-1CE4-476D-B2A8-A50D24304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09" y="2231466"/>
            <a:ext cx="6887565" cy="19261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7B943-1781-4556-9B55-0772B68E0663}"/>
              </a:ext>
            </a:extLst>
          </p:cNvPr>
          <p:cNvSpPr txBox="1"/>
          <p:nvPr/>
        </p:nvSpPr>
        <p:spPr>
          <a:xfrm>
            <a:off x="815355" y="557790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292D33"/>
                </a:solidFill>
                <a:latin typeface="Lexend" pitchFamily="2" charset="0"/>
              </a:rPr>
              <a:t>Read the docs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38928-86A5-46F7-AFEB-0F134C4BA636}"/>
              </a:ext>
            </a:extLst>
          </p:cNvPr>
          <p:cNvSpPr txBox="1"/>
          <p:nvPr/>
        </p:nvSpPr>
        <p:spPr>
          <a:xfrm>
            <a:off x="815355" y="5947232"/>
            <a:ext cx="946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https://docs.abp.io/en/commercial/7.4/ui/angular/password-complexity-indicator-component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182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402937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292D33"/>
                </a:solidFill>
                <a:latin typeface="Lexend" pitchFamily="2" charset="0"/>
              </a:rPr>
              <a:t>LeptonX</a:t>
            </a:r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 Theme Features 2.4.0-rc.1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5AD73-A863-404B-A416-CA5AD3EB3BB3}"/>
              </a:ext>
            </a:extLst>
          </p:cNvPr>
          <p:cNvSpPr txBox="1"/>
          <p:nvPr/>
        </p:nvSpPr>
        <p:spPr>
          <a:xfrm>
            <a:off x="714375" y="1075178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Mobile Toolbars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A5A96-8C7C-4638-AADA-0A9057144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62" y="2085975"/>
            <a:ext cx="6496050" cy="268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2C23F-05B1-44A4-9F2E-E0F7C684F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23" y="695325"/>
            <a:ext cx="2507227" cy="5805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63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C5F18-4EA7-48EA-8193-BBDFCFD2B8E9}"/>
              </a:ext>
            </a:extLst>
          </p:cNvPr>
          <p:cNvSpPr txBox="1"/>
          <p:nvPr/>
        </p:nvSpPr>
        <p:spPr>
          <a:xfrm>
            <a:off x="714375" y="1280100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New Error Page Designs</a:t>
            </a:r>
          </a:p>
        </p:txBody>
      </p:sp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539960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292D33"/>
                </a:solidFill>
                <a:latin typeface="Lexend" pitchFamily="2" charset="0"/>
              </a:rPr>
              <a:t>LeptonX</a:t>
            </a:r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 Theme Features 2.4.0-rc.1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9F8EC-170D-4017-BD59-BBD04D0D2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32" y="2052494"/>
            <a:ext cx="7891006" cy="4110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0784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C5F18-4EA7-48EA-8193-BBDFCFD2B8E9}"/>
              </a:ext>
            </a:extLst>
          </p:cNvPr>
          <p:cNvSpPr txBox="1"/>
          <p:nvPr/>
        </p:nvSpPr>
        <p:spPr>
          <a:xfrm>
            <a:off x="714375" y="1134383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Fluid Layout</a:t>
            </a:r>
          </a:p>
        </p:txBody>
      </p:sp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484533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292D33"/>
                </a:solidFill>
                <a:latin typeface="Lexend" pitchFamily="2" charset="0"/>
              </a:rPr>
              <a:t>LeptonX</a:t>
            </a:r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 Theme Features 2.4.0-rc.1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A5669-1484-4DC5-9227-1C7AA1855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10" y="1952557"/>
            <a:ext cx="9109417" cy="429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CCB75B-C1E8-4AB1-AB49-645E0BC6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734" y="1619957"/>
            <a:ext cx="3034156" cy="1809043"/>
          </a:xfrm>
          <a:prstGeom prst="rect">
            <a:avLst/>
          </a:prstGeom>
          <a:solidFill>
            <a:srgbClr val="000000">
              <a:shade val="95000"/>
            </a:srgbClr>
          </a:solidFill>
          <a:ln w="5715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97F7DB-18C6-4EEA-8658-4909E5BE25F6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830101" y="3429000"/>
            <a:ext cx="1017711" cy="22075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4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697770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Shares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607F7-BFAF-4291-B130-C3A424B8D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17" y="1524000"/>
            <a:ext cx="843915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54C20A-8FF3-44A6-BE1B-D28C7C15D4E3}"/>
              </a:ext>
            </a:extLst>
          </p:cNvPr>
          <p:cNvSpPr txBox="1"/>
          <p:nvPr/>
        </p:nvSpPr>
        <p:spPr>
          <a:xfrm>
            <a:off x="861817" y="5575455"/>
            <a:ext cx="914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Lexend"/>
                <a:hlinkClick r:id="rId5"/>
              </a:rPr>
              <a:t>https://community.abp.io/posts/abp-commercial-gdpr-module-overview-kvmsm3ku</a:t>
            </a:r>
            <a:r>
              <a:rPr lang="en-US" sz="1800" b="0" i="0" dirty="0">
                <a:effectLst/>
                <a:latin typeface="Lexend"/>
              </a:rPr>
              <a:t> </a:t>
            </a:r>
            <a:endParaRPr lang="en-US" sz="18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70762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697770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Shares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999F1-F774-460D-983F-264CEF12B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74" y="1709778"/>
            <a:ext cx="4786313" cy="29586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0337B4-541C-4FAD-8547-F540F76CE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649" y="1709778"/>
            <a:ext cx="5139923" cy="2958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8E85CB-74A7-4452-8D05-6F13E570D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781" y="3057832"/>
            <a:ext cx="1020097" cy="1020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81073-D95B-451D-87BE-957045462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61" y="3057832"/>
            <a:ext cx="1020097" cy="1020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564479-F484-4EFB-BCAE-EBF1A6B421D7}"/>
              </a:ext>
            </a:extLst>
          </p:cNvPr>
          <p:cNvSpPr txBox="1"/>
          <p:nvPr/>
        </p:nvSpPr>
        <p:spPr>
          <a:xfrm>
            <a:off x="809716" y="4803223"/>
            <a:ext cx="551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exend"/>
              </a:rPr>
              <a:t> </a:t>
            </a:r>
            <a:r>
              <a:rPr lang="en-US" dirty="0">
                <a:latin typeface="Lexend"/>
                <a:hlinkClick r:id="rId7"/>
              </a:rPr>
              <a:t>https://www.youtube.com/watch?v=mSDGfRLE3Yo</a:t>
            </a:r>
            <a:r>
              <a:rPr lang="en-US" dirty="0">
                <a:latin typeface="Lexend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146F2-E385-4A32-9A13-ECDC4281E33A}"/>
              </a:ext>
            </a:extLst>
          </p:cNvPr>
          <p:cNvSpPr txBox="1"/>
          <p:nvPr/>
        </p:nvSpPr>
        <p:spPr>
          <a:xfrm>
            <a:off x="6322649" y="4803223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exend"/>
                <a:hlinkClick r:id="rId8"/>
              </a:rPr>
              <a:t>https://www.youtube.com/watch?v=eXlcGJeazZc</a:t>
            </a:r>
            <a:r>
              <a:rPr lang="en-US" dirty="0">
                <a:latin typeface="Lexen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2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672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Lexend" pitchFamily="2" charset="0"/>
              </a:rPr>
              <a:t>ABP 7.4-RC Version Released</a:t>
            </a:r>
          </a:p>
          <a:p>
            <a:endParaRPr lang="tr-TR" sz="3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C301F-2B76-4AFD-A01C-A95282313852}"/>
              </a:ext>
            </a:extLst>
          </p:cNvPr>
          <p:cNvSpPr txBox="1"/>
          <p:nvPr/>
        </p:nvSpPr>
        <p:spPr>
          <a:xfrm>
            <a:off x="714375" y="2090172"/>
            <a:ext cx="106959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D33"/>
                </a:solidFill>
                <a:latin typeface="Lexend"/>
              </a:rPr>
              <a:t>ABP version 7.4-RC2 released. </a:t>
            </a:r>
            <a:br>
              <a:rPr lang="en-US" sz="2800" dirty="0">
                <a:solidFill>
                  <a:srgbClr val="292D33"/>
                </a:solidFill>
                <a:latin typeface="Lexend"/>
              </a:rPr>
            </a:br>
            <a:r>
              <a:rPr lang="en-US" sz="2800" dirty="0">
                <a:solidFill>
                  <a:srgbClr val="0070C0"/>
                </a:solidFill>
                <a:latin typeface="Lexe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https://blog.abp.io/abp/ABP.IO-Platform-7-4-RC-Has-Been-Published</a:t>
            </a:r>
            <a:endParaRPr lang="en-US" sz="2800" dirty="0">
              <a:solidFill>
                <a:srgbClr val="0070C0"/>
              </a:solidFill>
              <a:latin typeface="Lexend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Lexe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https://commercial.abp.io/releases/tag/7.4.0-rc.1</a:t>
            </a:r>
            <a:endParaRPr lang="en-US" sz="2800" dirty="0">
              <a:solidFill>
                <a:srgbClr val="0070C0"/>
              </a:solidFill>
              <a:latin typeface="Lexend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Lexe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https://commercial.abp.io/releases/tag/7.4.0-rc.2</a:t>
            </a:r>
            <a:r>
              <a:rPr lang="en-US" sz="2800" dirty="0">
                <a:solidFill>
                  <a:srgbClr val="0070C0"/>
                </a:solidFill>
                <a:latin typeface="Lexend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92D33"/>
              </a:solidFill>
              <a:latin typeface="Lexen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D33"/>
                </a:solidFill>
                <a:latin typeface="Lexend"/>
              </a:rPr>
              <a:t>The stable version is planned to be released on </a:t>
            </a:r>
            <a:r>
              <a:rPr lang="en-US" sz="2800" b="1" dirty="0">
                <a:solidFill>
                  <a:srgbClr val="292D33"/>
                </a:solidFill>
                <a:latin typeface="Lexend"/>
              </a:rPr>
              <a:t>September 12, 2023</a:t>
            </a:r>
          </a:p>
        </p:txBody>
      </p:sp>
    </p:spTree>
    <p:extLst>
      <p:ext uri="{BB962C8B-B14F-4D97-AF65-F5344CB8AC3E}">
        <p14:creationId xmlns:p14="http://schemas.microsoft.com/office/powerpoint/2010/main" val="82393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697770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Shares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0B596-CA19-4592-B6C9-833447ACD5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17"/>
          <a:stretch/>
        </p:blipFill>
        <p:spPr>
          <a:xfrm>
            <a:off x="851915" y="1400098"/>
            <a:ext cx="7038975" cy="4057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6301E-334B-443F-ADC8-76974B3F8269}"/>
              </a:ext>
            </a:extLst>
          </p:cNvPr>
          <p:cNvSpPr txBox="1"/>
          <p:nvPr/>
        </p:nvSpPr>
        <p:spPr>
          <a:xfrm>
            <a:off x="851915" y="5689673"/>
            <a:ext cx="1188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exend"/>
                <a:hlinkClick r:id="rId5"/>
              </a:rPr>
              <a:t>https://community.abp.io/posts/abp-modules-and-entity- dependencies-hn7wr093</a:t>
            </a:r>
            <a:r>
              <a:rPr lang="en-US" dirty="0">
                <a:latin typeface="Lexend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C6D6E-AF21-4F40-8290-863C81B55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6454" y="1400098"/>
            <a:ext cx="2156184" cy="21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6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697770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Shares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FD542-4C08-49F2-82F4-7FDEEA363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4" y="1463143"/>
            <a:ext cx="7000875" cy="3381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5A681-0610-428C-AA18-2FBB1D57DD5F}"/>
              </a:ext>
            </a:extLst>
          </p:cNvPr>
          <p:cNvSpPr txBox="1"/>
          <p:nvPr/>
        </p:nvSpPr>
        <p:spPr>
          <a:xfrm>
            <a:off x="811614" y="5071691"/>
            <a:ext cx="10223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exend"/>
                <a:hlinkClick r:id="rId5"/>
              </a:rPr>
              <a:t>https://community.abp.io/posts/how-to-add-dark-mode-support-to-the-basic-theme-in-3-steps-ge9c0f85</a:t>
            </a:r>
            <a:r>
              <a:rPr lang="en-US" dirty="0">
                <a:latin typeface="Lexen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33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697770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Shares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998B0-9E83-45CB-BA50-106EAA0B9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614487"/>
            <a:ext cx="7086600" cy="3629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0F46-50AC-40CE-B153-CFCCBBAA072E}"/>
              </a:ext>
            </a:extLst>
          </p:cNvPr>
          <p:cNvSpPr txBox="1"/>
          <p:nvPr/>
        </p:nvSpPr>
        <p:spPr>
          <a:xfrm>
            <a:off x="564063" y="5390788"/>
            <a:ext cx="11836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exend"/>
                <a:hlinkClick r:id="rId5"/>
              </a:rPr>
              <a:t>https://community.abp.io/posts/deploying-docker-image-to-azure-with-yml-and-bicep-through-github-actions-cjiuh55m</a:t>
            </a:r>
            <a:r>
              <a:rPr lang="en-US" dirty="0">
                <a:latin typeface="Lexen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923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697770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Shares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E8B2E9-A35B-4E8B-8B11-8C2A217D9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759502"/>
            <a:ext cx="8130278" cy="2975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85F07-20EA-4534-93CC-19BEED827FF3}"/>
              </a:ext>
            </a:extLst>
          </p:cNvPr>
          <p:cNvSpPr txBox="1"/>
          <p:nvPr/>
        </p:nvSpPr>
        <p:spPr>
          <a:xfrm>
            <a:off x="864295" y="5082958"/>
            <a:ext cx="12079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https://community.abp.io/posts/How%20to%20use%20domain-based%20tenant%20resolver%20in%20ABP%20with%20Angular%20and%20OpenIddict-v9y8da7v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00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B5F6FF1-6CB4-4E12-A44B-075EC786B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64" y="1386634"/>
            <a:ext cx="2309127" cy="33528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A0B6712-3138-47D2-B2D8-D417173C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13629" y="252473"/>
            <a:ext cx="1745886" cy="62101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506FC3DA-A522-4660-B5E1-2D3746A7AC5D}"/>
              </a:ext>
            </a:extLst>
          </p:cNvPr>
          <p:cNvSpPr txBox="1"/>
          <p:nvPr/>
        </p:nvSpPr>
        <p:spPr>
          <a:xfrm>
            <a:off x="5633191" y="2155093"/>
            <a:ext cx="4075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b="1" dirty="0">
                <a:solidFill>
                  <a:srgbClr val="292D33"/>
                </a:solidFill>
                <a:latin typeface="Lexend" pitchFamily="2" charset="0"/>
              </a:rPr>
              <a:t>That’s all from my side</a:t>
            </a:r>
            <a:endParaRPr lang="tr-TR" sz="5600" b="1" dirty="0">
              <a:solidFill>
                <a:srgbClr val="292D33"/>
              </a:solidFill>
              <a:latin typeface="Lexend" pitchFamily="2" charset="0"/>
            </a:endParaRPr>
          </a:p>
        </p:txBody>
      </p:sp>
      <p:grpSp>
        <p:nvGrpSpPr>
          <p:cNvPr id="5" name="Grup 8">
            <a:extLst>
              <a:ext uri="{FF2B5EF4-FFF2-40B4-BE49-F238E27FC236}">
                <a16:creationId xmlns:a16="http://schemas.microsoft.com/office/drawing/2014/main" id="{BB1AB649-0489-4D3F-9577-E96C3A809E3C}"/>
              </a:ext>
            </a:extLst>
          </p:cNvPr>
          <p:cNvGrpSpPr/>
          <p:nvPr/>
        </p:nvGrpSpPr>
        <p:grpSpPr>
          <a:xfrm>
            <a:off x="6646534" y="5517041"/>
            <a:ext cx="4988865" cy="1340959"/>
            <a:chOff x="1219484" y="5196468"/>
            <a:chExt cx="4988865" cy="1340959"/>
          </a:xfrm>
        </p:grpSpPr>
        <p:pic>
          <p:nvPicPr>
            <p:cNvPr id="6" name="Resim 2">
              <a:extLst>
                <a:ext uri="{FF2B5EF4-FFF2-40B4-BE49-F238E27FC236}">
                  <a16:creationId xmlns:a16="http://schemas.microsoft.com/office/drawing/2014/main" id="{609DDE74-7538-4E16-9D9A-A1B4CB0A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484" y="5297613"/>
              <a:ext cx="1024287" cy="1030689"/>
            </a:xfrm>
            <a:prstGeom prst="rect">
              <a:avLst/>
            </a:prstGeom>
          </p:spPr>
        </p:pic>
        <p:sp>
          <p:nvSpPr>
            <p:cNvPr id="8" name="Metin kutusu 3">
              <a:extLst>
                <a:ext uri="{FF2B5EF4-FFF2-40B4-BE49-F238E27FC236}">
                  <a16:creationId xmlns:a16="http://schemas.microsoft.com/office/drawing/2014/main" id="{37614230-0C60-4E95-A6F9-02ED710066A0}"/>
                </a:ext>
              </a:extLst>
            </p:cNvPr>
            <p:cNvSpPr txBox="1"/>
            <p:nvPr/>
          </p:nvSpPr>
          <p:spPr>
            <a:xfrm>
              <a:off x="2413912" y="5196468"/>
              <a:ext cx="227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Alper Ebicoglu</a:t>
              </a:r>
              <a:endParaRPr lang="tr-TR" sz="2800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9" name="Metin kutusu 5">
              <a:extLst>
                <a:ext uri="{FF2B5EF4-FFF2-40B4-BE49-F238E27FC236}">
                  <a16:creationId xmlns:a16="http://schemas.microsoft.com/office/drawing/2014/main" id="{1385D5C8-6842-41B6-8BF3-FEC64533E2FB}"/>
                </a:ext>
              </a:extLst>
            </p:cNvPr>
            <p:cNvSpPr txBox="1"/>
            <p:nvPr/>
          </p:nvSpPr>
          <p:spPr>
            <a:xfrm>
              <a:off x="2413912" y="5614097"/>
              <a:ext cx="37944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ABP Development Core Team Member</a:t>
              </a:r>
            </a:p>
            <a:p>
              <a:r>
                <a:rPr lang="en-US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https://twitter.com/</a:t>
              </a:r>
              <a:r>
                <a:rPr lang="en-US" b="1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alperebicoglu</a:t>
              </a:r>
              <a:r>
                <a:rPr lang="en-US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 </a:t>
              </a:r>
            </a:p>
            <a:p>
              <a:endPara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30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667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Lexend" pitchFamily="2" charset="0"/>
              </a:rPr>
              <a:t>Thanks to the contributors of v7.4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670DA-80E0-468C-9929-B2D07EB3D5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925" b="6717"/>
          <a:stretch/>
        </p:blipFill>
        <p:spPr>
          <a:xfrm>
            <a:off x="1151301" y="1588417"/>
            <a:ext cx="9889398" cy="19238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B4AD7-F928-47AF-B131-C7B1FC6CCE03}"/>
              </a:ext>
            </a:extLst>
          </p:cNvPr>
          <p:cNvSpPr txBox="1"/>
          <p:nvPr/>
        </p:nvSpPr>
        <p:spPr>
          <a:xfrm>
            <a:off x="1151299" y="536451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exend"/>
                <a:hlinkClick r:id="rId5"/>
              </a:rPr>
              <a:t>https://docs.abp.io/en/abp/7.4/Migration-Guides/Abp-7_4</a:t>
            </a:r>
            <a:r>
              <a:rPr lang="en-US" dirty="0">
                <a:latin typeface="Lexend"/>
              </a:rPr>
              <a:t> </a:t>
            </a:r>
          </a:p>
        </p:txBody>
      </p:sp>
      <p:sp>
        <p:nvSpPr>
          <p:cNvPr id="11" name="Metin kutusu 7">
            <a:extLst>
              <a:ext uri="{FF2B5EF4-FFF2-40B4-BE49-F238E27FC236}">
                <a16:creationId xmlns:a16="http://schemas.microsoft.com/office/drawing/2014/main" id="{6A0CB497-120E-4E9A-8B05-C63150211EEB}"/>
              </a:ext>
            </a:extLst>
          </p:cNvPr>
          <p:cNvSpPr txBox="1"/>
          <p:nvPr/>
        </p:nvSpPr>
        <p:spPr>
          <a:xfrm>
            <a:off x="714375" y="4575993"/>
            <a:ext cx="2959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Migration Guide</a:t>
            </a:r>
          </a:p>
        </p:txBody>
      </p:sp>
    </p:spTree>
    <p:extLst>
      <p:ext uri="{BB962C8B-B14F-4D97-AF65-F5344CB8AC3E}">
        <p14:creationId xmlns:p14="http://schemas.microsoft.com/office/powerpoint/2010/main" val="402335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500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Lexend" pitchFamily="2" charset="0"/>
              </a:rPr>
              <a:t>What’s new with ABP 7.4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EFB9C-CC4C-4276-83F6-199C7D96BFC5}"/>
              </a:ext>
            </a:extLst>
          </p:cNvPr>
          <p:cNvSpPr txBox="1"/>
          <p:nvPr/>
        </p:nvSpPr>
        <p:spPr>
          <a:xfrm>
            <a:off x="678426" y="2274838"/>
            <a:ext cx="109174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92D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 Setting Store </a:t>
            </a:r>
            <a:r>
              <a:rPr lang="en-US" sz="3600" dirty="0">
                <a:solidFill>
                  <a:srgbClr val="292D33"/>
                </a:solidFill>
                <a:latin typeface="Lexend"/>
              </a:rPr>
              <a:t>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92D33"/>
                </a:solidFill>
                <a:latin typeface="Lexend"/>
              </a:rPr>
              <a:t>Introducing the </a:t>
            </a:r>
            <a:r>
              <a:rPr lang="en-US" sz="3200" dirty="0" err="1">
                <a:solidFill>
                  <a:srgbClr val="292D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AdditionalAssemblyAttribute</a:t>
            </a:r>
            <a:endParaRPr lang="en-US" sz="3400" dirty="0">
              <a:solidFill>
                <a:srgbClr val="292D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92D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CorrelationId</a:t>
            </a:r>
            <a:r>
              <a:rPr lang="en-US" sz="3600" dirty="0">
                <a:solidFill>
                  <a:srgbClr val="292D33"/>
                </a:solidFill>
                <a:latin typeface="Lexend"/>
              </a:rPr>
              <a:t> Support on Distributed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92D33"/>
                </a:solidFill>
                <a:latin typeface="Lexend"/>
              </a:rPr>
              <a:t>Database Migration System for EF Core</a:t>
            </a:r>
          </a:p>
        </p:txBody>
      </p:sp>
    </p:spTree>
    <p:extLst>
      <p:ext uri="{BB962C8B-B14F-4D97-AF65-F5344CB8AC3E}">
        <p14:creationId xmlns:p14="http://schemas.microsoft.com/office/powerpoint/2010/main" val="270072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695325"/>
            <a:ext cx="4868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Lexend" pitchFamily="2" charset="0"/>
              </a:rPr>
              <a:t>Oher updates of ABP 7.4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7F380-35C4-470E-AFAC-5107B2CA9BB0}"/>
              </a:ext>
            </a:extLst>
          </p:cNvPr>
          <p:cNvSpPr txBox="1"/>
          <p:nvPr/>
        </p:nvSpPr>
        <p:spPr>
          <a:xfrm>
            <a:off x="567106" y="2089717"/>
            <a:ext cx="114152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Lexend"/>
              </a:rPr>
              <a:t>OpenIddict</a:t>
            </a:r>
            <a:r>
              <a:rPr lang="en-US" sz="3200" dirty="0">
                <a:latin typeface="Lexend"/>
              </a:rPr>
              <a:t> library has been upgraded to </a:t>
            </a:r>
            <a:r>
              <a:rPr lang="en-US" sz="3200" b="1" dirty="0">
                <a:latin typeface="Lexend"/>
              </a:rPr>
              <a:t>v4.7.0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Lexend"/>
                <a:hlinkClick r:id="rId4"/>
              </a:rPr>
              <a:t>https://github.com/abpframework/abp/pull/17334</a:t>
            </a:r>
            <a:r>
              <a:rPr lang="en-US" sz="3200" dirty="0">
                <a:latin typeface="Lexend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Lexend"/>
              </a:rPr>
              <a:t>Introducing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Volo.Abp.Maui.Client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Lexend"/>
              </a:rPr>
              <a:t>package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Lexend"/>
                <a:hlinkClick r:id="rId5"/>
              </a:rPr>
              <a:t>https://github.com/abpframework/abp/pull/17201</a:t>
            </a:r>
            <a:r>
              <a:rPr lang="en-US" sz="3200" dirty="0">
                <a:latin typeface="Lexend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Lexend"/>
              </a:rPr>
              <a:t>Support module class type at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AbpAspNetCoreIntegratedTestBase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Lexend"/>
                <a:hlinkClick r:id="rId6"/>
              </a:rPr>
              <a:t>https://github.com/abpframework/abp/pull/17039</a:t>
            </a:r>
            <a:endParaRPr lang="en-US" sz="3200" dirty="0">
              <a:latin typeface="Lexend"/>
            </a:endParaRPr>
          </a:p>
          <a:p>
            <a:r>
              <a:rPr lang="en-US" sz="3200" dirty="0">
                <a:latin typeface="Lexen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99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478236"/>
            <a:ext cx="659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What’s new with ABP Commercial 7.4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3" name="Metin kutusu 8">
            <a:extLst>
              <a:ext uri="{FF2B5EF4-FFF2-40B4-BE49-F238E27FC236}">
                <a16:creationId xmlns:a16="http://schemas.microsoft.com/office/drawing/2014/main" id="{518F0526-523A-4466-B7CF-7395914A242F}"/>
              </a:ext>
            </a:extLst>
          </p:cNvPr>
          <p:cNvSpPr txBox="1"/>
          <p:nvPr/>
        </p:nvSpPr>
        <p:spPr>
          <a:xfrm>
            <a:off x="714375" y="1499743"/>
            <a:ext cx="4739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64BA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Dynamic Text Template Store </a:t>
            </a:r>
            <a:r>
              <a:rPr lang="en-US" sz="2400" dirty="0">
                <a:solidFill>
                  <a:srgbClr val="964BA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ECD9E-E5FF-4A08-A9AF-F35336057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28" y="2834872"/>
            <a:ext cx="7170841" cy="1613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78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14375" y="504701"/>
            <a:ext cx="659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What’s new with ABP Commercial 7.4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D1693-97A0-4693-89E4-72C9498056AD}"/>
              </a:ext>
            </a:extLst>
          </p:cNvPr>
          <p:cNvSpPr txBox="1"/>
          <p:nvPr/>
        </p:nvSpPr>
        <p:spPr>
          <a:xfrm>
            <a:off x="127660" y="1371002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Preserving Custom Code in ABP Suite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7B4DD2-E727-43CB-8A78-FF1B653C7D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" t="52107" r="64520" b="4138"/>
          <a:stretch/>
        </p:blipFill>
        <p:spPr>
          <a:xfrm>
            <a:off x="866900" y="2033929"/>
            <a:ext cx="5146478" cy="4319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479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41670" y="443800"/>
            <a:ext cx="659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What’s new with ABP Commercial 7.4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58581-1838-4EFE-8214-93B672240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51" y="1864875"/>
            <a:ext cx="8096250" cy="458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07A878-75EF-4DDF-89D2-905C03CA4D1E}"/>
              </a:ext>
            </a:extLst>
          </p:cNvPr>
          <p:cNvSpPr txBox="1"/>
          <p:nvPr/>
        </p:nvSpPr>
        <p:spPr>
          <a:xfrm>
            <a:off x="741670" y="1043464"/>
            <a:ext cx="9467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Preserving Custom Code in ABP Suite (Backend Code)</a:t>
            </a:r>
          </a:p>
        </p:txBody>
      </p:sp>
    </p:spTree>
    <p:extLst>
      <p:ext uri="{BB962C8B-B14F-4D97-AF65-F5344CB8AC3E}">
        <p14:creationId xmlns:p14="http://schemas.microsoft.com/office/powerpoint/2010/main" val="416160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29D82957-8FD0-49FF-B99F-7F7BB3AB2C9F}"/>
              </a:ext>
            </a:extLst>
          </p:cNvPr>
          <p:cNvSpPr txBox="1"/>
          <p:nvPr/>
        </p:nvSpPr>
        <p:spPr>
          <a:xfrm>
            <a:off x="741670" y="341383"/>
            <a:ext cx="6590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292D33"/>
                </a:solidFill>
                <a:latin typeface="Lexend" pitchFamily="2" charset="0"/>
              </a:rPr>
              <a:t>What’s new with ABP Commercial 7.4</a:t>
            </a:r>
            <a:endParaRPr lang="tr-TR" sz="3200" b="1" dirty="0">
              <a:solidFill>
                <a:srgbClr val="292D33"/>
              </a:solidFill>
              <a:latin typeface="Lexen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D1693-97A0-4693-89E4-72C9498056AD}"/>
              </a:ext>
            </a:extLst>
          </p:cNvPr>
          <p:cNvSpPr txBox="1"/>
          <p:nvPr/>
        </p:nvSpPr>
        <p:spPr>
          <a:xfrm>
            <a:off x="741670" y="1028575"/>
            <a:ext cx="110137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64BA8"/>
                </a:solidFill>
                <a:latin typeface="Poppins" panose="00000500000000000000" pitchFamily="2" charset="0"/>
              </a:rPr>
              <a:t>Preserving Custom Code in ABP Suite (Frontend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FCF3B-4B36-45CB-AC50-0E1EB39136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4"/>
          <a:stretch/>
        </p:blipFill>
        <p:spPr>
          <a:xfrm>
            <a:off x="1059316" y="1864875"/>
            <a:ext cx="7345649" cy="4669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C46D0C-F460-40F8-A194-EC63465B2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651" y="2680482"/>
            <a:ext cx="5518766" cy="2638886"/>
          </a:xfrm>
          <a:prstGeom prst="rect">
            <a:avLst/>
          </a:prstGeom>
          <a:solidFill>
            <a:srgbClr val="000000">
              <a:shade val="9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1B4766-A395-4818-9587-03CA2FD76BDB}"/>
              </a:ext>
            </a:extLst>
          </p:cNvPr>
          <p:cNvCxnSpPr>
            <a:cxnSpLocks/>
          </p:cNvCxnSpPr>
          <p:nvPr/>
        </p:nvCxnSpPr>
        <p:spPr>
          <a:xfrm flipV="1">
            <a:off x="3534770" y="3999925"/>
            <a:ext cx="2374711" cy="89962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E4340D-F946-4DC7-B35B-F1374DF613E8}"/>
              </a:ext>
            </a:extLst>
          </p:cNvPr>
          <p:cNvCxnSpPr>
            <a:cxnSpLocks/>
          </p:cNvCxnSpPr>
          <p:nvPr/>
        </p:nvCxnSpPr>
        <p:spPr>
          <a:xfrm flipV="1">
            <a:off x="3427863" y="4899546"/>
            <a:ext cx="2481618" cy="112816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8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1900</Words>
  <Application>Microsoft Office PowerPoint</Application>
  <PresentationFormat>Widescreen</PresentationFormat>
  <Paragraphs>180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Lexend</vt:lpstr>
      <vt:lpstr>Poppins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Alper Ebiçoğlu</cp:lastModifiedBy>
  <cp:revision>96</cp:revision>
  <dcterms:created xsi:type="dcterms:W3CDTF">2023-08-29T10:33:10Z</dcterms:created>
  <dcterms:modified xsi:type="dcterms:W3CDTF">2023-08-31T14:22:25Z</dcterms:modified>
</cp:coreProperties>
</file>