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294" r:id="rId4"/>
    <p:sldId id="296" r:id="rId5"/>
    <p:sldId id="297" r:id="rId6"/>
    <p:sldId id="298" r:id="rId7"/>
    <p:sldId id="299" r:id="rId8"/>
    <p:sldId id="300" r:id="rId9"/>
    <p:sldId id="302" r:id="rId10"/>
    <p:sldId id="25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2D33"/>
    <a:srgbClr val="964BA8"/>
    <a:srgbClr val="FA42C8"/>
    <a:srgbClr val="3E9FCB"/>
    <a:srgbClr val="2D167E"/>
    <a:srgbClr val="33A8FF"/>
    <a:srgbClr val="83CBFF"/>
    <a:srgbClr val="A47AEB"/>
    <a:srgbClr val="FA4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72" autoAdjust="0"/>
  </p:normalViewPr>
  <p:slideViewPr>
    <p:cSldViewPr snapToGrid="0">
      <p:cViewPr varScale="1">
        <p:scale>
          <a:sx n="79" d="100"/>
          <a:sy n="79" d="100"/>
        </p:scale>
        <p:origin x="18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FCE68-3AA9-4768-A319-C9608B3EAC1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4AF3-F093-409B-9889-74DB9FB2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Today me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Engincan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will host this session.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I’ll explain what’s abp suite for those who hears this tool for the first time.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Later I’ll show how to install it on your computer.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I’ll show how Suite speeds up your daily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 I’ll list the n</a:t>
            </a:r>
            <a:r>
              <a:rPr lang="en-US" sz="1200" dirty="0">
                <a:latin typeface="Lexend"/>
              </a:rPr>
              <a:t>ew features that will come up in the upcoming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lastly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Engincan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will show you </a:t>
            </a:r>
            <a:r>
              <a:rPr lang="en-US" sz="1200" dirty="0">
                <a:latin typeface="Lexend"/>
              </a:rPr>
              <a:t>Suite in action with latest features like master-detail tables, preserving custom code…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dirty="0">
              <a:solidFill>
                <a:srgbClr val="D1D5DB"/>
              </a:solidFill>
              <a:effectLst/>
              <a:latin typeface="Lexen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1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ABP Suite is a part of the ABP Commercial platform.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be able to use ABP Suite, you need to have an active ABP Commercial license.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is a .NET Core Global tool designed to create a new ABP solution, generating CRUD pages, updating your ABP project and managing your modules in your ABP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runs on your browser, which means it’s cross-platform that works on your MAC, Windows or Linux.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 the major feature of Suite is creating a CRUD pages. It is a time-consuming process for web developers.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For a CRUD page, you simply create repositories, web APIs, input validations, unit tests, HTML, CSS, JavaScript….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according to my observations, %80 of an admin or back office website consists of CRUD pages.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Although ABP platform is not a low-code platform, ABP Suite turns into a low-code platform.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  <a:sym typeface="Wingdings" panose="05000000000000000000" pitchFamily="2" charset="2"/>
              </a:rPr>
              <a:t>CLICK ANIMATION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just typing your entity properties, it creates a fully working CRUD page.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the Entity definition, Repository classes , Application Service, adds Code First Migration and updates your database, creates JavaScript/TypeScript and CSHTML/HTML</a:t>
            </a:r>
            <a:r>
              <a:rPr lang="en-US" b="0" i="0" dirty="0">
                <a:solidFill>
                  <a:srgbClr val="949699"/>
                </a:solidFill>
                <a:effectLst/>
                <a:latin typeface="Poppins" panose="00000500000000000000"/>
              </a:rPr>
              <a:t> files and good part  unit-tests as well.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supports Angular, MVC and BLAZOR UIs.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Also if you are using EF Core or MongoDB for your project, it generates suitable repositories.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install it,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First, you must install ABP CLI tool. It’s also a .NET Core Global tool.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Second, you need to login your ABP Commercial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Third, install it by running 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abp suite install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Finally to run the Suite just type 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abp suite.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effectLst/>
                <a:latin typeface="Lexend"/>
              </a:rPr>
              <a:t>I want to explain you how ABP Suite speeds up your daily development tasks.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github.com/ebicogl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bp.io/en/commercial/latest/abp-suite/ind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abp.io/QA/Questions/6529/ABP-Suite-feature-request--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296" y="362942"/>
            <a:ext cx="1373849" cy="48868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590296" y="1782395"/>
            <a:ext cx="69687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/>
              </a:rPr>
              <a:t>ABP Suite: </a:t>
            </a:r>
          </a:p>
          <a:p>
            <a:r>
              <a:rPr lang="en-US" sz="4800" b="1" i="0" dirty="0">
                <a:solidFill>
                  <a:srgbClr val="964BA8"/>
                </a:solidFill>
                <a:effectLst/>
                <a:latin typeface="Lexend"/>
              </a:rPr>
              <a:t>Explore the potential of </a:t>
            </a:r>
          </a:p>
          <a:p>
            <a:r>
              <a:rPr lang="en-US" sz="4800" b="1" i="0" dirty="0">
                <a:solidFill>
                  <a:srgbClr val="964BA8"/>
                </a:solidFill>
                <a:effectLst/>
                <a:latin typeface="Lexend"/>
              </a:rPr>
              <a:t>code generation</a:t>
            </a:r>
          </a:p>
          <a:p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5E9BB9-ECE3-4866-985F-3C5AEA728C3A}"/>
              </a:ext>
            </a:extLst>
          </p:cNvPr>
          <p:cNvGrpSpPr/>
          <p:nvPr/>
        </p:nvGrpSpPr>
        <p:grpSpPr>
          <a:xfrm>
            <a:off x="760984" y="5418516"/>
            <a:ext cx="4008916" cy="1261283"/>
            <a:chOff x="760984" y="5291653"/>
            <a:chExt cx="4008916" cy="12612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45144B-D8A1-48D2-9408-CBC5D7A49683}"/>
                </a:ext>
              </a:extLst>
            </p:cNvPr>
            <p:cNvGrpSpPr/>
            <p:nvPr/>
          </p:nvGrpSpPr>
          <p:grpSpPr>
            <a:xfrm>
              <a:off x="760984" y="5291653"/>
              <a:ext cx="4008916" cy="1261283"/>
              <a:chOff x="760984" y="5291653"/>
              <a:chExt cx="4008916" cy="1261283"/>
            </a:xfrm>
          </p:grpSpPr>
          <p:pic>
            <p:nvPicPr>
              <p:cNvPr id="3" name="Resim 2">
                <a:extLst>
                  <a:ext uri="{FF2B5EF4-FFF2-40B4-BE49-F238E27FC236}">
                    <a16:creationId xmlns:a16="http://schemas.microsoft.com/office/drawing/2014/main" id="{8138EF8A-0508-42FB-8DDE-5828C9B6A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984" y="5313122"/>
                <a:ext cx="1024287" cy="1030689"/>
              </a:xfrm>
              <a:prstGeom prst="rect">
                <a:avLst/>
              </a:prstGeom>
            </p:spPr>
          </p:pic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B963AFF-67B1-4A94-A804-04EB1974A038}"/>
                  </a:ext>
                </a:extLst>
              </p:cNvPr>
              <p:cNvSpPr txBox="1"/>
              <p:nvPr/>
            </p:nvSpPr>
            <p:spPr>
              <a:xfrm>
                <a:off x="1784724" y="5291653"/>
                <a:ext cx="1974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Alper Ebiçoğlu</a:t>
                </a:r>
                <a:endParaRPr lang="tr-TR" sz="2400" dirty="0">
                  <a:solidFill>
                    <a:schemeClr val="bg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E697D5E-7951-4066-A77A-5E565C76399C}"/>
                  </a:ext>
                </a:extLst>
              </p:cNvPr>
              <p:cNvSpPr txBox="1"/>
              <p:nvPr/>
            </p:nvSpPr>
            <p:spPr>
              <a:xfrm>
                <a:off x="1784724" y="5629606"/>
                <a:ext cx="29851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ABP Core Team Member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Poppins" panose="00000500000000000000"/>
                    <a:ea typeface="Euclid Circular B Light" panose="020B0304000000000000" pitchFamily="34" charset="0"/>
                  </a:rPr>
                  <a:t>      twitter.com/alperebicoglu </a:t>
                </a:r>
              </a:p>
              <a:p>
                <a:endParaRPr lang="tr-TR" dirty="0">
                  <a:solidFill>
                    <a:schemeClr val="bg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4B2809-5701-4F3C-B8A1-757E5ED5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93" y="5991487"/>
              <a:ext cx="244804" cy="23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1717" y="1466783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3629" y="252473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2720555" y="1112840"/>
            <a:ext cx="464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964BA8"/>
                </a:solidFill>
                <a:latin typeface="Lexend" pitchFamily="2" charset="0"/>
              </a:rPr>
              <a:t>That’s all from me </a:t>
            </a:r>
            <a:r>
              <a:rPr lang="en-GB" sz="4000" b="1" dirty="0">
                <a:solidFill>
                  <a:srgbClr val="964BA8"/>
                </a:solidFill>
                <a:latin typeface="Lexend" pitchFamily="2" charset="0"/>
                <a:sym typeface="Wingdings" panose="05000000000000000000" pitchFamily="2" charset="2"/>
              </a:rPr>
              <a:t></a:t>
            </a:r>
            <a:endParaRPr lang="tr-TR" sz="4000" b="1" dirty="0">
              <a:solidFill>
                <a:srgbClr val="964BA8"/>
              </a:solidFill>
              <a:latin typeface="Lexend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41117A-C6AA-4EDB-BCB1-FE217B36BD42}"/>
              </a:ext>
            </a:extLst>
          </p:cNvPr>
          <p:cNvGrpSpPr/>
          <p:nvPr/>
        </p:nvGrpSpPr>
        <p:grpSpPr>
          <a:xfrm>
            <a:off x="2830283" y="2639496"/>
            <a:ext cx="5171287" cy="1953044"/>
            <a:chOff x="914956" y="1895258"/>
            <a:chExt cx="6086539" cy="248518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F948DF-B4DB-429B-9E39-F522C333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1895258"/>
              <a:ext cx="528330" cy="54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1200CA-233F-4317-9D10-B6884BC2F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2834253"/>
              <a:ext cx="540000" cy="54000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4CDB4661-0923-4669-B074-629E2EF59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4956" y="3824069"/>
              <a:ext cx="540000" cy="54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300E4FE-6F8B-4F57-A000-312D341515EE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1924333"/>
              <a:ext cx="5489495" cy="5400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https://twitter.com/</a:t>
              </a:r>
              <a:r>
                <a:rPr lang="en-US" sz="2000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alperebicoglu</a:t>
              </a:r>
              <a:r>
                <a:rPr lang="en-US" sz="2000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 </a:t>
              </a:r>
              <a:endPara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A40F819-C024-40F7-AB0C-4EE785878EA1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3840442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https://medium.com</a:t>
              </a:r>
              <a:r>
                <a:rPr lang="en-US" sz="2000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/@alperonline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26A1B0B5-867D-4CF1-9E46-6D074D628067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2882389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https://github.com/</a:t>
              </a:r>
              <a:r>
                <a:rPr lang="en-US" sz="2000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ebicoglu</a:t>
              </a:r>
              <a:endPara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665607" y="497142"/>
            <a:ext cx="789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effectLst/>
                <a:latin typeface="Lexend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13474-B0AD-44B5-AD22-1F0990518FCE}"/>
              </a:ext>
            </a:extLst>
          </p:cNvPr>
          <p:cNvSpPr txBox="1"/>
          <p:nvPr/>
        </p:nvSpPr>
        <p:spPr>
          <a:xfrm>
            <a:off x="665606" y="2123500"/>
            <a:ext cx="113435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000" dirty="0">
                <a:latin typeface="Lexend"/>
              </a:rPr>
              <a:t>What’s ABP Suite?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000" dirty="0">
                <a:latin typeface="Lexend"/>
              </a:rPr>
              <a:t>How to install and run it?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000" dirty="0">
                <a:latin typeface="Lexend"/>
              </a:rPr>
              <a:t>How does it help with your daily development?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000" dirty="0">
                <a:latin typeface="Lexend"/>
              </a:rPr>
              <a:t>Upcoming features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000" dirty="0">
                <a:latin typeface="Lexend"/>
              </a:rPr>
              <a:t>Demo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000" dirty="0">
                <a:latin typeface="Lexend"/>
              </a:rPr>
              <a:t>Q&amp;A: Ask questions in the chat</a:t>
            </a:r>
          </a:p>
        </p:txBody>
      </p:sp>
    </p:spTree>
    <p:extLst>
      <p:ext uri="{BB962C8B-B14F-4D97-AF65-F5344CB8AC3E}">
        <p14:creationId xmlns:p14="http://schemas.microsoft.com/office/powerpoint/2010/main" val="8884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665607" y="497142"/>
            <a:ext cx="789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effectLst/>
                <a:latin typeface="Lexend"/>
              </a:rPr>
              <a:t>What’s ABP Suite?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FBEB2-3B17-4895-AEEE-3186445B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2" y="1732261"/>
            <a:ext cx="7785911" cy="4474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3464D-3DF9-4794-9C2D-6568F52FD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07" y="1655195"/>
            <a:ext cx="8380857" cy="4143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D23F3C-C17D-48C1-991A-6C755AF62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744" y="1843533"/>
            <a:ext cx="1809750" cy="2914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04EF52-0CDA-4ED3-9C50-9CBC46ABA371}"/>
              </a:ext>
            </a:extLst>
          </p:cNvPr>
          <p:cNvSpPr txBox="1"/>
          <p:nvPr/>
        </p:nvSpPr>
        <p:spPr>
          <a:xfrm>
            <a:off x="9414023" y="1197387"/>
            <a:ext cx="2650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92D33"/>
                </a:solidFill>
                <a:effectLst/>
                <a:latin typeface="Lexend"/>
              </a:rPr>
              <a:t>SUPPORTED UI </a:t>
            </a:r>
            <a:endParaRPr lang="en-US" sz="2400" dirty="0">
              <a:solidFill>
                <a:srgbClr val="292D33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8DC96-2332-470A-ABA4-6E9EE4160FCC}"/>
              </a:ext>
            </a:extLst>
          </p:cNvPr>
          <p:cNvCxnSpPr>
            <a:cxnSpLocks/>
          </p:cNvCxnSpPr>
          <p:nvPr/>
        </p:nvCxnSpPr>
        <p:spPr>
          <a:xfrm>
            <a:off x="9595692" y="1655195"/>
            <a:ext cx="0" cy="2807077"/>
          </a:xfrm>
          <a:prstGeom prst="line">
            <a:avLst/>
          </a:prstGeom>
          <a:ln w="57150">
            <a:solidFill>
              <a:srgbClr val="29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732690-BCAE-4A4E-967D-FE95E84EA969}"/>
              </a:ext>
            </a:extLst>
          </p:cNvPr>
          <p:cNvCxnSpPr>
            <a:cxnSpLocks/>
          </p:cNvCxnSpPr>
          <p:nvPr/>
        </p:nvCxnSpPr>
        <p:spPr>
          <a:xfrm flipH="1">
            <a:off x="9567856" y="4459097"/>
            <a:ext cx="344494" cy="0"/>
          </a:xfrm>
          <a:prstGeom prst="line">
            <a:avLst/>
          </a:prstGeom>
          <a:ln w="57150">
            <a:solidFill>
              <a:srgbClr val="29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E73DE-CF05-4CA5-BD6E-EBFD44EF0E88}"/>
              </a:ext>
            </a:extLst>
          </p:cNvPr>
          <p:cNvCxnSpPr>
            <a:cxnSpLocks/>
          </p:cNvCxnSpPr>
          <p:nvPr/>
        </p:nvCxnSpPr>
        <p:spPr>
          <a:xfrm flipH="1">
            <a:off x="9595692" y="3704572"/>
            <a:ext cx="344494" cy="0"/>
          </a:xfrm>
          <a:prstGeom prst="line">
            <a:avLst/>
          </a:prstGeom>
          <a:ln w="57150">
            <a:solidFill>
              <a:srgbClr val="29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C0042A-0868-4A15-8FDD-6B12BB6EB76C}"/>
              </a:ext>
            </a:extLst>
          </p:cNvPr>
          <p:cNvCxnSpPr>
            <a:cxnSpLocks/>
          </p:cNvCxnSpPr>
          <p:nvPr/>
        </p:nvCxnSpPr>
        <p:spPr>
          <a:xfrm flipH="1">
            <a:off x="9571031" y="2900172"/>
            <a:ext cx="344494" cy="0"/>
          </a:xfrm>
          <a:prstGeom prst="line">
            <a:avLst/>
          </a:prstGeom>
          <a:ln w="57150">
            <a:solidFill>
              <a:srgbClr val="29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6CC897-D461-4A20-BBC8-28A846F71A7D}"/>
              </a:ext>
            </a:extLst>
          </p:cNvPr>
          <p:cNvCxnSpPr>
            <a:cxnSpLocks/>
          </p:cNvCxnSpPr>
          <p:nvPr/>
        </p:nvCxnSpPr>
        <p:spPr>
          <a:xfrm flipH="1">
            <a:off x="9595692" y="2166747"/>
            <a:ext cx="344494" cy="0"/>
          </a:xfrm>
          <a:prstGeom prst="line">
            <a:avLst/>
          </a:prstGeom>
          <a:ln w="57150">
            <a:solidFill>
              <a:srgbClr val="29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FA6688-4883-4124-A422-00894C43E668}"/>
              </a:ext>
            </a:extLst>
          </p:cNvPr>
          <p:cNvCxnSpPr>
            <a:cxnSpLocks/>
          </p:cNvCxnSpPr>
          <p:nvPr/>
        </p:nvCxnSpPr>
        <p:spPr>
          <a:xfrm flipH="1">
            <a:off x="9463184" y="1655195"/>
            <a:ext cx="2237310" cy="0"/>
          </a:xfrm>
          <a:prstGeom prst="line">
            <a:avLst/>
          </a:prstGeom>
          <a:ln w="57150">
            <a:solidFill>
              <a:srgbClr val="29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665606" y="497142"/>
            <a:ext cx="10843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effectLst/>
                <a:latin typeface="Lexend"/>
              </a:rPr>
              <a:t>How to install ABP Suite?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7C777-80D1-49C8-A249-4A7E77E2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96" y="2356009"/>
            <a:ext cx="5157216" cy="564176"/>
          </a:xfrm>
          <a:prstGeom prst="rect">
            <a:avLst/>
          </a:prstGeom>
          <a:solidFill>
            <a:srgbClr val="292D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E5EF"/>
                </a:solidFill>
                <a:effectLst/>
                <a:latin typeface="Consolas" panose="020B0609020204030204" pitchFamily="49" charset="0"/>
              </a:rPr>
              <a:t> dotnet tool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E5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E5EF"/>
                </a:solidFill>
                <a:effectLst/>
                <a:latin typeface="Consolas" panose="020B0609020204030204" pitchFamily="49" charset="0"/>
              </a:rPr>
              <a:t> Volo.Abp.Cli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F5A9EC-2E8A-4AFE-B0F6-7DE03216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0" y="2356009"/>
            <a:ext cx="4414469" cy="564176"/>
          </a:xfrm>
          <a:prstGeom prst="rect">
            <a:avLst/>
          </a:prstGeom>
          <a:solidFill>
            <a:srgbClr val="292D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E5EF"/>
                </a:solidFill>
                <a:effectLst/>
                <a:latin typeface="Consolas" panose="020B0609020204030204" pitchFamily="49" charset="0"/>
              </a:rPr>
              <a:t> abp suite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3AC6A-AA74-41B4-A7DC-494AD5B3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96" y="4217235"/>
            <a:ext cx="5157216" cy="564176"/>
          </a:xfrm>
          <a:prstGeom prst="rect">
            <a:avLst/>
          </a:prstGeom>
          <a:solidFill>
            <a:srgbClr val="292D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E5EF"/>
                </a:solidFill>
                <a:effectLst/>
                <a:latin typeface="Consolas" panose="020B0609020204030204" pitchFamily="49" charset="0"/>
              </a:rPr>
              <a:t> abp login –u &lt;username&gt;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DF66E-A16B-4D44-AA70-E03B33E5AA3A}"/>
              </a:ext>
            </a:extLst>
          </p:cNvPr>
          <p:cNvSpPr txBox="1"/>
          <p:nvPr/>
        </p:nvSpPr>
        <p:spPr>
          <a:xfrm>
            <a:off x="768096" y="5850328"/>
            <a:ext cx="796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documents 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292D3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https://docs.abp.io/en/commercial/latest/abp-suite/index</a:t>
            </a:r>
            <a:endParaRPr lang="en-US" dirty="0">
              <a:solidFill>
                <a:srgbClr val="292D3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1F377-27E3-42E4-9CDC-18F7187E25A2}"/>
              </a:ext>
            </a:extLst>
          </p:cNvPr>
          <p:cNvSpPr txBox="1"/>
          <p:nvPr/>
        </p:nvSpPr>
        <p:spPr>
          <a:xfrm>
            <a:off x="768096" y="1961275"/>
            <a:ext cx="295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Install ABP CLI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567F4-BEEE-41CD-A4FA-DF72F921DCBA}"/>
              </a:ext>
            </a:extLst>
          </p:cNvPr>
          <p:cNvSpPr txBox="1"/>
          <p:nvPr/>
        </p:nvSpPr>
        <p:spPr>
          <a:xfrm>
            <a:off x="722946" y="3760682"/>
            <a:ext cx="472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2- 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18BFA-2BC1-44F9-BE43-85207716F6D7}"/>
              </a:ext>
            </a:extLst>
          </p:cNvPr>
          <p:cNvSpPr txBox="1"/>
          <p:nvPr/>
        </p:nvSpPr>
        <p:spPr>
          <a:xfrm>
            <a:off x="6785989" y="1961275"/>
            <a:ext cx="472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3- Install ABP Suite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770B680-8A61-46AF-AC5D-CADC97564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89" y="4217235"/>
            <a:ext cx="4437888" cy="564176"/>
          </a:xfrm>
          <a:prstGeom prst="rect">
            <a:avLst/>
          </a:prstGeom>
          <a:solidFill>
            <a:srgbClr val="292D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E5EF"/>
                </a:solidFill>
                <a:effectLst/>
                <a:latin typeface="Consolas" panose="020B0609020204030204" pitchFamily="49" charset="0"/>
              </a:rPr>
              <a:t> abp suite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AA92B-A4CA-423A-A927-5C1360948BE3}"/>
              </a:ext>
            </a:extLst>
          </p:cNvPr>
          <p:cNvSpPr txBox="1"/>
          <p:nvPr/>
        </p:nvSpPr>
        <p:spPr>
          <a:xfrm>
            <a:off x="6766560" y="3760682"/>
            <a:ext cx="472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4- Start ABP Suite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8549E24-F134-4B2C-913B-946784F6C31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5925312" y="2638097"/>
            <a:ext cx="841248" cy="186122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56CAAC-A3D7-4A3F-BBD0-617A27938B3C}"/>
              </a:ext>
            </a:extLst>
          </p:cNvPr>
          <p:cNvCxnSpPr/>
          <p:nvPr/>
        </p:nvCxnSpPr>
        <p:spPr>
          <a:xfrm>
            <a:off x="5100764" y="2920185"/>
            <a:ext cx="0" cy="12970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CB16EA-841B-4E74-8164-32066C987D07}"/>
              </a:ext>
            </a:extLst>
          </p:cNvPr>
          <p:cNvCxnSpPr>
            <a:cxnSpLocks/>
          </p:cNvCxnSpPr>
          <p:nvPr/>
        </p:nvCxnSpPr>
        <p:spPr>
          <a:xfrm>
            <a:off x="10531348" y="2920185"/>
            <a:ext cx="0" cy="1297050"/>
          </a:xfrm>
          <a:prstGeom prst="straightConnector1">
            <a:avLst/>
          </a:prstGeom>
          <a:ln w="5715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5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689990" y="484950"/>
            <a:ext cx="1122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Lexend"/>
              </a:rPr>
              <a:t>How Suite speeds up software development?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79FCE-E9AC-481E-947B-585D52FEA9A8}"/>
              </a:ext>
            </a:extLst>
          </p:cNvPr>
          <p:cNvSpPr txBox="1"/>
          <p:nvPr/>
        </p:nvSpPr>
        <p:spPr>
          <a:xfrm>
            <a:off x="1236076" y="1469068"/>
            <a:ext cx="104729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Supports one to many (</a:t>
            </a:r>
            <a:r>
              <a:rPr lang="en-US" sz="3600" b="1" dirty="0">
                <a:latin typeface="Lexend"/>
              </a:rPr>
              <a:t>1-N) </a:t>
            </a:r>
            <a:r>
              <a:rPr lang="en-US" sz="3600" dirty="0">
                <a:latin typeface="Lexend"/>
              </a:rPr>
              <a:t>and many to many </a:t>
            </a:r>
            <a:r>
              <a:rPr lang="en-US" sz="3600" b="1" dirty="0">
                <a:latin typeface="Lexend"/>
              </a:rPr>
              <a:t>(N-N) </a:t>
            </a:r>
            <a:r>
              <a:rPr lang="en-US" sz="3600" dirty="0">
                <a:latin typeface="Lexend"/>
              </a:rPr>
              <a:t>relationships 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Preserves custom-code that you write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Master-child tables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Regenerates already generated pages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Unit tests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Input validations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Filtering</a:t>
            </a: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Lexend"/>
              </a:rPr>
              <a:t>Excel export</a:t>
            </a:r>
            <a:endParaRPr lang="en-US" sz="3200" dirty="0">
              <a:latin typeface="Lexe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18C1F-8C87-456C-BE20-C2593C6C25BC}"/>
              </a:ext>
            </a:extLst>
          </p:cNvPr>
          <p:cNvSpPr txBox="1"/>
          <p:nvPr/>
        </p:nvSpPr>
        <p:spPr>
          <a:xfrm>
            <a:off x="280178" y="2369236"/>
            <a:ext cx="549894" cy="3330464"/>
          </a:xfrm>
          <a:prstGeom prst="rect">
            <a:avLst/>
          </a:prstGeom>
          <a:noFill/>
        </p:spPr>
        <p:txBody>
          <a:bodyPr vert="wordArtVert" wrap="none" tIns="0" anchor="ctr" anchorCtr="0">
            <a:normAutofit/>
          </a:bodyPr>
          <a:lstStyle/>
          <a:p>
            <a:r>
              <a:rPr lang="en-US" sz="2000" b="1" kern="6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"/>
              </a:rPr>
              <a:t>CRUD</a:t>
            </a:r>
            <a:endParaRPr lang="en-US" sz="2000" b="1" kern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F897C2D-24D3-4E53-B67C-E85CD8B24E21}"/>
              </a:ext>
            </a:extLst>
          </p:cNvPr>
          <p:cNvSpPr/>
          <p:nvPr/>
        </p:nvSpPr>
        <p:spPr>
          <a:xfrm>
            <a:off x="918576" y="1748468"/>
            <a:ext cx="694324" cy="4487232"/>
          </a:xfrm>
          <a:prstGeom prst="leftBrace">
            <a:avLst>
              <a:gd name="adj1" fmla="val 23078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F8995-86B3-4D58-AD6C-432F44E7F52B}"/>
              </a:ext>
            </a:extLst>
          </p:cNvPr>
          <p:cNvSpPr txBox="1"/>
          <p:nvPr/>
        </p:nvSpPr>
        <p:spPr>
          <a:xfrm>
            <a:off x="280178" y="4034468"/>
            <a:ext cx="549894" cy="3330464"/>
          </a:xfrm>
          <a:prstGeom prst="rect">
            <a:avLst/>
          </a:prstGeom>
          <a:noFill/>
        </p:spPr>
        <p:txBody>
          <a:bodyPr vert="wordArtVert" wrap="none" tIns="0" anchor="ctr" anchorCtr="0">
            <a:normAutofit/>
          </a:bodyPr>
          <a:lstStyle/>
          <a:p>
            <a:r>
              <a:rPr lang="en-US" sz="2000" b="1" kern="600" dirty="0">
                <a:solidFill>
                  <a:schemeClr val="tx1">
                    <a:lumMod val="50000"/>
                    <a:lumOff val="50000"/>
                  </a:schemeClr>
                </a:solidFill>
                <a:latin typeface="Lexend"/>
              </a:rPr>
              <a:t>PAGE</a:t>
            </a:r>
            <a:endParaRPr lang="en-US" sz="2000" b="1" kern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3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689990" y="484950"/>
            <a:ext cx="1122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Lexend"/>
              </a:rPr>
              <a:t>How Suite speeds up software development?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79FCE-E9AC-481E-947B-585D52FEA9A8}"/>
              </a:ext>
            </a:extLst>
          </p:cNvPr>
          <p:cNvSpPr txBox="1"/>
          <p:nvPr/>
        </p:nvSpPr>
        <p:spPr>
          <a:xfrm>
            <a:off x="689990" y="2028616"/>
            <a:ext cx="112215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400" dirty="0">
                <a:latin typeface="Lexend"/>
              </a:rPr>
              <a:t>Creates new ABP projects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400" dirty="0">
                <a:latin typeface="Lexend"/>
              </a:rPr>
              <a:t>Loads entity from an existing database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400" dirty="0">
                <a:latin typeface="Lexend"/>
              </a:rPr>
              <a:t>Downloads the source-code of ABP modules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4400" dirty="0">
                <a:latin typeface="Lexend"/>
              </a:rPr>
              <a:t>Updates NuGet and NPM packages</a:t>
            </a:r>
          </a:p>
        </p:txBody>
      </p:sp>
    </p:spTree>
    <p:extLst>
      <p:ext uri="{BB962C8B-B14F-4D97-AF65-F5344CB8AC3E}">
        <p14:creationId xmlns:p14="http://schemas.microsoft.com/office/powerpoint/2010/main" val="38165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689990" y="484950"/>
            <a:ext cx="1122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Lexend"/>
              </a:rPr>
              <a:t>What’s next with Suite?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79FCE-E9AC-481E-947B-585D52FEA9A8}"/>
              </a:ext>
            </a:extLst>
          </p:cNvPr>
          <p:cNvSpPr txBox="1"/>
          <p:nvPr/>
        </p:nvSpPr>
        <p:spPr>
          <a:xfrm>
            <a:off x="689990" y="1479910"/>
            <a:ext cx="104729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File/Image as a property type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View-only modal/page for an entity 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Allow Aggregate Roots to show in a master-child table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Extra Properties on CRUD Page generation</a:t>
            </a:r>
          </a:p>
          <a:p>
            <a:pPr marL="571500" indent="-57150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Lexend"/>
              </a:rPr>
              <a:t>Configurable page size</a:t>
            </a:r>
          </a:p>
          <a:p>
            <a:pPr marL="571500" indent="-57150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Lexend"/>
              </a:rPr>
              <a:t>Custom Form Layouts (</a:t>
            </a: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multiple tabs, multiple columns, wizard)</a:t>
            </a:r>
            <a:endParaRPr lang="en-US" sz="3600" b="1" i="0" dirty="0">
              <a:solidFill>
                <a:srgbClr val="1F2328"/>
              </a:solidFill>
              <a:effectLst/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63858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689990" y="484950"/>
            <a:ext cx="1122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Lexend"/>
              </a:rPr>
              <a:t>What’s next with Suite?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79FCE-E9AC-481E-947B-585D52FEA9A8}"/>
              </a:ext>
            </a:extLst>
          </p:cNvPr>
          <p:cNvSpPr txBox="1"/>
          <p:nvPr/>
        </p:nvSpPr>
        <p:spPr>
          <a:xfrm>
            <a:off x="689990" y="1565254"/>
            <a:ext cx="104729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Allow to create PAGE instead of MODAL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Optional INSERT/UPDATE/DELETE operations on CRUD page generation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Support </a:t>
            </a:r>
            <a:r>
              <a:rPr lang="en-US" sz="3600" dirty="0">
                <a:solidFill>
                  <a:srgbClr val="1F232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DateOnly</a:t>
            </a: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 and </a:t>
            </a:r>
            <a:r>
              <a:rPr lang="en-US" sz="36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TimeOnly</a:t>
            </a: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 types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Allow to inherit from an existing entity class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Import data from Excel</a:t>
            </a:r>
            <a:r>
              <a:rPr lang="en-US" sz="3600" dirty="0">
                <a:solidFill>
                  <a:srgbClr val="1F2328"/>
                </a:solidFill>
                <a:latin typeface="Lexend"/>
              </a:rPr>
              <a:t> or </a:t>
            </a: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CSV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PDF export support</a:t>
            </a:r>
          </a:p>
          <a:p>
            <a:pPr marL="571500" indent="-5715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1F2328"/>
                </a:solidFill>
                <a:effectLst/>
                <a:latin typeface="Lexend"/>
              </a:rPr>
              <a:t>View an entity audit history</a:t>
            </a:r>
          </a:p>
        </p:txBody>
      </p:sp>
    </p:spTree>
    <p:extLst>
      <p:ext uri="{BB962C8B-B14F-4D97-AF65-F5344CB8AC3E}">
        <p14:creationId xmlns:p14="http://schemas.microsoft.com/office/powerpoint/2010/main" val="353401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573024" y="3013501"/>
            <a:ext cx="1308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Lexend"/>
                <a:hlinkClick r:id="rId4"/>
              </a:rPr>
              <a:t>https://support.abp.io/QA/Questions/6529</a:t>
            </a:r>
            <a:endParaRPr lang="en-US" sz="4800" b="1" dirty="0">
              <a:effectLst/>
              <a:latin typeface="Lexend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4A3B9D7-7813-46A6-9A30-3CA54D33D63F}"/>
              </a:ext>
            </a:extLst>
          </p:cNvPr>
          <p:cNvSpPr txBox="1"/>
          <p:nvPr/>
        </p:nvSpPr>
        <p:spPr>
          <a:xfrm>
            <a:off x="573024" y="1911414"/>
            <a:ext cx="1122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Lexend"/>
              </a:rPr>
              <a:t>Write your feature requests at 👇</a:t>
            </a:r>
          </a:p>
        </p:txBody>
      </p:sp>
    </p:spTree>
    <p:extLst>
      <p:ext uri="{BB962C8B-B14F-4D97-AF65-F5344CB8AC3E}">
        <p14:creationId xmlns:p14="http://schemas.microsoft.com/office/powerpoint/2010/main" val="381620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742</Words>
  <Application>Microsoft Office PowerPoint</Application>
  <PresentationFormat>Widescreen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Euclid Circular B</vt:lpstr>
      <vt:lpstr>Lexend</vt:lpstr>
      <vt:lpstr>Poppins</vt:lpstr>
      <vt:lpstr>Söhne</vt:lpstr>
      <vt:lpstr>Wingdings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Alper Ebiçoğlu</cp:lastModifiedBy>
  <cp:revision>335</cp:revision>
  <dcterms:created xsi:type="dcterms:W3CDTF">2023-08-29T10:33:10Z</dcterms:created>
  <dcterms:modified xsi:type="dcterms:W3CDTF">2024-01-18T17:33:40Z</dcterms:modified>
</cp:coreProperties>
</file>