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68" r:id="rId4"/>
    <p:sldId id="303" r:id="rId5"/>
    <p:sldId id="308" r:id="rId6"/>
    <p:sldId id="307" r:id="rId7"/>
    <p:sldId id="306" r:id="rId8"/>
    <p:sldId id="305" r:id="rId9"/>
    <p:sldId id="278" r:id="rId10"/>
    <p:sldId id="270" r:id="rId11"/>
    <p:sldId id="273" r:id="rId12"/>
    <p:sldId id="274" r:id="rId13"/>
    <p:sldId id="275" r:id="rId14"/>
    <p:sldId id="295" r:id="rId15"/>
    <p:sldId id="264" r:id="rId16"/>
    <p:sldId id="271" r:id="rId17"/>
    <p:sldId id="279" r:id="rId18"/>
    <p:sldId id="280" r:id="rId19"/>
    <p:sldId id="281" r:id="rId20"/>
    <p:sldId id="300" r:id="rId21"/>
    <p:sldId id="301" r:id="rId22"/>
    <p:sldId id="282" r:id="rId23"/>
    <p:sldId id="296" r:id="rId24"/>
    <p:sldId id="283" r:id="rId25"/>
    <p:sldId id="284" r:id="rId26"/>
    <p:sldId id="299"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per Ebiçoğlu" initials="AE" lastIdx="1" clrIdx="0">
    <p:extLst>
      <p:ext uri="{19B8F6BF-5375-455C-9EA6-DF929625EA0E}">
        <p15:presenceInfo xmlns:p15="http://schemas.microsoft.com/office/powerpoint/2012/main" userId="6aaaec9fa86781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013C"/>
    <a:srgbClr val="AE93AB"/>
    <a:srgbClr val="900139"/>
    <a:srgbClr val="D4C6D2"/>
    <a:srgbClr val="F5F5F5"/>
    <a:srgbClr val="CD93AA"/>
    <a:srgbClr val="B9A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72099" autoAdjust="0"/>
  </p:normalViewPr>
  <p:slideViewPr>
    <p:cSldViewPr snapToGrid="0" showGuides="1">
      <p:cViewPr>
        <p:scale>
          <a:sx n="75" d="100"/>
          <a:sy n="75" d="100"/>
        </p:scale>
        <p:origin x="1806" y="132"/>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2T14:43:25.653"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1E85F-EB52-48F1-9AE6-34703F559740}"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67CE0-A7AA-477D-BF60-AEDE7DA9A7F6}" type="slidenum">
              <a:rPr lang="en-US" smtClean="0"/>
              <a:t>‹#›</a:t>
            </a:fld>
            <a:endParaRPr lang="en-US"/>
          </a:p>
        </p:txBody>
      </p:sp>
    </p:spTree>
    <p:extLst>
      <p:ext uri="{BB962C8B-B14F-4D97-AF65-F5344CB8AC3E}">
        <p14:creationId xmlns:p14="http://schemas.microsoft.com/office/powerpoint/2010/main" val="74576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etbootstrap.com/docs/5.0/migr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abp.io/en/abp/5.0/Migration-Guides/Upgrading-Startup-Templat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abp.io/en/abp/latest/Timing#clock-options" TargetMode="External"/><Relationship Id="rId7" Type="http://schemas.openxmlformats.org/officeDocument/2006/relationships/hyperlink" Target="https://github.com/abpframework/abp/issues/8887"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github.com/abpframework/abp/issues/9897" TargetMode="External"/><Relationship Id="rId5" Type="http://schemas.openxmlformats.org/officeDocument/2006/relationships/hyperlink" Target="https://github.com/abpframework/abp/issues/9896" TargetMode="External"/><Relationship Id="rId4" Type="http://schemas.openxmlformats.org/officeDocument/2006/relationships/hyperlink" Target="https://mongodb.github.io/mongo-csharp-driver/2.13/reference/bson/mapping/#datetime-serialization-option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abp.io/en/abp/latest/Migration-Guides/Abp-4_2#irepository-getqueryableasync"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github.com/abpframework/abp/pull/9180" TargetMode="External"/><Relationship Id="rId5" Type="http://schemas.openxmlformats.org/officeDocument/2006/relationships/hyperlink" Target="https://github.com/abpframework/abp/pull/9940" TargetMode="External"/><Relationship Id="rId4" Type="http://schemas.openxmlformats.org/officeDocument/2006/relationships/hyperlink" Target="https://github.com/abpframework/abp/pull/9549"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abp.io/en/abp/5.0/Migration-Guides/Abp-5_0-Angular"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abp.io/en/abp/5.0/Migration-Guides/Abp-5-0-Blazor" TargetMode="External"/><Relationship Id="rId4" Type="http://schemas.openxmlformats.org/officeDocument/2006/relationships/hyperlink" Target="https://docs.abp.io/en/abp/5.0/Migration-Guides/Abp-5-0-MVC"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codelib.app/gojazz-abp-framework-theme-in-asp-net-core-5-x-x-razor-pag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realLiangshiwei/Lsw.Abp.AspNetCore.Mvc.UI.Theme.Stisl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mailto:hr@volosoft.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a:t>
            </a:r>
          </a:p>
          <a:p>
            <a:r>
              <a:rPr lang="en-US" dirty="0"/>
              <a:t>Welcome to the ABP Community Talks, the very first meeting!</a:t>
            </a:r>
          </a:p>
          <a:p>
            <a:endParaRPr lang="en-US" dirty="0"/>
          </a:p>
          <a:p>
            <a:r>
              <a:rPr lang="en-US" dirty="0"/>
              <a:t>I’m Alper, from the ABP development team, </a:t>
            </a:r>
          </a:p>
          <a:p>
            <a:r>
              <a:rPr lang="en-US" dirty="0"/>
              <a:t>And today, we will talk about brand new staff at ABP 5.</a:t>
            </a:r>
          </a:p>
          <a:p>
            <a:r>
              <a:rPr lang="en-US" dirty="0"/>
              <a:t>We are excited to give some insights about the ABP Framework and tell you about what we are up to.</a:t>
            </a:r>
          </a:p>
          <a:p>
            <a:endParaRPr lang="en-US" dirty="0"/>
          </a:p>
          <a:p>
            <a:r>
              <a:rPr lang="en-US" dirty="0"/>
              <a:t>This is our first online meet up and if we get enough attraction we're planning to move this on with the next episodes.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planning this session to make it for 1,5 hour and I hope you will enjoy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a:t>
            </a:fld>
            <a:endParaRPr lang="en-US" dirty="0"/>
          </a:p>
        </p:txBody>
      </p:sp>
    </p:spTree>
    <p:extLst>
      <p:ext uri="{BB962C8B-B14F-4D97-AF65-F5344CB8AC3E}">
        <p14:creationId xmlns:p14="http://schemas.microsoft.com/office/powerpoint/2010/main" val="1296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If you are planning to migrate from ABP 4 to 5 there are some changes, I will briefly tell you about them.</a:t>
            </a:r>
          </a:p>
          <a:p>
            <a:r>
              <a:rPr lang="en-US" sz="1200" b="1" dirty="0"/>
              <a:t>First of all with .NET 6 upgrade, you need to install the latest Visual Studio 2022 (twenty-twenty two) or </a:t>
            </a:r>
            <a:r>
              <a:rPr lang="en-US" b="1" i="0" dirty="0"/>
              <a:t>Rider 2021.3 (twenty-twenty one point three)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Bootstrap 5</a:t>
            </a:r>
          </a:p>
          <a:p>
            <a:endParaRPr lang="en-US" dirty="0"/>
          </a:p>
          <a:p>
            <a:r>
              <a:rPr lang="en-US" dirty="0"/>
              <a:t>As you may know Bootstrap 5 the stable version has been released on </a:t>
            </a:r>
            <a:r>
              <a:rPr lang="en-US" b="1" i="0" dirty="0">
                <a:solidFill>
                  <a:srgbClr val="111111"/>
                </a:solidFill>
                <a:effectLst/>
                <a:latin typeface="Roboto" panose="02000000000000000000" pitchFamily="2" charset="0"/>
              </a:rPr>
              <a:t>May 5.</a:t>
            </a:r>
          </a:p>
          <a:p>
            <a:r>
              <a:rPr lang="en-US" dirty="0"/>
              <a:t>In this new version, there are some breaking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F4F4F"/>
                </a:solidFill>
                <a:effectLst/>
                <a:latin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A3A3A"/>
                </a:solidFill>
                <a:effectLst/>
                <a:latin typeface="Roboto" panose="02000000000000000000" pitchFamily="2" charset="0"/>
              </a:rPr>
              <a:t> As a major change from the previous versions, jQuery is no longer a dependency of Bootstrap</a:t>
            </a:r>
            <a:endParaRPr lang="en-US" b="0" i="0" dirty="0">
              <a:solidFill>
                <a:srgbClr val="4F4F4F"/>
              </a:solidFill>
              <a:effectLst/>
              <a:latin typeface="Roboto" panose="02000000000000000000" pitchFamily="2" charset="0"/>
            </a:endParaRPr>
          </a:p>
          <a:p>
            <a:pPr algn="l">
              <a:buFont typeface="Arial" panose="020B0604020202020204" pitchFamily="34" charset="0"/>
              <a:buChar char="•"/>
            </a:pPr>
            <a:r>
              <a:rPr lang="en-US" b="0" i="0" dirty="0">
                <a:solidFill>
                  <a:srgbClr val="4F4F4F"/>
                </a:solidFill>
                <a:effectLst/>
                <a:latin typeface="Roboto" panose="02000000000000000000" pitchFamily="2" charset="0"/>
              </a:rPr>
              <a:t> RTL support has been added</a:t>
            </a:r>
          </a:p>
          <a:p>
            <a:pPr algn="l">
              <a:buFont typeface="Arial" panose="020B0604020202020204" pitchFamily="34" charset="0"/>
              <a:buChar char="•"/>
            </a:pPr>
            <a:r>
              <a:rPr lang="en-US" b="0" i="0" dirty="0">
                <a:solidFill>
                  <a:srgbClr val="4F4F4F"/>
                </a:solidFill>
                <a:effectLst/>
                <a:latin typeface="Roboto" panose="02000000000000000000" pitchFamily="2" charset="0"/>
              </a:rPr>
              <a:t> Internet Explorer 10 and 11 support dropped</a:t>
            </a:r>
          </a:p>
          <a:p>
            <a:pPr algn="l">
              <a:buFont typeface="Arial" panose="020B0604020202020204" pitchFamily="34" charset="0"/>
              <a:buChar char="•"/>
            </a:pPr>
            <a:r>
              <a:rPr lang="en-US" b="0" i="0" dirty="0">
                <a:solidFill>
                  <a:srgbClr val="4F4F4F"/>
                </a:solidFill>
                <a:effectLst/>
                <a:latin typeface="Roboto" panose="02000000000000000000" pitchFamily="2" charset="0"/>
              </a:rPr>
              <a:t> New responsive font came</a:t>
            </a:r>
          </a:p>
          <a:p>
            <a:pPr algn="l">
              <a:buFont typeface="Arial" panose="020B0604020202020204" pitchFamily="34" charset="0"/>
              <a:buChar char="•"/>
            </a:pPr>
            <a:r>
              <a:rPr lang="en-US" b="0" i="0" dirty="0">
                <a:solidFill>
                  <a:srgbClr val="4F4F4F"/>
                </a:solidFill>
                <a:effectLst/>
                <a:latin typeface="Roboto" panose="02000000000000000000" pitchFamily="2" charset="0"/>
              </a:rPr>
              <a:t> And the package is lighter now</a:t>
            </a:r>
          </a:p>
          <a:p>
            <a:pPr algn="l">
              <a:buFont typeface="Arial" panose="020B0604020202020204" pitchFamily="34" charset="0"/>
              <a:buChar char="•"/>
            </a:pPr>
            <a:r>
              <a:rPr lang="en-US" b="0" i="0" dirty="0">
                <a:solidFill>
                  <a:srgbClr val="4F4F4F"/>
                </a:solidFill>
                <a:effectLst/>
                <a:latin typeface="Roboto" panose="02000000000000000000" pitchFamily="2" charset="0"/>
              </a:rPr>
              <a:t> There are new APIs are available</a:t>
            </a:r>
          </a:p>
          <a:p>
            <a:endParaRPr lang="en-US" dirty="0"/>
          </a:p>
          <a:p>
            <a:r>
              <a:rPr lang="en-US" b="0" i="0" dirty="0">
                <a:solidFill>
                  <a:srgbClr val="3A3A3A"/>
                </a:solidFill>
                <a:effectLst/>
                <a:latin typeface="Roboto" panose="02000000000000000000" pitchFamily="2" charset="0"/>
              </a:rPr>
              <a:t>Also some classes are dropped. There are replacements or ways to achieve the same result. Like </a:t>
            </a:r>
            <a:r>
              <a:rPr lang="en-US" dirty="0"/>
              <a:t>data-*</a:t>
            </a:r>
            <a:r>
              <a:rPr lang="en-US" b="0" i="0" dirty="0">
                <a:solidFill>
                  <a:srgbClr val="3A3A3A"/>
                </a:solidFill>
                <a:effectLst/>
                <a:latin typeface="Roboto" panose="02000000000000000000" pitchFamily="2" charset="0"/>
              </a:rPr>
              <a:t> attributes transformed to </a:t>
            </a:r>
            <a:r>
              <a:rPr lang="en-US" dirty="0"/>
              <a:t>data-bs-*</a:t>
            </a:r>
            <a:r>
              <a:rPr lang="en-US" b="0" i="0" dirty="0">
                <a:solidFill>
                  <a:srgbClr val="3A3A3A"/>
                </a:solidFill>
                <a:effectLst/>
                <a:latin typeface="Roboto" panose="02000000000000000000" pitchFamily="2" charset="0"/>
              </a:rPr>
              <a:t>..</a:t>
            </a:r>
          </a:p>
          <a:p>
            <a:endParaRPr lang="en-US" b="0" i="0" dirty="0">
              <a:solidFill>
                <a:srgbClr val="3A3A3A"/>
              </a:solidFill>
              <a:effectLst/>
              <a:latin typeface="Roboto" panose="02000000000000000000" pitchFamily="2" charset="0"/>
            </a:endParaRPr>
          </a:p>
          <a:p>
            <a:r>
              <a:rPr lang="en-US" b="0" i="0" dirty="0">
                <a:solidFill>
                  <a:srgbClr val="3A3A3A"/>
                </a:solidFill>
                <a:effectLst/>
                <a:latin typeface="Roboto" panose="02000000000000000000" pitchFamily="2" charset="0"/>
              </a:rPr>
              <a:t>In the new ABP templates we have applied these changes and successfully migrated to Bootstrap 5.</a:t>
            </a:r>
          </a:p>
          <a:p>
            <a:r>
              <a:rPr lang="en-US" dirty="0"/>
              <a:t>Check out the Bootstrap’s blog post for more information.</a:t>
            </a:r>
          </a:p>
          <a:p>
            <a:endParaRPr lang="en-US" dirty="0"/>
          </a:p>
          <a:p>
            <a:r>
              <a:rPr lang="en-US" dirty="0"/>
              <a:t>ABP 5.0 uses the Bootstrap 5 as the fundamental HTML/CSS framework. We've migrated all the UI themes, tag helpers, UI components and the pages of the pre-built application modules. You may need to update your own pages by following the </a:t>
            </a:r>
            <a:r>
              <a:rPr lang="en-US" dirty="0">
                <a:hlinkClick r:id="rId3"/>
              </a:rPr>
              <a:t>Bootstrap's migration guide</a:t>
            </a:r>
            <a:r>
              <a:rPr lang="en-US" dirty="0"/>
              <a:t>.</a:t>
            </a:r>
          </a:p>
          <a:p>
            <a:endParaRPr lang="en-US" dirty="0"/>
          </a:p>
          <a:p>
            <a:r>
              <a:rPr lang="en-US" b="1" dirty="0"/>
              <a:t>Startup Template Changes</a:t>
            </a:r>
          </a:p>
          <a:p>
            <a:r>
              <a:rPr lang="en-US" dirty="0"/>
              <a:t>The startup template has changed. You don't need to apply all the changes, but it is strongly suggested to follow </a:t>
            </a:r>
            <a:r>
              <a:rPr lang="en-US" dirty="0">
                <a:hlinkClick r:id="rId4"/>
              </a:rPr>
              <a:t>this guide</a:t>
            </a:r>
            <a:r>
              <a:rPr lang="en-US" dirty="0"/>
              <a:t> and make the necessary changes for your solution.</a:t>
            </a:r>
          </a:p>
          <a:p>
            <a:endParaRPr lang="en-US" dirty="0"/>
          </a:p>
          <a:p>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10</a:t>
            </a:fld>
            <a:endParaRPr lang="en-US"/>
          </a:p>
        </p:txBody>
      </p:sp>
    </p:spTree>
    <p:extLst>
      <p:ext uri="{BB962C8B-B14F-4D97-AF65-F5344CB8AC3E}">
        <p14:creationId xmlns:p14="http://schemas.microsoft.com/office/powerpoint/2010/main" val="141227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MONGODB</a:t>
            </a:r>
          </a:p>
          <a:p>
            <a:r>
              <a:rPr lang="en-US" dirty="0"/>
              <a:t>ABP Framework will serialize the datetime based on </a:t>
            </a:r>
            <a:r>
              <a:rPr lang="en-US" dirty="0" err="1">
                <a:hlinkClick r:id="rId3"/>
              </a:rPr>
              <a:t>AbpClockOptions</a:t>
            </a:r>
            <a:r>
              <a:rPr lang="en-US" dirty="0"/>
              <a:t> starting from ABP v5.0. It was saving </a:t>
            </a:r>
            <a:r>
              <a:rPr lang="en-US" dirty="0" err="1"/>
              <a:t>DateTime</a:t>
            </a:r>
            <a:r>
              <a:rPr lang="en-US" dirty="0"/>
              <a:t> values as UTC in MongoDB. Check out </a:t>
            </a:r>
            <a:r>
              <a:rPr lang="en-US" dirty="0">
                <a:hlinkClick r:id="rId4"/>
              </a:rPr>
              <a:t>MongoDB Datetime Serialization Options</a:t>
            </a:r>
            <a:r>
              <a:rPr lang="en-US" dirty="0"/>
              <a:t>.</a:t>
            </a:r>
          </a:p>
          <a:p>
            <a:r>
              <a:rPr lang="en-US" dirty="0"/>
              <a:t>If you want to revert back this feature, set </a:t>
            </a:r>
            <a:r>
              <a:rPr lang="en-US" dirty="0" err="1"/>
              <a:t>UseAbpClockHandleDateTime</a:t>
            </a:r>
            <a:r>
              <a:rPr lang="en-US" dirty="0"/>
              <a:t> to false in </a:t>
            </a:r>
            <a:r>
              <a:rPr lang="en-US" dirty="0" err="1"/>
              <a:t>AbpMongoDbOptions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Publishing Auto-Events in the Same Unit of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Local and distributed auto-events are handled in the same unit of work now. That means the event handles are executed in the same database transaction and they can rollback the transaction if they throw any exception. The new behavior may affect your previous assumptions. See </a:t>
            </a:r>
            <a:r>
              <a:rPr lang="en-US" dirty="0">
                <a:hlinkClick r:id="rId5"/>
              </a:rPr>
              <a:t>#9896</a:t>
            </a:r>
            <a:r>
              <a:rPr lang="en-US" dirty="0"/>
              <a:t> for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Deprecated </a:t>
            </a:r>
            <a:r>
              <a:rPr lang="en-US" b="1" dirty="0" err="1"/>
              <a:t>EntityCreatingEventData</a:t>
            </a:r>
            <a:r>
              <a:rPr lang="en-US" b="1" dirty="0"/>
              <a:t>, </a:t>
            </a:r>
            <a:r>
              <a:rPr lang="en-US" b="1" dirty="0" err="1"/>
              <a:t>EntityUpdatingEventData</a:t>
            </a:r>
            <a:r>
              <a:rPr lang="en-US" b="1" dirty="0"/>
              <a:t>, </a:t>
            </a:r>
            <a:r>
              <a:rPr lang="en-US" b="1" dirty="0" err="1"/>
              <a:t>EntityDeletingEventData</a:t>
            </a:r>
            <a:r>
              <a:rPr lang="en-US" b="1" dirty="0"/>
              <a:t> and </a:t>
            </a:r>
            <a:r>
              <a:rPr lang="en-US" b="1" dirty="0" err="1"/>
              <a:t>EntityChangingEventData</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side effect of the previous change, </a:t>
            </a:r>
            <a:r>
              <a:rPr lang="en-US" dirty="0" err="1"/>
              <a:t>EntityCreatingEventData</a:t>
            </a:r>
            <a:r>
              <a:rPr lang="en-US" dirty="0"/>
              <a:t>, </a:t>
            </a:r>
            <a:r>
              <a:rPr lang="en-US" dirty="0" err="1"/>
              <a:t>EntityUpdatingEventData</a:t>
            </a:r>
            <a:r>
              <a:rPr lang="en-US" dirty="0"/>
              <a:t>, </a:t>
            </a:r>
            <a:r>
              <a:rPr lang="en-US" dirty="0" err="1"/>
              <a:t>EntityDeletingEventData</a:t>
            </a:r>
            <a:r>
              <a:rPr lang="en-US" dirty="0"/>
              <a:t> and </a:t>
            </a:r>
            <a:r>
              <a:rPr lang="en-US" dirty="0" err="1"/>
              <a:t>EntityChangingEventData</a:t>
            </a:r>
            <a:r>
              <a:rPr lang="en-US" dirty="0"/>
              <a:t> is not necessary now, because </a:t>
            </a:r>
            <a:r>
              <a:rPr lang="en-US" dirty="0" err="1"/>
              <a:t>EntityCreatedEventData</a:t>
            </a:r>
            <a:r>
              <a:rPr lang="en-US" dirty="0"/>
              <a:t>, </a:t>
            </a:r>
            <a:r>
              <a:rPr lang="en-US" dirty="0" err="1"/>
              <a:t>EntityUpdatedEventData</a:t>
            </a:r>
            <a:r>
              <a:rPr lang="en-US" dirty="0"/>
              <a:t>, </a:t>
            </a:r>
            <a:r>
              <a:rPr lang="en-US" dirty="0" err="1"/>
              <a:t>EntityDeletedEventData</a:t>
            </a:r>
            <a:r>
              <a:rPr lang="en-US" dirty="0"/>
              <a:t> and </a:t>
            </a:r>
            <a:r>
              <a:rPr lang="en-US" dirty="0" err="1"/>
              <a:t>EntityChangedEventData</a:t>
            </a:r>
            <a:r>
              <a:rPr lang="en-US" dirty="0"/>
              <a:t> is already taken into the current unit of work. Please switch to </a:t>
            </a:r>
            <a:r>
              <a:rPr lang="en-US" dirty="0" err="1"/>
              <a:t>EntityCreated</a:t>
            </a:r>
            <a:r>
              <a:rPr lang="en-US" dirty="0"/>
              <a:t> / Updated / Deleted / Changed </a:t>
            </a:r>
            <a:r>
              <a:rPr lang="en-US" dirty="0" err="1"/>
              <a:t>EventData</a:t>
            </a:r>
            <a:r>
              <a:rPr lang="en-US" dirty="0"/>
              <a:t> if you've used the deprecated events. See </a:t>
            </a:r>
            <a:r>
              <a:rPr lang="en-US" dirty="0">
                <a:hlinkClick r:id="rId6"/>
              </a:rPr>
              <a:t>#9897</a:t>
            </a:r>
            <a:r>
              <a:rPr lang="en-US" dirty="0"/>
              <a:t> to learn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Removed </a:t>
            </a:r>
            <a:r>
              <a:rPr lang="en-US" b="1" dirty="0" err="1"/>
              <a:t>ModelBuilderConfigurationOptions</a:t>
            </a:r>
            <a:r>
              <a:rPr lang="en-US" b="1" dirty="0"/>
              <a:t> classes</a:t>
            </a:r>
          </a:p>
          <a:p>
            <a:r>
              <a:rPr lang="en-US" dirty="0"/>
              <a:t>If you've used these classes, please remove their usages and use the static properties to customize the module's database mappings. See </a:t>
            </a:r>
            <a:r>
              <a:rPr lang="en-US" dirty="0">
                <a:hlinkClick r:id="rId7"/>
              </a:rPr>
              <a:t>#8887</a:t>
            </a:r>
            <a:r>
              <a:rPr lang="en-US" dirty="0"/>
              <a:t> for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11</a:t>
            </a:fld>
            <a:endParaRPr lang="en-US"/>
          </a:p>
        </p:txBody>
      </p:sp>
    </p:spTree>
    <p:extLst>
      <p:ext uri="{BB962C8B-B14F-4D97-AF65-F5344CB8AC3E}">
        <p14:creationId xmlns:p14="http://schemas.microsoft.com/office/powerpoint/2010/main" val="1815499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Removed Obsolete APIs</a:t>
            </a:r>
          </a:p>
          <a:p>
            <a:pPr>
              <a:buFont typeface="Arial" panose="020B0604020202020204" pitchFamily="34" charset="0"/>
              <a:buChar char="•"/>
            </a:pPr>
            <a:r>
              <a:rPr lang="en-US" dirty="0"/>
              <a:t> IRepository doesn't inherit from </a:t>
            </a:r>
            <a:r>
              <a:rPr lang="en-US" dirty="0" err="1"/>
              <a:t>IQueryable</a:t>
            </a:r>
            <a:r>
              <a:rPr lang="en-US" dirty="0"/>
              <a:t> anymore. It was </a:t>
            </a:r>
            <a:r>
              <a:rPr lang="en-US" dirty="0">
                <a:hlinkClick r:id="rId3"/>
              </a:rPr>
              <a:t>made obsolete in 4.2</a:t>
            </a:r>
            <a:r>
              <a:rPr lang="en-US" dirty="0"/>
              <a:t>.</a:t>
            </a:r>
          </a:p>
          <a:p>
            <a:r>
              <a:rPr lang="en-US" b="1" dirty="0"/>
              <a:t>Automatically Setting the TenantId for New Entities</a:t>
            </a:r>
          </a:p>
          <a:p>
            <a:r>
              <a:rPr lang="en-US" dirty="0"/>
              <a:t>Beginning from the version 5.0, ABP automatically sets the TenantId for you when you create a new entity object (that implements the IMultiTenant interface). It is done in the constructor of the base Entity class (all other base entity and aggregate root classes are derived from the Entity class). The TenantId is set from the current value of the </a:t>
            </a:r>
            <a:r>
              <a:rPr lang="en-US" dirty="0" err="1"/>
              <a:t>ICurrentTenant.Id</a:t>
            </a:r>
            <a:r>
              <a:rPr lang="en-US" dirty="0"/>
              <a:t> property.</a:t>
            </a:r>
          </a:p>
          <a:p>
            <a:r>
              <a:rPr lang="en-US" dirty="0"/>
              <a:t>This can be a breaking change in rare cases (for example, if you create host side entities from a tenant context and do not explicitly set host entity's TenantId to null).</a:t>
            </a:r>
          </a:p>
          <a:p>
            <a:r>
              <a:rPr lang="en-US" b="1" dirty="0"/>
              <a:t>Other Breaking Changes</a:t>
            </a:r>
          </a:p>
          <a:p>
            <a:pPr>
              <a:buFont typeface="Arial" panose="020B0604020202020204" pitchFamily="34" charset="0"/>
              <a:buChar char="•"/>
            </a:pPr>
            <a:r>
              <a:rPr lang="en-US" dirty="0">
                <a:hlinkClick r:id="rId4"/>
              </a:rPr>
              <a:t>#9549</a:t>
            </a:r>
            <a:r>
              <a:rPr lang="en-US" dirty="0"/>
              <a:t> </a:t>
            </a:r>
            <a:r>
              <a:rPr lang="en-US" dirty="0" err="1"/>
              <a:t>IObjectValidator</a:t>
            </a:r>
            <a:r>
              <a:rPr lang="en-US" dirty="0"/>
              <a:t> methods have been changed to asynchronous.</a:t>
            </a:r>
          </a:p>
          <a:p>
            <a:pPr>
              <a:buFont typeface="Arial" panose="020B0604020202020204" pitchFamily="34" charset="0"/>
              <a:buChar char="•"/>
            </a:pPr>
            <a:r>
              <a:rPr lang="en-US" dirty="0">
                <a:hlinkClick r:id="rId5"/>
              </a:rPr>
              <a:t>#9940</a:t>
            </a:r>
            <a:r>
              <a:rPr lang="en-US" dirty="0"/>
              <a:t> Use ASP NET Core's authentication scheme to handle </a:t>
            </a:r>
            <a:r>
              <a:rPr lang="en-US" dirty="0" err="1"/>
              <a:t>AbpAuthorizationException</a:t>
            </a:r>
            <a:r>
              <a:rPr lang="en-US" dirty="0"/>
              <a:t>.</a:t>
            </a:r>
          </a:p>
          <a:p>
            <a:pPr>
              <a:buFont typeface="Arial" panose="020B0604020202020204" pitchFamily="34" charset="0"/>
              <a:buChar char="•"/>
            </a:pPr>
            <a:r>
              <a:rPr lang="en-US" dirty="0">
                <a:hlinkClick r:id="rId6"/>
              </a:rPr>
              <a:t>#9180</a:t>
            </a:r>
            <a:r>
              <a:rPr lang="en-US" dirty="0"/>
              <a:t> Use </a:t>
            </a:r>
            <a:r>
              <a:rPr lang="en-US" dirty="0" err="1"/>
              <a:t>IRemoteContentStream</a:t>
            </a:r>
            <a:r>
              <a:rPr lang="en-US" dirty="0"/>
              <a:t> without form content headers.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12</a:t>
            </a:fld>
            <a:endParaRPr lang="en-US"/>
          </a:p>
        </p:txBody>
      </p:sp>
    </p:spTree>
    <p:extLst>
      <p:ext uri="{BB962C8B-B14F-4D97-AF65-F5344CB8AC3E}">
        <p14:creationId xmlns:p14="http://schemas.microsoft.com/office/powerpoint/2010/main" val="4145190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User Active/Passive</a:t>
            </a:r>
          </a:p>
          <a:p>
            <a:r>
              <a:rPr lang="en-US" dirty="0"/>
              <a:t>An </a:t>
            </a:r>
            <a:r>
              <a:rPr lang="en-US" i="1" dirty="0" err="1"/>
              <a:t>IsActive</a:t>
            </a:r>
            <a:r>
              <a:rPr lang="en-US" i="1" dirty="0"/>
              <a:t> &lt;bool&gt;</a:t>
            </a:r>
            <a:r>
              <a:rPr lang="en-US" dirty="0"/>
              <a:t> property is added to the </a:t>
            </a:r>
            <a:r>
              <a:rPr lang="en-US" i="1" dirty="0" err="1"/>
              <a:t>IdentityUser</a:t>
            </a:r>
            <a:r>
              <a:rPr lang="en-US" dirty="0"/>
              <a:t> entity. This flag will be checked during the authentication of the users. </a:t>
            </a:r>
          </a:p>
          <a:p>
            <a:endParaRPr lang="en-US" dirty="0"/>
          </a:p>
          <a:p>
            <a:r>
              <a:rPr lang="en-US" b="1" dirty="0"/>
              <a:t>EF Core </a:t>
            </a:r>
            <a:r>
              <a:rPr lang="en-US" dirty="0"/>
              <a:t>developers need to add a new database migration and update their databases.</a:t>
            </a:r>
          </a:p>
          <a:p>
            <a:r>
              <a:rPr lang="en-US" b="1" dirty="0"/>
              <a:t>After the database migration, set this property to true for the existing users: UPDATE </a:t>
            </a:r>
            <a:r>
              <a:rPr lang="en-US" b="1" dirty="0" err="1"/>
              <a:t>AbpUsers</a:t>
            </a:r>
            <a:r>
              <a:rPr lang="en-US" b="1" dirty="0"/>
              <a:t> SET </a:t>
            </a:r>
            <a:r>
              <a:rPr lang="en-US" b="1" dirty="0" err="1"/>
              <a:t>IsActive</a:t>
            </a:r>
            <a:r>
              <a:rPr lang="en-US" b="1" dirty="0"/>
              <a:t>=1</a:t>
            </a:r>
            <a:r>
              <a:rPr lang="en-US" dirty="0"/>
              <a:t>. Otherwise, none of the users can login to the application.</a:t>
            </a:r>
          </a:p>
          <a:p>
            <a:r>
              <a:rPr lang="en-US" dirty="0"/>
              <a:t>Alternatively, you can set </a:t>
            </a:r>
            <a:r>
              <a:rPr lang="en-US" dirty="0" err="1"/>
              <a:t>defaultValue</a:t>
            </a:r>
            <a:r>
              <a:rPr lang="en-US" dirty="0"/>
              <a:t> to true in the migration class (after adding the migration). This will add the column with true value for the existing records.</a:t>
            </a:r>
          </a:p>
          <a:p>
            <a:endParaRPr lang="en-US" dirty="0"/>
          </a:p>
          <a:p>
            <a:r>
              <a:rPr lang="en-US" b="1" dirty="0"/>
              <a:t>For MongoDB</a:t>
            </a:r>
            <a:r>
              <a:rPr lang="en-US" dirty="0"/>
              <a:t>, you need to update the </a:t>
            </a:r>
            <a:r>
              <a:rPr lang="en-US" dirty="0" err="1"/>
              <a:t>IsActive</a:t>
            </a:r>
            <a:r>
              <a:rPr lang="en-US" dirty="0"/>
              <a:t> field for the existing users in the database.</a:t>
            </a:r>
          </a:p>
          <a:p>
            <a:r>
              <a:rPr lang="en-US" dirty="0"/>
              <a:t>You can use following script in </a:t>
            </a:r>
            <a:r>
              <a:rPr lang="en-US" dirty="0" err="1"/>
              <a:t>MongoShell</a:t>
            </a:r>
            <a:r>
              <a:rPr lang="en-US" dirty="0"/>
              <a:t>:</a:t>
            </a:r>
          </a:p>
          <a:p>
            <a:r>
              <a:rPr lang="en-US" i="1" dirty="0" err="1"/>
              <a:t>db.AbpUsers.updateMany</a:t>
            </a:r>
            <a:r>
              <a:rPr lang="en-US" i="1" dirty="0"/>
              <a:t>({},{$set:{ </a:t>
            </a:r>
            <a:r>
              <a:rPr lang="en-US" i="1" dirty="0" err="1"/>
              <a:t>IsActive</a:t>
            </a:r>
            <a:r>
              <a:rPr lang="en-US" i="1" dirty="0"/>
              <a:t> : true }})</a:t>
            </a:r>
          </a:p>
        </p:txBody>
      </p:sp>
      <p:sp>
        <p:nvSpPr>
          <p:cNvPr id="4" name="Slide Number Placeholder 3"/>
          <p:cNvSpPr>
            <a:spLocks noGrp="1"/>
          </p:cNvSpPr>
          <p:nvPr>
            <p:ph type="sldNum" sz="quarter" idx="5"/>
          </p:nvPr>
        </p:nvSpPr>
        <p:spPr/>
        <p:txBody>
          <a:bodyPr/>
          <a:lstStyle/>
          <a:p>
            <a:fld id="{1C667CE0-A7AA-477D-BF60-AEDE7DA9A7F6}" type="slidenum">
              <a:rPr lang="en-US" smtClean="0"/>
              <a:t>13</a:t>
            </a:fld>
            <a:endParaRPr lang="en-US"/>
          </a:p>
        </p:txBody>
      </p:sp>
    </p:spTree>
    <p:extLst>
      <p:ext uri="{BB962C8B-B14F-4D97-AF65-F5344CB8AC3E}">
        <p14:creationId xmlns:p14="http://schemas.microsoft.com/office/powerpoint/2010/main" val="927971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UI Providers</a:t>
            </a:r>
          </a:p>
          <a:p>
            <a:pPr>
              <a:buFont typeface="Arial" panose="020B0604020202020204" pitchFamily="34" charset="0"/>
              <a:buChar char="•"/>
            </a:pPr>
            <a:r>
              <a:rPr lang="en-US" dirty="0">
                <a:hlinkClick r:id="rId3"/>
              </a:rPr>
              <a:t> Angular UI 4.x to 5.0 Migration Guide</a:t>
            </a:r>
            <a:r>
              <a:rPr lang="en-US" dirty="0"/>
              <a:t> </a:t>
            </a:r>
          </a:p>
          <a:p>
            <a:pPr>
              <a:buFont typeface="Arial" panose="020B0604020202020204" pitchFamily="34" charset="0"/>
              <a:buChar char="•"/>
            </a:pPr>
            <a:r>
              <a:rPr lang="en-US" dirty="0">
                <a:hlinkClick r:id="rId4"/>
              </a:rPr>
              <a:t> ASP.NET Core MVC / Razor Pages UI 4.x to 5.0 Migration Guide</a:t>
            </a:r>
            <a:endParaRPr lang="en-US" dirty="0"/>
          </a:p>
          <a:p>
            <a:pPr>
              <a:buFont typeface="Arial" panose="020B0604020202020204" pitchFamily="34" charset="0"/>
              <a:buChar char="•"/>
            </a:pPr>
            <a:r>
              <a:rPr lang="en-US" dirty="0">
                <a:hlinkClick r:id="rId5"/>
              </a:rPr>
              <a:t> Blazor UI 4.x to 5.0 Migration Guide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14</a:t>
            </a:fld>
            <a:endParaRPr lang="en-US"/>
          </a:p>
        </p:txBody>
      </p:sp>
    </p:spTree>
    <p:extLst>
      <p:ext uri="{BB962C8B-B14F-4D97-AF65-F5344CB8AC3E}">
        <p14:creationId xmlns:p14="http://schemas.microsoft.com/office/powerpoint/2010/main" val="206831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some news about us and I have got community links for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ask questions in the chat, after this session, I will jump in to those and then we’ll head over to Halil for the Question &amp; Answers section.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15</a:t>
            </a:fld>
            <a:endParaRPr lang="en-US"/>
          </a:p>
        </p:txBody>
      </p:sp>
    </p:spTree>
    <p:extLst>
      <p:ext uri="{BB962C8B-B14F-4D97-AF65-F5344CB8AC3E}">
        <p14:creationId xmlns:p14="http://schemas.microsoft.com/office/powerpoint/2010/main" val="1612860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really happy to be one of the sponsors of the .NET Foundation.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proud to support other open source projects by being a corporate sponsor.</a:t>
            </a:r>
          </a:p>
        </p:txBody>
      </p:sp>
      <p:sp>
        <p:nvSpPr>
          <p:cNvPr id="4" name="Slide Number Placeholder 3"/>
          <p:cNvSpPr>
            <a:spLocks noGrp="1"/>
          </p:cNvSpPr>
          <p:nvPr>
            <p:ph type="sldNum" sz="quarter" idx="5"/>
          </p:nvPr>
        </p:nvSpPr>
        <p:spPr/>
        <p:txBody>
          <a:bodyPr/>
          <a:lstStyle/>
          <a:p>
            <a:fld id="{1C667CE0-A7AA-477D-BF60-AEDE7DA9A7F6}" type="slidenum">
              <a:rPr lang="en-US" smtClean="0"/>
              <a:t>16</a:t>
            </a:fld>
            <a:endParaRPr lang="en-US"/>
          </a:p>
        </p:txBody>
      </p:sp>
    </p:spTree>
    <p:extLst>
      <p:ext uri="{BB962C8B-B14F-4D97-AF65-F5344CB8AC3E}">
        <p14:creationId xmlns:p14="http://schemas.microsoft.com/office/powerpoint/2010/main" val="4089708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thing I want to say is we knocked over 7 thousands stars on GitHub.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shows how fast our community is growing.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this to all our audience.</a:t>
            </a:r>
          </a:p>
        </p:txBody>
      </p:sp>
      <p:sp>
        <p:nvSpPr>
          <p:cNvPr id="4" name="Slide Number Placeholder 3"/>
          <p:cNvSpPr>
            <a:spLocks noGrp="1"/>
          </p:cNvSpPr>
          <p:nvPr>
            <p:ph type="sldNum" sz="quarter" idx="5"/>
          </p:nvPr>
        </p:nvSpPr>
        <p:spPr/>
        <p:txBody>
          <a:bodyPr/>
          <a:lstStyle/>
          <a:p>
            <a:fld id="{1C667CE0-A7AA-477D-BF60-AEDE7DA9A7F6}" type="slidenum">
              <a:rPr lang="en-US" smtClean="0"/>
              <a:t>17</a:t>
            </a:fld>
            <a:endParaRPr lang="en-US"/>
          </a:p>
        </p:txBody>
      </p:sp>
    </p:spTree>
    <p:extLst>
      <p:ext uri="{BB962C8B-B14F-4D97-AF65-F5344CB8AC3E}">
        <p14:creationId xmlns:p14="http://schemas.microsoft.com/office/powerpoint/2010/main" val="2485368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 told you that our community is growing fast.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regard, events are also held around the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Dylan SMILA gave a presentation on introduction to ABP in Paris.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to Dylan for his session.</a:t>
            </a:r>
          </a:p>
        </p:txBody>
      </p:sp>
      <p:sp>
        <p:nvSpPr>
          <p:cNvPr id="4" name="Slide Number Placeholder 3"/>
          <p:cNvSpPr>
            <a:spLocks noGrp="1"/>
          </p:cNvSpPr>
          <p:nvPr>
            <p:ph type="sldNum" sz="quarter" idx="5"/>
          </p:nvPr>
        </p:nvSpPr>
        <p:spPr/>
        <p:txBody>
          <a:bodyPr/>
          <a:lstStyle/>
          <a:p>
            <a:fld id="{1C667CE0-A7AA-477D-BF60-AEDE7DA9A7F6}" type="slidenum">
              <a:rPr lang="en-US" smtClean="0"/>
              <a:t>18</a:t>
            </a:fld>
            <a:endParaRPr lang="en-US"/>
          </a:p>
        </p:txBody>
      </p:sp>
    </p:spTree>
    <p:extLst>
      <p:ext uri="{BB962C8B-B14F-4D97-AF65-F5344CB8AC3E}">
        <p14:creationId xmlns:p14="http://schemas.microsoft.com/office/powerpoint/2010/main" val="2099672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members regularly ask video courses…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know how useful video courses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LearnABPFramework.com helps you 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 like to say it’s doesn’t belong to ABP.io platform, one of our community members created this website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provides paid and free ABP Framework trainings.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provides premium screencasts and build applications and modules.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 check out LearnABPFramework.com !</a:t>
            </a:r>
          </a:p>
        </p:txBody>
      </p:sp>
      <p:sp>
        <p:nvSpPr>
          <p:cNvPr id="4" name="Slide Number Placeholder 3"/>
          <p:cNvSpPr>
            <a:spLocks noGrp="1"/>
          </p:cNvSpPr>
          <p:nvPr>
            <p:ph type="sldNum" sz="quarter" idx="5"/>
          </p:nvPr>
        </p:nvSpPr>
        <p:spPr/>
        <p:txBody>
          <a:bodyPr/>
          <a:lstStyle/>
          <a:p>
            <a:fld id="{1C667CE0-A7AA-477D-BF60-AEDE7DA9A7F6}" type="slidenum">
              <a:rPr lang="en-US" smtClean="0"/>
              <a:t>19</a:t>
            </a:fld>
            <a:endParaRPr lang="en-US"/>
          </a:p>
        </p:txBody>
      </p:sp>
    </p:spTree>
    <p:extLst>
      <p:ext uri="{BB962C8B-B14F-4D97-AF65-F5344CB8AC3E}">
        <p14:creationId xmlns:p14="http://schemas.microsoft.com/office/powerpoint/2010/main" val="88181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as some of you may know, we’ve just released ABP version 5 which comes with great features with .NET6, Angular 12 and Bootstrap 5.</a:t>
            </a:r>
          </a:p>
          <a:p>
            <a:endParaRPr lang="en-US" dirty="0"/>
          </a:p>
          <a:p>
            <a:r>
              <a:rPr lang="en-US" dirty="0"/>
              <a:t>So, if you haven’t installed it, you can install the latest stable version and check out the blog post at blog.abp.io.</a:t>
            </a:r>
          </a:p>
          <a:p>
            <a:endParaRPr lang="en-US" dirty="0"/>
          </a:p>
          <a:p>
            <a:r>
              <a:rPr lang="en-US" dirty="0"/>
              <a:t>I'll go over this document shortly and tell you what’s new and what’s changed in the new version.</a:t>
            </a:r>
          </a:p>
          <a:p>
            <a:endParaRPr lang="en-US" dirty="0"/>
          </a:p>
          <a:p>
            <a:r>
              <a:rPr lang="en-US" dirty="0"/>
              <a:t>As you know you can create a new project with ABP CLI tool or directly from </a:t>
            </a:r>
            <a:r>
              <a:rPr lang="en-US" i="1" dirty="0"/>
              <a:t>abp.io/get-started web page</a:t>
            </a:r>
          </a:p>
          <a:p>
            <a:endParaRPr lang="en-US" i="1" dirty="0"/>
          </a:p>
          <a:p>
            <a:r>
              <a:rPr lang="en-US" dirty="0"/>
              <a:t>And let us know what you think in the comments.</a:t>
            </a:r>
          </a:p>
          <a:p>
            <a:r>
              <a:rPr lang="en-US" dirty="0"/>
              <a:t>We’ll try to answer your questions at the end.</a:t>
            </a:r>
          </a:p>
        </p:txBody>
      </p:sp>
      <p:sp>
        <p:nvSpPr>
          <p:cNvPr id="4" name="Slide Number Placeholder 3"/>
          <p:cNvSpPr>
            <a:spLocks noGrp="1"/>
          </p:cNvSpPr>
          <p:nvPr>
            <p:ph type="sldNum" sz="quarter" idx="5"/>
          </p:nvPr>
        </p:nvSpPr>
        <p:spPr/>
        <p:txBody>
          <a:bodyPr/>
          <a:lstStyle/>
          <a:p>
            <a:fld id="{1C667CE0-A7AA-477D-BF60-AEDE7DA9A7F6}" type="slidenum">
              <a:rPr lang="en-US" smtClean="0"/>
              <a:t>2</a:t>
            </a:fld>
            <a:endParaRPr lang="en-US" dirty="0"/>
          </a:p>
        </p:txBody>
      </p:sp>
    </p:spTree>
    <p:extLst>
      <p:ext uri="{BB962C8B-B14F-4D97-AF65-F5344CB8AC3E}">
        <p14:creationId xmlns:p14="http://schemas.microsoft.com/office/powerpoint/2010/main" val="3452556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Ismail from Indonesia, dressed the </a:t>
            </a:r>
            <a:r>
              <a:rPr lang="en-US" dirty="0" err="1"/>
              <a:t>AdminLTE</a:t>
            </a:r>
            <a:r>
              <a:rPr lang="en-US" dirty="0"/>
              <a:t> theme on ABP application template.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check out his work from his GitHub repository.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Paid theme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https://codelib.app/gojazz-abp-framework-theme-in-asp-net-core-5-x-x-razor-pages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20</a:t>
            </a:fld>
            <a:endParaRPr lang="en-US"/>
          </a:p>
        </p:txBody>
      </p:sp>
    </p:spTree>
    <p:extLst>
      <p:ext uri="{BB962C8B-B14F-4D97-AF65-F5344CB8AC3E}">
        <p14:creationId xmlns:p14="http://schemas.microsoft.com/office/powerpoint/2010/main" val="4121015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template implementation is </a:t>
            </a:r>
            <a:r>
              <a:rPr lang="en-US" dirty="0" err="1"/>
              <a:t>Stisla</a:t>
            </a:r>
            <a:r>
              <a:rPr lang="en-US" dirty="0"/>
              <a:t> Template.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bootstrap based admin template and Liang from China dressed ABP Framework with this template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 check out his work on </a:t>
            </a:r>
            <a:r>
              <a:rPr lang="en-US" b="0" i="0" u="none" strike="noStrike" dirty="0">
                <a:effectLst/>
                <a:latin typeface="Whitney"/>
                <a:hlinkClick r:id="rId3" tooltip="https://github.com/realLiangshiwei/Lsw.Abp.AspNetCore.Mvc.UI.Theme.Stisla"/>
              </a:rPr>
              <a:t>https://github.com/realLiangshiwei/Lsw.Abp.AspNetCore.Mvc.UI.Theme.Stisla</a:t>
            </a:r>
            <a:endParaRPr lang="en-US" b="0" i="0" u="none" strike="noStrike" dirty="0">
              <a:effectLst/>
              <a:latin typeface="Whitney"/>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21</a:t>
            </a:fld>
            <a:endParaRPr lang="en-US"/>
          </a:p>
        </p:txBody>
      </p:sp>
    </p:spTree>
    <p:extLst>
      <p:ext uri="{BB962C8B-B14F-4D97-AF65-F5344CB8AC3E}">
        <p14:creationId xmlns:p14="http://schemas.microsoft.com/office/powerpoint/2010/main" val="3327265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have lots of ABP Community articles and videos.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know community.abp.io</a:t>
            </a:r>
          </a:p>
        </p:txBody>
      </p:sp>
      <p:sp>
        <p:nvSpPr>
          <p:cNvPr id="4" name="Slide Number Placeholder 3"/>
          <p:cNvSpPr>
            <a:spLocks noGrp="1"/>
          </p:cNvSpPr>
          <p:nvPr>
            <p:ph type="sldNum" sz="quarter" idx="5"/>
          </p:nvPr>
        </p:nvSpPr>
        <p:spPr/>
        <p:txBody>
          <a:bodyPr/>
          <a:lstStyle/>
          <a:p>
            <a:fld id="{1C667CE0-A7AA-477D-BF60-AEDE7DA9A7F6}" type="slidenum">
              <a:rPr lang="en-US" smtClean="0"/>
              <a:t>22</a:t>
            </a:fld>
            <a:endParaRPr lang="en-US"/>
          </a:p>
        </p:txBody>
      </p:sp>
    </p:spTree>
    <p:extLst>
      <p:ext uri="{BB962C8B-B14F-4D97-AF65-F5344CB8AC3E}">
        <p14:creationId xmlns:p14="http://schemas.microsoft.com/office/powerpoint/2010/main" val="2208781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have lots of ABP Community articles and videos.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know community.abp.io</a:t>
            </a:r>
          </a:p>
        </p:txBody>
      </p:sp>
      <p:sp>
        <p:nvSpPr>
          <p:cNvPr id="4" name="Slide Number Placeholder 3"/>
          <p:cNvSpPr>
            <a:spLocks noGrp="1"/>
          </p:cNvSpPr>
          <p:nvPr>
            <p:ph type="sldNum" sz="quarter" idx="5"/>
          </p:nvPr>
        </p:nvSpPr>
        <p:spPr/>
        <p:txBody>
          <a:bodyPr/>
          <a:lstStyle/>
          <a:p>
            <a:fld id="{1C667CE0-A7AA-477D-BF60-AEDE7DA9A7F6}" type="slidenum">
              <a:rPr lang="en-US" smtClean="0"/>
              <a:t>23</a:t>
            </a:fld>
            <a:endParaRPr lang="en-US"/>
          </a:p>
        </p:txBody>
      </p:sp>
    </p:spTree>
    <p:extLst>
      <p:ext uri="{BB962C8B-B14F-4D97-AF65-F5344CB8AC3E}">
        <p14:creationId xmlns:p14="http://schemas.microsoft.com/office/powerpoint/2010/main" val="1270778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Halil the lead developer has been writing a book for the ABP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Mastering ABP Framework is a complete guide to start working with the ABP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book, you can see the fundamentals of ABP Framework and learn how to implement software development with best practices.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on presale.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24</a:t>
            </a:fld>
            <a:endParaRPr lang="en-US"/>
          </a:p>
        </p:txBody>
      </p:sp>
    </p:spTree>
    <p:extLst>
      <p:ext uri="{BB962C8B-B14F-4D97-AF65-F5344CB8AC3E}">
        <p14:creationId xmlns:p14="http://schemas.microsoft.com/office/powerpoint/2010/main" val="3029359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 have an announcement.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our community is getting bigger, we want to write more articles, video courses and tutorials.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we are hiring a developer advocates, .NET Developers, DevOps Engineer and Angular Developers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apply, please send an email, attached your formal CV to </a:t>
            </a:r>
            <a:r>
              <a:rPr lang="en-US" dirty="0">
                <a:hlinkClick r:id="rId3"/>
              </a:rPr>
              <a:t>hr@volosoft.com</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25</a:t>
            </a:fld>
            <a:endParaRPr lang="en-US"/>
          </a:p>
        </p:txBody>
      </p:sp>
    </p:spTree>
    <p:extLst>
      <p:ext uri="{BB962C8B-B14F-4D97-AF65-F5344CB8AC3E}">
        <p14:creationId xmlns:p14="http://schemas.microsoft.com/office/powerpoint/2010/main" val="1652574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 and taking the time to listen to us.</a:t>
            </a:r>
          </a:p>
          <a:p>
            <a:endParaRPr lang="en-US" dirty="0"/>
          </a:p>
          <a:p>
            <a:r>
              <a:rPr lang="en-US" dirty="0"/>
              <a:t>If you have questions we would like to answer them.</a:t>
            </a:r>
          </a:p>
          <a:p>
            <a:r>
              <a:rPr lang="en-US" dirty="0"/>
              <a:t> </a:t>
            </a:r>
          </a:p>
        </p:txBody>
      </p:sp>
      <p:sp>
        <p:nvSpPr>
          <p:cNvPr id="4" name="Slide Number Placeholder 3"/>
          <p:cNvSpPr>
            <a:spLocks noGrp="1"/>
          </p:cNvSpPr>
          <p:nvPr>
            <p:ph type="sldNum" sz="quarter" idx="5"/>
          </p:nvPr>
        </p:nvSpPr>
        <p:spPr/>
        <p:txBody>
          <a:bodyPr/>
          <a:lstStyle/>
          <a:p>
            <a:fld id="{1C667CE0-A7AA-477D-BF60-AEDE7DA9A7F6}" type="slidenum">
              <a:rPr lang="en-US" smtClean="0"/>
              <a:t>26</a:t>
            </a:fld>
            <a:endParaRPr lang="en-US"/>
          </a:p>
        </p:txBody>
      </p:sp>
    </p:spTree>
    <p:extLst>
      <p:ext uri="{BB962C8B-B14F-4D97-AF65-F5344CB8AC3E}">
        <p14:creationId xmlns:p14="http://schemas.microsoft.com/office/powerpoint/2010/main" val="3635177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cover 7 topics... And each session will be presented by a different member of the team.</a:t>
            </a:r>
          </a:p>
          <a:p>
            <a:endParaRPr lang="en-US" dirty="0"/>
          </a:p>
          <a:p>
            <a:r>
              <a:rPr lang="en-US" dirty="0"/>
              <a:t>First we’ll start with;</a:t>
            </a:r>
          </a:p>
          <a:p>
            <a:endParaRPr lang="en-US" dirty="0"/>
          </a:p>
          <a:p>
            <a:r>
              <a:rPr lang="en-US" b="1" dirty="0"/>
              <a:t>1- Outbox/inbox patterns:</a:t>
            </a:r>
            <a:r>
              <a:rPr lang="en-US" dirty="0"/>
              <a:t> As you know Outbox Inbox pattern solves</a:t>
            </a:r>
            <a:r>
              <a:rPr lang="en-US" b="0" i="0" dirty="0">
                <a:solidFill>
                  <a:srgbClr val="444444"/>
                </a:solidFill>
                <a:effectLst/>
                <a:latin typeface="Open Sans" panose="020B0604020202020204"/>
              </a:rPr>
              <a:t> the transactional event publishing problem for distributed systems. Halil will explain this pattern to you in detail </a:t>
            </a:r>
            <a:r>
              <a:rPr lang="en-US" dirty="0"/>
              <a:t>and show how we solved it in ABP, with an example scenario. </a:t>
            </a:r>
          </a:p>
          <a:p>
            <a:r>
              <a:rPr lang="en-US" b="1" dirty="0"/>
              <a:t>2- </a:t>
            </a:r>
            <a:r>
              <a:rPr lang="en-US" dirty="0"/>
              <a:t>and Ahmet will talk about ABP static C# and </a:t>
            </a:r>
            <a:r>
              <a:rPr lang="en-US" dirty="0" err="1"/>
              <a:t>Javascript</a:t>
            </a:r>
            <a:r>
              <a:rPr lang="en-US" dirty="0"/>
              <a:t> proxies.</a:t>
            </a:r>
          </a:p>
          <a:p>
            <a:r>
              <a:rPr lang="en-US" b="1" dirty="0"/>
              <a:t>3- </a:t>
            </a:r>
            <a:r>
              <a:rPr lang="en-US" dirty="0"/>
              <a:t>then Mehmet from the ABP Angular Team will tell us the new Angular UI changes and news</a:t>
            </a:r>
          </a:p>
          <a:p>
            <a:r>
              <a:rPr lang="en-US" b="1" dirty="0"/>
              <a:t>4- </a:t>
            </a:r>
            <a:r>
              <a:rPr lang="en-US" dirty="0"/>
              <a:t>after that Galip and </a:t>
            </a:r>
            <a:r>
              <a:rPr lang="en-US" dirty="0" err="1"/>
              <a:t>Enis</a:t>
            </a:r>
            <a:r>
              <a:rPr lang="en-US" dirty="0"/>
              <a:t> will describe you what's </a:t>
            </a:r>
            <a:r>
              <a:rPr lang="en-US" dirty="0" err="1"/>
              <a:t>eShopOnAbp</a:t>
            </a:r>
            <a:endParaRPr lang="en-US" dirty="0"/>
          </a:p>
          <a:p>
            <a:r>
              <a:rPr lang="en-US" b="1" dirty="0"/>
              <a:t>5- </a:t>
            </a:r>
            <a:r>
              <a:rPr lang="en-US" dirty="0"/>
              <a:t>later on </a:t>
            </a:r>
            <a:r>
              <a:rPr lang="en-US" dirty="0" err="1"/>
              <a:t>Bunyamin</a:t>
            </a:r>
            <a:r>
              <a:rPr lang="en-US" dirty="0"/>
              <a:t> from the ABP Angular Team will mention you about our new theme</a:t>
            </a:r>
          </a:p>
          <a:p>
            <a:r>
              <a:rPr lang="en-US" b="1" dirty="0"/>
              <a:t>6- </a:t>
            </a:r>
            <a:r>
              <a:rPr lang="en-US" dirty="0"/>
              <a:t>And lastly I’ll explain some of the important breaking changes with ABP 5 and how you can migrate to the latest version</a:t>
            </a:r>
          </a:p>
          <a:p>
            <a:r>
              <a:rPr lang="en-US" dirty="0"/>
              <a:t>and I’ll share some community links and news about us…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start with Halil…Yes Halil, you can show us this cool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5"/>
          </p:nvPr>
        </p:nvSpPr>
        <p:spPr/>
        <p:txBody>
          <a:bodyPr/>
          <a:lstStyle/>
          <a:p>
            <a:fld id="{1C667CE0-A7AA-477D-BF60-AEDE7DA9A7F6}" type="slidenum">
              <a:rPr lang="en-US" smtClean="0"/>
              <a:t>3</a:t>
            </a:fld>
            <a:endParaRPr lang="en-US"/>
          </a:p>
        </p:txBody>
      </p:sp>
    </p:spTree>
    <p:extLst>
      <p:ext uri="{BB962C8B-B14F-4D97-AF65-F5344CB8AC3E}">
        <p14:creationId xmlns:p14="http://schemas.microsoft.com/office/powerpoint/2010/main" val="1572550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2- Static C# and JavaScript Proxies: </a:t>
            </a:r>
            <a:r>
              <a:rPr lang="en-US" b="0" dirty="0"/>
              <a:t>Ahmet will introduce you the static C# and JavaScript proxies. </a:t>
            </a:r>
          </a:p>
          <a:p>
            <a:r>
              <a:rPr lang="en-US" b="0" dirty="0"/>
              <a:t>Now, let's have your say Ahmet!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lumMod val="75000"/>
                    <a:lumOff val="25000"/>
                  </a:schemeClr>
                </a:solidFill>
                <a:effectLst/>
              </a:rPr>
              <a:t>  </a:t>
            </a:r>
            <a:endParaRPr lang="en-US" dirty="0"/>
          </a:p>
          <a:p>
            <a:endParaRPr lang="en-US" b="1" dirty="0"/>
          </a:p>
        </p:txBody>
      </p:sp>
      <p:sp>
        <p:nvSpPr>
          <p:cNvPr id="4" name="Slide Number Placeholder 3"/>
          <p:cNvSpPr>
            <a:spLocks noGrp="1"/>
          </p:cNvSpPr>
          <p:nvPr>
            <p:ph type="sldNum" sz="quarter" idx="5"/>
          </p:nvPr>
        </p:nvSpPr>
        <p:spPr/>
        <p:txBody>
          <a:bodyPr/>
          <a:lstStyle/>
          <a:p>
            <a:fld id="{1C667CE0-A7AA-477D-BF60-AEDE7DA9A7F6}" type="slidenum">
              <a:rPr lang="en-US" smtClean="0"/>
              <a:t>4</a:t>
            </a:fld>
            <a:endParaRPr lang="en-US"/>
          </a:p>
        </p:txBody>
      </p:sp>
    </p:spTree>
    <p:extLst>
      <p:ext uri="{BB962C8B-B14F-4D97-AF65-F5344CB8AC3E}">
        <p14:creationId xmlns:p14="http://schemas.microsoft.com/office/powerpoint/2010/main" val="353350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lumMod val="75000"/>
                    <a:lumOff val="25000"/>
                  </a:schemeClr>
                </a:solidFill>
                <a:effectLst/>
              </a:rPr>
              <a:t>3- </a:t>
            </a:r>
            <a:r>
              <a:rPr lang="tr-TR" sz="1200" b="1" dirty="0" err="1">
                <a:solidFill>
                  <a:schemeClr val="tx1">
                    <a:lumMod val="75000"/>
                    <a:lumOff val="25000"/>
                  </a:schemeClr>
                </a:solidFill>
                <a:effectLst/>
              </a:rPr>
              <a:t>Angular</a:t>
            </a:r>
            <a:r>
              <a:rPr lang="tr-TR" sz="1200" b="1" dirty="0">
                <a:solidFill>
                  <a:schemeClr val="tx1">
                    <a:lumMod val="75000"/>
                    <a:lumOff val="25000"/>
                  </a:schemeClr>
                </a:solidFill>
                <a:effectLst/>
              </a:rPr>
              <a:t> UI </a:t>
            </a:r>
            <a:r>
              <a:rPr lang="en-US" sz="1200" b="1" dirty="0">
                <a:solidFill>
                  <a:schemeClr val="tx1">
                    <a:lumMod val="75000"/>
                    <a:lumOff val="25000"/>
                  </a:schemeClr>
                </a:solidFill>
                <a:effectLst/>
              </a:rPr>
              <a:t>c</a:t>
            </a:r>
            <a:r>
              <a:rPr lang="tr-TR" sz="1200" b="1" dirty="0" err="1">
                <a:solidFill>
                  <a:schemeClr val="tx1">
                    <a:lumMod val="75000"/>
                    <a:lumOff val="25000"/>
                  </a:schemeClr>
                </a:solidFill>
                <a:effectLst/>
              </a:rPr>
              <a:t>hanges</a:t>
            </a:r>
            <a:r>
              <a:rPr lang="tr-TR" sz="1200" b="1" dirty="0">
                <a:solidFill>
                  <a:schemeClr val="tx1">
                    <a:lumMod val="75000"/>
                    <a:lumOff val="25000"/>
                  </a:schemeClr>
                </a:solidFill>
                <a:effectLst/>
              </a:rPr>
              <a:t> &amp; </a:t>
            </a:r>
            <a:r>
              <a:rPr lang="en-US" sz="1200" b="1" dirty="0">
                <a:solidFill>
                  <a:schemeClr val="tx1">
                    <a:lumMod val="75000"/>
                    <a:lumOff val="25000"/>
                  </a:schemeClr>
                </a:solidFill>
                <a:effectLst/>
              </a:rPr>
              <a:t>n</a:t>
            </a:r>
            <a:r>
              <a:rPr lang="tr-TR" sz="1200" b="1" dirty="0" err="1">
                <a:solidFill>
                  <a:schemeClr val="tx1">
                    <a:lumMod val="75000"/>
                    <a:lumOff val="25000"/>
                  </a:schemeClr>
                </a:solidFill>
                <a:effectLst/>
              </a:rPr>
              <a:t>ews</a:t>
            </a:r>
            <a:r>
              <a:rPr lang="tr-TR" sz="1200" b="1" dirty="0">
                <a:solidFill>
                  <a:schemeClr val="tx1">
                    <a:lumMod val="75000"/>
                    <a:lumOff val="25000"/>
                  </a:schemeClr>
                </a:solidFill>
                <a:effectLst/>
              </a:rPr>
              <a:t> </a:t>
            </a:r>
            <a:r>
              <a:rPr lang="en-US" sz="1200" b="1" dirty="0">
                <a:solidFill>
                  <a:schemeClr val="tx1">
                    <a:lumMod val="75000"/>
                    <a:lumOff val="25000"/>
                  </a:schemeClr>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know Angular 12 is there.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updated our templates to Angular 12.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Angular has its own enhancements, we also improved our Angular UI templates.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Mehmet will introduce you the new things about Angular changes.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Mehmet, we are listening to you.</a:t>
            </a:r>
            <a:endParaRPr lang="en-US" b="1" dirty="0"/>
          </a:p>
          <a:p>
            <a:r>
              <a:rPr lang="en-US" b="1" dirty="0"/>
              <a:t> </a:t>
            </a:r>
            <a:endParaRPr lang="en-US" dirty="0"/>
          </a:p>
          <a:p>
            <a:endParaRPr lang="en-US" b="1" dirty="0"/>
          </a:p>
        </p:txBody>
      </p:sp>
      <p:sp>
        <p:nvSpPr>
          <p:cNvPr id="4" name="Slide Number Placeholder 3"/>
          <p:cNvSpPr>
            <a:spLocks noGrp="1"/>
          </p:cNvSpPr>
          <p:nvPr>
            <p:ph type="sldNum" sz="quarter" idx="5"/>
          </p:nvPr>
        </p:nvSpPr>
        <p:spPr/>
        <p:txBody>
          <a:bodyPr/>
          <a:lstStyle/>
          <a:p>
            <a:fld id="{1C667CE0-A7AA-477D-BF60-AEDE7DA9A7F6}" type="slidenum">
              <a:rPr lang="en-US" smtClean="0"/>
              <a:t>5</a:t>
            </a:fld>
            <a:endParaRPr lang="en-US"/>
          </a:p>
        </p:txBody>
      </p:sp>
    </p:spTree>
    <p:extLst>
      <p:ext uri="{BB962C8B-B14F-4D97-AF65-F5344CB8AC3E}">
        <p14:creationId xmlns:p14="http://schemas.microsoft.com/office/powerpoint/2010/main" val="237379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eShopOnAbp</a:t>
            </a:r>
            <a:r>
              <a:rPr lang="en-US" dirty="0"/>
              <a:t>: Developing a microservice solution is hard! We get many questions about the practices of developing a microservice project. eShopOnAbp is a showcase on how to organize things with a microservice architected solution on top of ABP. In the this session, Enis and Galip will explain you why they need to create a new microservice sample project. </a:t>
            </a:r>
          </a:p>
          <a:p>
            <a:r>
              <a:rPr lang="en-US" dirty="0"/>
              <a:t>So Galip, What’s eShopOnAbp?</a:t>
            </a:r>
          </a:p>
          <a:p>
            <a:r>
              <a:rPr lang="en-US" b="1" dirty="0"/>
              <a:t> </a:t>
            </a:r>
            <a:endParaRPr lang="en-US" dirty="0"/>
          </a:p>
          <a:p>
            <a:endParaRPr lang="en-US" b="1" dirty="0"/>
          </a:p>
        </p:txBody>
      </p:sp>
      <p:sp>
        <p:nvSpPr>
          <p:cNvPr id="4" name="Slide Number Placeholder 3"/>
          <p:cNvSpPr>
            <a:spLocks noGrp="1"/>
          </p:cNvSpPr>
          <p:nvPr>
            <p:ph type="sldNum" sz="quarter" idx="5"/>
          </p:nvPr>
        </p:nvSpPr>
        <p:spPr/>
        <p:txBody>
          <a:bodyPr/>
          <a:lstStyle/>
          <a:p>
            <a:fld id="{1C667CE0-A7AA-477D-BF60-AEDE7DA9A7F6}" type="slidenum">
              <a:rPr lang="en-US" smtClean="0"/>
              <a:t>6</a:t>
            </a:fld>
            <a:endParaRPr lang="en-US"/>
          </a:p>
        </p:txBody>
      </p:sp>
    </p:spTree>
    <p:extLst>
      <p:ext uri="{BB962C8B-B14F-4D97-AF65-F5344CB8AC3E}">
        <p14:creationId xmlns:p14="http://schemas.microsoft.com/office/powerpoint/2010/main" val="420959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 </a:t>
            </a:r>
            <a:r>
              <a:rPr lang="tr-TR" sz="1200" b="1" dirty="0" err="1">
                <a:solidFill>
                  <a:schemeClr val="tx1">
                    <a:lumMod val="75000"/>
                    <a:lumOff val="25000"/>
                  </a:schemeClr>
                </a:solidFill>
                <a:effectLst/>
              </a:rPr>
              <a:t>Lepton</a:t>
            </a:r>
            <a:r>
              <a:rPr lang="tr-TR" sz="1200" b="1" dirty="0">
                <a:solidFill>
                  <a:schemeClr val="tx1">
                    <a:lumMod val="75000"/>
                    <a:lumOff val="25000"/>
                  </a:schemeClr>
                </a:solidFill>
                <a:effectLst/>
              </a:rPr>
              <a:t> </a:t>
            </a:r>
            <a:r>
              <a:rPr lang="en-US" sz="1200" b="1" dirty="0">
                <a:solidFill>
                  <a:schemeClr val="tx1">
                    <a:lumMod val="75000"/>
                    <a:lumOff val="25000"/>
                  </a:schemeClr>
                </a:solidFill>
                <a:effectLst/>
              </a:rPr>
              <a:t>X: </a:t>
            </a:r>
            <a:r>
              <a:rPr lang="en-US" dirty="0"/>
              <a:t>As you know we have been developing Lepton Theme since the first versions of ABP. </a:t>
            </a:r>
          </a:p>
          <a:p>
            <a:r>
              <a:rPr lang="en-US" dirty="0"/>
              <a:t>And now we are excited to announce our new theme </a:t>
            </a:r>
            <a:r>
              <a:rPr lang="en-US" dirty="0" err="1"/>
              <a:t>LeptonX</a:t>
            </a:r>
            <a:r>
              <a:rPr lang="en-US" dirty="0"/>
              <a:t> . </a:t>
            </a:r>
          </a:p>
          <a:p>
            <a:r>
              <a:rPr lang="en-US" dirty="0" err="1"/>
              <a:t>Bunyamin</a:t>
            </a:r>
            <a:r>
              <a:rPr lang="en-US" dirty="0"/>
              <a:t> from the ABP Angular team will tell us the new theme. </a:t>
            </a:r>
          </a:p>
          <a:p>
            <a:endParaRPr lang="en-US" dirty="0"/>
          </a:p>
          <a:p>
            <a:r>
              <a:rPr lang="en-US" dirty="0"/>
              <a:t>Ok @Bunyamin, What will you tell us about this new theme?</a:t>
            </a:r>
          </a:p>
          <a:p>
            <a:r>
              <a:rPr lang="en-US" b="1" dirty="0"/>
              <a:t> </a:t>
            </a:r>
            <a:endParaRPr lang="en-US" dirty="0"/>
          </a:p>
          <a:p>
            <a:endParaRPr lang="en-US" b="1" dirty="0"/>
          </a:p>
        </p:txBody>
      </p:sp>
      <p:sp>
        <p:nvSpPr>
          <p:cNvPr id="4" name="Slide Number Placeholder 3"/>
          <p:cNvSpPr>
            <a:spLocks noGrp="1"/>
          </p:cNvSpPr>
          <p:nvPr>
            <p:ph type="sldNum" sz="quarter" idx="5"/>
          </p:nvPr>
        </p:nvSpPr>
        <p:spPr/>
        <p:txBody>
          <a:bodyPr/>
          <a:lstStyle/>
          <a:p>
            <a:fld id="{1C667CE0-A7AA-477D-BF60-AEDE7DA9A7F6}" type="slidenum">
              <a:rPr lang="en-US" smtClean="0"/>
              <a:t>7</a:t>
            </a:fld>
            <a:endParaRPr lang="en-US"/>
          </a:p>
        </p:txBody>
      </p:sp>
    </p:spTree>
    <p:extLst>
      <p:ext uri="{BB962C8B-B14F-4D97-AF65-F5344CB8AC3E}">
        <p14:creationId xmlns:p14="http://schemas.microsoft.com/office/powerpoint/2010/main" val="379278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6-Breaking Changes &amp; Migration Guide: </a:t>
            </a:r>
            <a:r>
              <a:rPr lang="en-US" dirty="0"/>
              <a:t>I’ll explain some of the important breaking changes with ABP 5 and how you can migrate to the latest version.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7-ABP Community News: </a:t>
            </a:r>
            <a:r>
              <a:rPr lang="en-US" dirty="0"/>
              <a:t>And lastly, I’ll share some community links and news about us…</a:t>
            </a:r>
          </a:p>
          <a:p>
            <a:endParaRPr lang="en-US" b="1" dirty="0"/>
          </a:p>
        </p:txBody>
      </p:sp>
      <p:sp>
        <p:nvSpPr>
          <p:cNvPr id="4" name="Slide Number Placeholder 3"/>
          <p:cNvSpPr>
            <a:spLocks noGrp="1"/>
          </p:cNvSpPr>
          <p:nvPr>
            <p:ph type="sldNum" sz="quarter" idx="5"/>
          </p:nvPr>
        </p:nvSpPr>
        <p:spPr/>
        <p:txBody>
          <a:bodyPr/>
          <a:lstStyle/>
          <a:p>
            <a:fld id="{1C667CE0-A7AA-477D-BF60-AEDE7DA9A7F6}" type="slidenum">
              <a:rPr lang="en-US" smtClean="0"/>
              <a:t>8</a:t>
            </a:fld>
            <a:endParaRPr lang="en-US"/>
          </a:p>
        </p:txBody>
      </p:sp>
    </p:spTree>
    <p:extLst>
      <p:ext uri="{BB962C8B-B14F-4D97-AF65-F5344CB8AC3E}">
        <p14:creationId xmlns:p14="http://schemas.microsoft.com/office/powerpoint/2010/main" val="295269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just shipped the .NET 6 framework.</a:t>
            </a:r>
          </a:p>
          <a:p>
            <a:r>
              <a:rPr lang="en-US" dirty="0"/>
              <a:t>.NET 6 comes with many features and updates. Hot reload improvements, </a:t>
            </a:r>
            <a:r>
              <a:rPr lang="en-US" dirty="0" err="1"/>
              <a:t>RyuJIT</a:t>
            </a:r>
            <a:r>
              <a:rPr lang="en-US" dirty="0"/>
              <a:t> compiler, runtime performance boosts, and early builds of MAUI which is the new generation of the Xamarin project.</a:t>
            </a:r>
          </a:p>
          <a:p>
            <a:r>
              <a:rPr lang="en-US" dirty="0"/>
              <a:t>The major update coming with ABP 5 is the .NET6 upgrade. We have adopted to .NET6  the stable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have upgraded our templates and all libraries to .NET 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are one of the first adopters of .NET6. Our abp.io websites have been running on .NET6 since the first preview version…</a:t>
            </a:r>
          </a:p>
          <a:p>
            <a:endParaRPr lang="en-US" dirty="0"/>
          </a:p>
          <a:p>
            <a:r>
              <a:rPr lang="en-US" dirty="0"/>
              <a:t>Check out the Richard’s blog post about .NET 6 features and enhancements…</a:t>
            </a:r>
          </a:p>
        </p:txBody>
      </p:sp>
      <p:sp>
        <p:nvSpPr>
          <p:cNvPr id="4" name="Slide Number Placeholder 3"/>
          <p:cNvSpPr>
            <a:spLocks noGrp="1"/>
          </p:cNvSpPr>
          <p:nvPr>
            <p:ph type="sldNum" sz="quarter" idx="5"/>
          </p:nvPr>
        </p:nvSpPr>
        <p:spPr/>
        <p:txBody>
          <a:bodyPr/>
          <a:lstStyle/>
          <a:p>
            <a:fld id="{1C667CE0-A7AA-477D-BF60-AEDE7DA9A7F6}" type="slidenum">
              <a:rPr lang="en-US" smtClean="0"/>
              <a:t>9</a:t>
            </a:fld>
            <a:endParaRPr lang="en-US"/>
          </a:p>
        </p:txBody>
      </p:sp>
    </p:spTree>
    <p:extLst>
      <p:ext uri="{BB962C8B-B14F-4D97-AF65-F5344CB8AC3E}">
        <p14:creationId xmlns:p14="http://schemas.microsoft.com/office/powerpoint/2010/main" val="23515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EFEE0D-A13C-4850-BF07-51D3D3DC276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BC99A72-71D1-460A-9488-609F4F425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14551B3-1826-47B4-9D8D-32996CDE0F58}"/>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5" name="Alt Bilgi Yer Tutucusu 4">
            <a:extLst>
              <a:ext uri="{FF2B5EF4-FFF2-40B4-BE49-F238E27FC236}">
                <a16:creationId xmlns:a16="http://schemas.microsoft.com/office/drawing/2014/main" id="{F4552591-7BA0-4B68-B959-C65C26BCEC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FDECF4-C98B-4D39-B784-D608BBD73AE2}"/>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7783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266451-D220-4291-8C04-11006C21FC0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7B8D915-3202-45E6-9D74-E03951DD68E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2B19CB4-E6E4-483E-8F20-4D96338F43FB}"/>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5" name="Alt Bilgi Yer Tutucusu 4">
            <a:extLst>
              <a:ext uri="{FF2B5EF4-FFF2-40B4-BE49-F238E27FC236}">
                <a16:creationId xmlns:a16="http://schemas.microsoft.com/office/drawing/2014/main" id="{6A0A4BE6-3037-4DA0-8A0E-8F638A9E323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E432C1-B52B-45EE-85C9-241A3DDC0A27}"/>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07960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965DBFB-EC00-454E-81A5-1A5A905240B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BE037D3-A4D9-4E4D-BFF6-B558184E9D8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DEB9A4-DBBE-4CB0-9254-5664B7FA7857}"/>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5" name="Alt Bilgi Yer Tutucusu 4">
            <a:extLst>
              <a:ext uri="{FF2B5EF4-FFF2-40B4-BE49-F238E27FC236}">
                <a16:creationId xmlns:a16="http://schemas.microsoft.com/office/drawing/2014/main" id="{055EF387-C14A-447A-8293-C19AA5853C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42E165-25BE-4EDD-87A8-280EF40D0081}"/>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66075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CD859A-80C0-4D1D-8D2C-718A3F7A80D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9E7A64-8B08-4D2B-88E6-2C2AE7EEFF8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5F3F58-7988-4739-A5EC-78BA7F612117}"/>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5" name="Alt Bilgi Yer Tutucusu 4">
            <a:extLst>
              <a:ext uri="{FF2B5EF4-FFF2-40B4-BE49-F238E27FC236}">
                <a16:creationId xmlns:a16="http://schemas.microsoft.com/office/drawing/2014/main" id="{8A343755-220F-48AE-BA8E-C266B12D2E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E2F7FDC-54DB-48C8-A386-99FED5BBB333}"/>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8971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F1F186-1105-4F1D-9425-096A0C55BB8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C1B0BE3-63A3-43AE-AFD8-50F83F91B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6DC6A34-542B-403A-8D87-90FBED3FA3A6}"/>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5" name="Alt Bilgi Yer Tutucusu 4">
            <a:extLst>
              <a:ext uri="{FF2B5EF4-FFF2-40B4-BE49-F238E27FC236}">
                <a16:creationId xmlns:a16="http://schemas.microsoft.com/office/drawing/2014/main" id="{B794B025-CE95-4720-BEA0-A7507357AE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B8B862-0B7D-4D79-B328-CDD5DEBCC8C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420514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171CF-8E52-492C-B9A2-C52F216832D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7605554-E8D7-4C71-995F-A1EC072271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15FD7EB-18ED-4122-BC8B-E04B435C6D9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10B7C59-1900-4624-A314-189E0726CA4C}"/>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6" name="Alt Bilgi Yer Tutucusu 5">
            <a:extLst>
              <a:ext uri="{FF2B5EF4-FFF2-40B4-BE49-F238E27FC236}">
                <a16:creationId xmlns:a16="http://schemas.microsoft.com/office/drawing/2014/main" id="{9136C3F9-29B1-40AD-BA1A-12B862CF7EC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9CC63AB-988B-490B-AE45-2BEB0B27F2FF}"/>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45951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8F952F-C01F-41B4-B187-55BE94F0D53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ADE6CF6-3A05-4D4B-9DD1-C5C1CF6B6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F98C7F6-CBA4-4693-86F4-9ED6C09D25A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42A378C-C211-4704-80BB-BFC22F2C3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E02F241-9736-4D77-98E5-950016A3CFF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3E72CB9-BB13-42A4-82DF-60AC571899F2}"/>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8" name="Alt Bilgi Yer Tutucusu 7">
            <a:extLst>
              <a:ext uri="{FF2B5EF4-FFF2-40B4-BE49-F238E27FC236}">
                <a16:creationId xmlns:a16="http://schemas.microsoft.com/office/drawing/2014/main" id="{207668BC-C33F-4F43-B05B-C8BAD817F83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9C9A36C-ED92-4FA3-A42C-A491F322E489}"/>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346092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7F873D-78F7-4723-8696-7AB170E70E9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E4B1352-98B9-4C27-A6CA-721DE924950D}"/>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4" name="Alt Bilgi Yer Tutucusu 3">
            <a:extLst>
              <a:ext uri="{FF2B5EF4-FFF2-40B4-BE49-F238E27FC236}">
                <a16:creationId xmlns:a16="http://schemas.microsoft.com/office/drawing/2014/main" id="{D576F524-9789-4F4B-949C-13D24CF48D2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D9307F7-785A-4CDE-BB8D-C5EB00B50700}"/>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4541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C026813-DBC9-4F94-91F9-5B5E660D1D64}"/>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3" name="Alt Bilgi Yer Tutucusu 2">
            <a:extLst>
              <a:ext uri="{FF2B5EF4-FFF2-40B4-BE49-F238E27FC236}">
                <a16:creationId xmlns:a16="http://schemas.microsoft.com/office/drawing/2014/main" id="{91C0B6A7-C777-4622-858F-77D9EE6E9A1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4C1B54A-C0A5-4C85-B654-93493DBA7E8D}"/>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63635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B0578-53F5-4D6B-948B-F75FF4408E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BE04BC2-76F5-446F-9F9A-2994AB495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B394B5B-C402-485E-9880-C377CE835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423C6E7-FB63-4BEC-858C-60AB43E0C830}"/>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6" name="Alt Bilgi Yer Tutucusu 5">
            <a:extLst>
              <a:ext uri="{FF2B5EF4-FFF2-40B4-BE49-F238E27FC236}">
                <a16:creationId xmlns:a16="http://schemas.microsoft.com/office/drawing/2014/main" id="{64F6C888-2906-4304-9ABF-9CF8CDE7C0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2F694C3-721B-4D8F-9A71-BD41DFA24232}"/>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10882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B921C6-8100-49BB-A86B-95BDB496281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C3B529-8C71-4FF9-86D6-B568307B5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A0A5A31-A73D-4D3E-B89E-59D5FA100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5E3960D-CDAA-4810-83E6-DCEB5F69533F}"/>
              </a:ext>
            </a:extLst>
          </p:cNvPr>
          <p:cNvSpPr>
            <a:spLocks noGrp="1"/>
          </p:cNvSpPr>
          <p:nvPr>
            <p:ph type="dt" sz="half" idx="10"/>
          </p:nvPr>
        </p:nvSpPr>
        <p:spPr/>
        <p:txBody>
          <a:bodyPr/>
          <a:lstStyle/>
          <a:p>
            <a:fld id="{6E55BB2C-5B2D-4037-B839-55AA2FC69FC2}" type="datetimeFigureOut">
              <a:rPr lang="tr-TR" smtClean="0"/>
              <a:t>16.12.2021</a:t>
            </a:fld>
            <a:endParaRPr lang="tr-TR"/>
          </a:p>
        </p:txBody>
      </p:sp>
      <p:sp>
        <p:nvSpPr>
          <p:cNvPr id="6" name="Alt Bilgi Yer Tutucusu 5">
            <a:extLst>
              <a:ext uri="{FF2B5EF4-FFF2-40B4-BE49-F238E27FC236}">
                <a16:creationId xmlns:a16="http://schemas.microsoft.com/office/drawing/2014/main" id="{1BD118C9-A1D8-4ED2-9B71-206B758D526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47B00DF-ECC8-46A5-8666-884B3AB71E3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78479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D8EDBE-7420-404F-952A-8A4533167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F999CA7-FCF8-4BE5-9FAF-6881816E3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3241CFE-8140-474A-9402-6A27FE5ED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5BB2C-5B2D-4037-B839-55AA2FC69FC2}" type="datetimeFigureOut">
              <a:rPr lang="tr-TR" smtClean="0"/>
              <a:t>16.12.2021</a:t>
            </a:fld>
            <a:endParaRPr lang="tr-TR"/>
          </a:p>
        </p:txBody>
      </p:sp>
      <p:sp>
        <p:nvSpPr>
          <p:cNvPr id="5" name="Alt Bilgi Yer Tutucusu 4">
            <a:extLst>
              <a:ext uri="{FF2B5EF4-FFF2-40B4-BE49-F238E27FC236}">
                <a16:creationId xmlns:a16="http://schemas.microsoft.com/office/drawing/2014/main" id="{E69B083D-8E72-42A4-9A7D-48D096855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1D398B2-C0C8-47C6-AA68-8C002F39C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E0D52-335C-41E1-B98D-6AAB7BE88EA7}" type="slidenum">
              <a:rPr lang="tr-TR" smtClean="0"/>
              <a:t>‹#›</a:t>
            </a:fld>
            <a:endParaRPr lang="tr-TR"/>
          </a:p>
        </p:txBody>
      </p:sp>
    </p:spTree>
    <p:extLst>
      <p:ext uri="{BB962C8B-B14F-4D97-AF65-F5344CB8AC3E}">
        <p14:creationId xmlns:p14="http://schemas.microsoft.com/office/powerpoint/2010/main" val="3219385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ocs.abp.io/en/abp/5.0/Migration-Guides/Upgrading-Startup-Template" TargetMode="External"/><Relationship Id="rId5" Type="http://schemas.openxmlformats.org/officeDocument/2006/relationships/hyperlink" Target="https://blog.getbootstrap.com/2020/12/07/bootstrap-5-beta-1" TargetMode="External"/><Relationship Id="rId4" Type="http://schemas.openxmlformats.org/officeDocument/2006/relationships/hyperlink" Target="https://devblogs.microsoft.com/dotnet/announcing-net-6"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bpframework/abp/issues/8887"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github.com/abpframework/abp/issues/9897" TargetMode="External"/><Relationship Id="rId5" Type="http://schemas.openxmlformats.org/officeDocument/2006/relationships/hyperlink" Target="https://github.com/abpframework/abp/issues/9896"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github.com/abpframework/abp/pull/9180" TargetMode="External"/><Relationship Id="rId5" Type="http://schemas.openxmlformats.org/officeDocument/2006/relationships/hyperlink" Target="https://github.com/abpframework/abp/pull/9940" TargetMode="External"/><Relationship Id="rId4" Type="http://schemas.openxmlformats.org/officeDocument/2006/relationships/hyperlink" Target="https://github.com/abpframework/abp/pull/954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cs.abp.io/en/abp/5.0/Migration-Guides/Abp-5-0-Blazor"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docs.abp.io/en/abp/5.0/Migration-Guides/Abp-5-0-MVC" TargetMode="External"/><Relationship Id="rId5" Type="http://schemas.openxmlformats.org/officeDocument/2006/relationships/hyperlink" Target="https://docs.abp.io/en/abp/5.0/Migration-Guides/Abp-5_0-Angular" TargetMode="External"/><Relationship Id="rId4" Type="http://schemas.openxmlformats.org/officeDocument/2006/relationships/hyperlink" Target="http://docs.abp.io/en/abp/5.0/Migration-Guides/Abp-5_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www.meetup.com/fr-FR/kaibee/events/281712081/" TargetMode="Externa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bp.io/get-started" TargetMode="External"/><Relationship Id="rId5" Type="http://schemas.openxmlformats.org/officeDocument/2006/relationships/hyperlink" Target="https://docs.abp.io/en/abp/latest/cli" TargetMode="External"/><Relationship Id="rId4" Type="http://schemas.openxmlformats.org/officeDocument/2006/relationships/hyperlink" Target="https://blog.abp.io/abp/ABP-IO-Platform-5.0-RC-1-Has-Been-Release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github.com/go2ismail/ABP-Framework-Theme-Using-AdminLTE3-Templat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github.com/realLiangshiwei/Lsw.Abp.AspNetCore.Mvc.UI.Theme.Stisla" TargetMode="External"/><Relationship Id="rId4" Type="http://schemas.openxmlformats.org/officeDocument/2006/relationships/hyperlink" Target="https://getstisla.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hyperlink" Target="https://www.amazon.com/Mastering-ABP-Framework-maintainable-implementing-dp-1801079242/dp/1801079242"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hyperlink" Target="https://bit.ly/community-talk-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devblogs.microsoft.com/dotnet/announcing-net-6/"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928687" y="2419350"/>
            <a:ext cx="10334625" cy="2203449"/>
          </a:xfrm>
        </p:spPr>
        <p:txBody>
          <a:bodyPr anchor="ctr">
            <a:normAutofit/>
          </a:bodyPr>
          <a:lstStyle/>
          <a:p>
            <a:pPr>
              <a:lnSpc>
                <a:spcPct val="100000"/>
              </a:lnSpc>
            </a:pPr>
            <a:r>
              <a:rPr lang="en-US" sz="5400" dirty="0">
                <a:solidFill>
                  <a:schemeClr val="bg1"/>
                </a:solidFill>
                <a:latin typeface="Segoe UI Semibold" panose="020B0702040204020203" pitchFamily="34" charset="0"/>
                <a:cs typeface="Segoe UI Semibold" panose="020B0702040204020203" pitchFamily="34" charset="0"/>
              </a:rPr>
              <a:t>Welcome to</a:t>
            </a:r>
            <a:br>
              <a:rPr lang="en-US" sz="5400" dirty="0">
                <a:solidFill>
                  <a:schemeClr val="bg1"/>
                </a:solidFill>
                <a:latin typeface="Segoe UI Semibold" panose="020B0702040204020203" pitchFamily="34" charset="0"/>
                <a:cs typeface="Segoe UI Semibold" panose="020B0702040204020203" pitchFamily="34" charset="0"/>
              </a:rPr>
            </a:br>
            <a:r>
              <a:rPr lang="en-US" sz="5400" dirty="0">
                <a:solidFill>
                  <a:schemeClr val="bg1"/>
                </a:solidFill>
                <a:latin typeface="Segoe UI Semibold" panose="020B0702040204020203" pitchFamily="34" charset="0"/>
                <a:cs typeface="Segoe UI Semibold" panose="020B0702040204020203" pitchFamily="34" charset="0"/>
              </a:rPr>
              <a:t>ABP Community Talks</a:t>
            </a:r>
            <a:endParaRPr lang="tr-TR" sz="5400" dirty="0">
              <a:solidFill>
                <a:schemeClr val="bg1"/>
              </a:solidFill>
              <a:latin typeface="Segoe UI Semibold" panose="020B0702040204020203" pitchFamily="34" charset="0"/>
              <a:cs typeface="Segoe UI Semibold" panose="020B0702040204020203" pitchFamily="34" charset="0"/>
            </a:endParaRPr>
          </a:p>
        </p:txBody>
      </p:sp>
      <p:sp>
        <p:nvSpPr>
          <p:cNvPr id="3" name="Alt Başlık 2">
            <a:extLst>
              <a:ext uri="{FF2B5EF4-FFF2-40B4-BE49-F238E27FC236}">
                <a16:creationId xmlns:a16="http://schemas.microsoft.com/office/drawing/2014/main" id="{F31326D8-2F87-4158-B9ED-60309BAD962B}"/>
              </a:ext>
            </a:extLst>
          </p:cNvPr>
          <p:cNvSpPr>
            <a:spLocks noGrp="1"/>
          </p:cNvSpPr>
          <p:nvPr>
            <p:ph type="subTitle" idx="1"/>
          </p:nvPr>
        </p:nvSpPr>
        <p:spPr>
          <a:xfrm>
            <a:off x="1523999" y="4908549"/>
            <a:ext cx="9144000" cy="1084318"/>
          </a:xfrm>
        </p:spPr>
        <p:txBody>
          <a:bodyPr/>
          <a:lstStyle/>
          <a:p>
            <a:r>
              <a:rPr lang="en-US" dirty="0">
                <a:solidFill>
                  <a:srgbClr val="B9AABA"/>
                </a:solidFill>
                <a:latin typeface="Segoe UI" panose="020B0502040204020203" pitchFamily="34" charset="0"/>
                <a:cs typeface="Segoe UI" panose="020B0502040204020203" pitchFamily="34" charset="0"/>
              </a:rPr>
              <a:t>Alper EBICOGLU</a:t>
            </a:r>
            <a:endParaRPr lang="tr-TR" dirty="0">
              <a:solidFill>
                <a:srgbClr val="B9AAB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9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0"/>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ABP 4.x to 5.0 - Migration guide</a:t>
            </a:r>
            <a:endParaRPr lang="tr-TR" sz="4000" dirty="0">
              <a:solidFill>
                <a:srgbClr val="44013C"/>
              </a:solidFill>
            </a:endParaRPr>
          </a:p>
        </p:txBody>
      </p:sp>
      <p:sp>
        <p:nvSpPr>
          <p:cNvPr id="15" name="TextBox 14">
            <a:extLst>
              <a:ext uri="{FF2B5EF4-FFF2-40B4-BE49-F238E27FC236}">
                <a16:creationId xmlns:a16="http://schemas.microsoft.com/office/drawing/2014/main" id="{48660F87-4AE5-4898-ABD0-6F33C914A2AB}"/>
              </a:ext>
            </a:extLst>
          </p:cNvPr>
          <p:cNvSpPr txBox="1"/>
          <p:nvPr/>
        </p:nvSpPr>
        <p:spPr>
          <a:xfrm>
            <a:off x="1114986" y="1389151"/>
            <a:ext cx="8063346" cy="9233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.NET 6.0</a:t>
            </a:r>
          </a:p>
          <a:p>
            <a:r>
              <a:rPr lang="en-US" dirty="0"/>
              <a:t>ABP 5.0 runs on .NET 6.0 now. Upgrade your projects for targeting .NET 6.</a:t>
            </a:r>
          </a:p>
          <a:p>
            <a:r>
              <a:rPr lang="en-US" dirty="0"/>
              <a:t>See </a:t>
            </a:r>
            <a:r>
              <a:rPr lang="en-US" dirty="0">
                <a:hlinkClick r:id="rId4"/>
              </a:rPr>
              <a:t>https://devblogs.microsoft.com/dotnet/announcing-net-6</a:t>
            </a:r>
            <a:r>
              <a:rPr lang="en-US" dirty="0"/>
              <a:t> </a:t>
            </a:r>
          </a:p>
        </p:txBody>
      </p:sp>
      <p:sp>
        <p:nvSpPr>
          <p:cNvPr id="16" name="TextBox 15">
            <a:extLst>
              <a:ext uri="{FF2B5EF4-FFF2-40B4-BE49-F238E27FC236}">
                <a16:creationId xmlns:a16="http://schemas.microsoft.com/office/drawing/2014/main" id="{95D3794B-CC86-4E84-8044-F880092EFFCC}"/>
              </a:ext>
            </a:extLst>
          </p:cNvPr>
          <p:cNvSpPr txBox="1"/>
          <p:nvPr/>
        </p:nvSpPr>
        <p:spPr>
          <a:xfrm>
            <a:off x="1114987" y="2774324"/>
            <a:ext cx="8063346" cy="9542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Bootstrap 5</a:t>
            </a:r>
          </a:p>
          <a:p>
            <a:r>
              <a:rPr lang="en-US" dirty="0"/>
              <a:t>ABP 5.0 runs on the Bootstrap 5 as the fundamental HTML/CSS framework. </a:t>
            </a:r>
          </a:p>
          <a:p>
            <a:r>
              <a:rPr lang="en-US" dirty="0"/>
              <a:t>See </a:t>
            </a:r>
            <a:r>
              <a:rPr lang="en-US" sz="1800" dirty="0">
                <a:hlinkClick r:id="rId5"/>
              </a:rPr>
              <a:t>https://blog.getbootstrap.com/2020/12/07/bootstrap-5-beta-1</a:t>
            </a:r>
            <a:r>
              <a:rPr lang="en-US" sz="1800" dirty="0"/>
              <a:t> </a:t>
            </a:r>
            <a:endParaRPr lang="en-US" dirty="0"/>
          </a:p>
        </p:txBody>
      </p:sp>
      <p:sp>
        <p:nvSpPr>
          <p:cNvPr id="18" name="TextBox 17">
            <a:extLst>
              <a:ext uri="{FF2B5EF4-FFF2-40B4-BE49-F238E27FC236}">
                <a16:creationId xmlns:a16="http://schemas.microsoft.com/office/drawing/2014/main" id="{B268DEF7-F65A-4279-8CBD-B4302A9940C0}"/>
              </a:ext>
            </a:extLst>
          </p:cNvPr>
          <p:cNvSpPr txBox="1"/>
          <p:nvPr/>
        </p:nvSpPr>
        <p:spPr>
          <a:xfrm>
            <a:off x="1114987" y="4134992"/>
            <a:ext cx="8063346" cy="120032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Startup Template Changes</a:t>
            </a:r>
          </a:p>
          <a:p>
            <a:r>
              <a:rPr lang="en-US" dirty="0"/>
              <a:t>The startup template has changed.</a:t>
            </a:r>
          </a:p>
          <a:p>
            <a:r>
              <a:rPr lang="en-US" dirty="0"/>
              <a:t>See </a:t>
            </a:r>
            <a:r>
              <a:rPr lang="en-US" dirty="0">
                <a:hlinkClick r:id="rId6"/>
              </a:rPr>
              <a:t>https://docs.abp.io/en/abp/5.0/Migration-Guides/Upgrading-Startup-Template</a:t>
            </a:r>
            <a:r>
              <a:rPr lang="en-US" dirty="0"/>
              <a:t> </a:t>
            </a:r>
          </a:p>
          <a:p>
            <a:endParaRPr lang="en-US" dirty="0"/>
          </a:p>
        </p:txBody>
      </p:sp>
      <p:pic>
        <p:nvPicPr>
          <p:cNvPr id="4" name="Picture 3">
            <a:extLst>
              <a:ext uri="{FF2B5EF4-FFF2-40B4-BE49-F238E27FC236}">
                <a16:creationId xmlns:a16="http://schemas.microsoft.com/office/drawing/2014/main" id="{BCC87771-36D0-4E45-AC2E-A431F31DEFE5}"/>
              </a:ext>
            </a:extLst>
          </p:cNvPr>
          <p:cNvPicPr>
            <a:picLocks noChangeAspect="1"/>
          </p:cNvPicPr>
          <p:nvPr/>
        </p:nvPicPr>
        <p:blipFill>
          <a:blip r:embed="rId7"/>
          <a:stretch>
            <a:fillRect/>
          </a:stretch>
        </p:blipFill>
        <p:spPr>
          <a:xfrm>
            <a:off x="9635967" y="2919465"/>
            <a:ext cx="1220868" cy="1220868"/>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334B13E3-D71D-415B-BA55-DF694963EBD2}"/>
              </a:ext>
            </a:extLst>
          </p:cNvPr>
          <p:cNvPicPr>
            <a:picLocks noChangeAspect="1"/>
          </p:cNvPicPr>
          <p:nvPr/>
        </p:nvPicPr>
        <p:blipFill>
          <a:blip r:embed="rId8"/>
          <a:stretch>
            <a:fillRect/>
          </a:stretch>
        </p:blipFill>
        <p:spPr>
          <a:xfrm>
            <a:off x="9635967" y="1333278"/>
            <a:ext cx="1220868" cy="12208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2031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0"/>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ABP 5.0 - Migration guide</a:t>
            </a:r>
            <a:endParaRPr lang="tr-TR" sz="4000" dirty="0">
              <a:solidFill>
                <a:srgbClr val="44013C"/>
              </a:solidFill>
            </a:endParaRPr>
          </a:p>
        </p:txBody>
      </p:sp>
      <p:pic>
        <p:nvPicPr>
          <p:cNvPr id="7" name="Picture 6">
            <a:extLst>
              <a:ext uri="{FF2B5EF4-FFF2-40B4-BE49-F238E27FC236}">
                <a16:creationId xmlns:a16="http://schemas.microsoft.com/office/drawing/2014/main" id="{BAFBFA41-6499-403D-8A8C-7B77B104031E}"/>
              </a:ext>
            </a:extLst>
          </p:cNvPr>
          <p:cNvPicPr>
            <a:picLocks noChangeAspect="1"/>
          </p:cNvPicPr>
          <p:nvPr/>
        </p:nvPicPr>
        <p:blipFill>
          <a:blip r:embed="rId4"/>
          <a:stretch>
            <a:fillRect/>
          </a:stretch>
        </p:blipFill>
        <p:spPr>
          <a:xfrm>
            <a:off x="2268185" y="2127661"/>
            <a:ext cx="6448425" cy="581025"/>
          </a:xfrm>
          <a:prstGeom prst="rect">
            <a:avLst/>
          </a:prstGeom>
        </p:spPr>
      </p:pic>
      <p:sp>
        <p:nvSpPr>
          <p:cNvPr id="8" name="TextBox 7">
            <a:extLst>
              <a:ext uri="{FF2B5EF4-FFF2-40B4-BE49-F238E27FC236}">
                <a16:creationId xmlns:a16="http://schemas.microsoft.com/office/drawing/2014/main" id="{35AFF06A-4BB9-4955-A862-76F6F1777AED}"/>
              </a:ext>
            </a:extLst>
          </p:cNvPr>
          <p:cNvSpPr txBox="1"/>
          <p:nvPr/>
        </p:nvSpPr>
        <p:spPr>
          <a:xfrm>
            <a:off x="2163410" y="1078036"/>
            <a:ext cx="5569527" cy="923330"/>
          </a:xfrm>
          <a:prstGeom prst="rect">
            <a:avLst/>
          </a:prstGeom>
          <a:noFill/>
        </p:spPr>
        <p:txBody>
          <a:bodyPr wrap="square" rtlCol="0">
            <a:spAutoFit/>
          </a:bodyPr>
          <a:lstStyle/>
          <a:p>
            <a:r>
              <a:rPr lang="en-US" b="1" dirty="0"/>
              <a:t>MongoDB</a:t>
            </a:r>
          </a:p>
          <a:p>
            <a:r>
              <a:rPr lang="en-US" dirty="0"/>
              <a:t>ABP Framework will serialize the datetime from now on.</a:t>
            </a:r>
          </a:p>
          <a:p>
            <a:r>
              <a:rPr lang="en-US" dirty="0"/>
              <a:t>You can revert back this behavior:</a:t>
            </a:r>
          </a:p>
        </p:txBody>
      </p:sp>
      <p:sp>
        <p:nvSpPr>
          <p:cNvPr id="9" name="TextBox 8">
            <a:extLst>
              <a:ext uri="{FF2B5EF4-FFF2-40B4-BE49-F238E27FC236}">
                <a16:creationId xmlns:a16="http://schemas.microsoft.com/office/drawing/2014/main" id="{E1D81DD1-40B0-4E8F-B943-2F3933B5B33C}"/>
              </a:ext>
            </a:extLst>
          </p:cNvPr>
          <p:cNvSpPr txBox="1"/>
          <p:nvPr/>
        </p:nvSpPr>
        <p:spPr>
          <a:xfrm>
            <a:off x="2073234" y="3149181"/>
            <a:ext cx="8045529"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Publishing Auto-Events in the Same Unit of Work ( </a:t>
            </a:r>
            <a:r>
              <a:rPr lang="en-US" dirty="0"/>
              <a:t>GitHub </a:t>
            </a:r>
            <a:r>
              <a:rPr lang="en-US" dirty="0">
                <a:hlinkClick r:id="rId5"/>
              </a:rPr>
              <a:t>#9896</a:t>
            </a:r>
            <a:r>
              <a:rPr lang="en-US" b="1" dirty="0"/>
              <a:t>)</a:t>
            </a:r>
          </a:p>
        </p:txBody>
      </p:sp>
      <p:sp>
        <p:nvSpPr>
          <p:cNvPr id="12" name="TextBox 11">
            <a:extLst>
              <a:ext uri="{FF2B5EF4-FFF2-40B4-BE49-F238E27FC236}">
                <a16:creationId xmlns:a16="http://schemas.microsoft.com/office/drawing/2014/main" id="{55813BE1-AB0C-4FFA-9CBF-2966B7E8B05C}"/>
              </a:ext>
            </a:extLst>
          </p:cNvPr>
          <p:cNvSpPr txBox="1"/>
          <p:nvPr/>
        </p:nvSpPr>
        <p:spPr>
          <a:xfrm>
            <a:off x="2073235" y="3780784"/>
            <a:ext cx="8045530" cy="175432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Deprecated (</a:t>
            </a:r>
            <a:r>
              <a:rPr lang="en-US" dirty="0"/>
              <a:t>GitHub </a:t>
            </a:r>
            <a:r>
              <a:rPr lang="en-US" dirty="0">
                <a:hlinkClick r:id="rId6"/>
              </a:rPr>
              <a:t>#9897</a:t>
            </a:r>
            <a:r>
              <a:rPr lang="en-US" dirty="0"/>
              <a:t>)</a:t>
            </a:r>
            <a:endParaRPr lang="en-US" b="1" dirty="0"/>
          </a:p>
          <a:p>
            <a:pPr marL="285750" indent="-285750">
              <a:buFont typeface="Arial" panose="020B0604020202020204" pitchFamily="34" charset="0"/>
              <a:buChar char="•"/>
            </a:pPr>
            <a:r>
              <a:rPr lang="en-US" dirty="0" err="1"/>
              <a:t>EntityCreatingEventData</a:t>
            </a:r>
            <a:endParaRPr lang="en-US" dirty="0"/>
          </a:p>
          <a:p>
            <a:pPr marL="285750" indent="-285750">
              <a:buFont typeface="Arial" panose="020B0604020202020204" pitchFamily="34" charset="0"/>
              <a:buChar char="•"/>
            </a:pPr>
            <a:r>
              <a:rPr lang="en-US" dirty="0" err="1"/>
              <a:t>EntityUpdatingEventData</a:t>
            </a:r>
            <a:endParaRPr lang="en-US" dirty="0"/>
          </a:p>
          <a:p>
            <a:pPr marL="285750" indent="-285750">
              <a:buFont typeface="Arial" panose="020B0604020202020204" pitchFamily="34" charset="0"/>
              <a:buChar char="•"/>
            </a:pPr>
            <a:r>
              <a:rPr lang="en-US" dirty="0" err="1"/>
              <a:t>EntityDeletingEventData</a:t>
            </a:r>
            <a:endParaRPr lang="en-US" dirty="0"/>
          </a:p>
          <a:p>
            <a:pPr marL="285750" indent="-285750">
              <a:buFont typeface="Arial" panose="020B0604020202020204" pitchFamily="34" charset="0"/>
              <a:buChar char="•"/>
            </a:pPr>
            <a:r>
              <a:rPr lang="en-US" dirty="0" err="1"/>
              <a:t>EntityChangingEventData</a:t>
            </a:r>
            <a:endParaRPr lang="en-US" dirty="0"/>
          </a:p>
          <a:p>
            <a:endParaRPr lang="en-US" dirty="0"/>
          </a:p>
        </p:txBody>
      </p:sp>
      <p:sp>
        <p:nvSpPr>
          <p:cNvPr id="13" name="TextBox 12">
            <a:extLst>
              <a:ext uri="{FF2B5EF4-FFF2-40B4-BE49-F238E27FC236}">
                <a16:creationId xmlns:a16="http://schemas.microsoft.com/office/drawing/2014/main" id="{6862B9B0-9A9E-41EC-93AC-D080B7044500}"/>
              </a:ext>
            </a:extLst>
          </p:cNvPr>
          <p:cNvSpPr txBox="1"/>
          <p:nvPr/>
        </p:nvSpPr>
        <p:spPr>
          <a:xfrm>
            <a:off x="2073234" y="5712430"/>
            <a:ext cx="8045531"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Removed </a:t>
            </a:r>
            <a:r>
              <a:rPr lang="en-US" b="1" dirty="0" err="1"/>
              <a:t>ModelBuilderConfigurationOptions</a:t>
            </a:r>
            <a:r>
              <a:rPr lang="en-US" b="1" dirty="0"/>
              <a:t> classes (GitHub </a:t>
            </a:r>
            <a:r>
              <a:rPr lang="en-US" dirty="0">
                <a:hlinkClick r:id="rId7"/>
              </a:rPr>
              <a:t>#8887</a:t>
            </a:r>
            <a:r>
              <a:rPr lang="en-US" dirty="0"/>
              <a:t>)</a:t>
            </a:r>
          </a:p>
        </p:txBody>
      </p:sp>
      <p:sp>
        <p:nvSpPr>
          <p:cNvPr id="15" name="TextBox 14">
            <a:extLst>
              <a:ext uri="{FF2B5EF4-FFF2-40B4-BE49-F238E27FC236}">
                <a16:creationId xmlns:a16="http://schemas.microsoft.com/office/drawing/2014/main" id="{BBBF1F5B-8CFE-429C-9103-13A2C5A9CB9D}"/>
              </a:ext>
            </a:extLst>
          </p:cNvPr>
          <p:cNvSpPr txBox="1"/>
          <p:nvPr/>
        </p:nvSpPr>
        <p:spPr>
          <a:xfrm>
            <a:off x="2073235" y="1080655"/>
            <a:ext cx="8045530" cy="175432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147220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3C49C295-B95E-476E-9E9B-EB5CE4D981CA}"/>
              </a:ext>
            </a:extLst>
          </p:cNvPr>
          <p:cNvSpPr>
            <a:spLocks noGrp="1"/>
          </p:cNvSpPr>
          <p:nvPr>
            <p:ph type="ctrTitle"/>
          </p:nvPr>
        </p:nvSpPr>
        <p:spPr>
          <a:xfrm>
            <a:off x="0" y="0"/>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ABP 5.0 - Migration guide</a:t>
            </a:r>
            <a:endParaRPr lang="tr-TR" sz="4000" dirty="0">
              <a:solidFill>
                <a:srgbClr val="44013C"/>
              </a:solidFill>
            </a:endParaRPr>
          </a:p>
        </p:txBody>
      </p:sp>
      <p:sp>
        <p:nvSpPr>
          <p:cNvPr id="2" name="TextBox 1">
            <a:extLst>
              <a:ext uri="{FF2B5EF4-FFF2-40B4-BE49-F238E27FC236}">
                <a16:creationId xmlns:a16="http://schemas.microsoft.com/office/drawing/2014/main" id="{D50E9310-F32E-4DD7-A04D-D8482263934F}"/>
              </a:ext>
            </a:extLst>
          </p:cNvPr>
          <p:cNvSpPr txBox="1"/>
          <p:nvPr/>
        </p:nvSpPr>
        <p:spPr>
          <a:xfrm>
            <a:off x="1078485" y="1446800"/>
            <a:ext cx="8993767" cy="6463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Removed Obsolete APIs</a:t>
            </a:r>
          </a:p>
          <a:p>
            <a:r>
              <a:rPr lang="en-US" dirty="0"/>
              <a:t>IRepository doesn't inherit from </a:t>
            </a:r>
            <a:r>
              <a:rPr lang="en-US" i="1" dirty="0" err="1"/>
              <a:t>IQueryable</a:t>
            </a:r>
            <a:r>
              <a:rPr lang="en-US" dirty="0"/>
              <a:t> anymore. It was made obsolete in 4.2.</a:t>
            </a:r>
          </a:p>
        </p:txBody>
      </p:sp>
      <p:sp>
        <p:nvSpPr>
          <p:cNvPr id="7" name="TextBox 6">
            <a:extLst>
              <a:ext uri="{FF2B5EF4-FFF2-40B4-BE49-F238E27FC236}">
                <a16:creationId xmlns:a16="http://schemas.microsoft.com/office/drawing/2014/main" id="{BC2E8F8B-CAA4-4F2D-98E6-F886568D17C1}"/>
              </a:ext>
            </a:extLst>
          </p:cNvPr>
          <p:cNvSpPr txBox="1"/>
          <p:nvPr/>
        </p:nvSpPr>
        <p:spPr>
          <a:xfrm>
            <a:off x="1060766" y="3158110"/>
            <a:ext cx="8993767" cy="175432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Other Breaking Changes</a:t>
            </a:r>
          </a:p>
          <a:p>
            <a:endParaRPr lang="en-US" dirty="0"/>
          </a:p>
          <a:p>
            <a:pPr marL="285750" indent="-285750">
              <a:buFont typeface="Arial" panose="020B0604020202020204" pitchFamily="34" charset="0"/>
              <a:buChar char="•"/>
            </a:pPr>
            <a:r>
              <a:rPr lang="en-US" i="1" dirty="0" err="1"/>
              <a:t>IObjectValidator</a:t>
            </a:r>
            <a:r>
              <a:rPr lang="en-US" dirty="0"/>
              <a:t> methods have been changed to asynchronous. </a:t>
            </a:r>
            <a:r>
              <a:rPr lang="en-US" dirty="0">
                <a:hlinkClick r:id="rId4"/>
              </a:rPr>
              <a:t>#9549</a:t>
            </a:r>
            <a:endParaRPr lang="en-US" dirty="0"/>
          </a:p>
          <a:p>
            <a:pPr marL="285750" indent="-285750">
              <a:buFont typeface="Arial" panose="020B0604020202020204" pitchFamily="34" charset="0"/>
              <a:buChar char="•"/>
            </a:pPr>
            <a:r>
              <a:rPr lang="en-US" dirty="0"/>
              <a:t>Use ASP NET Core's authentication scheme to handle </a:t>
            </a:r>
            <a:r>
              <a:rPr lang="en-US" i="1" dirty="0" err="1"/>
              <a:t>AbpAuthorizationException</a:t>
            </a:r>
            <a:r>
              <a:rPr lang="en-US" dirty="0"/>
              <a:t>. </a:t>
            </a:r>
            <a:r>
              <a:rPr lang="en-US" dirty="0">
                <a:hlinkClick r:id="rId5"/>
              </a:rPr>
              <a:t>#9940</a:t>
            </a:r>
            <a:endParaRPr lang="en-US" dirty="0"/>
          </a:p>
          <a:p>
            <a:pPr marL="285750" indent="-285750">
              <a:buFont typeface="Arial" panose="020B0604020202020204" pitchFamily="34" charset="0"/>
              <a:buChar char="•"/>
            </a:pPr>
            <a:r>
              <a:rPr lang="en-US" dirty="0"/>
              <a:t>Use </a:t>
            </a:r>
            <a:r>
              <a:rPr lang="en-US" i="1" dirty="0" err="1"/>
              <a:t>IRemoteContentStream</a:t>
            </a:r>
            <a:r>
              <a:rPr lang="en-US" dirty="0"/>
              <a:t> without form content headers. </a:t>
            </a:r>
            <a:r>
              <a:rPr lang="en-US" dirty="0">
                <a:hlinkClick r:id="rId6"/>
              </a:rPr>
              <a:t>#9180</a:t>
            </a:r>
            <a:endParaRPr lang="en-US" dirty="0"/>
          </a:p>
          <a:p>
            <a:endParaRPr lang="en-US" dirty="0"/>
          </a:p>
        </p:txBody>
      </p:sp>
      <p:sp>
        <p:nvSpPr>
          <p:cNvPr id="13" name="TextBox 12">
            <a:extLst>
              <a:ext uri="{FF2B5EF4-FFF2-40B4-BE49-F238E27FC236}">
                <a16:creationId xmlns:a16="http://schemas.microsoft.com/office/drawing/2014/main" id="{86760EA2-4145-4488-B715-B8D96A142F13}"/>
              </a:ext>
            </a:extLst>
          </p:cNvPr>
          <p:cNvSpPr txBox="1"/>
          <p:nvPr/>
        </p:nvSpPr>
        <p:spPr>
          <a:xfrm>
            <a:off x="1078485" y="2359470"/>
            <a:ext cx="8993767" cy="6463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Automatically Setting the TenantId for New Entities</a:t>
            </a:r>
          </a:p>
          <a:p>
            <a:r>
              <a:rPr lang="en-US" dirty="0"/>
              <a:t>ABP will automatically set the TenantId property from the current active tenant.</a:t>
            </a:r>
          </a:p>
        </p:txBody>
      </p:sp>
    </p:spTree>
    <p:extLst>
      <p:ext uri="{BB962C8B-B14F-4D97-AF65-F5344CB8AC3E}">
        <p14:creationId xmlns:p14="http://schemas.microsoft.com/office/powerpoint/2010/main" val="304076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12343"/>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ABP 5.0 - Migration guide</a:t>
            </a:r>
            <a:endParaRPr lang="tr-TR" sz="4000" dirty="0">
              <a:solidFill>
                <a:srgbClr val="44013C"/>
              </a:solidFill>
            </a:endParaRPr>
          </a:p>
        </p:txBody>
      </p:sp>
      <p:sp>
        <p:nvSpPr>
          <p:cNvPr id="3" name="TextBox 2">
            <a:extLst>
              <a:ext uri="{FF2B5EF4-FFF2-40B4-BE49-F238E27FC236}">
                <a16:creationId xmlns:a16="http://schemas.microsoft.com/office/drawing/2014/main" id="{4F66EA4C-6B04-432F-B2FB-1A9825E40AA4}"/>
              </a:ext>
            </a:extLst>
          </p:cNvPr>
          <p:cNvSpPr txBox="1"/>
          <p:nvPr/>
        </p:nvSpPr>
        <p:spPr>
          <a:xfrm>
            <a:off x="2863992" y="920321"/>
            <a:ext cx="5772581" cy="9233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User Active/Passive</a:t>
            </a:r>
            <a:endParaRPr lang="en-US" dirty="0"/>
          </a:p>
          <a:p>
            <a:r>
              <a:rPr lang="en-US" i="1" dirty="0" err="1"/>
              <a:t>IsActive</a:t>
            </a:r>
            <a:r>
              <a:rPr lang="en-US" i="1" dirty="0"/>
              <a:t> &lt;bool&gt; </a:t>
            </a:r>
            <a:r>
              <a:rPr lang="en-US" dirty="0"/>
              <a:t>property is added to the </a:t>
            </a:r>
            <a:r>
              <a:rPr lang="en-US" i="1" dirty="0" err="1"/>
              <a:t>IdentityUser</a:t>
            </a:r>
            <a:r>
              <a:rPr lang="en-US" dirty="0"/>
              <a:t> entity. </a:t>
            </a:r>
          </a:p>
          <a:p>
            <a:r>
              <a:rPr lang="en-US" b="1" dirty="0"/>
              <a:t>UPDATE </a:t>
            </a:r>
            <a:r>
              <a:rPr lang="en-US" b="1" dirty="0" err="1"/>
              <a:t>AbpUsers</a:t>
            </a:r>
            <a:r>
              <a:rPr lang="en-US" b="1" dirty="0"/>
              <a:t> SET </a:t>
            </a:r>
            <a:r>
              <a:rPr lang="en-US" b="1" dirty="0" err="1"/>
              <a:t>IsActive</a:t>
            </a:r>
            <a:r>
              <a:rPr lang="en-US" b="1" dirty="0"/>
              <a:t>=1</a:t>
            </a:r>
            <a:endParaRPr lang="en-US" dirty="0"/>
          </a:p>
        </p:txBody>
      </p:sp>
      <p:pic>
        <p:nvPicPr>
          <p:cNvPr id="9" name="Picture 8">
            <a:extLst>
              <a:ext uri="{FF2B5EF4-FFF2-40B4-BE49-F238E27FC236}">
                <a16:creationId xmlns:a16="http://schemas.microsoft.com/office/drawing/2014/main" id="{111DB452-7D8F-4F12-A15B-F151CC3EA110}"/>
              </a:ext>
            </a:extLst>
          </p:cNvPr>
          <p:cNvPicPr>
            <a:picLocks noChangeAspect="1"/>
          </p:cNvPicPr>
          <p:nvPr/>
        </p:nvPicPr>
        <p:blipFill>
          <a:blip r:embed="rId4"/>
          <a:stretch>
            <a:fillRect/>
          </a:stretch>
        </p:blipFill>
        <p:spPr>
          <a:xfrm>
            <a:off x="2863993" y="1928580"/>
            <a:ext cx="5772581" cy="4082411"/>
          </a:xfrm>
          <a:prstGeom prst="rect">
            <a:avLst/>
          </a:prstGeom>
        </p:spPr>
      </p:pic>
      <p:pic>
        <p:nvPicPr>
          <p:cNvPr id="13" name="Picture 12">
            <a:extLst>
              <a:ext uri="{FF2B5EF4-FFF2-40B4-BE49-F238E27FC236}">
                <a16:creationId xmlns:a16="http://schemas.microsoft.com/office/drawing/2014/main" id="{424A3D90-341F-498A-B92F-CF5EAB639371}"/>
              </a:ext>
            </a:extLst>
          </p:cNvPr>
          <p:cNvPicPr>
            <a:picLocks noChangeAspect="1"/>
          </p:cNvPicPr>
          <p:nvPr/>
        </p:nvPicPr>
        <p:blipFill rotWithShape="1">
          <a:blip r:embed="rId5"/>
          <a:srcRect r="27070" b="239"/>
          <a:stretch/>
        </p:blipFill>
        <p:spPr>
          <a:xfrm>
            <a:off x="2863993" y="6094702"/>
            <a:ext cx="5772581" cy="541626"/>
          </a:xfrm>
          <a:prstGeom prst="rect">
            <a:avLst/>
          </a:prstGeom>
        </p:spPr>
      </p:pic>
      <p:sp>
        <p:nvSpPr>
          <p:cNvPr id="15" name="TextBox 14">
            <a:extLst>
              <a:ext uri="{FF2B5EF4-FFF2-40B4-BE49-F238E27FC236}">
                <a16:creationId xmlns:a16="http://schemas.microsoft.com/office/drawing/2014/main" id="{C85E750B-E4D0-4368-92B8-A1C4F9F018C5}"/>
              </a:ext>
            </a:extLst>
          </p:cNvPr>
          <p:cNvSpPr txBox="1"/>
          <p:nvPr/>
        </p:nvSpPr>
        <p:spPr>
          <a:xfrm>
            <a:off x="1600090" y="3785119"/>
            <a:ext cx="1094509" cy="369332"/>
          </a:xfrm>
          <a:prstGeom prst="rect">
            <a:avLst/>
          </a:prstGeom>
          <a:noFill/>
        </p:spPr>
        <p:txBody>
          <a:bodyPr wrap="square">
            <a:spAutoFit/>
          </a:bodyPr>
          <a:lstStyle/>
          <a:p>
            <a:r>
              <a:rPr lang="en-US" b="1" dirty="0"/>
              <a:t>EF Core</a:t>
            </a:r>
            <a:endParaRPr lang="en-US" dirty="0"/>
          </a:p>
        </p:txBody>
      </p:sp>
      <p:sp>
        <p:nvSpPr>
          <p:cNvPr id="16" name="TextBox 15">
            <a:extLst>
              <a:ext uri="{FF2B5EF4-FFF2-40B4-BE49-F238E27FC236}">
                <a16:creationId xmlns:a16="http://schemas.microsoft.com/office/drawing/2014/main" id="{BE8FC3C6-19BC-4E17-ADC1-41686F853EFA}"/>
              </a:ext>
            </a:extLst>
          </p:cNvPr>
          <p:cNvSpPr txBox="1"/>
          <p:nvPr/>
        </p:nvSpPr>
        <p:spPr>
          <a:xfrm>
            <a:off x="1600090" y="6180849"/>
            <a:ext cx="1263904" cy="369332"/>
          </a:xfrm>
          <a:prstGeom prst="rect">
            <a:avLst/>
          </a:prstGeom>
          <a:noFill/>
        </p:spPr>
        <p:txBody>
          <a:bodyPr wrap="square">
            <a:spAutoFit/>
          </a:bodyPr>
          <a:lstStyle/>
          <a:p>
            <a:r>
              <a:rPr lang="en-US" b="1" dirty="0"/>
              <a:t>MongoDB</a:t>
            </a:r>
            <a:endParaRPr lang="en-US" dirty="0"/>
          </a:p>
        </p:txBody>
      </p:sp>
    </p:spTree>
    <p:extLst>
      <p:ext uri="{BB962C8B-B14F-4D97-AF65-F5344CB8AC3E}">
        <p14:creationId xmlns:p14="http://schemas.microsoft.com/office/powerpoint/2010/main" val="4211117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12343"/>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ABP 5.0 - Migration guide</a:t>
            </a:r>
            <a:endParaRPr lang="tr-TR" sz="4000" dirty="0">
              <a:solidFill>
                <a:srgbClr val="44013C"/>
              </a:solidFill>
            </a:endParaRPr>
          </a:p>
        </p:txBody>
      </p:sp>
      <p:sp>
        <p:nvSpPr>
          <p:cNvPr id="12" name="TextBox 11">
            <a:extLst>
              <a:ext uri="{FF2B5EF4-FFF2-40B4-BE49-F238E27FC236}">
                <a16:creationId xmlns:a16="http://schemas.microsoft.com/office/drawing/2014/main" id="{44B6B1FF-9AD0-4BC3-81A2-21A270443786}"/>
              </a:ext>
            </a:extLst>
          </p:cNvPr>
          <p:cNvSpPr txBox="1"/>
          <p:nvPr/>
        </p:nvSpPr>
        <p:spPr>
          <a:xfrm>
            <a:off x="1376359" y="3608861"/>
            <a:ext cx="8993767"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dirty="0"/>
              <a:t>See the ABP 5.0 migration guide =&gt;  </a:t>
            </a:r>
            <a:r>
              <a:rPr lang="en-US" dirty="0">
                <a:hlinkClick r:id="rId4"/>
              </a:rPr>
              <a:t>http://docs.abp.io/en/abp/5.0/Migration-Guides/Abp-5_0</a:t>
            </a:r>
            <a:r>
              <a:rPr lang="en-US" dirty="0"/>
              <a:t> </a:t>
            </a:r>
          </a:p>
        </p:txBody>
      </p:sp>
      <p:sp>
        <p:nvSpPr>
          <p:cNvPr id="7" name="TextBox 6">
            <a:extLst>
              <a:ext uri="{FF2B5EF4-FFF2-40B4-BE49-F238E27FC236}">
                <a16:creationId xmlns:a16="http://schemas.microsoft.com/office/drawing/2014/main" id="{69536C63-398E-4CEA-A7E7-5517D65ACF86}"/>
              </a:ext>
            </a:extLst>
          </p:cNvPr>
          <p:cNvSpPr txBox="1"/>
          <p:nvPr/>
        </p:nvSpPr>
        <p:spPr>
          <a:xfrm>
            <a:off x="1376360" y="1734958"/>
            <a:ext cx="8993767" cy="120032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UI Migration Guides</a:t>
            </a:r>
          </a:p>
          <a:p>
            <a:pPr marL="285750" indent="-285750">
              <a:buFont typeface="Arial" panose="020B0604020202020204" pitchFamily="34" charset="0"/>
              <a:buChar char="•"/>
            </a:pPr>
            <a:r>
              <a:rPr lang="en-US" dirty="0">
                <a:hlinkClick r:id="rId5"/>
              </a:rPr>
              <a:t>https://docs.abp.io/en/abp/5.0/Migration-Guides/Abp-5_0-Angular</a:t>
            </a:r>
            <a:endParaRPr lang="en-US" dirty="0"/>
          </a:p>
          <a:p>
            <a:pPr marL="285750" indent="-285750">
              <a:buFont typeface="Arial" panose="020B0604020202020204" pitchFamily="34" charset="0"/>
              <a:buChar char="•"/>
            </a:pPr>
            <a:r>
              <a:rPr lang="en-US" dirty="0">
                <a:hlinkClick r:id="rId6"/>
              </a:rPr>
              <a:t>https://docs.abp.io/en/abp/5.0/Migration-Guides/Abp-5-0-MVC</a:t>
            </a:r>
            <a:r>
              <a:rPr lang="en-US" dirty="0"/>
              <a:t>   </a:t>
            </a:r>
          </a:p>
          <a:p>
            <a:pPr marL="285750" indent="-285750">
              <a:buFont typeface="Arial" panose="020B0604020202020204" pitchFamily="34" charset="0"/>
              <a:buChar char="•"/>
            </a:pPr>
            <a:r>
              <a:rPr lang="en-US" dirty="0">
                <a:hlinkClick r:id="rId7"/>
              </a:rPr>
              <a:t>https://docs.abp.io/en/abp/5.0/Migration-Guides/Abp-5-0-Blazor</a:t>
            </a:r>
            <a:r>
              <a:rPr lang="en-US" dirty="0"/>
              <a:t> </a:t>
            </a:r>
          </a:p>
        </p:txBody>
      </p:sp>
    </p:spTree>
    <p:extLst>
      <p:ext uri="{BB962C8B-B14F-4D97-AF65-F5344CB8AC3E}">
        <p14:creationId xmlns:p14="http://schemas.microsoft.com/office/powerpoint/2010/main" val="294966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2895600"/>
            <a:ext cx="12192000" cy="10668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Community news</a:t>
            </a:r>
            <a:endParaRPr lang="tr-TR" dirty="0">
              <a:solidFill>
                <a:srgbClr val="44013C"/>
              </a:solidFill>
            </a:endParaRPr>
          </a:p>
        </p:txBody>
      </p:sp>
    </p:spTree>
    <p:extLst>
      <p:ext uri="{BB962C8B-B14F-4D97-AF65-F5344CB8AC3E}">
        <p14:creationId xmlns:p14="http://schemas.microsoft.com/office/powerpoint/2010/main" val="352391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D3155067-2EE5-4BA6-B691-DEDA01A34CD8}"/>
              </a:ext>
            </a:extLst>
          </p:cNvPr>
          <p:cNvSpPr>
            <a:spLocks noGrp="1"/>
          </p:cNvSpPr>
          <p:nvPr>
            <p:ph type="ctrTitle"/>
          </p:nvPr>
        </p:nvSpPr>
        <p:spPr>
          <a:xfrm>
            <a:off x="0" y="-767"/>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.NET Foundation Sponsorship</a:t>
            </a:r>
            <a:endParaRPr lang="tr-TR" sz="4000" dirty="0">
              <a:solidFill>
                <a:srgbClr val="44013C"/>
              </a:solidFill>
            </a:endParaRPr>
          </a:p>
        </p:txBody>
      </p:sp>
      <p:pic>
        <p:nvPicPr>
          <p:cNvPr id="3" name="Picture 2">
            <a:extLst>
              <a:ext uri="{FF2B5EF4-FFF2-40B4-BE49-F238E27FC236}">
                <a16:creationId xmlns:a16="http://schemas.microsoft.com/office/drawing/2014/main" id="{1904031C-584A-492D-AB3F-76AC763097F2}"/>
              </a:ext>
            </a:extLst>
          </p:cNvPr>
          <p:cNvPicPr>
            <a:picLocks noChangeAspect="1"/>
          </p:cNvPicPr>
          <p:nvPr/>
        </p:nvPicPr>
        <p:blipFill>
          <a:blip r:embed="rId4"/>
          <a:stretch>
            <a:fillRect/>
          </a:stretch>
        </p:blipFill>
        <p:spPr>
          <a:xfrm>
            <a:off x="3228975" y="941243"/>
            <a:ext cx="5734050" cy="5391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9057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D3155067-2EE5-4BA6-B691-DEDA01A34CD8}"/>
              </a:ext>
            </a:extLst>
          </p:cNvPr>
          <p:cNvSpPr>
            <a:spLocks noGrp="1"/>
          </p:cNvSpPr>
          <p:nvPr>
            <p:ph type="ctrTitle"/>
          </p:nvPr>
        </p:nvSpPr>
        <p:spPr>
          <a:xfrm>
            <a:off x="0" y="-767"/>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ABP Reaches 7K Stars</a:t>
            </a:r>
            <a:endParaRPr lang="tr-TR" sz="4000" dirty="0">
              <a:solidFill>
                <a:srgbClr val="44013C"/>
              </a:solidFill>
            </a:endParaRPr>
          </a:p>
        </p:txBody>
      </p:sp>
      <p:pic>
        <p:nvPicPr>
          <p:cNvPr id="3" name="Picture 2">
            <a:extLst>
              <a:ext uri="{FF2B5EF4-FFF2-40B4-BE49-F238E27FC236}">
                <a16:creationId xmlns:a16="http://schemas.microsoft.com/office/drawing/2014/main" id="{E1B80917-01EE-4DCA-A3AA-EB4ED150F74D}"/>
              </a:ext>
            </a:extLst>
          </p:cNvPr>
          <p:cNvPicPr>
            <a:picLocks noChangeAspect="1"/>
          </p:cNvPicPr>
          <p:nvPr/>
        </p:nvPicPr>
        <p:blipFill>
          <a:blip r:embed="rId4"/>
          <a:stretch>
            <a:fillRect/>
          </a:stretch>
        </p:blipFill>
        <p:spPr>
          <a:xfrm>
            <a:off x="966787" y="3225633"/>
            <a:ext cx="10258425" cy="2971800"/>
          </a:xfrm>
          <a:prstGeom prst="rect">
            <a:avLst/>
          </a:prstGeom>
        </p:spPr>
      </p:pic>
      <p:pic>
        <p:nvPicPr>
          <p:cNvPr id="7" name="Picture 6">
            <a:extLst>
              <a:ext uri="{FF2B5EF4-FFF2-40B4-BE49-F238E27FC236}">
                <a16:creationId xmlns:a16="http://schemas.microsoft.com/office/drawing/2014/main" id="{5180322B-1DFB-4FD8-9C32-EE7DAEC06388}"/>
              </a:ext>
            </a:extLst>
          </p:cNvPr>
          <p:cNvPicPr>
            <a:picLocks noChangeAspect="1"/>
          </p:cNvPicPr>
          <p:nvPr/>
        </p:nvPicPr>
        <p:blipFill>
          <a:blip r:embed="rId5"/>
          <a:stretch>
            <a:fillRect/>
          </a:stretch>
        </p:blipFill>
        <p:spPr>
          <a:xfrm>
            <a:off x="4395489" y="1066033"/>
            <a:ext cx="3401022" cy="191499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19542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D3155067-2EE5-4BA6-B691-DEDA01A34CD8}"/>
              </a:ext>
            </a:extLst>
          </p:cNvPr>
          <p:cNvSpPr>
            <a:spLocks noGrp="1"/>
          </p:cNvSpPr>
          <p:nvPr>
            <p:ph type="ctrTitle"/>
          </p:nvPr>
        </p:nvSpPr>
        <p:spPr>
          <a:xfrm>
            <a:off x="0" y="-767"/>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ABP Community Grows</a:t>
            </a:r>
            <a:endParaRPr lang="tr-TR" sz="4000" dirty="0">
              <a:solidFill>
                <a:srgbClr val="44013C"/>
              </a:solidFill>
            </a:endParaRPr>
          </a:p>
        </p:txBody>
      </p:sp>
      <p:pic>
        <p:nvPicPr>
          <p:cNvPr id="5" name="Picture 4">
            <a:extLst>
              <a:ext uri="{FF2B5EF4-FFF2-40B4-BE49-F238E27FC236}">
                <a16:creationId xmlns:a16="http://schemas.microsoft.com/office/drawing/2014/main" id="{32978B27-00DB-438C-9D54-B984EC65963D}"/>
              </a:ext>
            </a:extLst>
          </p:cNvPr>
          <p:cNvPicPr>
            <a:picLocks noChangeAspect="1"/>
          </p:cNvPicPr>
          <p:nvPr/>
        </p:nvPicPr>
        <p:blipFill>
          <a:blip r:embed="rId4"/>
          <a:stretch>
            <a:fillRect/>
          </a:stretch>
        </p:blipFill>
        <p:spPr>
          <a:xfrm>
            <a:off x="2018804" y="875271"/>
            <a:ext cx="8656060" cy="5982729"/>
          </a:xfrm>
          <a:prstGeom prst="rect">
            <a:avLst/>
          </a:prstGeom>
        </p:spPr>
      </p:pic>
      <p:sp>
        <p:nvSpPr>
          <p:cNvPr id="7" name="TextBox 6">
            <a:extLst>
              <a:ext uri="{FF2B5EF4-FFF2-40B4-BE49-F238E27FC236}">
                <a16:creationId xmlns:a16="http://schemas.microsoft.com/office/drawing/2014/main" id="{69B437E8-FEB8-4382-93D4-E1B4A2CFFDDE}"/>
              </a:ext>
            </a:extLst>
          </p:cNvPr>
          <p:cNvSpPr txBox="1"/>
          <p:nvPr/>
        </p:nvSpPr>
        <p:spPr>
          <a:xfrm>
            <a:off x="4916384" y="2382798"/>
            <a:ext cx="8455231" cy="369332"/>
          </a:xfrm>
          <a:prstGeom prst="rect">
            <a:avLst/>
          </a:prstGeom>
          <a:noFill/>
        </p:spPr>
        <p:txBody>
          <a:bodyPr wrap="square" rtlCol="0">
            <a:spAutoFit/>
          </a:bodyPr>
          <a:lstStyle/>
          <a:p>
            <a:r>
              <a:rPr lang="en-US" dirty="0">
                <a:hlinkClick r:id="rId5"/>
              </a:rPr>
              <a:t>https://www.meetup.com/fr-FR/kaibee/events/281712081/</a:t>
            </a:r>
            <a:r>
              <a:rPr lang="en-US" dirty="0"/>
              <a:t> </a:t>
            </a:r>
          </a:p>
        </p:txBody>
      </p:sp>
      <p:sp>
        <p:nvSpPr>
          <p:cNvPr id="8" name="TextBox 7">
            <a:extLst>
              <a:ext uri="{FF2B5EF4-FFF2-40B4-BE49-F238E27FC236}">
                <a16:creationId xmlns:a16="http://schemas.microsoft.com/office/drawing/2014/main" id="{7D7A4C77-249D-4BF2-AC9F-82B07C8A5F8D}"/>
              </a:ext>
            </a:extLst>
          </p:cNvPr>
          <p:cNvSpPr txBox="1"/>
          <p:nvPr/>
        </p:nvSpPr>
        <p:spPr>
          <a:xfrm rot="20652283">
            <a:off x="6817976" y="5196211"/>
            <a:ext cx="489470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800" dirty="0">
                <a:ln w="0"/>
                <a:solidFill>
                  <a:schemeClr val="bg1"/>
                </a:solidFill>
                <a:effectLst>
                  <a:outerShdw blurRad="38100" dist="19050" dir="2700000" algn="tl" rotWithShape="0">
                    <a:schemeClr val="dk1">
                      <a:alpha val="40000"/>
                    </a:schemeClr>
                  </a:outerShdw>
                </a:effectLst>
              </a:rPr>
              <a:t>-- Thanks to Dylan SMILA -- </a:t>
            </a:r>
          </a:p>
        </p:txBody>
      </p:sp>
    </p:spTree>
    <p:extLst>
      <p:ext uri="{BB962C8B-B14F-4D97-AF65-F5344CB8AC3E}">
        <p14:creationId xmlns:p14="http://schemas.microsoft.com/office/powerpoint/2010/main" val="170994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D3155067-2EE5-4BA6-B691-DEDA01A34CD8}"/>
              </a:ext>
            </a:extLst>
          </p:cNvPr>
          <p:cNvSpPr>
            <a:spLocks noGrp="1"/>
          </p:cNvSpPr>
          <p:nvPr>
            <p:ph type="ctrTitle"/>
          </p:nvPr>
        </p:nvSpPr>
        <p:spPr>
          <a:xfrm>
            <a:off x="0" y="-767"/>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https://learnabpframework.com</a:t>
            </a:r>
            <a:endParaRPr lang="tr-TR" sz="4000" dirty="0">
              <a:solidFill>
                <a:srgbClr val="44013C"/>
              </a:solidFill>
            </a:endParaRPr>
          </a:p>
        </p:txBody>
      </p:sp>
      <p:pic>
        <p:nvPicPr>
          <p:cNvPr id="3" name="Picture 2">
            <a:extLst>
              <a:ext uri="{FF2B5EF4-FFF2-40B4-BE49-F238E27FC236}">
                <a16:creationId xmlns:a16="http://schemas.microsoft.com/office/drawing/2014/main" id="{2E386372-8DDD-4720-B123-555E199A72A6}"/>
              </a:ext>
            </a:extLst>
          </p:cNvPr>
          <p:cNvPicPr>
            <a:picLocks noChangeAspect="1"/>
          </p:cNvPicPr>
          <p:nvPr/>
        </p:nvPicPr>
        <p:blipFill>
          <a:blip r:embed="rId4"/>
          <a:stretch>
            <a:fillRect/>
          </a:stretch>
        </p:blipFill>
        <p:spPr>
          <a:xfrm>
            <a:off x="2436996" y="810706"/>
            <a:ext cx="7698020" cy="6047294"/>
          </a:xfrm>
          <a:prstGeom prst="rect">
            <a:avLst/>
          </a:prstGeom>
        </p:spPr>
      </p:pic>
    </p:spTree>
    <p:extLst>
      <p:ext uri="{BB962C8B-B14F-4D97-AF65-F5344CB8AC3E}">
        <p14:creationId xmlns:p14="http://schemas.microsoft.com/office/powerpoint/2010/main" val="107040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FEDA9F-4555-4B5E-A998-CBA39ADE1FA8}"/>
              </a:ext>
            </a:extLst>
          </p:cNvPr>
          <p:cNvSpPr txBox="1"/>
          <p:nvPr/>
        </p:nvSpPr>
        <p:spPr>
          <a:xfrm>
            <a:off x="1600197" y="3429000"/>
            <a:ext cx="1027067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ABP 5.0.0 released (.NET 6 , Angular 12 , Bootstrap 5)</a:t>
            </a:r>
          </a:p>
          <a:p>
            <a:pPr marL="285750" indent="-285750">
              <a:buFont typeface="Arial" panose="020B0604020202020204" pitchFamily="34" charset="0"/>
              <a:buChar char="•"/>
            </a:pPr>
            <a:r>
              <a:rPr lang="en-US" sz="2400" dirty="0"/>
              <a:t>Blog post </a:t>
            </a:r>
            <a:r>
              <a:rPr lang="en-US" sz="2400" dirty="0">
                <a:hlinkClick r:id="rId4"/>
              </a:rPr>
              <a:t>https://blog.abp.io/abp/ABP-IO-Platform-5.0-RC-1-Has-Been-Released</a:t>
            </a:r>
            <a:endParaRPr lang="en-US" sz="2400" dirty="0"/>
          </a:p>
          <a:p>
            <a:pPr marL="285750" indent="-285750">
              <a:buFont typeface="Arial" panose="020B0604020202020204" pitchFamily="34" charset="0"/>
              <a:buChar char="•"/>
            </a:pPr>
            <a:r>
              <a:rPr lang="en-US" sz="2400" dirty="0"/>
              <a:t>Create a new project with ABP CLI tool </a:t>
            </a:r>
            <a:r>
              <a:rPr lang="it-IT" sz="2400" i="1" dirty="0">
                <a:hlinkClick r:id="rId5"/>
              </a:rPr>
              <a:t>https://docs.abp.io/en/abp/latest/cli</a:t>
            </a:r>
            <a:r>
              <a:rPr lang="it-IT" sz="2400" i="1" dirty="0"/>
              <a:t> </a:t>
            </a:r>
            <a:br>
              <a:rPr lang="it-IT" sz="2400" i="1" dirty="0"/>
            </a:br>
            <a:r>
              <a:rPr lang="en-US" sz="2400" dirty="0"/>
              <a:t>or directly from </a:t>
            </a:r>
            <a:r>
              <a:rPr lang="en-US" sz="2400" i="1" dirty="0">
                <a:hlinkClick r:id="rId6"/>
              </a:rPr>
              <a:t>https://abp.io/get-started</a:t>
            </a:r>
            <a:r>
              <a:rPr lang="en-US" sz="2400" i="1" dirty="0"/>
              <a:t> </a:t>
            </a:r>
            <a:endParaRPr lang="en-US" sz="2400" dirty="0"/>
          </a:p>
          <a:p>
            <a:pPr marL="285750" indent="-285750">
              <a:buFont typeface="Arial" panose="020B0604020202020204" pitchFamily="34" charset="0"/>
              <a:buChar char="•"/>
            </a:pPr>
            <a:endParaRPr lang="en-US" sz="2400" dirty="0"/>
          </a:p>
        </p:txBody>
      </p:sp>
      <p:pic>
        <p:nvPicPr>
          <p:cNvPr id="9" name="Picture 8">
            <a:extLst>
              <a:ext uri="{FF2B5EF4-FFF2-40B4-BE49-F238E27FC236}">
                <a16:creationId xmlns:a16="http://schemas.microsoft.com/office/drawing/2014/main" id="{B2D017A9-B160-44A6-B116-BBF1E5071B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1271" y="581660"/>
            <a:ext cx="4775154" cy="24989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49633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D3155067-2EE5-4BA6-B691-DEDA01A34CD8}"/>
              </a:ext>
            </a:extLst>
          </p:cNvPr>
          <p:cNvSpPr>
            <a:spLocks noGrp="1"/>
          </p:cNvSpPr>
          <p:nvPr>
            <p:ph type="ctrTitle"/>
          </p:nvPr>
        </p:nvSpPr>
        <p:spPr>
          <a:xfrm>
            <a:off x="0" y="-767"/>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ABP </a:t>
            </a:r>
            <a:r>
              <a:rPr lang="en-US" sz="4000" dirty="0" err="1">
                <a:solidFill>
                  <a:srgbClr val="44013C"/>
                </a:solidFill>
                <a:latin typeface="Segoe UI Semibold" panose="020B0702040204020203" pitchFamily="34" charset="0"/>
                <a:cs typeface="Segoe UI Semibold" panose="020B0702040204020203" pitchFamily="34" charset="0"/>
              </a:rPr>
              <a:t>AdminLTE</a:t>
            </a:r>
            <a:r>
              <a:rPr lang="en-US" sz="4000" dirty="0">
                <a:solidFill>
                  <a:srgbClr val="44013C"/>
                </a:solidFill>
                <a:latin typeface="Segoe UI Semibold" panose="020B0702040204020203" pitchFamily="34" charset="0"/>
                <a:cs typeface="Segoe UI Semibold" panose="020B0702040204020203" pitchFamily="34" charset="0"/>
              </a:rPr>
              <a:t> Theme</a:t>
            </a:r>
            <a:endParaRPr lang="tr-TR" sz="4000" dirty="0">
              <a:solidFill>
                <a:srgbClr val="44013C"/>
              </a:solidFill>
            </a:endParaRPr>
          </a:p>
        </p:txBody>
      </p:sp>
      <p:sp>
        <p:nvSpPr>
          <p:cNvPr id="5" name="TextBox 4">
            <a:extLst>
              <a:ext uri="{FF2B5EF4-FFF2-40B4-BE49-F238E27FC236}">
                <a16:creationId xmlns:a16="http://schemas.microsoft.com/office/drawing/2014/main" id="{B3462297-D99A-4CEE-937B-AFE520ECF41D}"/>
              </a:ext>
            </a:extLst>
          </p:cNvPr>
          <p:cNvSpPr txBox="1"/>
          <p:nvPr/>
        </p:nvSpPr>
        <p:spPr>
          <a:xfrm>
            <a:off x="2062480" y="950966"/>
            <a:ext cx="8067040" cy="369332"/>
          </a:xfrm>
          <a:prstGeom prst="rect">
            <a:avLst/>
          </a:prstGeom>
          <a:noFill/>
        </p:spPr>
        <p:txBody>
          <a:bodyPr wrap="square">
            <a:spAutoFit/>
          </a:bodyPr>
          <a:lstStyle/>
          <a:p>
            <a:r>
              <a:rPr lang="en-US" dirty="0">
                <a:hlinkClick r:id="rId4"/>
              </a:rPr>
              <a:t>https://github.com/go2ismail/ABP-Framework-Theme-Using-AdminLTE3-Template</a:t>
            </a:r>
            <a:r>
              <a:rPr lang="en-US" dirty="0"/>
              <a:t> </a:t>
            </a:r>
          </a:p>
        </p:txBody>
      </p:sp>
      <p:pic>
        <p:nvPicPr>
          <p:cNvPr id="7" name="Picture 6">
            <a:extLst>
              <a:ext uri="{FF2B5EF4-FFF2-40B4-BE49-F238E27FC236}">
                <a16:creationId xmlns:a16="http://schemas.microsoft.com/office/drawing/2014/main" id="{7278285A-16FF-45AA-9084-425B81D408DC}"/>
              </a:ext>
            </a:extLst>
          </p:cNvPr>
          <p:cNvPicPr>
            <a:picLocks noChangeAspect="1"/>
          </p:cNvPicPr>
          <p:nvPr/>
        </p:nvPicPr>
        <p:blipFill>
          <a:blip r:embed="rId5"/>
          <a:stretch>
            <a:fillRect/>
          </a:stretch>
        </p:blipFill>
        <p:spPr>
          <a:xfrm>
            <a:off x="1344930" y="1476063"/>
            <a:ext cx="9502140" cy="4430971"/>
          </a:xfrm>
          <a:prstGeom prst="rect">
            <a:avLst/>
          </a:prstGeom>
        </p:spPr>
      </p:pic>
      <p:sp>
        <p:nvSpPr>
          <p:cNvPr id="9" name="TextBox 8">
            <a:extLst>
              <a:ext uri="{FF2B5EF4-FFF2-40B4-BE49-F238E27FC236}">
                <a16:creationId xmlns:a16="http://schemas.microsoft.com/office/drawing/2014/main" id="{1410998D-42DA-451B-8F43-D0D01BC69C98}"/>
              </a:ext>
            </a:extLst>
          </p:cNvPr>
          <p:cNvSpPr txBox="1"/>
          <p:nvPr/>
        </p:nvSpPr>
        <p:spPr>
          <a:xfrm>
            <a:off x="439420" y="6211669"/>
            <a:ext cx="969010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908401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D3155067-2EE5-4BA6-B691-DEDA01A34CD8}"/>
              </a:ext>
            </a:extLst>
          </p:cNvPr>
          <p:cNvSpPr>
            <a:spLocks noGrp="1"/>
          </p:cNvSpPr>
          <p:nvPr>
            <p:ph type="ctrTitle"/>
          </p:nvPr>
        </p:nvSpPr>
        <p:spPr>
          <a:xfrm>
            <a:off x="0" y="-767"/>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ABP </a:t>
            </a:r>
            <a:r>
              <a:rPr lang="en-US" sz="4000" dirty="0" err="1">
                <a:solidFill>
                  <a:srgbClr val="44013C"/>
                </a:solidFill>
                <a:latin typeface="Segoe UI Semibold" panose="020B0702040204020203" pitchFamily="34" charset="0"/>
                <a:cs typeface="Segoe UI Semibold" panose="020B0702040204020203" pitchFamily="34" charset="0"/>
              </a:rPr>
              <a:t>Stisla</a:t>
            </a:r>
            <a:r>
              <a:rPr lang="en-US" sz="4000" dirty="0">
                <a:solidFill>
                  <a:srgbClr val="44013C"/>
                </a:solidFill>
                <a:latin typeface="Segoe UI Semibold" panose="020B0702040204020203" pitchFamily="34" charset="0"/>
                <a:cs typeface="Segoe UI Semibold" panose="020B0702040204020203" pitchFamily="34" charset="0"/>
              </a:rPr>
              <a:t> Theme</a:t>
            </a:r>
            <a:endParaRPr lang="tr-TR" sz="4000" dirty="0">
              <a:solidFill>
                <a:srgbClr val="44013C"/>
              </a:solidFill>
            </a:endParaRPr>
          </a:p>
        </p:txBody>
      </p:sp>
      <p:sp>
        <p:nvSpPr>
          <p:cNvPr id="9" name="TextBox 8">
            <a:extLst>
              <a:ext uri="{FF2B5EF4-FFF2-40B4-BE49-F238E27FC236}">
                <a16:creationId xmlns:a16="http://schemas.microsoft.com/office/drawing/2014/main" id="{1410998D-42DA-451B-8F43-D0D01BC69C98}"/>
              </a:ext>
            </a:extLst>
          </p:cNvPr>
          <p:cNvSpPr txBox="1"/>
          <p:nvPr/>
        </p:nvSpPr>
        <p:spPr>
          <a:xfrm>
            <a:off x="439420" y="6211669"/>
            <a:ext cx="9690100" cy="369332"/>
          </a:xfrm>
          <a:prstGeom prst="rect">
            <a:avLst/>
          </a:prstGeom>
          <a:noFill/>
        </p:spPr>
        <p:txBody>
          <a:bodyPr wrap="square">
            <a:spAutoFit/>
          </a:bodyPr>
          <a:lstStyle/>
          <a:p>
            <a:endParaRPr lang="en-US" dirty="0"/>
          </a:p>
        </p:txBody>
      </p:sp>
      <p:sp>
        <p:nvSpPr>
          <p:cNvPr id="2" name="TextBox 1">
            <a:extLst>
              <a:ext uri="{FF2B5EF4-FFF2-40B4-BE49-F238E27FC236}">
                <a16:creationId xmlns:a16="http://schemas.microsoft.com/office/drawing/2014/main" id="{BF659F6B-4847-4B4A-A34E-4378A8065854}"/>
              </a:ext>
            </a:extLst>
          </p:cNvPr>
          <p:cNvSpPr txBox="1"/>
          <p:nvPr/>
        </p:nvSpPr>
        <p:spPr>
          <a:xfrm>
            <a:off x="965200" y="952500"/>
            <a:ext cx="9502140" cy="646331"/>
          </a:xfrm>
          <a:prstGeom prst="rect">
            <a:avLst/>
          </a:prstGeom>
          <a:noFill/>
        </p:spPr>
        <p:txBody>
          <a:bodyPr wrap="square" rtlCol="0">
            <a:spAutoFit/>
          </a:bodyPr>
          <a:lstStyle/>
          <a:p>
            <a:r>
              <a:rPr lang="en-US" dirty="0"/>
              <a:t>Bootstrap-based admin template: </a:t>
            </a:r>
            <a:r>
              <a:rPr lang="en-US" dirty="0">
                <a:hlinkClick r:id="rId4"/>
              </a:rPr>
              <a:t>https://getstisla.com/</a:t>
            </a:r>
            <a:endParaRPr lang="en-US" dirty="0"/>
          </a:p>
          <a:p>
            <a:r>
              <a:rPr lang="en-US" dirty="0"/>
              <a:t>ABP Implementation: </a:t>
            </a:r>
            <a:r>
              <a:rPr lang="en-US" dirty="0">
                <a:hlinkClick r:id="rId5"/>
              </a:rPr>
              <a:t>https://github.com/realLiangshiwei/Lsw.Abp.AspNetCore.Mvc.UI.Theme.Stisla</a:t>
            </a:r>
            <a:r>
              <a:rPr lang="en-US" dirty="0"/>
              <a:t> </a:t>
            </a:r>
          </a:p>
        </p:txBody>
      </p:sp>
      <p:pic>
        <p:nvPicPr>
          <p:cNvPr id="4" name="Picture 3">
            <a:extLst>
              <a:ext uri="{FF2B5EF4-FFF2-40B4-BE49-F238E27FC236}">
                <a16:creationId xmlns:a16="http://schemas.microsoft.com/office/drawing/2014/main" id="{FB94AF68-BF1F-4ABA-B0F1-85B186E6F9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531" y="1634430"/>
            <a:ext cx="9523809" cy="4761905"/>
          </a:xfrm>
          <a:prstGeom prst="rect">
            <a:avLst/>
          </a:prstGeom>
        </p:spPr>
      </p:pic>
    </p:spTree>
    <p:extLst>
      <p:ext uri="{BB962C8B-B14F-4D97-AF65-F5344CB8AC3E}">
        <p14:creationId xmlns:p14="http://schemas.microsoft.com/office/powerpoint/2010/main" val="159468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80697B78-79BC-40B8-92EC-5370B8D70205}"/>
              </a:ext>
            </a:extLst>
          </p:cNvPr>
          <p:cNvSpPr txBox="1">
            <a:spLocks/>
          </p:cNvSpPr>
          <p:nvPr/>
        </p:nvSpPr>
        <p:spPr>
          <a:xfrm>
            <a:off x="-1" y="48490"/>
            <a:ext cx="12192001" cy="65475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44013C"/>
                </a:solidFill>
                <a:latin typeface="Segoe UI Semibold" panose="020B0702040204020203" pitchFamily="34" charset="0"/>
                <a:cs typeface="Segoe UI Semibold" panose="020B0702040204020203" pitchFamily="34" charset="0"/>
              </a:rPr>
              <a:t>https://community.abp.io</a:t>
            </a:r>
            <a:endParaRPr lang="tr-TR" sz="4000" dirty="0">
              <a:solidFill>
                <a:srgbClr val="44013C"/>
              </a:solidFill>
            </a:endParaRPr>
          </a:p>
        </p:txBody>
      </p:sp>
      <p:pic>
        <p:nvPicPr>
          <p:cNvPr id="12" name="Picture 11">
            <a:extLst>
              <a:ext uri="{FF2B5EF4-FFF2-40B4-BE49-F238E27FC236}">
                <a16:creationId xmlns:a16="http://schemas.microsoft.com/office/drawing/2014/main" id="{E4305F85-C5DE-4DC7-ABEF-E0935CA43B43}"/>
              </a:ext>
            </a:extLst>
          </p:cNvPr>
          <p:cNvPicPr>
            <a:picLocks noChangeAspect="1"/>
          </p:cNvPicPr>
          <p:nvPr/>
        </p:nvPicPr>
        <p:blipFill>
          <a:blip r:embed="rId3"/>
          <a:stretch>
            <a:fillRect/>
          </a:stretch>
        </p:blipFill>
        <p:spPr>
          <a:xfrm>
            <a:off x="532318" y="4841611"/>
            <a:ext cx="5400000" cy="1822503"/>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BB4430D1-533E-4A80-9E67-BAF69DBB1361}"/>
              </a:ext>
            </a:extLst>
          </p:cNvPr>
          <p:cNvPicPr>
            <a:picLocks noChangeAspect="1"/>
          </p:cNvPicPr>
          <p:nvPr/>
        </p:nvPicPr>
        <p:blipFill>
          <a:blip r:embed="rId4"/>
          <a:stretch>
            <a:fillRect/>
          </a:stretch>
        </p:blipFill>
        <p:spPr>
          <a:xfrm>
            <a:off x="6259682" y="815427"/>
            <a:ext cx="5400000" cy="1943681"/>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A24ADEFD-6942-4346-B085-43B6A0EB3271}"/>
              </a:ext>
            </a:extLst>
          </p:cNvPr>
          <p:cNvPicPr>
            <a:picLocks noChangeAspect="1"/>
          </p:cNvPicPr>
          <p:nvPr/>
        </p:nvPicPr>
        <p:blipFill>
          <a:blip r:embed="rId5"/>
          <a:stretch>
            <a:fillRect/>
          </a:stretch>
        </p:blipFill>
        <p:spPr>
          <a:xfrm>
            <a:off x="532318" y="3015051"/>
            <a:ext cx="5400000" cy="1597181"/>
          </a:xfrm>
          <a:prstGeom prst="rect">
            <a:avLst/>
          </a:prstGeom>
          <a:ln>
            <a:noFill/>
          </a:ln>
          <a:effectLst>
            <a:outerShdw blurRad="190500" algn="tl" rotWithShape="0">
              <a:srgbClr val="000000">
                <a:alpha val="70000"/>
              </a:srgbClr>
            </a:outerShdw>
          </a:effectLst>
        </p:spPr>
      </p:pic>
      <p:pic>
        <p:nvPicPr>
          <p:cNvPr id="20" name="Picture 19">
            <a:extLst>
              <a:ext uri="{FF2B5EF4-FFF2-40B4-BE49-F238E27FC236}">
                <a16:creationId xmlns:a16="http://schemas.microsoft.com/office/drawing/2014/main" id="{A91918B1-7C44-4D4B-B5DC-32BA508BC1CD}"/>
              </a:ext>
            </a:extLst>
          </p:cNvPr>
          <p:cNvPicPr>
            <a:picLocks noChangeAspect="1"/>
          </p:cNvPicPr>
          <p:nvPr/>
        </p:nvPicPr>
        <p:blipFill>
          <a:blip r:embed="rId6"/>
          <a:stretch>
            <a:fillRect/>
          </a:stretch>
        </p:blipFill>
        <p:spPr>
          <a:xfrm>
            <a:off x="6259682" y="2978548"/>
            <a:ext cx="5400000" cy="1616988"/>
          </a:xfrm>
          <a:prstGeom prst="rect">
            <a:avLst/>
          </a:prstGeom>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id="{2FA879CE-EA16-44DC-9A01-993C5C19A5D1}"/>
              </a:ext>
            </a:extLst>
          </p:cNvPr>
          <p:cNvPicPr>
            <a:picLocks noChangeAspect="1"/>
          </p:cNvPicPr>
          <p:nvPr/>
        </p:nvPicPr>
        <p:blipFill>
          <a:blip r:embed="rId7"/>
          <a:stretch>
            <a:fillRect/>
          </a:stretch>
        </p:blipFill>
        <p:spPr>
          <a:xfrm>
            <a:off x="6259682" y="4814976"/>
            <a:ext cx="5400000" cy="1855265"/>
          </a:xfrm>
          <a:prstGeom prst="rect">
            <a:avLst/>
          </a:prstGeom>
          <a:ln>
            <a:noFill/>
          </a:ln>
          <a:effectLst>
            <a:outerShdw blurRad="190500" algn="tl" rotWithShape="0">
              <a:srgbClr val="000000">
                <a:alpha val="70000"/>
              </a:srgbClr>
            </a:outerShdw>
          </a:effectLst>
        </p:spPr>
      </p:pic>
      <p:pic>
        <p:nvPicPr>
          <p:cNvPr id="30" name="Picture 29">
            <a:extLst>
              <a:ext uri="{FF2B5EF4-FFF2-40B4-BE49-F238E27FC236}">
                <a16:creationId xmlns:a16="http://schemas.microsoft.com/office/drawing/2014/main" id="{66205C5A-A0BA-47F1-9501-0039E2AE1735}"/>
              </a:ext>
            </a:extLst>
          </p:cNvPr>
          <p:cNvPicPr>
            <a:picLocks noChangeAspect="1"/>
          </p:cNvPicPr>
          <p:nvPr/>
        </p:nvPicPr>
        <p:blipFill>
          <a:blip r:embed="rId8"/>
          <a:stretch>
            <a:fillRect/>
          </a:stretch>
        </p:blipFill>
        <p:spPr>
          <a:xfrm>
            <a:off x="532317" y="1004115"/>
            <a:ext cx="5399999" cy="1842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93648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80697B78-79BC-40B8-92EC-5370B8D70205}"/>
              </a:ext>
            </a:extLst>
          </p:cNvPr>
          <p:cNvSpPr txBox="1">
            <a:spLocks/>
          </p:cNvSpPr>
          <p:nvPr/>
        </p:nvSpPr>
        <p:spPr>
          <a:xfrm>
            <a:off x="-1" y="48490"/>
            <a:ext cx="12192001" cy="65475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44013C"/>
                </a:solidFill>
                <a:latin typeface="Segoe UI Semibold" panose="020B0702040204020203" pitchFamily="34" charset="0"/>
                <a:cs typeface="Segoe UI Semibold" panose="020B0702040204020203" pitchFamily="34" charset="0"/>
              </a:rPr>
              <a:t>https://community.abp.io</a:t>
            </a:r>
            <a:endParaRPr lang="tr-TR" sz="4000" dirty="0">
              <a:solidFill>
                <a:srgbClr val="44013C"/>
              </a:solidFill>
            </a:endParaRPr>
          </a:p>
        </p:txBody>
      </p:sp>
      <p:pic>
        <p:nvPicPr>
          <p:cNvPr id="22" name="Picture 21">
            <a:extLst>
              <a:ext uri="{FF2B5EF4-FFF2-40B4-BE49-F238E27FC236}">
                <a16:creationId xmlns:a16="http://schemas.microsoft.com/office/drawing/2014/main" id="{C8E174C4-2701-43D0-B9F4-0F7925EE12C2}"/>
              </a:ext>
            </a:extLst>
          </p:cNvPr>
          <p:cNvPicPr>
            <a:picLocks noChangeAspect="1"/>
          </p:cNvPicPr>
          <p:nvPr/>
        </p:nvPicPr>
        <p:blipFill>
          <a:blip r:embed="rId3"/>
          <a:stretch>
            <a:fillRect/>
          </a:stretch>
        </p:blipFill>
        <p:spPr>
          <a:xfrm>
            <a:off x="621534" y="4651124"/>
            <a:ext cx="5146100" cy="1537049"/>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D1B63C56-5AB6-41A9-A20A-F56894C0FFCC}"/>
              </a:ext>
            </a:extLst>
          </p:cNvPr>
          <p:cNvPicPr>
            <a:picLocks noChangeAspect="1"/>
          </p:cNvPicPr>
          <p:nvPr/>
        </p:nvPicPr>
        <p:blipFill>
          <a:blip r:embed="rId4"/>
          <a:stretch>
            <a:fillRect/>
          </a:stretch>
        </p:blipFill>
        <p:spPr>
          <a:xfrm>
            <a:off x="4196773" y="991258"/>
            <a:ext cx="3704148" cy="3371850"/>
          </a:xfrm>
          <a:prstGeom prst="rect">
            <a:avLst/>
          </a:prstGeom>
          <a:ln>
            <a:noFill/>
          </a:ln>
          <a:effectLst>
            <a:outerShdw blurRad="190500" algn="tl" rotWithShape="0">
              <a:srgbClr val="000000">
                <a:alpha val="70000"/>
              </a:srgbClr>
            </a:outerShdw>
          </a:effectLst>
        </p:spPr>
      </p:pic>
      <p:pic>
        <p:nvPicPr>
          <p:cNvPr id="26" name="Picture 25">
            <a:extLst>
              <a:ext uri="{FF2B5EF4-FFF2-40B4-BE49-F238E27FC236}">
                <a16:creationId xmlns:a16="http://schemas.microsoft.com/office/drawing/2014/main" id="{C7B17004-500B-4D0A-B7CD-69F071E2C0AE}"/>
              </a:ext>
            </a:extLst>
          </p:cNvPr>
          <p:cNvPicPr>
            <a:picLocks noChangeAspect="1"/>
          </p:cNvPicPr>
          <p:nvPr/>
        </p:nvPicPr>
        <p:blipFill>
          <a:blip r:embed="rId5"/>
          <a:stretch>
            <a:fillRect/>
          </a:stretch>
        </p:blipFill>
        <p:spPr>
          <a:xfrm>
            <a:off x="206717" y="991258"/>
            <a:ext cx="3743325" cy="337185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951FE9A7-D45E-4D4F-9C19-6FA5F1277071}"/>
              </a:ext>
            </a:extLst>
          </p:cNvPr>
          <p:cNvPicPr>
            <a:picLocks noChangeAspect="1"/>
          </p:cNvPicPr>
          <p:nvPr/>
        </p:nvPicPr>
        <p:blipFill>
          <a:blip r:embed="rId6"/>
          <a:stretch>
            <a:fillRect/>
          </a:stretch>
        </p:blipFill>
        <p:spPr>
          <a:xfrm>
            <a:off x="8031538" y="991258"/>
            <a:ext cx="3837631" cy="337185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C428F0C9-DE59-4793-9B09-E20FCBD5E829}"/>
              </a:ext>
            </a:extLst>
          </p:cNvPr>
          <p:cNvPicPr>
            <a:picLocks noChangeAspect="1"/>
          </p:cNvPicPr>
          <p:nvPr/>
        </p:nvPicPr>
        <p:blipFill>
          <a:blip r:embed="rId7"/>
          <a:stretch>
            <a:fillRect/>
          </a:stretch>
        </p:blipFill>
        <p:spPr>
          <a:xfrm>
            <a:off x="6048847" y="4651123"/>
            <a:ext cx="4961832" cy="15370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6992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13A759B9-D8B7-4159-8007-0477317A3969}"/>
              </a:ext>
            </a:extLst>
          </p:cNvPr>
          <p:cNvSpPr>
            <a:spLocks noGrp="1"/>
          </p:cNvSpPr>
          <p:nvPr>
            <p:ph type="ctrTitle"/>
          </p:nvPr>
        </p:nvSpPr>
        <p:spPr>
          <a:xfrm>
            <a:off x="0" y="-767"/>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Official Book of ABP</a:t>
            </a:r>
            <a:endParaRPr lang="tr-TR" sz="4000" dirty="0">
              <a:solidFill>
                <a:srgbClr val="44013C"/>
              </a:solidFill>
            </a:endParaRPr>
          </a:p>
        </p:txBody>
      </p:sp>
      <p:sp>
        <p:nvSpPr>
          <p:cNvPr id="9" name="TextBox 8">
            <a:extLst>
              <a:ext uri="{FF2B5EF4-FFF2-40B4-BE49-F238E27FC236}">
                <a16:creationId xmlns:a16="http://schemas.microsoft.com/office/drawing/2014/main" id="{54380144-4845-41A9-B552-FD5EB32317DF}"/>
              </a:ext>
            </a:extLst>
          </p:cNvPr>
          <p:cNvSpPr txBox="1"/>
          <p:nvPr/>
        </p:nvSpPr>
        <p:spPr>
          <a:xfrm>
            <a:off x="8743954" y="1066033"/>
            <a:ext cx="2800348" cy="3416320"/>
          </a:xfrm>
          <a:prstGeom prst="rect">
            <a:avLst/>
          </a:prstGeom>
          <a:noFill/>
        </p:spPr>
        <p:txBody>
          <a:bodyPr wrap="square" rtlCol="0">
            <a:spAutoFit/>
          </a:bodyPr>
          <a:lstStyle/>
          <a:p>
            <a:r>
              <a:rPr lang="en-US" dirty="0"/>
              <a:t>A complete guide to start working with the ABP Framework, explore the ABP features and concepts. and it is on presale.</a:t>
            </a:r>
          </a:p>
          <a:p>
            <a:endParaRPr lang="en-US" dirty="0"/>
          </a:p>
          <a:p>
            <a:r>
              <a:rPr lang="en-US" dirty="0">
                <a:hlinkClick r:id="rId4"/>
              </a:rPr>
              <a:t>https://www.amazon.com/Mastering-ABP-Framework-maintainable-implementing-dp-1801079242/dp/1801079242</a:t>
            </a:r>
            <a:r>
              <a:rPr lang="en-US" dirty="0"/>
              <a:t> </a:t>
            </a:r>
          </a:p>
        </p:txBody>
      </p:sp>
      <p:pic>
        <p:nvPicPr>
          <p:cNvPr id="11" name="Picture 10">
            <a:extLst>
              <a:ext uri="{FF2B5EF4-FFF2-40B4-BE49-F238E27FC236}">
                <a16:creationId xmlns:a16="http://schemas.microsoft.com/office/drawing/2014/main" id="{0F223CF4-DF8B-4F56-B4E3-309E89E1C045}"/>
              </a:ext>
            </a:extLst>
          </p:cNvPr>
          <p:cNvPicPr>
            <a:picLocks noChangeAspect="1"/>
          </p:cNvPicPr>
          <p:nvPr/>
        </p:nvPicPr>
        <p:blipFill rotWithShape="1">
          <a:blip r:embed="rId5"/>
          <a:srcRect l="350" r="3426" b="14722"/>
          <a:stretch/>
        </p:blipFill>
        <p:spPr>
          <a:xfrm>
            <a:off x="933452" y="1066033"/>
            <a:ext cx="7715249" cy="5407720"/>
          </a:xfrm>
          <a:prstGeom prst="rect">
            <a:avLst/>
          </a:prstGeom>
        </p:spPr>
      </p:pic>
    </p:spTree>
    <p:extLst>
      <p:ext uri="{BB962C8B-B14F-4D97-AF65-F5344CB8AC3E}">
        <p14:creationId xmlns:p14="http://schemas.microsoft.com/office/powerpoint/2010/main" val="3417888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39CAFC-6EF9-4CE4-81C1-00FFBEBF9D05}"/>
              </a:ext>
            </a:extLst>
          </p:cNvPr>
          <p:cNvPicPr>
            <a:picLocks noChangeAspect="1"/>
          </p:cNvPicPr>
          <p:nvPr/>
        </p:nvPicPr>
        <p:blipFill rotWithShape="1">
          <a:blip r:embed="rId4"/>
          <a:srcRect r="25729"/>
          <a:stretch/>
        </p:blipFill>
        <p:spPr>
          <a:xfrm>
            <a:off x="2482509" y="863335"/>
            <a:ext cx="7226979" cy="5494215"/>
          </a:xfrm>
          <a:prstGeom prst="rect">
            <a:avLst/>
          </a:prstGeom>
        </p:spPr>
      </p:pic>
      <p:sp>
        <p:nvSpPr>
          <p:cNvPr id="8" name="Başlık 1">
            <a:extLst>
              <a:ext uri="{FF2B5EF4-FFF2-40B4-BE49-F238E27FC236}">
                <a16:creationId xmlns:a16="http://schemas.microsoft.com/office/drawing/2014/main" id="{13A759B9-D8B7-4159-8007-0477317A3969}"/>
              </a:ext>
            </a:extLst>
          </p:cNvPr>
          <p:cNvSpPr>
            <a:spLocks noGrp="1"/>
          </p:cNvSpPr>
          <p:nvPr>
            <p:ph type="ctrTitle"/>
          </p:nvPr>
        </p:nvSpPr>
        <p:spPr>
          <a:xfrm>
            <a:off x="-1" y="0"/>
            <a:ext cx="12192000" cy="1066800"/>
          </a:xfrm>
        </p:spPr>
        <p:txBody>
          <a:bodyPr anchor="ctr">
            <a:normAutofit/>
          </a:bodyPr>
          <a:lstStyle/>
          <a:p>
            <a:r>
              <a:rPr lang="en-US" sz="4800" dirty="0">
                <a:solidFill>
                  <a:srgbClr val="44013C"/>
                </a:solidFill>
                <a:latin typeface="Segoe UI Semibold" panose="020B0702040204020203" pitchFamily="34" charset="0"/>
                <a:cs typeface="Segoe UI Semibold" panose="020B0702040204020203" pitchFamily="34" charset="0"/>
              </a:rPr>
              <a:t>We are hiring</a:t>
            </a:r>
            <a:endParaRPr lang="tr-TR" sz="4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7B7CE5C1-C9E3-4095-881E-803865E862A8}"/>
              </a:ext>
            </a:extLst>
          </p:cNvPr>
          <p:cNvSpPr txBox="1"/>
          <p:nvPr/>
        </p:nvSpPr>
        <p:spPr>
          <a:xfrm>
            <a:off x="684146" y="4021993"/>
            <a:ext cx="2879858" cy="830997"/>
          </a:xfrm>
          <a:prstGeom prst="rect">
            <a:avLst/>
          </a:prstGeom>
          <a:solidFill>
            <a:schemeClr val="accent1">
              <a:alpha val="50000"/>
            </a:schemeClr>
          </a:solidFill>
          <a:ln>
            <a:noFill/>
          </a:ln>
          <a:effectLst>
            <a:glow rad="228600">
              <a:schemeClr val="accent3">
                <a:satMod val="175000"/>
                <a:alpha val="40000"/>
              </a:schemeClr>
            </a:glow>
          </a:effectLst>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400" dirty="0"/>
              <a:t>Send your CV to</a:t>
            </a:r>
          </a:p>
          <a:p>
            <a:pPr algn="ctr"/>
            <a:r>
              <a:rPr lang="en-US" sz="2400" b="1" dirty="0"/>
              <a:t>hr@volosoft.com</a:t>
            </a:r>
          </a:p>
        </p:txBody>
      </p:sp>
      <p:sp>
        <p:nvSpPr>
          <p:cNvPr id="11" name="TextBox 10">
            <a:extLst>
              <a:ext uri="{FF2B5EF4-FFF2-40B4-BE49-F238E27FC236}">
                <a16:creationId xmlns:a16="http://schemas.microsoft.com/office/drawing/2014/main" id="{8B859793-01DC-4ED3-9801-3C8193B6AB60}"/>
              </a:ext>
            </a:extLst>
          </p:cNvPr>
          <p:cNvSpPr txBox="1"/>
          <p:nvPr/>
        </p:nvSpPr>
        <p:spPr>
          <a:xfrm>
            <a:off x="684146" y="2881177"/>
            <a:ext cx="2879858" cy="830997"/>
          </a:xfrm>
          <a:prstGeom prst="rect">
            <a:avLst/>
          </a:prstGeom>
          <a:solidFill>
            <a:schemeClr val="accent1">
              <a:alpha val="50000"/>
            </a:schemeClr>
          </a:solidFill>
          <a:ln>
            <a:noFill/>
          </a:ln>
          <a:effectLst>
            <a:glow rad="228600">
              <a:schemeClr val="accent3">
                <a:satMod val="175000"/>
                <a:alpha val="40000"/>
              </a:schemeClr>
            </a:glow>
          </a:effectLst>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400" dirty="0"/>
              <a:t>Visit</a:t>
            </a:r>
          </a:p>
          <a:p>
            <a:pPr algn="ctr"/>
            <a:r>
              <a:rPr lang="en-US" sz="2400" b="1" dirty="0"/>
              <a:t>volosoft.com/Career</a:t>
            </a:r>
          </a:p>
        </p:txBody>
      </p:sp>
    </p:spTree>
    <p:extLst>
      <p:ext uri="{BB962C8B-B14F-4D97-AF65-F5344CB8AC3E}">
        <p14:creationId xmlns:p14="http://schemas.microsoft.com/office/powerpoint/2010/main" val="41754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13A759B9-D8B7-4159-8007-0477317A3969}"/>
              </a:ext>
            </a:extLst>
          </p:cNvPr>
          <p:cNvSpPr>
            <a:spLocks noGrp="1"/>
          </p:cNvSpPr>
          <p:nvPr>
            <p:ph type="ctrTitle"/>
          </p:nvPr>
        </p:nvSpPr>
        <p:spPr>
          <a:xfrm>
            <a:off x="0" y="1751052"/>
            <a:ext cx="12192000" cy="1066800"/>
          </a:xfrm>
        </p:spPr>
        <p:txBody>
          <a:bodyPr anchor="ctr">
            <a:normAutofit fontScale="90000"/>
          </a:bodyPr>
          <a:lstStyle/>
          <a:p>
            <a:r>
              <a:rPr lang="en-US" sz="4000" dirty="0">
                <a:solidFill>
                  <a:srgbClr val="44013C"/>
                </a:solidFill>
                <a:latin typeface="Segoe UI Semibold" panose="020B0702040204020203" pitchFamily="34" charset="0"/>
                <a:cs typeface="Segoe UI Semibold" panose="020B0702040204020203" pitchFamily="34" charset="0"/>
              </a:rPr>
              <a:t>Questions</a:t>
            </a:r>
            <a:br>
              <a:rPr lang="en-US" sz="4000" dirty="0">
                <a:solidFill>
                  <a:srgbClr val="44013C"/>
                </a:solidFill>
                <a:latin typeface="Segoe UI Semibold" panose="020B0702040204020203" pitchFamily="34" charset="0"/>
                <a:cs typeface="Segoe UI Semibold" panose="020B0702040204020203" pitchFamily="34" charset="0"/>
              </a:rPr>
            </a:br>
            <a:r>
              <a:rPr lang="en-US" sz="4000" dirty="0">
                <a:solidFill>
                  <a:schemeClr val="tx1">
                    <a:lumMod val="75000"/>
                    <a:lumOff val="25000"/>
                  </a:schemeClr>
                </a:solidFill>
                <a:latin typeface="Segoe UI Light" panose="020B0502040204020203" pitchFamily="34" charset="0"/>
                <a:cs typeface="Segoe UI Light" panose="020B0502040204020203" pitchFamily="34" charset="0"/>
              </a:rPr>
              <a:t>Answers</a:t>
            </a:r>
            <a:endParaRPr lang="tr-TR" sz="40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79F56DB-B457-4132-8E33-A3BCC25A3FA4}"/>
              </a:ext>
            </a:extLst>
          </p:cNvPr>
          <p:cNvSpPr txBox="1"/>
          <p:nvPr/>
        </p:nvSpPr>
        <p:spPr>
          <a:xfrm>
            <a:off x="0" y="3875049"/>
            <a:ext cx="12192000" cy="584775"/>
          </a:xfrm>
          <a:prstGeom prst="rect">
            <a:avLst/>
          </a:prstGeom>
          <a:noFill/>
        </p:spPr>
        <p:txBody>
          <a:bodyPr wrap="square" rtlCol="0">
            <a:spAutoFit/>
          </a:bodyPr>
          <a:lstStyle/>
          <a:p>
            <a:pPr algn="ctr"/>
            <a:r>
              <a:rPr lang="en-US" sz="3200" dirty="0">
                <a:hlinkClick r:id="rId4"/>
              </a:rPr>
              <a:t>https://bit.ly/community-talk-1</a:t>
            </a:r>
            <a:r>
              <a:rPr lang="en-US" sz="3200" dirty="0"/>
              <a:t> </a:t>
            </a:r>
          </a:p>
        </p:txBody>
      </p:sp>
      <p:sp>
        <p:nvSpPr>
          <p:cNvPr id="4" name="TextBox 3">
            <a:extLst>
              <a:ext uri="{FF2B5EF4-FFF2-40B4-BE49-F238E27FC236}">
                <a16:creationId xmlns:a16="http://schemas.microsoft.com/office/drawing/2014/main" id="{7E713B64-C17E-4A1B-A44B-D53C44FCA2D6}"/>
              </a:ext>
            </a:extLst>
          </p:cNvPr>
          <p:cNvSpPr txBox="1"/>
          <p:nvPr/>
        </p:nvSpPr>
        <p:spPr>
          <a:xfrm>
            <a:off x="2755900" y="3505717"/>
            <a:ext cx="6680200" cy="369332"/>
          </a:xfrm>
          <a:prstGeom prst="rect">
            <a:avLst/>
          </a:prstGeom>
          <a:noFill/>
        </p:spPr>
        <p:txBody>
          <a:bodyPr wrap="square" rtlCol="0">
            <a:spAutoFit/>
          </a:bodyPr>
          <a:lstStyle/>
          <a:p>
            <a:pPr algn="ctr"/>
            <a:r>
              <a:rPr lang="en-US" dirty="0"/>
              <a:t>You can find all the links I shared at</a:t>
            </a:r>
          </a:p>
        </p:txBody>
      </p:sp>
    </p:spTree>
    <p:extLst>
      <p:ext uri="{BB962C8B-B14F-4D97-AF65-F5344CB8AC3E}">
        <p14:creationId xmlns:p14="http://schemas.microsoft.com/office/powerpoint/2010/main" val="338755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0"/>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Agenda</a:t>
            </a:r>
            <a:endParaRPr lang="tr-TR" sz="4000" dirty="0">
              <a:solidFill>
                <a:srgbClr val="44013C"/>
              </a:solidFill>
            </a:endParaRPr>
          </a:p>
        </p:txBody>
      </p:sp>
      <p:graphicFrame>
        <p:nvGraphicFramePr>
          <p:cNvPr id="11" name="Table 11">
            <a:extLst>
              <a:ext uri="{FF2B5EF4-FFF2-40B4-BE49-F238E27FC236}">
                <a16:creationId xmlns:a16="http://schemas.microsoft.com/office/drawing/2014/main" id="{8F13DEC3-8C57-4769-9102-7FA7E1E29266}"/>
              </a:ext>
            </a:extLst>
          </p:cNvPr>
          <p:cNvGraphicFramePr>
            <a:graphicFrameLocks noGrp="1"/>
          </p:cNvGraphicFramePr>
          <p:nvPr>
            <p:extLst>
              <p:ext uri="{D42A27DB-BD31-4B8C-83A1-F6EECF244321}">
                <p14:modId xmlns:p14="http://schemas.microsoft.com/office/powerpoint/2010/main" val="2909107858"/>
              </p:ext>
            </p:extLst>
          </p:nvPr>
        </p:nvGraphicFramePr>
        <p:xfrm>
          <a:off x="1130926" y="2146811"/>
          <a:ext cx="9930148" cy="3034282"/>
        </p:xfrm>
        <a:graphic>
          <a:graphicData uri="http://schemas.openxmlformats.org/drawingml/2006/table">
            <a:tbl>
              <a:tblPr bandRow="1">
                <a:tableStyleId>{793D81CF-94F2-401A-BA57-92F5A7B2D0C5}</a:tableStyleId>
              </a:tblPr>
              <a:tblGrid>
                <a:gridCol w="5706050">
                  <a:extLst>
                    <a:ext uri="{9D8B030D-6E8A-4147-A177-3AD203B41FA5}">
                      <a16:colId xmlns:a16="http://schemas.microsoft.com/office/drawing/2014/main" val="3670624865"/>
                    </a:ext>
                  </a:extLst>
                </a:gridCol>
                <a:gridCol w="4224098">
                  <a:extLst>
                    <a:ext uri="{9D8B030D-6E8A-4147-A177-3AD203B41FA5}">
                      <a16:colId xmlns:a16="http://schemas.microsoft.com/office/drawing/2014/main" val="3165502125"/>
                    </a:ext>
                  </a:extLst>
                </a:gridCol>
              </a:tblGrid>
              <a:tr h="434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tr-TR" sz="1800" b="0" dirty="0">
                          <a:solidFill>
                            <a:schemeClr val="bg1"/>
                          </a:solidFill>
                          <a:effectLst/>
                        </a:rPr>
                        <a:t>Outbox / Inbox patterns </a:t>
                      </a:r>
                      <a:endParaRPr lang="en-US" b="0" dirty="0">
                        <a:solidFill>
                          <a:schemeClr val="bg1"/>
                        </a:solidFill>
                      </a:endParaRPr>
                    </a:p>
                  </a:txBody>
                  <a:tcPr>
                    <a:solidFill>
                      <a:srgbClr val="44013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bg1"/>
                          </a:solidFill>
                          <a:effectLst/>
                        </a:rPr>
                        <a:t>Halil Ibrahim KALKAN  </a:t>
                      </a:r>
                      <a:endParaRPr lang="tr-TR" sz="1800" b="0" i="0" dirty="0">
                        <a:solidFill>
                          <a:schemeClr val="bg1"/>
                        </a:solidFill>
                        <a:effectLst/>
                        <a:latin typeface="Open Sans" panose="020B0604020202020204" pitchFamily="34" charset="0"/>
                      </a:endParaRPr>
                    </a:p>
                  </a:txBody>
                  <a:tcPr>
                    <a:solidFill>
                      <a:srgbClr val="44013C"/>
                    </a:solidFill>
                  </a:tcPr>
                </a:tc>
                <a:extLst>
                  <a:ext uri="{0D108BD9-81ED-4DB2-BD59-A6C34878D82A}">
                    <a16:rowId xmlns:a16="http://schemas.microsoft.com/office/drawing/2014/main" val="4041062872"/>
                  </a:ext>
                </a:extLst>
              </a:tr>
              <a:tr h="434611">
                <a:tc>
                  <a:txBody>
                    <a:bodyPr/>
                    <a:lstStyle/>
                    <a:p>
                      <a:r>
                        <a:rPr lang="tr-TR" sz="1800" b="0" dirty="0" err="1">
                          <a:solidFill>
                            <a:schemeClr val="tx1">
                              <a:lumMod val="75000"/>
                              <a:lumOff val="25000"/>
                            </a:schemeClr>
                          </a:solidFill>
                          <a:effectLst/>
                        </a:rPr>
                        <a:t>Static</a:t>
                      </a:r>
                      <a:r>
                        <a:rPr lang="tr-TR" sz="1800" b="0" dirty="0">
                          <a:solidFill>
                            <a:schemeClr val="tx1">
                              <a:lumMod val="75000"/>
                              <a:lumOff val="25000"/>
                            </a:schemeClr>
                          </a:solidFill>
                          <a:effectLst/>
                        </a:rPr>
                        <a:t> C# and </a:t>
                      </a:r>
                      <a:r>
                        <a:rPr lang="tr-TR" sz="1800" b="0" dirty="0" err="1">
                          <a:solidFill>
                            <a:schemeClr val="tx1">
                              <a:lumMod val="75000"/>
                              <a:lumOff val="25000"/>
                            </a:schemeClr>
                          </a:solidFill>
                          <a:effectLst/>
                        </a:rPr>
                        <a:t>JavaScript</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proxies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Ahmet COTUR</a:t>
                      </a:r>
                      <a:endParaRPr lang="en-US" dirty="0"/>
                    </a:p>
                  </a:txBody>
                  <a:tcPr>
                    <a:solidFill>
                      <a:schemeClr val="bg1"/>
                    </a:solidFill>
                  </a:tcPr>
                </a:tc>
                <a:extLst>
                  <a:ext uri="{0D108BD9-81ED-4DB2-BD59-A6C34878D82A}">
                    <a16:rowId xmlns:a16="http://schemas.microsoft.com/office/drawing/2014/main" val="4281245277"/>
                  </a:ext>
                </a:extLst>
              </a:tr>
              <a:tr h="434611">
                <a:tc>
                  <a:txBody>
                    <a:bodyPr/>
                    <a:lstStyle/>
                    <a:p>
                      <a:r>
                        <a:rPr lang="tr-TR" sz="1800" b="0" dirty="0" err="1">
                          <a:solidFill>
                            <a:schemeClr val="tx1">
                              <a:lumMod val="75000"/>
                              <a:lumOff val="25000"/>
                            </a:schemeClr>
                          </a:solidFill>
                          <a:effectLst/>
                        </a:rPr>
                        <a:t>Angular</a:t>
                      </a:r>
                      <a:r>
                        <a:rPr lang="tr-TR" sz="1800" b="0" dirty="0">
                          <a:solidFill>
                            <a:schemeClr val="tx1">
                              <a:lumMod val="75000"/>
                              <a:lumOff val="25000"/>
                            </a:schemeClr>
                          </a:solidFill>
                          <a:effectLst/>
                        </a:rPr>
                        <a:t> UI </a:t>
                      </a:r>
                      <a:r>
                        <a:rPr lang="en-US" sz="1800" b="0" dirty="0">
                          <a:solidFill>
                            <a:schemeClr val="tx1">
                              <a:lumMod val="75000"/>
                              <a:lumOff val="25000"/>
                            </a:schemeClr>
                          </a:solidFill>
                          <a:effectLst/>
                        </a:rPr>
                        <a:t>c</a:t>
                      </a:r>
                      <a:r>
                        <a:rPr lang="tr-TR" sz="1800" b="0" dirty="0" err="1">
                          <a:solidFill>
                            <a:schemeClr val="tx1">
                              <a:lumMod val="75000"/>
                              <a:lumOff val="25000"/>
                            </a:schemeClr>
                          </a:solidFill>
                          <a:effectLst/>
                        </a:rPr>
                        <a:t>hanges</a:t>
                      </a:r>
                      <a:r>
                        <a:rPr lang="tr-TR" sz="1800" b="0" dirty="0">
                          <a:solidFill>
                            <a:schemeClr val="tx1">
                              <a:lumMod val="75000"/>
                              <a:lumOff val="25000"/>
                            </a:schemeClr>
                          </a:solidFill>
                          <a:effectLst/>
                        </a:rPr>
                        <a:t> &amp;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Mehmet ERIM</a:t>
                      </a:r>
                      <a:endParaRPr lang="en-US" dirty="0"/>
                    </a:p>
                  </a:txBody>
                  <a:tcPr>
                    <a:solidFill>
                      <a:schemeClr val="bg1"/>
                    </a:solidFill>
                  </a:tcPr>
                </a:tc>
                <a:extLst>
                  <a:ext uri="{0D108BD9-81ED-4DB2-BD59-A6C34878D82A}">
                    <a16:rowId xmlns:a16="http://schemas.microsoft.com/office/drawing/2014/main" val="1645030288"/>
                  </a:ext>
                </a:extLst>
              </a:tr>
              <a:tr h="426616">
                <a:tc>
                  <a:txBody>
                    <a:bodyPr/>
                    <a:lstStyle/>
                    <a:p>
                      <a:r>
                        <a:rPr lang="tr-TR" sz="1800" b="0" dirty="0" err="1">
                          <a:solidFill>
                            <a:schemeClr val="tx1">
                              <a:lumMod val="75000"/>
                              <a:lumOff val="25000"/>
                            </a:schemeClr>
                          </a:solidFill>
                          <a:effectLst/>
                        </a:rPr>
                        <a:t>eShopOnAbp</a:t>
                      </a:r>
                      <a:endParaRPr lang="en-US" dirty="0"/>
                    </a:p>
                  </a:txBody>
                  <a:tcPr>
                    <a:solidFill>
                      <a:schemeClr val="bg1"/>
                    </a:solidFill>
                  </a:tcPr>
                </a:tc>
                <a:tc>
                  <a:txBody>
                    <a:bodyPr/>
                    <a:lstStyle/>
                    <a:p>
                      <a:r>
                        <a:rPr lang="tr-TR" sz="1800" b="0" dirty="0">
                          <a:solidFill>
                            <a:schemeClr val="tx1">
                              <a:lumMod val="75000"/>
                              <a:lumOff val="25000"/>
                            </a:schemeClr>
                          </a:solidFill>
                          <a:effectLst/>
                        </a:rPr>
                        <a:t>Galip Tolga ERDEM &amp; Enis NECIPOGLU</a:t>
                      </a:r>
                      <a:endParaRPr lang="en-US" dirty="0"/>
                    </a:p>
                  </a:txBody>
                  <a:tcPr>
                    <a:solidFill>
                      <a:schemeClr val="bg1"/>
                    </a:solidFill>
                  </a:tcPr>
                </a:tc>
                <a:extLst>
                  <a:ext uri="{0D108BD9-81ED-4DB2-BD59-A6C34878D82A}">
                    <a16:rowId xmlns:a16="http://schemas.microsoft.com/office/drawing/2014/main" val="393727228"/>
                  </a:ext>
                </a:extLst>
              </a:tr>
              <a:tr h="434611">
                <a:tc>
                  <a:txBody>
                    <a:bodyPr/>
                    <a:lstStyle/>
                    <a:p>
                      <a:r>
                        <a:rPr lang="tr-TR" sz="1800" b="0" dirty="0" err="1">
                          <a:solidFill>
                            <a:schemeClr val="tx1">
                              <a:lumMod val="75000"/>
                              <a:lumOff val="25000"/>
                            </a:schemeClr>
                          </a:solidFill>
                          <a:effectLst/>
                        </a:rPr>
                        <a:t>The</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ABP theme: </a:t>
                      </a:r>
                      <a:r>
                        <a:rPr lang="tr-TR" sz="1800" b="0" dirty="0" err="1">
                          <a:solidFill>
                            <a:schemeClr val="tx1">
                              <a:lumMod val="75000"/>
                              <a:lumOff val="25000"/>
                            </a:schemeClr>
                          </a:solidFill>
                          <a:effectLst/>
                        </a:rPr>
                        <a:t>Lepton</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X</a:t>
                      </a:r>
                      <a:endParaRPr lang="en-US" dirty="0"/>
                    </a:p>
                  </a:txBody>
                  <a:tcPr>
                    <a:solidFill>
                      <a:schemeClr val="bg1"/>
                    </a:solidFill>
                  </a:tcPr>
                </a:tc>
                <a:tc>
                  <a:txBody>
                    <a:bodyPr/>
                    <a:lstStyle/>
                    <a:p>
                      <a:r>
                        <a:rPr lang="tr-TR" sz="1800" b="0" dirty="0" err="1">
                          <a:solidFill>
                            <a:schemeClr val="tx1">
                              <a:lumMod val="75000"/>
                              <a:lumOff val="25000"/>
                            </a:schemeClr>
                          </a:solidFill>
                          <a:effectLst/>
                        </a:rPr>
                        <a:t>Bunyamin</a:t>
                      </a:r>
                      <a:r>
                        <a:rPr lang="tr-TR" sz="1800" b="0" dirty="0">
                          <a:solidFill>
                            <a:schemeClr val="tx1">
                              <a:lumMod val="75000"/>
                              <a:lumOff val="25000"/>
                            </a:schemeClr>
                          </a:solidFill>
                          <a:effectLst/>
                        </a:rPr>
                        <a:t> COSKUNER</a:t>
                      </a:r>
                      <a:endParaRPr lang="en-US" dirty="0"/>
                    </a:p>
                  </a:txBody>
                  <a:tcPr>
                    <a:solidFill>
                      <a:schemeClr val="bg1"/>
                    </a:solidFill>
                  </a:tcPr>
                </a:tc>
                <a:extLst>
                  <a:ext uri="{0D108BD9-81ED-4DB2-BD59-A6C34878D82A}">
                    <a16:rowId xmlns:a16="http://schemas.microsoft.com/office/drawing/2014/main" val="1820953781"/>
                  </a:ext>
                </a:extLst>
              </a:tr>
              <a:tr h="434611">
                <a:tc>
                  <a:txBody>
                    <a:bodyPr/>
                    <a:lstStyle/>
                    <a:p>
                      <a:r>
                        <a:rPr lang="tr-TR" sz="1800" b="0" dirty="0" err="1">
                          <a:solidFill>
                            <a:schemeClr val="tx1">
                              <a:lumMod val="75000"/>
                              <a:lumOff val="25000"/>
                            </a:schemeClr>
                          </a:solidFill>
                          <a:effectLst/>
                        </a:rPr>
                        <a:t>Breaking</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changes</a:t>
                      </a:r>
                      <a:r>
                        <a:rPr lang="tr-TR" sz="1800" b="0" dirty="0">
                          <a:solidFill>
                            <a:schemeClr val="tx1">
                              <a:lumMod val="75000"/>
                              <a:lumOff val="25000"/>
                            </a:schemeClr>
                          </a:solidFill>
                          <a:effectLst/>
                        </a:rPr>
                        <a:t> &amp; </a:t>
                      </a:r>
                      <a:r>
                        <a:rPr lang="tr-TR" sz="1800" b="0" dirty="0" err="1">
                          <a:solidFill>
                            <a:schemeClr val="tx1">
                              <a:lumMod val="75000"/>
                              <a:lumOff val="25000"/>
                            </a:schemeClr>
                          </a:solidFill>
                          <a:effectLst/>
                        </a:rPr>
                        <a:t>migration</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gui</a:t>
                      </a:r>
                      <a:r>
                        <a:rPr lang="en-US" sz="1800" b="0" dirty="0">
                          <a:solidFill>
                            <a:schemeClr val="tx1">
                              <a:lumMod val="75000"/>
                              <a:lumOff val="25000"/>
                            </a:schemeClr>
                          </a:solidFill>
                          <a:effectLst/>
                        </a:rPr>
                        <a:t>de</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839051289"/>
                  </a:ext>
                </a:extLst>
              </a:tr>
              <a:tr h="434611">
                <a:tc>
                  <a:txBody>
                    <a:bodyPr/>
                    <a:lstStyle/>
                    <a:p>
                      <a:r>
                        <a:rPr lang="tr-TR" sz="1800" b="0" dirty="0">
                          <a:solidFill>
                            <a:schemeClr val="tx1">
                              <a:lumMod val="75000"/>
                              <a:lumOff val="25000"/>
                            </a:schemeClr>
                          </a:solidFill>
                          <a:effectLst/>
                        </a:rPr>
                        <a:t>ABP </a:t>
                      </a:r>
                      <a:r>
                        <a:rPr lang="tr-TR" sz="1800" b="0" dirty="0" err="1">
                          <a:solidFill>
                            <a:schemeClr val="tx1">
                              <a:lumMod val="75000"/>
                              <a:lumOff val="25000"/>
                            </a:schemeClr>
                          </a:solidFill>
                          <a:effectLst/>
                        </a:rPr>
                        <a:t>community</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news</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3957395489"/>
                  </a:ext>
                </a:extLst>
              </a:tr>
            </a:tbl>
          </a:graphicData>
        </a:graphic>
      </p:graphicFrame>
    </p:spTree>
    <p:extLst>
      <p:ext uri="{BB962C8B-B14F-4D97-AF65-F5344CB8AC3E}">
        <p14:creationId xmlns:p14="http://schemas.microsoft.com/office/powerpoint/2010/main" val="216189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0"/>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Agenda</a:t>
            </a:r>
            <a:endParaRPr lang="tr-TR" sz="4000" dirty="0">
              <a:solidFill>
                <a:srgbClr val="44013C"/>
              </a:solidFill>
            </a:endParaRPr>
          </a:p>
        </p:txBody>
      </p:sp>
      <p:graphicFrame>
        <p:nvGraphicFramePr>
          <p:cNvPr id="11" name="Table 11">
            <a:extLst>
              <a:ext uri="{FF2B5EF4-FFF2-40B4-BE49-F238E27FC236}">
                <a16:creationId xmlns:a16="http://schemas.microsoft.com/office/drawing/2014/main" id="{8F13DEC3-8C57-4769-9102-7FA7E1E29266}"/>
              </a:ext>
            </a:extLst>
          </p:cNvPr>
          <p:cNvGraphicFramePr>
            <a:graphicFrameLocks noGrp="1"/>
          </p:cNvGraphicFramePr>
          <p:nvPr>
            <p:extLst>
              <p:ext uri="{D42A27DB-BD31-4B8C-83A1-F6EECF244321}">
                <p14:modId xmlns:p14="http://schemas.microsoft.com/office/powerpoint/2010/main" val="4181500154"/>
              </p:ext>
            </p:extLst>
          </p:nvPr>
        </p:nvGraphicFramePr>
        <p:xfrm>
          <a:off x="1130926" y="2146811"/>
          <a:ext cx="9930148" cy="3034282"/>
        </p:xfrm>
        <a:graphic>
          <a:graphicData uri="http://schemas.openxmlformats.org/drawingml/2006/table">
            <a:tbl>
              <a:tblPr bandRow="1">
                <a:tableStyleId>{793D81CF-94F2-401A-BA57-92F5A7B2D0C5}</a:tableStyleId>
              </a:tblPr>
              <a:tblGrid>
                <a:gridCol w="5706050">
                  <a:extLst>
                    <a:ext uri="{9D8B030D-6E8A-4147-A177-3AD203B41FA5}">
                      <a16:colId xmlns:a16="http://schemas.microsoft.com/office/drawing/2014/main" val="3670624865"/>
                    </a:ext>
                  </a:extLst>
                </a:gridCol>
                <a:gridCol w="4224098">
                  <a:extLst>
                    <a:ext uri="{9D8B030D-6E8A-4147-A177-3AD203B41FA5}">
                      <a16:colId xmlns:a16="http://schemas.microsoft.com/office/drawing/2014/main" val="3165502125"/>
                    </a:ext>
                  </a:extLst>
                </a:gridCol>
              </a:tblGrid>
              <a:tr h="434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Outbox / Inbox patterns </a:t>
                      </a:r>
                      <a:endParaRPr lang="en-US" b="0" dirty="0">
                        <a:solidFill>
                          <a:schemeClr val="tx1"/>
                        </a:solidFill>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Halil Ibrahim KALKAN  </a:t>
                      </a:r>
                      <a:endParaRPr lang="tr-TR" sz="1800" b="0" i="0" dirty="0">
                        <a:solidFill>
                          <a:schemeClr val="tx1"/>
                        </a:solidFill>
                        <a:effectLst/>
                        <a:latin typeface="Open Sans" panose="020B0604020202020204" pitchFamily="34" charset="0"/>
                      </a:endParaRPr>
                    </a:p>
                  </a:txBody>
                  <a:tcPr>
                    <a:solidFill>
                      <a:schemeClr val="bg1"/>
                    </a:solidFill>
                  </a:tcPr>
                </a:tc>
                <a:extLst>
                  <a:ext uri="{0D108BD9-81ED-4DB2-BD59-A6C34878D82A}">
                    <a16:rowId xmlns:a16="http://schemas.microsoft.com/office/drawing/2014/main" val="4041062872"/>
                  </a:ext>
                </a:extLst>
              </a:tr>
              <a:tr h="434611">
                <a:tc>
                  <a:txBody>
                    <a:bodyPr/>
                    <a:lstStyle/>
                    <a:p>
                      <a:r>
                        <a:rPr lang="en-US" b="0" dirty="0"/>
                        <a:t>👉</a:t>
                      </a:r>
                      <a:r>
                        <a:rPr lang="tr-TR" sz="1800" b="0" dirty="0">
                          <a:solidFill>
                            <a:schemeClr val="bg1"/>
                          </a:solidFill>
                          <a:effectLst/>
                        </a:rPr>
                        <a:t>Static C# and JavaScript proxies </a:t>
                      </a:r>
                      <a:endParaRPr lang="en-US" dirty="0">
                        <a:solidFill>
                          <a:schemeClr val="bg1"/>
                        </a:solidFill>
                      </a:endParaRPr>
                    </a:p>
                  </a:txBody>
                  <a:tcPr>
                    <a:solidFill>
                      <a:srgbClr val="44013C"/>
                    </a:solidFill>
                  </a:tcPr>
                </a:tc>
                <a:tc>
                  <a:txBody>
                    <a:bodyPr/>
                    <a:lstStyle/>
                    <a:p>
                      <a:r>
                        <a:rPr lang="tr-TR" sz="1800" b="0" dirty="0">
                          <a:solidFill>
                            <a:schemeClr val="bg1"/>
                          </a:solidFill>
                          <a:effectLst/>
                        </a:rPr>
                        <a:t>Ahmet COTUR</a:t>
                      </a:r>
                      <a:endParaRPr lang="en-US" dirty="0">
                        <a:solidFill>
                          <a:schemeClr val="bg1"/>
                        </a:solidFill>
                      </a:endParaRPr>
                    </a:p>
                  </a:txBody>
                  <a:tcPr>
                    <a:solidFill>
                      <a:srgbClr val="44013C"/>
                    </a:solidFill>
                  </a:tcPr>
                </a:tc>
                <a:extLst>
                  <a:ext uri="{0D108BD9-81ED-4DB2-BD59-A6C34878D82A}">
                    <a16:rowId xmlns:a16="http://schemas.microsoft.com/office/drawing/2014/main" val="4281245277"/>
                  </a:ext>
                </a:extLst>
              </a:tr>
              <a:tr h="434611">
                <a:tc>
                  <a:txBody>
                    <a:bodyPr/>
                    <a:lstStyle/>
                    <a:p>
                      <a:r>
                        <a:rPr lang="tr-TR" sz="1800" b="0" dirty="0" err="1">
                          <a:solidFill>
                            <a:schemeClr val="tx1">
                              <a:lumMod val="75000"/>
                              <a:lumOff val="25000"/>
                            </a:schemeClr>
                          </a:solidFill>
                          <a:effectLst/>
                        </a:rPr>
                        <a:t>Angular</a:t>
                      </a:r>
                      <a:r>
                        <a:rPr lang="tr-TR" sz="1800" b="0" dirty="0">
                          <a:solidFill>
                            <a:schemeClr val="tx1">
                              <a:lumMod val="75000"/>
                              <a:lumOff val="25000"/>
                            </a:schemeClr>
                          </a:solidFill>
                          <a:effectLst/>
                        </a:rPr>
                        <a:t> UI </a:t>
                      </a:r>
                      <a:r>
                        <a:rPr lang="en-US" sz="1800" b="0" dirty="0">
                          <a:solidFill>
                            <a:schemeClr val="tx1">
                              <a:lumMod val="75000"/>
                              <a:lumOff val="25000"/>
                            </a:schemeClr>
                          </a:solidFill>
                          <a:effectLst/>
                        </a:rPr>
                        <a:t>c</a:t>
                      </a:r>
                      <a:r>
                        <a:rPr lang="tr-TR" sz="1800" b="0" dirty="0" err="1">
                          <a:solidFill>
                            <a:schemeClr val="tx1">
                              <a:lumMod val="75000"/>
                              <a:lumOff val="25000"/>
                            </a:schemeClr>
                          </a:solidFill>
                          <a:effectLst/>
                        </a:rPr>
                        <a:t>hanges</a:t>
                      </a:r>
                      <a:r>
                        <a:rPr lang="tr-TR" sz="1800" b="0" dirty="0">
                          <a:solidFill>
                            <a:schemeClr val="tx1">
                              <a:lumMod val="75000"/>
                              <a:lumOff val="25000"/>
                            </a:schemeClr>
                          </a:solidFill>
                          <a:effectLst/>
                        </a:rPr>
                        <a:t> &amp;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Mehmet ERIM</a:t>
                      </a:r>
                      <a:endParaRPr lang="en-US" dirty="0"/>
                    </a:p>
                  </a:txBody>
                  <a:tcPr>
                    <a:solidFill>
                      <a:schemeClr val="bg1"/>
                    </a:solidFill>
                  </a:tcPr>
                </a:tc>
                <a:extLst>
                  <a:ext uri="{0D108BD9-81ED-4DB2-BD59-A6C34878D82A}">
                    <a16:rowId xmlns:a16="http://schemas.microsoft.com/office/drawing/2014/main" val="1645030288"/>
                  </a:ext>
                </a:extLst>
              </a:tr>
              <a:tr h="426616">
                <a:tc>
                  <a:txBody>
                    <a:bodyPr/>
                    <a:lstStyle/>
                    <a:p>
                      <a:r>
                        <a:rPr lang="tr-TR" sz="1800" b="0" dirty="0" err="1">
                          <a:solidFill>
                            <a:schemeClr val="tx1">
                              <a:lumMod val="75000"/>
                              <a:lumOff val="25000"/>
                            </a:schemeClr>
                          </a:solidFill>
                          <a:effectLst/>
                        </a:rPr>
                        <a:t>eShopOnAbp</a:t>
                      </a:r>
                      <a:endParaRPr lang="en-US" dirty="0"/>
                    </a:p>
                  </a:txBody>
                  <a:tcPr>
                    <a:solidFill>
                      <a:schemeClr val="bg1"/>
                    </a:solidFill>
                  </a:tcPr>
                </a:tc>
                <a:tc>
                  <a:txBody>
                    <a:bodyPr/>
                    <a:lstStyle/>
                    <a:p>
                      <a:r>
                        <a:rPr lang="tr-TR" sz="1800" b="0" dirty="0">
                          <a:solidFill>
                            <a:schemeClr val="tx1">
                              <a:lumMod val="75000"/>
                              <a:lumOff val="25000"/>
                            </a:schemeClr>
                          </a:solidFill>
                          <a:effectLst/>
                        </a:rPr>
                        <a:t>Galip Tolga ERDEM &amp; Enis NECIPOGLU</a:t>
                      </a:r>
                      <a:endParaRPr lang="en-US" dirty="0"/>
                    </a:p>
                  </a:txBody>
                  <a:tcPr>
                    <a:solidFill>
                      <a:schemeClr val="bg1"/>
                    </a:solidFill>
                  </a:tcPr>
                </a:tc>
                <a:extLst>
                  <a:ext uri="{0D108BD9-81ED-4DB2-BD59-A6C34878D82A}">
                    <a16:rowId xmlns:a16="http://schemas.microsoft.com/office/drawing/2014/main" val="393727228"/>
                  </a:ext>
                </a:extLst>
              </a:tr>
              <a:tr h="434611">
                <a:tc>
                  <a:txBody>
                    <a:bodyPr/>
                    <a:lstStyle/>
                    <a:p>
                      <a:r>
                        <a:rPr lang="tr-TR" sz="1800" b="0" dirty="0" err="1">
                          <a:solidFill>
                            <a:schemeClr val="tx1">
                              <a:lumMod val="75000"/>
                              <a:lumOff val="25000"/>
                            </a:schemeClr>
                          </a:solidFill>
                          <a:effectLst/>
                        </a:rPr>
                        <a:t>The</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ABP theme: </a:t>
                      </a:r>
                      <a:r>
                        <a:rPr lang="tr-TR" sz="1800" b="0" dirty="0" err="1">
                          <a:solidFill>
                            <a:schemeClr val="tx1">
                              <a:lumMod val="75000"/>
                              <a:lumOff val="25000"/>
                            </a:schemeClr>
                          </a:solidFill>
                          <a:effectLst/>
                        </a:rPr>
                        <a:t>Lepton</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X</a:t>
                      </a:r>
                      <a:endParaRPr lang="en-US" dirty="0"/>
                    </a:p>
                  </a:txBody>
                  <a:tcPr>
                    <a:solidFill>
                      <a:schemeClr val="bg1"/>
                    </a:solidFill>
                  </a:tcPr>
                </a:tc>
                <a:tc>
                  <a:txBody>
                    <a:bodyPr/>
                    <a:lstStyle/>
                    <a:p>
                      <a:r>
                        <a:rPr lang="tr-TR" sz="1800" b="0" dirty="0" err="1">
                          <a:solidFill>
                            <a:schemeClr val="tx1">
                              <a:lumMod val="75000"/>
                              <a:lumOff val="25000"/>
                            </a:schemeClr>
                          </a:solidFill>
                          <a:effectLst/>
                        </a:rPr>
                        <a:t>Bunyamin</a:t>
                      </a:r>
                      <a:r>
                        <a:rPr lang="tr-TR" sz="1800" b="0" dirty="0">
                          <a:solidFill>
                            <a:schemeClr val="tx1">
                              <a:lumMod val="75000"/>
                              <a:lumOff val="25000"/>
                            </a:schemeClr>
                          </a:solidFill>
                          <a:effectLst/>
                        </a:rPr>
                        <a:t> COSKUNER</a:t>
                      </a:r>
                      <a:endParaRPr lang="en-US" dirty="0"/>
                    </a:p>
                  </a:txBody>
                  <a:tcPr>
                    <a:solidFill>
                      <a:schemeClr val="bg1"/>
                    </a:solidFill>
                  </a:tcPr>
                </a:tc>
                <a:extLst>
                  <a:ext uri="{0D108BD9-81ED-4DB2-BD59-A6C34878D82A}">
                    <a16:rowId xmlns:a16="http://schemas.microsoft.com/office/drawing/2014/main" val="1820953781"/>
                  </a:ext>
                </a:extLst>
              </a:tr>
              <a:tr h="434611">
                <a:tc>
                  <a:txBody>
                    <a:bodyPr/>
                    <a:lstStyle/>
                    <a:p>
                      <a:r>
                        <a:rPr lang="tr-TR" sz="1800" b="0" dirty="0" err="1">
                          <a:solidFill>
                            <a:schemeClr val="tx1">
                              <a:lumMod val="75000"/>
                              <a:lumOff val="25000"/>
                            </a:schemeClr>
                          </a:solidFill>
                          <a:effectLst/>
                        </a:rPr>
                        <a:t>Breaking</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changes</a:t>
                      </a:r>
                      <a:r>
                        <a:rPr lang="tr-TR" sz="1800" b="0" dirty="0">
                          <a:solidFill>
                            <a:schemeClr val="tx1">
                              <a:lumMod val="75000"/>
                              <a:lumOff val="25000"/>
                            </a:schemeClr>
                          </a:solidFill>
                          <a:effectLst/>
                        </a:rPr>
                        <a:t> &amp; </a:t>
                      </a:r>
                      <a:r>
                        <a:rPr lang="tr-TR" sz="1800" b="0" dirty="0" err="1">
                          <a:solidFill>
                            <a:schemeClr val="tx1">
                              <a:lumMod val="75000"/>
                              <a:lumOff val="25000"/>
                            </a:schemeClr>
                          </a:solidFill>
                          <a:effectLst/>
                        </a:rPr>
                        <a:t>migration</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gui</a:t>
                      </a:r>
                      <a:r>
                        <a:rPr lang="en-US" sz="1800" b="0" dirty="0">
                          <a:solidFill>
                            <a:schemeClr val="tx1">
                              <a:lumMod val="75000"/>
                              <a:lumOff val="25000"/>
                            </a:schemeClr>
                          </a:solidFill>
                          <a:effectLst/>
                        </a:rPr>
                        <a:t>de</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839051289"/>
                  </a:ext>
                </a:extLst>
              </a:tr>
              <a:tr h="434611">
                <a:tc>
                  <a:txBody>
                    <a:bodyPr/>
                    <a:lstStyle/>
                    <a:p>
                      <a:r>
                        <a:rPr lang="tr-TR" sz="1800" b="0" dirty="0">
                          <a:solidFill>
                            <a:schemeClr val="tx1">
                              <a:lumMod val="75000"/>
                              <a:lumOff val="25000"/>
                            </a:schemeClr>
                          </a:solidFill>
                          <a:effectLst/>
                        </a:rPr>
                        <a:t>ABP </a:t>
                      </a:r>
                      <a:r>
                        <a:rPr lang="tr-TR" sz="1800" b="0" dirty="0" err="1">
                          <a:solidFill>
                            <a:schemeClr val="tx1">
                              <a:lumMod val="75000"/>
                              <a:lumOff val="25000"/>
                            </a:schemeClr>
                          </a:solidFill>
                          <a:effectLst/>
                        </a:rPr>
                        <a:t>community</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news</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3957395489"/>
                  </a:ext>
                </a:extLst>
              </a:tr>
            </a:tbl>
          </a:graphicData>
        </a:graphic>
      </p:graphicFrame>
    </p:spTree>
    <p:extLst>
      <p:ext uri="{BB962C8B-B14F-4D97-AF65-F5344CB8AC3E}">
        <p14:creationId xmlns:p14="http://schemas.microsoft.com/office/powerpoint/2010/main" val="309500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0"/>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Agenda</a:t>
            </a:r>
            <a:endParaRPr lang="tr-TR" sz="4000" dirty="0">
              <a:solidFill>
                <a:srgbClr val="44013C"/>
              </a:solidFill>
            </a:endParaRPr>
          </a:p>
        </p:txBody>
      </p:sp>
      <p:graphicFrame>
        <p:nvGraphicFramePr>
          <p:cNvPr id="11" name="Table 11">
            <a:extLst>
              <a:ext uri="{FF2B5EF4-FFF2-40B4-BE49-F238E27FC236}">
                <a16:creationId xmlns:a16="http://schemas.microsoft.com/office/drawing/2014/main" id="{8F13DEC3-8C57-4769-9102-7FA7E1E29266}"/>
              </a:ext>
            </a:extLst>
          </p:cNvPr>
          <p:cNvGraphicFramePr>
            <a:graphicFrameLocks noGrp="1"/>
          </p:cNvGraphicFramePr>
          <p:nvPr>
            <p:extLst>
              <p:ext uri="{D42A27DB-BD31-4B8C-83A1-F6EECF244321}">
                <p14:modId xmlns:p14="http://schemas.microsoft.com/office/powerpoint/2010/main" val="103600387"/>
              </p:ext>
            </p:extLst>
          </p:nvPr>
        </p:nvGraphicFramePr>
        <p:xfrm>
          <a:off x="1130926" y="2146811"/>
          <a:ext cx="9930148" cy="3034282"/>
        </p:xfrm>
        <a:graphic>
          <a:graphicData uri="http://schemas.openxmlformats.org/drawingml/2006/table">
            <a:tbl>
              <a:tblPr bandRow="1">
                <a:tableStyleId>{793D81CF-94F2-401A-BA57-92F5A7B2D0C5}</a:tableStyleId>
              </a:tblPr>
              <a:tblGrid>
                <a:gridCol w="5706050">
                  <a:extLst>
                    <a:ext uri="{9D8B030D-6E8A-4147-A177-3AD203B41FA5}">
                      <a16:colId xmlns:a16="http://schemas.microsoft.com/office/drawing/2014/main" val="3670624865"/>
                    </a:ext>
                  </a:extLst>
                </a:gridCol>
                <a:gridCol w="4224098">
                  <a:extLst>
                    <a:ext uri="{9D8B030D-6E8A-4147-A177-3AD203B41FA5}">
                      <a16:colId xmlns:a16="http://schemas.microsoft.com/office/drawing/2014/main" val="3165502125"/>
                    </a:ext>
                  </a:extLst>
                </a:gridCol>
              </a:tblGrid>
              <a:tr h="434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Outbox / Inbox patterns </a:t>
                      </a:r>
                      <a:endParaRPr lang="en-US" b="0" dirty="0">
                        <a:solidFill>
                          <a:schemeClr val="tx1"/>
                        </a:solidFill>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Halil Ibrahim KALKAN  </a:t>
                      </a:r>
                      <a:endParaRPr lang="tr-TR" sz="1800" b="0" i="0" dirty="0">
                        <a:solidFill>
                          <a:schemeClr val="tx1"/>
                        </a:solidFill>
                        <a:effectLst/>
                        <a:latin typeface="Open Sans" panose="020B0604020202020204" pitchFamily="34" charset="0"/>
                      </a:endParaRPr>
                    </a:p>
                  </a:txBody>
                  <a:tcPr>
                    <a:solidFill>
                      <a:schemeClr val="bg1"/>
                    </a:solidFill>
                  </a:tcPr>
                </a:tc>
                <a:extLst>
                  <a:ext uri="{0D108BD9-81ED-4DB2-BD59-A6C34878D82A}">
                    <a16:rowId xmlns:a16="http://schemas.microsoft.com/office/drawing/2014/main" val="4041062872"/>
                  </a:ext>
                </a:extLst>
              </a:tr>
              <a:tr h="434611">
                <a:tc>
                  <a:txBody>
                    <a:bodyPr/>
                    <a:lstStyle/>
                    <a:p>
                      <a:r>
                        <a:rPr lang="tr-TR" sz="1800" b="0" dirty="0" err="1">
                          <a:solidFill>
                            <a:schemeClr val="tx1">
                              <a:lumMod val="75000"/>
                              <a:lumOff val="25000"/>
                            </a:schemeClr>
                          </a:solidFill>
                          <a:effectLst/>
                        </a:rPr>
                        <a:t>Static</a:t>
                      </a:r>
                      <a:r>
                        <a:rPr lang="tr-TR" sz="1800" b="0" dirty="0">
                          <a:solidFill>
                            <a:schemeClr val="tx1">
                              <a:lumMod val="75000"/>
                              <a:lumOff val="25000"/>
                            </a:schemeClr>
                          </a:solidFill>
                          <a:effectLst/>
                        </a:rPr>
                        <a:t> C# and </a:t>
                      </a:r>
                      <a:r>
                        <a:rPr lang="tr-TR" sz="1800" b="0" dirty="0" err="1">
                          <a:solidFill>
                            <a:schemeClr val="tx1">
                              <a:lumMod val="75000"/>
                              <a:lumOff val="25000"/>
                            </a:schemeClr>
                          </a:solidFill>
                          <a:effectLst/>
                        </a:rPr>
                        <a:t>JavaScript</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proxies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Ahmet COTUR</a:t>
                      </a:r>
                      <a:endParaRPr lang="en-US" dirty="0"/>
                    </a:p>
                  </a:txBody>
                  <a:tcPr>
                    <a:solidFill>
                      <a:schemeClr val="bg1"/>
                    </a:solidFill>
                  </a:tcPr>
                </a:tc>
                <a:extLst>
                  <a:ext uri="{0D108BD9-81ED-4DB2-BD59-A6C34878D82A}">
                    <a16:rowId xmlns:a16="http://schemas.microsoft.com/office/drawing/2014/main" val="4281245277"/>
                  </a:ext>
                </a:extLst>
              </a:tr>
              <a:tr h="434611">
                <a:tc>
                  <a:txBody>
                    <a:bodyPr/>
                    <a:lstStyle/>
                    <a:p>
                      <a:r>
                        <a:rPr lang="en-US" b="0" dirty="0">
                          <a:solidFill>
                            <a:schemeClr val="bg1"/>
                          </a:solidFill>
                        </a:rPr>
                        <a:t>👉</a:t>
                      </a:r>
                      <a:r>
                        <a:rPr lang="tr-TR" sz="1800" b="0" dirty="0">
                          <a:solidFill>
                            <a:schemeClr val="bg1"/>
                          </a:solidFill>
                          <a:effectLst/>
                        </a:rPr>
                        <a:t>Angular UI </a:t>
                      </a:r>
                      <a:r>
                        <a:rPr lang="en-US" sz="1800" b="0" dirty="0">
                          <a:solidFill>
                            <a:schemeClr val="bg1"/>
                          </a:solidFill>
                          <a:effectLst/>
                        </a:rPr>
                        <a:t>c</a:t>
                      </a:r>
                      <a:r>
                        <a:rPr lang="tr-TR" sz="1800" b="0" dirty="0" err="1">
                          <a:solidFill>
                            <a:schemeClr val="bg1"/>
                          </a:solidFill>
                          <a:effectLst/>
                        </a:rPr>
                        <a:t>hanges</a:t>
                      </a:r>
                      <a:r>
                        <a:rPr lang="tr-TR" sz="1800" b="0" dirty="0">
                          <a:solidFill>
                            <a:schemeClr val="bg1"/>
                          </a:solidFill>
                          <a:effectLst/>
                        </a:rPr>
                        <a:t> &amp; </a:t>
                      </a:r>
                      <a:r>
                        <a:rPr lang="en-US" sz="1800" b="0" dirty="0">
                          <a:solidFill>
                            <a:schemeClr val="bg1"/>
                          </a:solidFill>
                          <a:effectLst/>
                        </a:rPr>
                        <a:t>n</a:t>
                      </a:r>
                      <a:r>
                        <a:rPr lang="tr-TR" sz="1800" b="0" dirty="0" err="1">
                          <a:solidFill>
                            <a:schemeClr val="bg1"/>
                          </a:solidFill>
                          <a:effectLst/>
                        </a:rPr>
                        <a:t>ews</a:t>
                      </a:r>
                      <a:r>
                        <a:rPr lang="tr-TR" sz="1800" b="0" dirty="0">
                          <a:solidFill>
                            <a:schemeClr val="bg1"/>
                          </a:solidFill>
                          <a:effectLst/>
                        </a:rPr>
                        <a:t> </a:t>
                      </a:r>
                      <a:endParaRPr lang="en-US" dirty="0">
                        <a:solidFill>
                          <a:schemeClr val="bg1"/>
                        </a:solidFill>
                      </a:endParaRPr>
                    </a:p>
                  </a:txBody>
                  <a:tcPr>
                    <a:solidFill>
                      <a:srgbClr val="44013C"/>
                    </a:solidFill>
                  </a:tcPr>
                </a:tc>
                <a:tc>
                  <a:txBody>
                    <a:bodyPr/>
                    <a:lstStyle/>
                    <a:p>
                      <a:r>
                        <a:rPr lang="tr-TR" sz="1800" b="0" dirty="0">
                          <a:solidFill>
                            <a:schemeClr val="bg1"/>
                          </a:solidFill>
                          <a:effectLst/>
                        </a:rPr>
                        <a:t>Mehmet ERIM</a:t>
                      </a:r>
                      <a:endParaRPr lang="en-US" dirty="0">
                        <a:solidFill>
                          <a:schemeClr val="bg1"/>
                        </a:solidFill>
                      </a:endParaRPr>
                    </a:p>
                  </a:txBody>
                  <a:tcPr>
                    <a:solidFill>
                      <a:srgbClr val="44013C"/>
                    </a:solidFill>
                  </a:tcPr>
                </a:tc>
                <a:extLst>
                  <a:ext uri="{0D108BD9-81ED-4DB2-BD59-A6C34878D82A}">
                    <a16:rowId xmlns:a16="http://schemas.microsoft.com/office/drawing/2014/main" val="1645030288"/>
                  </a:ext>
                </a:extLst>
              </a:tr>
              <a:tr h="426616">
                <a:tc>
                  <a:txBody>
                    <a:bodyPr/>
                    <a:lstStyle/>
                    <a:p>
                      <a:r>
                        <a:rPr lang="tr-TR" sz="1800" b="0" dirty="0" err="1">
                          <a:solidFill>
                            <a:schemeClr val="tx1">
                              <a:lumMod val="75000"/>
                              <a:lumOff val="25000"/>
                            </a:schemeClr>
                          </a:solidFill>
                          <a:effectLst/>
                        </a:rPr>
                        <a:t>eShopOnAbp</a:t>
                      </a:r>
                      <a:endParaRPr lang="en-US" dirty="0"/>
                    </a:p>
                  </a:txBody>
                  <a:tcPr>
                    <a:solidFill>
                      <a:schemeClr val="bg1"/>
                    </a:solidFill>
                  </a:tcPr>
                </a:tc>
                <a:tc>
                  <a:txBody>
                    <a:bodyPr/>
                    <a:lstStyle/>
                    <a:p>
                      <a:r>
                        <a:rPr lang="tr-TR" sz="1800" b="0" dirty="0">
                          <a:solidFill>
                            <a:schemeClr val="tx1">
                              <a:lumMod val="75000"/>
                              <a:lumOff val="25000"/>
                            </a:schemeClr>
                          </a:solidFill>
                          <a:effectLst/>
                        </a:rPr>
                        <a:t>Galip Tolga ERDEM &amp; Enis NECIPOGLU</a:t>
                      </a:r>
                      <a:endParaRPr lang="en-US" dirty="0"/>
                    </a:p>
                  </a:txBody>
                  <a:tcPr>
                    <a:solidFill>
                      <a:schemeClr val="bg1"/>
                    </a:solidFill>
                  </a:tcPr>
                </a:tc>
                <a:extLst>
                  <a:ext uri="{0D108BD9-81ED-4DB2-BD59-A6C34878D82A}">
                    <a16:rowId xmlns:a16="http://schemas.microsoft.com/office/drawing/2014/main" val="393727228"/>
                  </a:ext>
                </a:extLst>
              </a:tr>
              <a:tr h="434611">
                <a:tc>
                  <a:txBody>
                    <a:bodyPr/>
                    <a:lstStyle/>
                    <a:p>
                      <a:r>
                        <a:rPr lang="tr-TR" sz="1800" b="0" dirty="0" err="1">
                          <a:solidFill>
                            <a:schemeClr val="tx1">
                              <a:lumMod val="75000"/>
                              <a:lumOff val="25000"/>
                            </a:schemeClr>
                          </a:solidFill>
                          <a:effectLst/>
                        </a:rPr>
                        <a:t>The</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ABP theme: </a:t>
                      </a:r>
                      <a:r>
                        <a:rPr lang="tr-TR" sz="1800" b="0" dirty="0" err="1">
                          <a:solidFill>
                            <a:schemeClr val="tx1">
                              <a:lumMod val="75000"/>
                              <a:lumOff val="25000"/>
                            </a:schemeClr>
                          </a:solidFill>
                          <a:effectLst/>
                        </a:rPr>
                        <a:t>Lepton</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X</a:t>
                      </a:r>
                      <a:endParaRPr lang="en-US" dirty="0"/>
                    </a:p>
                  </a:txBody>
                  <a:tcPr>
                    <a:solidFill>
                      <a:schemeClr val="bg1"/>
                    </a:solidFill>
                  </a:tcPr>
                </a:tc>
                <a:tc>
                  <a:txBody>
                    <a:bodyPr/>
                    <a:lstStyle/>
                    <a:p>
                      <a:r>
                        <a:rPr lang="tr-TR" sz="1800" b="0" dirty="0" err="1">
                          <a:solidFill>
                            <a:schemeClr val="tx1">
                              <a:lumMod val="75000"/>
                              <a:lumOff val="25000"/>
                            </a:schemeClr>
                          </a:solidFill>
                          <a:effectLst/>
                        </a:rPr>
                        <a:t>Bunyamin</a:t>
                      </a:r>
                      <a:r>
                        <a:rPr lang="tr-TR" sz="1800" b="0" dirty="0">
                          <a:solidFill>
                            <a:schemeClr val="tx1">
                              <a:lumMod val="75000"/>
                              <a:lumOff val="25000"/>
                            </a:schemeClr>
                          </a:solidFill>
                          <a:effectLst/>
                        </a:rPr>
                        <a:t> COSKUNER</a:t>
                      </a:r>
                      <a:endParaRPr lang="en-US" dirty="0"/>
                    </a:p>
                  </a:txBody>
                  <a:tcPr>
                    <a:solidFill>
                      <a:schemeClr val="bg1"/>
                    </a:solidFill>
                  </a:tcPr>
                </a:tc>
                <a:extLst>
                  <a:ext uri="{0D108BD9-81ED-4DB2-BD59-A6C34878D82A}">
                    <a16:rowId xmlns:a16="http://schemas.microsoft.com/office/drawing/2014/main" val="1820953781"/>
                  </a:ext>
                </a:extLst>
              </a:tr>
              <a:tr h="434611">
                <a:tc>
                  <a:txBody>
                    <a:bodyPr/>
                    <a:lstStyle/>
                    <a:p>
                      <a:r>
                        <a:rPr lang="tr-TR" sz="1800" b="0" dirty="0" err="1">
                          <a:solidFill>
                            <a:schemeClr val="tx1">
                              <a:lumMod val="75000"/>
                              <a:lumOff val="25000"/>
                            </a:schemeClr>
                          </a:solidFill>
                          <a:effectLst/>
                        </a:rPr>
                        <a:t>Breaking</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changes</a:t>
                      </a:r>
                      <a:r>
                        <a:rPr lang="tr-TR" sz="1800" b="0" dirty="0">
                          <a:solidFill>
                            <a:schemeClr val="tx1">
                              <a:lumMod val="75000"/>
                              <a:lumOff val="25000"/>
                            </a:schemeClr>
                          </a:solidFill>
                          <a:effectLst/>
                        </a:rPr>
                        <a:t> &amp; </a:t>
                      </a:r>
                      <a:r>
                        <a:rPr lang="tr-TR" sz="1800" b="0" dirty="0" err="1">
                          <a:solidFill>
                            <a:schemeClr val="tx1">
                              <a:lumMod val="75000"/>
                              <a:lumOff val="25000"/>
                            </a:schemeClr>
                          </a:solidFill>
                          <a:effectLst/>
                        </a:rPr>
                        <a:t>migration</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gui</a:t>
                      </a:r>
                      <a:r>
                        <a:rPr lang="en-US" sz="1800" b="0" dirty="0">
                          <a:solidFill>
                            <a:schemeClr val="tx1">
                              <a:lumMod val="75000"/>
                              <a:lumOff val="25000"/>
                            </a:schemeClr>
                          </a:solidFill>
                          <a:effectLst/>
                        </a:rPr>
                        <a:t>de</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839051289"/>
                  </a:ext>
                </a:extLst>
              </a:tr>
              <a:tr h="434611">
                <a:tc>
                  <a:txBody>
                    <a:bodyPr/>
                    <a:lstStyle/>
                    <a:p>
                      <a:r>
                        <a:rPr lang="tr-TR" sz="1800" b="0" dirty="0">
                          <a:solidFill>
                            <a:schemeClr val="tx1">
                              <a:lumMod val="75000"/>
                              <a:lumOff val="25000"/>
                            </a:schemeClr>
                          </a:solidFill>
                          <a:effectLst/>
                        </a:rPr>
                        <a:t>ABP </a:t>
                      </a:r>
                      <a:r>
                        <a:rPr lang="tr-TR" sz="1800" b="0" dirty="0" err="1">
                          <a:solidFill>
                            <a:schemeClr val="tx1">
                              <a:lumMod val="75000"/>
                              <a:lumOff val="25000"/>
                            </a:schemeClr>
                          </a:solidFill>
                          <a:effectLst/>
                        </a:rPr>
                        <a:t>community</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news</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3957395489"/>
                  </a:ext>
                </a:extLst>
              </a:tr>
            </a:tbl>
          </a:graphicData>
        </a:graphic>
      </p:graphicFrame>
    </p:spTree>
    <p:extLst>
      <p:ext uri="{BB962C8B-B14F-4D97-AF65-F5344CB8AC3E}">
        <p14:creationId xmlns:p14="http://schemas.microsoft.com/office/powerpoint/2010/main" val="412650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0"/>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Agenda</a:t>
            </a:r>
            <a:endParaRPr lang="tr-TR" sz="4000" dirty="0">
              <a:solidFill>
                <a:srgbClr val="44013C"/>
              </a:solidFill>
            </a:endParaRPr>
          </a:p>
        </p:txBody>
      </p:sp>
      <p:graphicFrame>
        <p:nvGraphicFramePr>
          <p:cNvPr id="11" name="Table 11">
            <a:extLst>
              <a:ext uri="{FF2B5EF4-FFF2-40B4-BE49-F238E27FC236}">
                <a16:creationId xmlns:a16="http://schemas.microsoft.com/office/drawing/2014/main" id="{8F13DEC3-8C57-4769-9102-7FA7E1E29266}"/>
              </a:ext>
            </a:extLst>
          </p:cNvPr>
          <p:cNvGraphicFramePr>
            <a:graphicFrameLocks noGrp="1"/>
          </p:cNvGraphicFramePr>
          <p:nvPr>
            <p:extLst>
              <p:ext uri="{D42A27DB-BD31-4B8C-83A1-F6EECF244321}">
                <p14:modId xmlns:p14="http://schemas.microsoft.com/office/powerpoint/2010/main" val="705721143"/>
              </p:ext>
            </p:extLst>
          </p:nvPr>
        </p:nvGraphicFramePr>
        <p:xfrm>
          <a:off x="1130926" y="2146811"/>
          <a:ext cx="9930148" cy="3034282"/>
        </p:xfrm>
        <a:graphic>
          <a:graphicData uri="http://schemas.openxmlformats.org/drawingml/2006/table">
            <a:tbl>
              <a:tblPr bandRow="1">
                <a:tableStyleId>{793D81CF-94F2-401A-BA57-92F5A7B2D0C5}</a:tableStyleId>
              </a:tblPr>
              <a:tblGrid>
                <a:gridCol w="5706050">
                  <a:extLst>
                    <a:ext uri="{9D8B030D-6E8A-4147-A177-3AD203B41FA5}">
                      <a16:colId xmlns:a16="http://schemas.microsoft.com/office/drawing/2014/main" val="3670624865"/>
                    </a:ext>
                  </a:extLst>
                </a:gridCol>
                <a:gridCol w="4224098">
                  <a:extLst>
                    <a:ext uri="{9D8B030D-6E8A-4147-A177-3AD203B41FA5}">
                      <a16:colId xmlns:a16="http://schemas.microsoft.com/office/drawing/2014/main" val="3165502125"/>
                    </a:ext>
                  </a:extLst>
                </a:gridCol>
              </a:tblGrid>
              <a:tr h="434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Outbox / Inbox patterns </a:t>
                      </a:r>
                      <a:endParaRPr lang="en-US" b="0" dirty="0">
                        <a:solidFill>
                          <a:schemeClr val="tx1"/>
                        </a:solidFill>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Halil Ibrahim KALKAN  </a:t>
                      </a:r>
                      <a:endParaRPr lang="tr-TR" sz="1800" b="0" i="0" dirty="0">
                        <a:solidFill>
                          <a:schemeClr val="tx1"/>
                        </a:solidFill>
                        <a:effectLst/>
                        <a:latin typeface="Open Sans" panose="020B0604020202020204" pitchFamily="34" charset="0"/>
                      </a:endParaRPr>
                    </a:p>
                  </a:txBody>
                  <a:tcPr>
                    <a:solidFill>
                      <a:schemeClr val="bg1"/>
                    </a:solidFill>
                  </a:tcPr>
                </a:tc>
                <a:extLst>
                  <a:ext uri="{0D108BD9-81ED-4DB2-BD59-A6C34878D82A}">
                    <a16:rowId xmlns:a16="http://schemas.microsoft.com/office/drawing/2014/main" val="4041062872"/>
                  </a:ext>
                </a:extLst>
              </a:tr>
              <a:tr h="434611">
                <a:tc>
                  <a:txBody>
                    <a:bodyPr/>
                    <a:lstStyle/>
                    <a:p>
                      <a:r>
                        <a:rPr lang="tr-TR" sz="1800" b="0" dirty="0" err="1">
                          <a:solidFill>
                            <a:schemeClr val="tx1">
                              <a:lumMod val="75000"/>
                              <a:lumOff val="25000"/>
                            </a:schemeClr>
                          </a:solidFill>
                          <a:effectLst/>
                        </a:rPr>
                        <a:t>Static</a:t>
                      </a:r>
                      <a:r>
                        <a:rPr lang="tr-TR" sz="1800" b="0" dirty="0">
                          <a:solidFill>
                            <a:schemeClr val="tx1">
                              <a:lumMod val="75000"/>
                              <a:lumOff val="25000"/>
                            </a:schemeClr>
                          </a:solidFill>
                          <a:effectLst/>
                        </a:rPr>
                        <a:t> C# and </a:t>
                      </a:r>
                      <a:r>
                        <a:rPr lang="tr-TR" sz="1800" b="0" dirty="0" err="1">
                          <a:solidFill>
                            <a:schemeClr val="tx1">
                              <a:lumMod val="75000"/>
                              <a:lumOff val="25000"/>
                            </a:schemeClr>
                          </a:solidFill>
                          <a:effectLst/>
                        </a:rPr>
                        <a:t>JavaScript</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proxies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Ahmet COTUR</a:t>
                      </a:r>
                      <a:endParaRPr lang="en-US" dirty="0"/>
                    </a:p>
                  </a:txBody>
                  <a:tcPr>
                    <a:solidFill>
                      <a:schemeClr val="bg1"/>
                    </a:solidFill>
                  </a:tcPr>
                </a:tc>
                <a:extLst>
                  <a:ext uri="{0D108BD9-81ED-4DB2-BD59-A6C34878D82A}">
                    <a16:rowId xmlns:a16="http://schemas.microsoft.com/office/drawing/2014/main" val="4281245277"/>
                  </a:ext>
                </a:extLst>
              </a:tr>
              <a:tr h="434611">
                <a:tc>
                  <a:txBody>
                    <a:bodyPr/>
                    <a:lstStyle/>
                    <a:p>
                      <a:r>
                        <a:rPr lang="tr-TR" sz="1800" b="0" dirty="0" err="1">
                          <a:solidFill>
                            <a:schemeClr val="tx1">
                              <a:lumMod val="75000"/>
                              <a:lumOff val="25000"/>
                            </a:schemeClr>
                          </a:solidFill>
                          <a:effectLst/>
                        </a:rPr>
                        <a:t>Angular</a:t>
                      </a:r>
                      <a:r>
                        <a:rPr lang="tr-TR" sz="1800" b="0" dirty="0">
                          <a:solidFill>
                            <a:schemeClr val="tx1">
                              <a:lumMod val="75000"/>
                              <a:lumOff val="25000"/>
                            </a:schemeClr>
                          </a:solidFill>
                          <a:effectLst/>
                        </a:rPr>
                        <a:t> UI </a:t>
                      </a:r>
                      <a:r>
                        <a:rPr lang="en-US" sz="1800" b="0" dirty="0">
                          <a:solidFill>
                            <a:schemeClr val="tx1">
                              <a:lumMod val="75000"/>
                              <a:lumOff val="25000"/>
                            </a:schemeClr>
                          </a:solidFill>
                          <a:effectLst/>
                        </a:rPr>
                        <a:t>c</a:t>
                      </a:r>
                      <a:r>
                        <a:rPr lang="tr-TR" sz="1800" b="0" dirty="0" err="1">
                          <a:solidFill>
                            <a:schemeClr val="tx1">
                              <a:lumMod val="75000"/>
                              <a:lumOff val="25000"/>
                            </a:schemeClr>
                          </a:solidFill>
                          <a:effectLst/>
                        </a:rPr>
                        <a:t>hanges</a:t>
                      </a:r>
                      <a:r>
                        <a:rPr lang="tr-TR" sz="1800" b="0" dirty="0">
                          <a:solidFill>
                            <a:schemeClr val="tx1">
                              <a:lumMod val="75000"/>
                              <a:lumOff val="25000"/>
                            </a:schemeClr>
                          </a:solidFill>
                          <a:effectLst/>
                        </a:rPr>
                        <a:t> &amp;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Mehmet ERIM</a:t>
                      </a:r>
                      <a:endParaRPr lang="en-US" dirty="0"/>
                    </a:p>
                  </a:txBody>
                  <a:tcPr>
                    <a:solidFill>
                      <a:schemeClr val="bg1"/>
                    </a:solidFill>
                  </a:tcPr>
                </a:tc>
                <a:extLst>
                  <a:ext uri="{0D108BD9-81ED-4DB2-BD59-A6C34878D82A}">
                    <a16:rowId xmlns:a16="http://schemas.microsoft.com/office/drawing/2014/main" val="1645030288"/>
                  </a:ext>
                </a:extLst>
              </a:tr>
              <a:tr h="426616">
                <a:tc>
                  <a:txBody>
                    <a:bodyPr/>
                    <a:lstStyle/>
                    <a:p>
                      <a:r>
                        <a:rPr lang="en-US" b="0" dirty="0">
                          <a:solidFill>
                            <a:schemeClr val="bg1"/>
                          </a:solidFill>
                        </a:rPr>
                        <a:t>👉</a:t>
                      </a:r>
                      <a:r>
                        <a:rPr lang="tr-TR" sz="1800" b="0" dirty="0">
                          <a:solidFill>
                            <a:schemeClr val="bg1"/>
                          </a:solidFill>
                          <a:effectLst/>
                        </a:rPr>
                        <a:t>eShopOnAbp</a:t>
                      </a:r>
                      <a:endParaRPr lang="en-US" dirty="0">
                        <a:solidFill>
                          <a:schemeClr val="bg1"/>
                        </a:solidFill>
                      </a:endParaRPr>
                    </a:p>
                  </a:txBody>
                  <a:tcPr>
                    <a:solidFill>
                      <a:srgbClr val="44013C"/>
                    </a:solidFill>
                  </a:tcPr>
                </a:tc>
                <a:tc>
                  <a:txBody>
                    <a:bodyPr/>
                    <a:lstStyle/>
                    <a:p>
                      <a:r>
                        <a:rPr lang="tr-TR" sz="1800" b="0" dirty="0">
                          <a:solidFill>
                            <a:schemeClr val="bg1"/>
                          </a:solidFill>
                          <a:effectLst/>
                        </a:rPr>
                        <a:t>Galip Tolga ERDEM &amp; Enis NECIPOGLU</a:t>
                      </a:r>
                      <a:endParaRPr lang="en-US" dirty="0">
                        <a:solidFill>
                          <a:schemeClr val="bg1"/>
                        </a:solidFill>
                      </a:endParaRPr>
                    </a:p>
                  </a:txBody>
                  <a:tcPr>
                    <a:solidFill>
                      <a:srgbClr val="44013C"/>
                    </a:solidFill>
                  </a:tcPr>
                </a:tc>
                <a:extLst>
                  <a:ext uri="{0D108BD9-81ED-4DB2-BD59-A6C34878D82A}">
                    <a16:rowId xmlns:a16="http://schemas.microsoft.com/office/drawing/2014/main" val="393727228"/>
                  </a:ext>
                </a:extLst>
              </a:tr>
              <a:tr h="434611">
                <a:tc>
                  <a:txBody>
                    <a:bodyPr/>
                    <a:lstStyle/>
                    <a:p>
                      <a:r>
                        <a:rPr lang="tr-TR" sz="1800" b="0" dirty="0" err="1">
                          <a:solidFill>
                            <a:schemeClr val="tx1">
                              <a:lumMod val="75000"/>
                              <a:lumOff val="25000"/>
                            </a:schemeClr>
                          </a:solidFill>
                          <a:effectLst/>
                        </a:rPr>
                        <a:t>The</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ABP theme: </a:t>
                      </a:r>
                      <a:r>
                        <a:rPr lang="tr-TR" sz="1800" b="0" dirty="0" err="1">
                          <a:solidFill>
                            <a:schemeClr val="tx1">
                              <a:lumMod val="75000"/>
                              <a:lumOff val="25000"/>
                            </a:schemeClr>
                          </a:solidFill>
                          <a:effectLst/>
                        </a:rPr>
                        <a:t>Lepton</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X</a:t>
                      </a:r>
                      <a:endParaRPr lang="en-US" dirty="0"/>
                    </a:p>
                  </a:txBody>
                  <a:tcPr>
                    <a:solidFill>
                      <a:schemeClr val="bg1"/>
                    </a:solidFill>
                  </a:tcPr>
                </a:tc>
                <a:tc>
                  <a:txBody>
                    <a:bodyPr/>
                    <a:lstStyle/>
                    <a:p>
                      <a:r>
                        <a:rPr lang="tr-TR" sz="1800" b="0" dirty="0" err="1">
                          <a:solidFill>
                            <a:schemeClr val="tx1">
                              <a:lumMod val="75000"/>
                              <a:lumOff val="25000"/>
                            </a:schemeClr>
                          </a:solidFill>
                          <a:effectLst/>
                        </a:rPr>
                        <a:t>Bunyamin</a:t>
                      </a:r>
                      <a:r>
                        <a:rPr lang="tr-TR" sz="1800" b="0" dirty="0">
                          <a:solidFill>
                            <a:schemeClr val="tx1">
                              <a:lumMod val="75000"/>
                              <a:lumOff val="25000"/>
                            </a:schemeClr>
                          </a:solidFill>
                          <a:effectLst/>
                        </a:rPr>
                        <a:t> COSKUNER</a:t>
                      </a:r>
                      <a:endParaRPr lang="en-US" dirty="0"/>
                    </a:p>
                  </a:txBody>
                  <a:tcPr>
                    <a:solidFill>
                      <a:schemeClr val="bg1"/>
                    </a:solidFill>
                  </a:tcPr>
                </a:tc>
                <a:extLst>
                  <a:ext uri="{0D108BD9-81ED-4DB2-BD59-A6C34878D82A}">
                    <a16:rowId xmlns:a16="http://schemas.microsoft.com/office/drawing/2014/main" val="1820953781"/>
                  </a:ext>
                </a:extLst>
              </a:tr>
              <a:tr h="434611">
                <a:tc>
                  <a:txBody>
                    <a:bodyPr/>
                    <a:lstStyle/>
                    <a:p>
                      <a:r>
                        <a:rPr lang="tr-TR" sz="1800" b="0" dirty="0" err="1">
                          <a:solidFill>
                            <a:schemeClr val="tx1">
                              <a:lumMod val="75000"/>
                              <a:lumOff val="25000"/>
                            </a:schemeClr>
                          </a:solidFill>
                          <a:effectLst/>
                        </a:rPr>
                        <a:t>Breaking</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changes</a:t>
                      </a:r>
                      <a:r>
                        <a:rPr lang="tr-TR" sz="1800" b="0" dirty="0">
                          <a:solidFill>
                            <a:schemeClr val="tx1">
                              <a:lumMod val="75000"/>
                              <a:lumOff val="25000"/>
                            </a:schemeClr>
                          </a:solidFill>
                          <a:effectLst/>
                        </a:rPr>
                        <a:t> &amp; </a:t>
                      </a:r>
                      <a:r>
                        <a:rPr lang="tr-TR" sz="1800" b="0" dirty="0" err="1">
                          <a:solidFill>
                            <a:schemeClr val="tx1">
                              <a:lumMod val="75000"/>
                              <a:lumOff val="25000"/>
                            </a:schemeClr>
                          </a:solidFill>
                          <a:effectLst/>
                        </a:rPr>
                        <a:t>migration</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gui</a:t>
                      </a:r>
                      <a:r>
                        <a:rPr lang="en-US" sz="1800" b="0" dirty="0">
                          <a:solidFill>
                            <a:schemeClr val="tx1">
                              <a:lumMod val="75000"/>
                              <a:lumOff val="25000"/>
                            </a:schemeClr>
                          </a:solidFill>
                          <a:effectLst/>
                        </a:rPr>
                        <a:t>de</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839051289"/>
                  </a:ext>
                </a:extLst>
              </a:tr>
              <a:tr h="434611">
                <a:tc>
                  <a:txBody>
                    <a:bodyPr/>
                    <a:lstStyle/>
                    <a:p>
                      <a:r>
                        <a:rPr lang="tr-TR" sz="1800" b="0" dirty="0">
                          <a:solidFill>
                            <a:schemeClr val="tx1">
                              <a:lumMod val="75000"/>
                              <a:lumOff val="25000"/>
                            </a:schemeClr>
                          </a:solidFill>
                          <a:effectLst/>
                        </a:rPr>
                        <a:t>ABP </a:t>
                      </a:r>
                      <a:r>
                        <a:rPr lang="tr-TR" sz="1800" b="0" dirty="0" err="1">
                          <a:solidFill>
                            <a:schemeClr val="tx1">
                              <a:lumMod val="75000"/>
                              <a:lumOff val="25000"/>
                            </a:schemeClr>
                          </a:solidFill>
                          <a:effectLst/>
                        </a:rPr>
                        <a:t>community</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news</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3957395489"/>
                  </a:ext>
                </a:extLst>
              </a:tr>
            </a:tbl>
          </a:graphicData>
        </a:graphic>
      </p:graphicFrame>
    </p:spTree>
    <p:extLst>
      <p:ext uri="{BB962C8B-B14F-4D97-AF65-F5344CB8AC3E}">
        <p14:creationId xmlns:p14="http://schemas.microsoft.com/office/powerpoint/2010/main" val="342330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0"/>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Agenda</a:t>
            </a:r>
            <a:endParaRPr lang="tr-TR" sz="4000" dirty="0">
              <a:solidFill>
                <a:srgbClr val="44013C"/>
              </a:solidFill>
            </a:endParaRPr>
          </a:p>
        </p:txBody>
      </p:sp>
      <p:graphicFrame>
        <p:nvGraphicFramePr>
          <p:cNvPr id="11" name="Table 11">
            <a:extLst>
              <a:ext uri="{FF2B5EF4-FFF2-40B4-BE49-F238E27FC236}">
                <a16:creationId xmlns:a16="http://schemas.microsoft.com/office/drawing/2014/main" id="{8F13DEC3-8C57-4769-9102-7FA7E1E29266}"/>
              </a:ext>
            </a:extLst>
          </p:cNvPr>
          <p:cNvGraphicFramePr>
            <a:graphicFrameLocks noGrp="1"/>
          </p:cNvGraphicFramePr>
          <p:nvPr>
            <p:extLst>
              <p:ext uri="{D42A27DB-BD31-4B8C-83A1-F6EECF244321}">
                <p14:modId xmlns:p14="http://schemas.microsoft.com/office/powerpoint/2010/main" val="2217817378"/>
              </p:ext>
            </p:extLst>
          </p:nvPr>
        </p:nvGraphicFramePr>
        <p:xfrm>
          <a:off x="1130926" y="2146811"/>
          <a:ext cx="9930148" cy="3034282"/>
        </p:xfrm>
        <a:graphic>
          <a:graphicData uri="http://schemas.openxmlformats.org/drawingml/2006/table">
            <a:tbl>
              <a:tblPr bandRow="1">
                <a:tableStyleId>{793D81CF-94F2-401A-BA57-92F5A7B2D0C5}</a:tableStyleId>
              </a:tblPr>
              <a:tblGrid>
                <a:gridCol w="5706050">
                  <a:extLst>
                    <a:ext uri="{9D8B030D-6E8A-4147-A177-3AD203B41FA5}">
                      <a16:colId xmlns:a16="http://schemas.microsoft.com/office/drawing/2014/main" val="3670624865"/>
                    </a:ext>
                  </a:extLst>
                </a:gridCol>
                <a:gridCol w="4224098">
                  <a:extLst>
                    <a:ext uri="{9D8B030D-6E8A-4147-A177-3AD203B41FA5}">
                      <a16:colId xmlns:a16="http://schemas.microsoft.com/office/drawing/2014/main" val="3165502125"/>
                    </a:ext>
                  </a:extLst>
                </a:gridCol>
              </a:tblGrid>
              <a:tr h="434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Outbox / Inbox patterns </a:t>
                      </a:r>
                      <a:endParaRPr lang="en-US" b="0" dirty="0">
                        <a:solidFill>
                          <a:schemeClr val="tx1"/>
                        </a:solidFill>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Halil Ibrahim KALKAN  </a:t>
                      </a:r>
                      <a:endParaRPr lang="tr-TR" sz="1800" b="0" i="0" dirty="0">
                        <a:solidFill>
                          <a:schemeClr val="tx1"/>
                        </a:solidFill>
                        <a:effectLst/>
                        <a:latin typeface="Open Sans" panose="020B0604020202020204" pitchFamily="34" charset="0"/>
                      </a:endParaRPr>
                    </a:p>
                  </a:txBody>
                  <a:tcPr>
                    <a:solidFill>
                      <a:schemeClr val="bg1"/>
                    </a:solidFill>
                  </a:tcPr>
                </a:tc>
                <a:extLst>
                  <a:ext uri="{0D108BD9-81ED-4DB2-BD59-A6C34878D82A}">
                    <a16:rowId xmlns:a16="http://schemas.microsoft.com/office/drawing/2014/main" val="4041062872"/>
                  </a:ext>
                </a:extLst>
              </a:tr>
              <a:tr h="434611">
                <a:tc>
                  <a:txBody>
                    <a:bodyPr/>
                    <a:lstStyle/>
                    <a:p>
                      <a:r>
                        <a:rPr lang="tr-TR" sz="1800" b="0" dirty="0" err="1">
                          <a:solidFill>
                            <a:schemeClr val="tx1">
                              <a:lumMod val="75000"/>
                              <a:lumOff val="25000"/>
                            </a:schemeClr>
                          </a:solidFill>
                          <a:effectLst/>
                        </a:rPr>
                        <a:t>Static</a:t>
                      </a:r>
                      <a:r>
                        <a:rPr lang="tr-TR" sz="1800" b="0" dirty="0">
                          <a:solidFill>
                            <a:schemeClr val="tx1">
                              <a:lumMod val="75000"/>
                              <a:lumOff val="25000"/>
                            </a:schemeClr>
                          </a:solidFill>
                          <a:effectLst/>
                        </a:rPr>
                        <a:t> C# and </a:t>
                      </a:r>
                      <a:r>
                        <a:rPr lang="tr-TR" sz="1800" b="0" dirty="0" err="1">
                          <a:solidFill>
                            <a:schemeClr val="tx1">
                              <a:lumMod val="75000"/>
                              <a:lumOff val="25000"/>
                            </a:schemeClr>
                          </a:solidFill>
                          <a:effectLst/>
                        </a:rPr>
                        <a:t>JavaScript</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proxies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Ahmet COTUR</a:t>
                      </a:r>
                      <a:endParaRPr lang="en-US" dirty="0"/>
                    </a:p>
                  </a:txBody>
                  <a:tcPr>
                    <a:solidFill>
                      <a:schemeClr val="bg1"/>
                    </a:solidFill>
                  </a:tcPr>
                </a:tc>
                <a:extLst>
                  <a:ext uri="{0D108BD9-81ED-4DB2-BD59-A6C34878D82A}">
                    <a16:rowId xmlns:a16="http://schemas.microsoft.com/office/drawing/2014/main" val="4281245277"/>
                  </a:ext>
                </a:extLst>
              </a:tr>
              <a:tr h="434611">
                <a:tc>
                  <a:txBody>
                    <a:bodyPr/>
                    <a:lstStyle/>
                    <a:p>
                      <a:r>
                        <a:rPr lang="tr-TR" sz="1800" b="0" dirty="0" err="1">
                          <a:solidFill>
                            <a:schemeClr val="tx1">
                              <a:lumMod val="75000"/>
                              <a:lumOff val="25000"/>
                            </a:schemeClr>
                          </a:solidFill>
                          <a:effectLst/>
                        </a:rPr>
                        <a:t>Angular</a:t>
                      </a:r>
                      <a:r>
                        <a:rPr lang="tr-TR" sz="1800" b="0" dirty="0">
                          <a:solidFill>
                            <a:schemeClr val="tx1">
                              <a:lumMod val="75000"/>
                              <a:lumOff val="25000"/>
                            </a:schemeClr>
                          </a:solidFill>
                          <a:effectLst/>
                        </a:rPr>
                        <a:t> UI </a:t>
                      </a:r>
                      <a:r>
                        <a:rPr lang="en-US" sz="1800" b="0" dirty="0">
                          <a:solidFill>
                            <a:schemeClr val="tx1">
                              <a:lumMod val="75000"/>
                              <a:lumOff val="25000"/>
                            </a:schemeClr>
                          </a:solidFill>
                          <a:effectLst/>
                        </a:rPr>
                        <a:t>c</a:t>
                      </a:r>
                      <a:r>
                        <a:rPr lang="tr-TR" sz="1800" b="0" dirty="0" err="1">
                          <a:solidFill>
                            <a:schemeClr val="tx1">
                              <a:lumMod val="75000"/>
                              <a:lumOff val="25000"/>
                            </a:schemeClr>
                          </a:solidFill>
                          <a:effectLst/>
                        </a:rPr>
                        <a:t>hanges</a:t>
                      </a:r>
                      <a:r>
                        <a:rPr lang="tr-TR" sz="1800" b="0" dirty="0">
                          <a:solidFill>
                            <a:schemeClr val="tx1">
                              <a:lumMod val="75000"/>
                              <a:lumOff val="25000"/>
                            </a:schemeClr>
                          </a:solidFill>
                          <a:effectLst/>
                        </a:rPr>
                        <a:t> &amp;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Mehmet ERIM</a:t>
                      </a:r>
                      <a:endParaRPr lang="en-US" dirty="0"/>
                    </a:p>
                  </a:txBody>
                  <a:tcPr>
                    <a:solidFill>
                      <a:schemeClr val="bg1"/>
                    </a:solidFill>
                  </a:tcPr>
                </a:tc>
                <a:extLst>
                  <a:ext uri="{0D108BD9-81ED-4DB2-BD59-A6C34878D82A}">
                    <a16:rowId xmlns:a16="http://schemas.microsoft.com/office/drawing/2014/main" val="1645030288"/>
                  </a:ext>
                </a:extLst>
              </a:tr>
              <a:tr h="426616">
                <a:tc>
                  <a:txBody>
                    <a:bodyPr/>
                    <a:lstStyle/>
                    <a:p>
                      <a:r>
                        <a:rPr lang="tr-TR" sz="1800" b="0" dirty="0" err="1">
                          <a:solidFill>
                            <a:schemeClr val="tx1">
                              <a:lumMod val="75000"/>
                              <a:lumOff val="25000"/>
                            </a:schemeClr>
                          </a:solidFill>
                          <a:effectLst/>
                        </a:rPr>
                        <a:t>eShopOnAbp</a:t>
                      </a:r>
                      <a:endParaRPr lang="en-US" dirty="0"/>
                    </a:p>
                  </a:txBody>
                  <a:tcPr>
                    <a:solidFill>
                      <a:schemeClr val="bg1"/>
                    </a:solidFill>
                  </a:tcPr>
                </a:tc>
                <a:tc>
                  <a:txBody>
                    <a:bodyPr/>
                    <a:lstStyle/>
                    <a:p>
                      <a:r>
                        <a:rPr lang="tr-TR" sz="1800" b="0" dirty="0">
                          <a:solidFill>
                            <a:schemeClr val="tx1">
                              <a:lumMod val="75000"/>
                              <a:lumOff val="25000"/>
                            </a:schemeClr>
                          </a:solidFill>
                          <a:effectLst/>
                        </a:rPr>
                        <a:t>Galip Tolga ERDEM &amp; Enis NECIPOGLU</a:t>
                      </a:r>
                      <a:endParaRPr lang="en-US" dirty="0"/>
                    </a:p>
                  </a:txBody>
                  <a:tcPr>
                    <a:solidFill>
                      <a:schemeClr val="bg1"/>
                    </a:solidFill>
                  </a:tcPr>
                </a:tc>
                <a:extLst>
                  <a:ext uri="{0D108BD9-81ED-4DB2-BD59-A6C34878D82A}">
                    <a16:rowId xmlns:a16="http://schemas.microsoft.com/office/drawing/2014/main" val="393727228"/>
                  </a:ext>
                </a:extLst>
              </a:tr>
              <a:tr h="434611">
                <a:tc>
                  <a:txBody>
                    <a:bodyPr/>
                    <a:lstStyle/>
                    <a:p>
                      <a:r>
                        <a:rPr lang="en-US" b="0" dirty="0">
                          <a:solidFill>
                            <a:schemeClr val="bg1"/>
                          </a:solidFill>
                        </a:rPr>
                        <a:t>👉</a:t>
                      </a:r>
                      <a:r>
                        <a:rPr lang="tr-TR" sz="1800" b="0" dirty="0">
                          <a:solidFill>
                            <a:schemeClr val="bg1"/>
                          </a:solidFill>
                          <a:effectLst/>
                        </a:rPr>
                        <a:t>The </a:t>
                      </a:r>
                      <a:r>
                        <a:rPr lang="en-US" sz="1800" b="0" dirty="0">
                          <a:solidFill>
                            <a:schemeClr val="bg1"/>
                          </a:solidFill>
                          <a:effectLst/>
                        </a:rPr>
                        <a:t>n</a:t>
                      </a:r>
                      <a:r>
                        <a:rPr lang="tr-TR" sz="1800" b="0" dirty="0">
                          <a:solidFill>
                            <a:schemeClr val="bg1"/>
                          </a:solidFill>
                          <a:effectLst/>
                        </a:rPr>
                        <a:t>ew </a:t>
                      </a:r>
                      <a:r>
                        <a:rPr lang="en-US" sz="1800" b="0" dirty="0">
                          <a:solidFill>
                            <a:schemeClr val="bg1"/>
                          </a:solidFill>
                          <a:effectLst/>
                        </a:rPr>
                        <a:t>ABP Theme: </a:t>
                      </a:r>
                      <a:r>
                        <a:rPr lang="tr-TR" sz="1800" b="0" dirty="0" err="1">
                          <a:solidFill>
                            <a:schemeClr val="bg1"/>
                          </a:solidFill>
                          <a:effectLst/>
                        </a:rPr>
                        <a:t>Lepton</a:t>
                      </a:r>
                      <a:r>
                        <a:rPr lang="tr-TR" sz="1800" b="0" dirty="0">
                          <a:solidFill>
                            <a:schemeClr val="bg1"/>
                          </a:solidFill>
                          <a:effectLst/>
                        </a:rPr>
                        <a:t> </a:t>
                      </a:r>
                      <a:r>
                        <a:rPr lang="en-US" sz="1800" b="0" dirty="0">
                          <a:solidFill>
                            <a:schemeClr val="bg1"/>
                          </a:solidFill>
                          <a:effectLst/>
                        </a:rPr>
                        <a:t>X</a:t>
                      </a:r>
                      <a:endParaRPr lang="en-US" dirty="0">
                        <a:solidFill>
                          <a:schemeClr val="bg1"/>
                        </a:solidFill>
                      </a:endParaRPr>
                    </a:p>
                  </a:txBody>
                  <a:tcPr>
                    <a:solidFill>
                      <a:srgbClr val="44013C"/>
                    </a:solidFill>
                  </a:tcPr>
                </a:tc>
                <a:tc>
                  <a:txBody>
                    <a:bodyPr/>
                    <a:lstStyle/>
                    <a:p>
                      <a:r>
                        <a:rPr lang="en-US" sz="1800" b="0" noProof="1">
                          <a:solidFill>
                            <a:schemeClr val="bg1"/>
                          </a:solidFill>
                          <a:effectLst/>
                        </a:rPr>
                        <a:t>Bunyamin</a:t>
                      </a:r>
                      <a:r>
                        <a:rPr lang="tr-TR" sz="1800" b="0" dirty="0">
                          <a:solidFill>
                            <a:schemeClr val="bg1"/>
                          </a:solidFill>
                          <a:effectLst/>
                        </a:rPr>
                        <a:t> COSKUNER</a:t>
                      </a:r>
                      <a:endParaRPr lang="en-US" dirty="0">
                        <a:solidFill>
                          <a:schemeClr val="bg1"/>
                        </a:solidFill>
                      </a:endParaRPr>
                    </a:p>
                  </a:txBody>
                  <a:tcPr>
                    <a:solidFill>
                      <a:srgbClr val="44013C"/>
                    </a:solidFill>
                  </a:tcPr>
                </a:tc>
                <a:extLst>
                  <a:ext uri="{0D108BD9-81ED-4DB2-BD59-A6C34878D82A}">
                    <a16:rowId xmlns:a16="http://schemas.microsoft.com/office/drawing/2014/main" val="1820953781"/>
                  </a:ext>
                </a:extLst>
              </a:tr>
              <a:tr h="434611">
                <a:tc>
                  <a:txBody>
                    <a:bodyPr/>
                    <a:lstStyle/>
                    <a:p>
                      <a:r>
                        <a:rPr lang="tr-TR" sz="1800" b="0" dirty="0" err="1">
                          <a:solidFill>
                            <a:schemeClr val="tx1">
                              <a:lumMod val="75000"/>
                              <a:lumOff val="25000"/>
                            </a:schemeClr>
                          </a:solidFill>
                          <a:effectLst/>
                        </a:rPr>
                        <a:t>Breaking</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changes</a:t>
                      </a:r>
                      <a:r>
                        <a:rPr lang="tr-TR" sz="1800" b="0" dirty="0">
                          <a:solidFill>
                            <a:schemeClr val="tx1">
                              <a:lumMod val="75000"/>
                              <a:lumOff val="25000"/>
                            </a:schemeClr>
                          </a:solidFill>
                          <a:effectLst/>
                        </a:rPr>
                        <a:t> &amp; </a:t>
                      </a:r>
                      <a:r>
                        <a:rPr lang="tr-TR" sz="1800" b="0" dirty="0" err="1">
                          <a:solidFill>
                            <a:schemeClr val="tx1">
                              <a:lumMod val="75000"/>
                              <a:lumOff val="25000"/>
                            </a:schemeClr>
                          </a:solidFill>
                          <a:effectLst/>
                        </a:rPr>
                        <a:t>migration</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gui</a:t>
                      </a:r>
                      <a:r>
                        <a:rPr lang="en-US" sz="1800" b="0" dirty="0">
                          <a:solidFill>
                            <a:schemeClr val="tx1">
                              <a:lumMod val="75000"/>
                              <a:lumOff val="25000"/>
                            </a:schemeClr>
                          </a:solidFill>
                          <a:effectLst/>
                        </a:rPr>
                        <a:t>de</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839051289"/>
                  </a:ext>
                </a:extLst>
              </a:tr>
              <a:tr h="434611">
                <a:tc>
                  <a:txBody>
                    <a:bodyPr/>
                    <a:lstStyle/>
                    <a:p>
                      <a:r>
                        <a:rPr lang="tr-TR" sz="1800" b="0" dirty="0">
                          <a:solidFill>
                            <a:schemeClr val="tx1">
                              <a:lumMod val="75000"/>
                              <a:lumOff val="25000"/>
                            </a:schemeClr>
                          </a:solidFill>
                          <a:effectLst/>
                        </a:rPr>
                        <a:t>ABP </a:t>
                      </a:r>
                      <a:r>
                        <a:rPr lang="tr-TR" sz="1800" b="0" dirty="0" err="1">
                          <a:solidFill>
                            <a:schemeClr val="tx1">
                              <a:lumMod val="75000"/>
                              <a:lumOff val="25000"/>
                            </a:schemeClr>
                          </a:solidFill>
                          <a:effectLst/>
                        </a:rPr>
                        <a:t>community</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news</a:t>
                      </a:r>
                      <a:endParaRPr lang="en-US" dirty="0"/>
                    </a:p>
                  </a:txBody>
                  <a:tcPr>
                    <a:solidFill>
                      <a:schemeClr val="bg1"/>
                    </a:solidFill>
                  </a:tcPr>
                </a:tc>
                <a:tc>
                  <a:txBody>
                    <a:bodyPr/>
                    <a:lstStyle/>
                    <a:p>
                      <a:r>
                        <a:rPr lang="tr-TR" sz="1800" b="0" dirty="0">
                          <a:solidFill>
                            <a:schemeClr val="tx1">
                              <a:lumMod val="75000"/>
                              <a:lumOff val="25000"/>
                            </a:schemeClr>
                          </a:solidFill>
                          <a:effectLst/>
                        </a:rPr>
                        <a:t>Alper EBICOGLU</a:t>
                      </a:r>
                      <a:endParaRPr lang="en-US" dirty="0"/>
                    </a:p>
                  </a:txBody>
                  <a:tcPr>
                    <a:solidFill>
                      <a:schemeClr val="bg1"/>
                    </a:solidFill>
                  </a:tcPr>
                </a:tc>
                <a:extLst>
                  <a:ext uri="{0D108BD9-81ED-4DB2-BD59-A6C34878D82A}">
                    <a16:rowId xmlns:a16="http://schemas.microsoft.com/office/drawing/2014/main" val="3957395489"/>
                  </a:ext>
                </a:extLst>
              </a:tr>
            </a:tbl>
          </a:graphicData>
        </a:graphic>
      </p:graphicFrame>
    </p:spTree>
    <p:extLst>
      <p:ext uri="{BB962C8B-B14F-4D97-AF65-F5344CB8AC3E}">
        <p14:creationId xmlns:p14="http://schemas.microsoft.com/office/powerpoint/2010/main" val="65954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0"/>
            <a:ext cx="12192000" cy="1066800"/>
          </a:xfrm>
        </p:spPr>
        <p:txBody>
          <a:bodyPr anchor="ctr">
            <a:normAutofit/>
          </a:bodyPr>
          <a:lstStyle/>
          <a:p>
            <a:r>
              <a:rPr lang="en-US" sz="4000" dirty="0">
                <a:solidFill>
                  <a:srgbClr val="44013C"/>
                </a:solidFill>
                <a:latin typeface="Segoe UI Semibold" panose="020B0702040204020203" pitchFamily="34" charset="0"/>
                <a:cs typeface="Segoe UI Semibold" panose="020B0702040204020203" pitchFamily="34" charset="0"/>
              </a:rPr>
              <a:t>Agenda</a:t>
            </a:r>
            <a:endParaRPr lang="tr-TR" sz="4000" dirty="0">
              <a:solidFill>
                <a:srgbClr val="44013C"/>
              </a:solidFill>
            </a:endParaRPr>
          </a:p>
        </p:txBody>
      </p:sp>
      <p:graphicFrame>
        <p:nvGraphicFramePr>
          <p:cNvPr id="11" name="Table 11">
            <a:extLst>
              <a:ext uri="{FF2B5EF4-FFF2-40B4-BE49-F238E27FC236}">
                <a16:creationId xmlns:a16="http://schemas.microsoft.com/office/drawing/2014/main" id="{8F13DEC3-8C57-4769-9102-7FA7E1E29266}"/>
              </a:ext>
            </a:extLst>
          </p:cNvPr>
          <p:cNvGraphicFramePr>
            <a:graphicFrameLocks noGrp="1"/>
          </p:cNvGraphicFramePr>
          <p:nvPr>
            <p:extLst>
              <p:ext uri="{D42A27DB-BD31-4B8C-83A1-F6EECF244321}">
                <p14:modId xmlns:p14="http://schemas.microsoft.com/office/powerpoint/2010/main" val="661476499"/>
              </p:ext>
            </p:extLst>
          </p:nvPr>
        </p:nvGraphicFramePr>
        <p:xfrm>
          <a:off x="1130926" y="2146811"/>
          <a:ext cx="9930148" cy="3034282"/>
        </p:xfrm>
        <a:graphic>
          <a:graphicData uri="http://schemas.openxmlformats.org/drawingml/2006/table">
            <a:tbl>
              <a:tblPr bandRow="1">
                <a:tableStyleId>{793D81CF-94F2-401A-BA57-92F5A7B2D0C5}</a:tableStyleId>
              </a:tblPr>
              <a:tblGrid>
                <a:gridCol w="5706050">
                  <a:extLst>
                    <a:ext uri="{9D8B030D-6E8A-4147-A177-3AD203B41FA5}">
                      <a16:colId xmlns:a16="http://schemas.microsoft.com/office/drawing/2014/main" val="3670624865"/>
                    </a:ext>
                  </a:extLst>
                </a:gridCol>
                <a:gridCol w="4224098">
                  <a:extLst>
                    <a:ext uri="{9D8B030D-6E8A-4147-A177-3AD203B41FA5}">
                      <a16:colId xmlns:a16="http://schemas.microsoft.com/office/drawing/2014/main" val="3165502125"/>
                    </a:ext>
                  </a:extLst>
                </a:gridCol>
              </a:tblGrid>
              <a:tr h="434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Outbox / Inbox patterns </a:t>
                      </a:r>
                      <a:endParaRPr lang="en-US" b="0" dirty="0">
                        <a:solidFill>
                          <a:schemeClr val="tx1"/>
                        </a:solidFill>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dirty="0">
                          <a:solidFill>
                            <a:schemeClr val="tx1"/>
                          </a:solidFill>
                          <a:effectLst/>
                        </a:rPr>
                        <a:t>Halil Ibrahim KALKAN  </a:t>
                      </a:r>
                      <a:endParaRPr lang="tr-TR" sz="1800" b="0" i="0" dirty="0">
                        <a:solidFill>
                          <a:schemeClr val="tx1"/>
                        </a:solidFill>
                        <a:effectLst/>
                        <a:latin typeface="Open Sans" panose="020B0604020202020204" pitchFamily="34" charset="0"/>
                      </a:endParaRPr>
                    </a:p>
                  </a:txBody>
                  <a:tcPr>
                    <a:solidFill>
                      <a:schemeClr val="bg1"/>
                    </a:solidFill>
                  </a:tcPr>
                </a:tc>
                <a:extLst>
                  <a:ext uri="{0D108BD9-81ED-4DB2-BD59-A6C34878D82A}">
                    <a16:rowId xmlns:a16="http://schemas.microsoft.com/office/drawing/2014/main" val="4041062872"/>
                  </a:ext>
                </a:extLst>
              </a:tr>
              <a:tr h="434611">
                <a:tc>
                  <a:txBody>
                    <a:bodyPr/>
                    <a:lstStyle/>
                    <a:p>
                      <a:r>
                        <a:rPr lang="tr-TR" sz="1800" b="0" dirty="0" err="1">
                          <a:solidFill>
                            <a:schemeClr val="tx1">
                              <a:lumMod val="75000"/>
                              <a:lumOff val="25000"/>
                            </a:schemeClr>
                          </a:solidFill>
                          <a:effectLst/>
                        </a:rPr>
                        <a:t>Static</a:t>
                      </a:r>
                      <a:r>
                        <a:rPr lang="tr-TR" sz="1800" b="0" dirty="0">
                          <a:solidFill>
                            <a:schemeClr val="tx1">
                              <a:lumMod val="75000"/>
                              <a:lumOff val="25000"/>
                            </a:schemeClr>
                          </a:solidFill>
                          <a:effectLst/>
                        </a:rPr>
                        <a:t> C# and </a:t>
                      </a:r>
                      <a:r>
                        <a:rPr lang="tr-TR" sz="1800" b="0" dirty="0" err="1">
                          <a:solidFill>
                            <a:schemeClr val="tx1">
                              <a:lumMod val="75000"/>
                              <a:lumOff val="25000"/>
                            </a:schemeClr>
                          </a:solidFill>
                          <a:effectLst/>
                        </a:rPr>
                        <a:t>JavaScript</a:t>
                      </a:r>
                      <a:r>
                        <a:rPr lang="tr-TR" sz="1800" b="0" dirty="0">
                          <a:solidFill>
                            <a:schemeClr val="tx1">
                              <a:lumMod val="75000"/>
                              <a:lumOff val="25000"/>
                            </a:schemeClr>
                          </a:solidFill>
                          <a:effectLst/>
                        </a:rPr>
                        <a:t> </a:t>
                      </a:r>
                      <a:r>
                        <a:rPr lang="tr-TR" sz="1800" b="0" dirty="0" err="1">
                          <a:solidFill>
                            <a:schemeClr val="tx1">
                              <a:lumMod val="75000"/>
                              <a:lumOff val="25000"/>
                            </a:schemeClr>
                          </a:solidFill>
                          <a:effectLst/>
                        </a:rPr>
                        <a:t>proxies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Ahmet COTUR</a:t>
                      </a:r>
                      <a:endParaRPr lang="en-US" dirty="0"/>
                    </a:p>
                  </a:txBody>
                  <a:tcPr>
                    <a:solidFill>
                      <a:schemeClr val="bg1"/>
                    </a:solidFill>
                  </a:tcPr>
                </a:tc>
                <a:extLst>
                  <a:ext uri="{0D108BD9-81ED-4DB2-BD59-A6C34878D82A}">
                    <a16:rowId xmlns:a16="http://schemas.microsoft.com/office/drawing/2014/main" val="4281245277"/>
                  </a:ext>
                </a:extLst>
              </a:tr>
              <a:tr h="434611">
                <a:tc>
                  <a:txBody>
                    <a:bodyPr/>
                    <a:lstStyle/>
                    <a:p>
                      <a:r>
                        <a:rPr lang="tr-TR" sz="1800" b="0" dirty="0" err="1">
                          <a:solidFill>
                            <a:schemeClr val="tx1">
                              <a:lumMod val="75000"/>
                              <a:lumOff val="25000"/>
                            </a:schemeClr>
                          </a:solidFill>
                          <a:effectLst/>
                        </a:rPr>
                        <a:t>Angular</a:t>
                      </a:r>
                      <a:r>
                        <a:rPr lang="tr-TR" sz="1800" b="0" dirty="0">
                          <a:solidFill>
                            <a:schemeClr val="tx1">
                              <a:lumMod val="75000"/>
                              <a:lumOff val="25000"/>
                            </a:schemeClr>
                          </a:solidFill>
                          <a:effectLst/>
                        </a:rPr>
                        <a:t> UI </a:t>
                      </a:r>
                      <a:r>
                        <a:rPr lang="en-US" sz="1800" b="0" dirty="0">
                          <a:solidFill>
                            <a:schemeClr val="tx1">
                              <a:lumMod val="75000"/>
                              <a:lumOff val="25000"/>
                            </a:schemeClr>
                          </a:solidFill>
                          <a:effectLst/>
                        </a:rPr>
                        <a:t>c</a:t>
                      </a:r>
                      <a:r>
                        <a:rPr lang="tr-TR" sz="1800" b="0" dirty="0" err="1">
                          <a:solidFill>
                            <a:schemeClr val="tx1">
                              <a:lumMod val="75000"/>
                              <a:lumOff val="25000"/>
                            </a:schemeClr>
                          </a:solidFill>
                          <a:effectLst/>
                        </a:rPr>
                        <a:t>hanges</a:t>
                      </a:r>
                      <a:r>
                        <a:rPr lang="tr-TR" sz="1800" b="0" dirty="0">
                          <a:solidFill>
                            <a:schemeClr val="tx1">
                              <a:lumMod val="75000"/>
                              <a:lumOff val="25000"/>
                            </a:schemeClr>
                          </a:solidFill>
                          <a:effectLst/>
                        </a:rPr>
                        <a:t> &amp;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ews</a:t>
                      </a:r>
                      <a:r>
                        <a:rPr lang="tr-TR" sz="1800" b="0" dirty="0">
                          <a:solidFill>
                            <a:schemeClr val="tx1">
                              <a:lumMod val="75000"/>
                              <a:lumOff val="25000"/>
                            </a:schemeClr>
                          </a:solidFill>
                          <a:effectLst/>
                        </a:rPr>
                        <a:t> </a:t>
                      </a:r>
                      <a:endParaRPr lang="en-US" dirty="0"/>
                    </a:p>
                  </a:txBody>
                  <a:tcPr>
                    <a:solidFill>
                      <a:schemeClr val="bg1"/>
                    </a:solidFill>
                  </a:tcPr>
                </a:tc>
                <a:tc>
                  <a:txBody>
                    <a:bodyPr/>
                    <a:lstStyle/>
                    <a:p>
                      <a:r>
                        <a:rPr lang="tr-TR" sz="1800" b="0" dirty="0">
                          <a:solidFill>
                            <a:schemeClr val="tx1">
                              <a:lumMod val="75000"/>
                              <a:lumOff val="25000"/>
                            </a:schemeClr>
                          </a:solidFill>
                          <a:effectLst/>
                        </a:rPr>
                        <a:t>Mehmet ERIM</a:t>
                      </a:r>
                      <a:endParaRPr lang="en-US" dirty="0"/>
                    </a:p>
                  </a:txBody>
                  <a:tcPr>
                    <a:solidFill>
                      <a:schemeClr val="bg1"/>
                    </a:solidFill>
                  </a:tcPr>
                </a:tc>
                <a:extLst>
                  <a:ext uri="{0D108BD9-81ED-4DB2-BD59-A6C34878D82A}">
                    <a16:rowId xmlns:a16="http://schemas.microsoft.com/office/drawing/2014/main" val="1645030288"/>
                  </a:ext>
                </a:extLst>
              </a:tr>
              <a:tr h="426616">
                <a:tc>
                  <a:txBody>
                    <a:bodyPr/>
                    <a:lstStyle/>
                    <a:p>
                      <a:r>
                        <a:rPr lang="tr-TR" sz="1800" b="0" dirty="0" err="1">
                          <a:solidFill>
                            <a:schemeClr val="tx1">
                              <a:lumMod val="75000"/>
                              <a:lumOff val="25000"/>
                            </a:schemeClr>
                          </a:solidFill>
                          <a:effectLst/>
                        </a:rPr>
                        <a:t>eShopOnAbp</a:t>
                      </a:r>
                      <a:endParaRPr lang="en-US" dirty="0"/>
                    </a:p>
                  </a:txBody>
                  <a:tcPr>
                    <a:solidFill>
                      <a:schemeClr val="bg1"/>
                    </a:solidFill>
                  </a:tcPr>
                </a:tc>
                <a:tc>
                  <a:txBody>
                    <a:bodyPr/>
                    <a:lstStyle/>
                    <a:p>
                      <a:r>
                        <a:rPr lang="tr-TR" sz="1800" b="0" dirty="0">
                          <a:solidFill>
                            <a:schemeClr val="tx1">
                              <a:lumMod val="75000"/>
                              <a:lumOff val="25000"/>
                            </a:schemeClr>
                          </a:solidFill>
                          <a:effectLst/>
                        </a:rPr>
                        <a:t>Galip Tolga ERDEM &amp; Enis NECIPOGLU</a:t>
                      </a:r>
                      <a:endParaRPr lang="en-US" dirty="0"/>
                    </a:p>
                  </a:txBody>
                  <a:tcPr>
                    <a:solidFill>
                      <a:schemeClr val="bg1"/>
                    </a:solidFill>
                  </a:tcPr>
                </a:tc>
                <a:extLst>
                  <a:ext uri="{0D108BD9-81ED-4DB2-BD59-A6C34878D82A}">
                    <a16:rowId xmlns:a16="http://schemas.microsoft.com/office/drawing/2014/main" val="393727228"/>
                  </a:ext>
                </a:extLst>
              </a:tr>
              <a:tr h="434611">
                <a:tc>
                  <a:txBody>
                    <a:bodyPr/>
                    <a:lstStyle/>
                    <a:p>
                      <a:r>
                        <a:rPr lang="tr-TR" sz="1800" b="0" dirty="0" err="1">
                          <a:solidFill>
                            <a:schemeClr val="tx1">
                              <a:lumMod val="75000"/>
                              <a:lumOff val="25000"/>
                            </a:schemeClr>
                          </a:solidFill>
                          <a:effectLst/>
                        </a:rPr>
                        <a:t>The</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n</a:t>
                      </a:r>
                      <a:r>
                        <a:rPr lang="tr-TR" sz="1800" b="0" dirty="0" err="1">
                          <a:solidFill>
                            <a:schemeClr val="tx1">
                              <a:lumMod val="75000"/>
                              <a:lumOff val="25000"/>
                            </a:schemeClr>
                          </a:solidFill>
                          <a:effectLst/>
                        </a:rPr>
                        <a:t>ew</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ABP theme: </a:t>
                      </a:r>
                      <a:r>
                        <a:rPr lang="tr-TR" sz="1800" b="0" dirty="0" err="1">
                          <a:solidFill>
                            <a:schemeClr val="tx1">
                              <a:lumMod val="75000"/>
                              <a:lumOff val="25000"/>
                            </a:schemeClr>
                          </a:solidFill>
                          <a:effectLst/>
                        </a:rPr>
                        <a:t>Lepton</a:t>
                      </a:r>
                      <a:r>
                        <a:rPr lang="tr-TR" sz="1800" b="0" dirty="0">
                          <a:solidFill>
                            <a:schemeClr val="tx1">
                              <a:lumMod val="75000"/>
                              <a:lumOff val="25000"/>
                            </a:schemeClr>
                          </a:solidFill>
                          <a:effectLst/>
                        </a:rPr>
                        <a:t> </a:t>
                      </a:r>
                      <a:r>
                        <a:rPr lang="en-US" sz="1800" b="0" dirty="0">
                          <a:solidFill>
                            <a:schemeClr val="tx1">
                              <a:lumMod val="75000"/>
                              <a:lumOff val="25000"/>
                            </a:schemeClr>
                          </a:solidFill>
                          <a:effectLst/>
                        </a:rPr>
                        <a:t>X</a:t>
                      </a:r>
                      <a:endParaRPr lang="en-US" dirty="0"/>
                    </a:p>
                  </a:txBody>
                  <a:tcPr>
                    <a:solidFill>
                      <a:schemeClr val="bg1"/>
                    </a:solidFill>
                  </a:tcPr>
                </a:tc>
                <a:tc>
                  <a:txBody>
                    <a:bodyPr/>
                    <a:lstStyle/>
                    <a:p>
                      <a:r>
                        <a:rPr lang="tr-TR" sz="1800" b="0" dirty="0" err="1">
                          <a:solidFill>
                            <a:schemeClr val="tx1">
                              <a:lumMod val="75000"/>
                              <a:lumOff val="25000"/>
                            </a:schemeClr>
                          </a:solidFill>
                          <a:effectLst/>
                        </a:rPr>
                        <a:t>Bunyamin</a:t>
                      </a:r>
                      <a:r>
                        <a:rPr lang="tr-TR" sz="1800" b="0" dirty="0">
                          <a:solidFill>
                            <a:schemeClr val="tx1">
                              <a:lumMod val="75000"/>
                              <a:lumOff val="25000"/>
                            </a:schemeClr>
                          </a:solidFill>
                          <a:effectLst/>
                        </a:rPr>
                        <a:t> COSKUNER</a:t>
                      </a:r>
                      <a:endParaRPr lang="en-US" dirty="0"/>
                    </a:p>
                  </a:txBody>
                  <a:tcPr>
                    <a:solidFill>
                      <a:schemeClr val="bg1"/>
                    </a:solidFill>
                  </a:tcPr>
                </a:tc>
                <a:extLst>
                  <a:ext uri="{0D108BD9-81ED-4DB2-BD59-A6C34878D82A}">
                    <a16:rowId xmlns:a16="http://schemas.microsoft.com/office/drawing/2014/main" val="1820953781"/>
                  </a:ext>
                </a:extLst>
              </a:tr>
              <a:tr h="434611">
                <a:tc>
                  <a:txBody>
                    <a:bodyPr/>
                    <a:lstStyle/>
                    <a:p>
                      <a:r>
                        <a:rPr lang="en-US" b="0" dirty="0">
                          <a:solidFill>
                            <a:schemeClr val="bg1"/>
                          </a:solidFill>
                        </a:rPr>
                        <a:t>👉</a:t>
                      </a:r>
                      <a:r>
                        <a:rPr lang="tr-TR" sz="1800" b="0" dirty="0">
                          <a:solidFill>
                            <a:schemeClr val="bg1"/>
                          </a:solidFill>
                          <a:effectLst/>
                        </a:rPr>
                        <a:t>Breaking changes &amp; migration gui</a:t>
                      </a:r>
                      <a:r>
                        <a:rPr lang="en-US" sz="1800" b="0" dirty="0">
                          <a:solidFill>
                            <a:schemeClr val="bg1"/>
                          </a:solidFill>
                          <a:effectLst/>
                        </a:rPr>
                        <a:t>de</a:t>
                      </a:r>
                      <a:endParaRPr lang="en-US" dirty="0">
                        <a:solidFill>
                          <a:schemeClr val="bg1"/>
                        </a:solidFill>
                      </a:endParaRPr>
                    </a:p>
                  </a:txBody>
                  <a:tcPr>
                    <a:solidFill>
                      <a:srgbClr val="44013C"/>
                    </a:solidFill>
                  </a:tcPr>
                </a:tc>
                <a:tc>
                  <a:txBody>
                    <a:bodyPr/>
                    <a:lstStyle/>
                    <a:p>
                      <a:r>
                        <a:rPr lang="tr-TR" sz="1800" b="0" dirty="0">
                          <a:solidFill>
                            <a:schemeClr val="bg1"/>
                          </a:solidFill>
                          <a:effectLst/>
                        </a:rPr>
                        <a:t>Alper EBICOGLU</a:t>
                      </a:r>
                      <a:endParaRPr lang="en-US" dirty="0">
                        <a:solidFill>
                          <a:schemeClr val="bg1"/>
                        </a:solidFill>
                      </a:endParaRPr>
                    </a:p>
                  </a:txBody>
                  <a:tcPr>
                    <a:solidFill>
                      <a:srgbClr val="44013C"/>
                    </a:solidFill>
                  </a:tcPr>
                </a:tc>
                <a:extLst>
                  <a:ext uri="{0D108BD9-81ED-4DB2-BD59-A6C34878D82A}">
                    <a16:rowId xmlns:a16="http://schemas.microsoft.com/office/drawing/2014/main" val="839051289"/>
                  </a:ext>
                </a:extLst>
              </a:tr>
              <a:tr h="434611">
                <a:tc>
                  <a:txBody>
                    <a:bodyPr/>
                    <a:lstStyle/>
                    <a:p>
                      <a:r>
                        <a:rPr lang="en-US" b="0" dirty="0">
                          <a:solidFill>
                            <a:schemeClr val="bg1"/>
                          </a:solidFill>
                        </a:rPr>
                        <a:t>👉</a:t>
                      </a:r>
                      <a:r>
                        <a:rPr lang="tr-TR" sz="1800" b="0" dirty="0">
                          <a:solidFill>
                            <a:schemeClr val="bg1"/>
                          </a:solidFill>
                          <a:effectLst/>
                        </a:rPr>
                        <a:t>ABP community news</a:t>
                      </a:r>
                      <a:endParaRPr lang="en-US" dirty="0">
                        <a:solidFill>
                          <a:schemeClr val="bg1"/>
                        </a:solidFill>
                      </a:endParaRPr>
                    </a:p>
                  </a:txBody>
                  <a:tcPr>
                    <a:solidFill>
                      <a:srgbClr val="44013C"/>
                    </a:solidFill>
                  </a:tcPr>
                </a:tc>
                <a:tc>
                  <a:txBody>
                    <a:bodyPr/>
                    <a:lstStyle/>
                    <a:p>
                      <a:r>
                        <a:rPr lang="tr-TR" sz="1800" b="0" dirty="0">
                          <a:solidFill>
                            <a:schemeClr val="bg1"/>
                          </a:solidFill>
                          <a:effectLst/>
                        </a:rPr>
                        <a:t>Alper EBICOGLU</a:t>
                      </a:r>
                      <a:endParaRPr lang="en-US" dirty="0">
                        <a:solidFill>
                          <a:schemeClr val="bg1"/>
                        </a:solidFill>
                      </a:endParaRPr>
                    </a:p>
                  </a:txBody>
                  <a:tcPr>
                    <a:solidFill>
                      <a:srgbClr val="44013C"/>
                    </a:solidFill>
                  </a:tcPr>
                </a:tc>
                <a:extLst>
                  <a:ext uri="{0D108BD9-81ED-4DB2-BD59-A6C34878D82A}">
                    <a16:rowId xmlns:a16="http://schemas.microsoft.com/office/drawing/2014/main" val="3957395489"/>
                  </a:ext>
                </a:extLst>
              </a:tr>
            </a:tbl>
          </a:graphicData>
        </a:graphic>
      </p:graphicFrame>
    </p:spTree>
    <p:extLst>
      <p:ext uri="{BB962C8B-B14F-4D97-AF65-F5344CB8AC3E}">
        <p14:creationId xmlns:p14="http://schemas.microsoft.com/office/powerpoint/2010/main" val="246560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A3DF91-EC5A-4CA3-BB0C-6973EA9A9693}"/>
              </a:ext>
            </a:extLst>
          </p:cNvPr>
          <p:cNvPicPr>
            <a:picLocks noChangeAspect="1"/>
          </p:cNvPicPr>
          <p:nvPr/>
        </p:nvPicPr>
        <p:blipFill>
          <a:blip r:embed="rId4"/>
          <a:stretch>
            <a:fillRect/>
          </a:stretch>
        </p:blipFill>
        <p:spPr>
          <a:xfrm>
            <a:off x="1983882" y="901767"/>
            <a:ext cx="8315325" cy="4876800"/>
          </a:xfrm>
          <a:prstGeom prst="rect">
            <a:avLst/>
          </a:prstGeom>
        </p:spPr>
      </p:pic>
      <p:sp>
        <p:nvSpPr>
          <p:cNvPr id="4" name="TextBox 3">
            <a:extLst>
              <a:ext uri="{FF2B5EF4-FFF2-40B4-BE49-F238E27FC236}">
                <a16:creationId xmlns:a16="http://schemas.microsoft.com/office/drawing/2014/main" id="{983FB1EA-2700-4866-B187-AC92103586B3}"/>
              </a:ext>
            </a:extLst>
          </p:cNvPr>
          <p:cNvSpPr txBox="1"/>
          <p:nvPr/>
        </p:nvSpPr>
        <p:spPr>
          <a:xfrm>
            <a:off x="3410900" y="5956233"/>
            <a:ext cx="8224235" cy="369332"/>
          </a:xfrm>
          <a:prstGeom prst="rect">
            <a:avLst/>
          </a:prstGeom>
          <a:noFill/>
        </p:spPr>
        <p:txBody>
          <a:bodyPr wrap="square" rtlCol="0">
            <a:spAutoFit/>
          </a:bodyPr>
          <a:lstStyle/>
          <a:p>
            <a:r>
              <a:rPr lang="en-US" dirty="0">
                <a:hlinkClick r:id="rId5"/>
              </a:rPr>
              <a:t>https://devblogs.microsoft.com/dotnet/announcing-net-6/</a:t>
            </a:r>
            <a:r>
              <a:rPr lang="en-US" dirty="0"/>
              <a:t> </a:t>
            </a:r>
          </a:p>
        </p:txBody>
      </p:sp>
      <p:sp>
        <p:nvSpPr>
          <p:cNvPr id="7" name="Başlık 1">
            <a:extLst>
              <a:ext uri="{FF2B5EF4-FFF2-40B4-BE49-F238E27FC236}">
                <a16:creationId xmlns:a16="http://schemas.microsoft.com/office/drawing/2014/main" id="{6FFE7778-F80E-40B0-BA84-5089CE999236}"/>
              </a:ext>
            </a:extLst>
          </p:cNvPr>
          <p:cNvSpPr>
            <a:spLocks noGrp="1"/>
          </p:cNvSpPr>
          <p:nvPr>
            <p:ph type="ctrTitle"/>
          </p:nvPr>
        </p:nvSpPr>
        <p:spPr>
          <a:xfrm>
            <a:off x="-171450" y="-965"/>
            <a:ext cx="12192000" cy="1066800"/>
          </a:xfrm>
        </p:spPr>
        <p:txBody>
          <a:bodyPr anchor="ctr">
            <a:normAutofit/>
          </a:bodyPr>
          <a:lstStyle/>
          <a:p>
            <a:r>
              <a:rPr lang="en-US" sz="4800" dirty="0">
                <a:solidFill>
                  <a:srgbClr val="44013C"/>
                </a:solidFill>
                <a:latin typeface="Segoe UI Semibold" panose="020B0702040204020203" pitchFamily="34" charset="0"/>
                <a:cs typeface="Segoe UI Semibold" panose="020B0702040204020203" pitchFamily="34" charset="0"/>
              </a:rPr>
              <a:t>.NET 6</a:t>
            </a:r>
            <a:endParaRPr lang="tr-TR" sz="4800" dirty="0">
              <a:solidFill>
                <a:srgbClr val="44013C"/>
              </a:solidFill>
            </a:endParaRPr>
          </a:p>
        </p:txBody>
      </p:sp>
    </p:spTree>
    <p:extLst>
      <p:ext uri="{BB962C8B-B14F-4D97-AF65-F5344CB8AC3E}">
        <p14:creationId xmlns:p14="http://schemas.microsoft.com/office/powerpoint/2010/main" val="333543922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3084</Words>
  <Application>Microsoft Office PowerPoint</Application>
  <PresentationFormat>Widescreen</PresentationFormat>
  <Paragraphs>365</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Open Sans</vt:lpstr>
      <vt:lpstr>Roboto</vt:lpstr>
      <vt:lpstr>Segoe UI</vt:lpstr>
      <vt:lpstr>Segoe UI Light</vt:lpstr>
      <vt:lpstr>Segoe UI Semibold</vt:lpstr>
      <vt:lpstr>Whitney</vt:lpstr>
      <vt:lpstr>Office Teması</vt:lpstr>
      <vt:lpstr>Welcome to ABP Community Talks</vt:lpstr>
      <vt:lpstr>PowerPoint Presentation</vt:lpstr>
      <vt:lpstr>Agenda</vt:lpstr>
      <vt:lpstr>Agenda</vt:lpstr>
      <vt:lpstr>Agenda</vt:lpstr>
      <vt:lpstr>Agenda</vt:lpstr>
      <vt:lpstr>Agenda</vt:lpstr>
      <vt:lpstr>Agenda</vt:lpstr>
      <vt:lpstr>.NET 6</vt:lpstr>
      <vt:lpstr>ABP 4.x to 5.0 - Migration guide</vt:lpstr>
      <vt:lpstr>ABP 5.0 - Migration guide</vt:lpstr>
      <vt:lpstr>ABP 5.0 - Migration guide</vt:lpstr>
      <vt:lpstr>ABP 5.0 - Migration guide</vt:lpstr>
      <vt:lpstr>ABP 5.0 - Migration guide</vt:lpstr>
      <vt:lpstr>PowerPoint Presentation</vt:lpstr>
      <vt:lpstr>.NET Foundation Sponsorship</vt:lpstr>
      <vt:lpstr>ABP Reaches 7K Stars</vt:lpstr>
      <vt:lpstr>ABP Community Grows</vt:lpstr>
      <vt:lpstr>https://learnabpframework.com</vt:lpstr>
      <vt:lpstr>ABP AdminLTE Theme</vt:lpstr>
      <vt:lpstr>ABP Stisla Theme</vt:lpstr>
      <vt:lpstr>PowerPoint Presentation</vt:lpstr>
      <vt:lpstr>PowerPoint Presentation</vt:lpstr>
      <vt:lpstr>Official Book of ABP</vt:lpstr>
      <vt:lpstr>We are hiring</vt:lpstr>
      <vt:lpstr>Questions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ABP Community Talks #1</dc:title>
  <dc:creator>armağan ünlü</dc:creator>
  <cp:keywords>ABP</cp:keywords>
  <cp:lastModifiedBy>Alper Ebiçoğlu</cp:lastModifiedBy>
  <cp:revision>75</cp:revision>
  <dcterms:created xsi:type="dcterms:W3CDTF">2021-09-27T14:07:26Z</dcterms:created>
  <dcterms:modified xsi:type="dcterms:W3CDTF">2021-12-16T12:55:01Z</dcterms:modified>
</cp:coreProperties>
</file>