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4" r:id="rId3"/>
    <p:sldId id="266" r:id="rId4"/>
    <p:sldId id="268" r:id="rId5"/>
    <p:sldId id="269" r:id="rId6"/>
    <p:sldId id="270"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per Ebiçoğlu" initials="AE" lastIdx="1" clrIdx="0">
    <p:extLst>
      <p:ext uri="{19B8F6BF-5375-455C-9EA6-DF929625EA0E}">
        <p15:presenceInfo xmlns:p15="http://schemas.microsoft.com/office/powerpoint/2012/main" userId="6aaaec9fa86781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D33"/>
    <a:srgbClr val="44013C"/>
    <a:srgbClr val="AE93AB"/>
    <a:srgbClr val="900139"/>
    <a:srgbClr val="D4C6D2"/>
    <a:srgbClr val="F5F5F5"/>
    <a:srgbClr val="CD93AA"/>
    <a:srgbClr val="B9A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03" autoAdjust="0"/>
    <p:restoredTop sz="51351" autoAdjust="0"/>
  </p:normalViewPr>
  <p:slideViewPr>
    <p:cSldViewPr snapToGrid="0" showGuides="1">
      <p:cViewPr varScale="1">
        <p:scale>
          <a:sx n="58" d="100"/>
          <a:sy n="58" d="100"/>
        </p:scale>
        <p:origin x="2490" y="102"/>
      </p:cViewPr>
      <p:guideLst>
        <p:guide orient="horz" pos="2160"/>
        <p:guide pos="3840"/>
      </p:guideLst>
    </p:cSldViewPr>
  </p:slideViewPr>
  <p:notesTextViewPr>
    <p:cViewPr>
      <p:scale>
        <a:sx n="3" d="2"/>
        <a:sy n="3" d="2"/>
      </p:scale>
      <p:origin x="0" y="-429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1E85F-EB52-48F1-9AE6-34703F559740}"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667CE0-A7AA-477D-BF60-AEDE7DA9A7F6}" type="slidenum">
              <a:rPr lang="en-US" smtClean="0"/>
              <a:t>‹#›</a:t>
            </a:fld>
            <a:endParaRPr lang="en-US"/>
          </a:p>
        </p:txBody>
      </p:sp>
    </p:spTree>
    <p:extLst>
      <p:ext uri="{BB962C8B-B14F-4D97-AF65-F5344CB8AC3E}">
        <p14:creationId xmlns:p14="http://schemas.microsoft.com/office/powerpoint/2010/main" val="74576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iscord.gg/abp"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blazoris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Zero_trust_security_model" TargetMode="External"/><Relationship Id="rId3" Type="http://schemas.openxmlformats.org/officeDocument/2006/relationships/hyperlink" Target="https://twitter.com/YellowDraqon" TargetMode="External"/><Relationship Id="rId7" Type="http://schemas.openxmlformats.org/officeDocument/2006/relationships/hyperlink" Target="https://github.com/enisn/AutoFilterer"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community.abp.io/posts/using-autofilterer-with-abp-framework-uuqv81jm" TargetMode="External"/><Relationship Id="rId11" Type="http://schemas.openxmlformats.org/officeDocument/2006/relationships/hyperlink" Target="https://community.abp.io/posts/submit" TargetMode="External"/><Relationship Id="rId5" Type="http://schemas.openxmlformats.org/officeDocument/2006/relationships/hyperlink" Target="https://twitter.com/EnisNecipoglu" TargetMode="External"/><Relationship Id="rId10" Type="http://schemas.openxmlformats.org/officeDocument/2006/relationships/hyperlink" Target="https://community.abp.io/members/learnabp" TargetMode="External"/><Relationship Id="rId4" Type="http://schemas.openxmlformats.org/officeDocument/2006/relationships/hyperlink" Target="https://www.mudblazor.com/" TargetMode="External"/><Relationship Id="rId9" Type="http://schemas.openxmlformats.org/officeDocument/2006/relationships/hyperlink" Target="https://github.com/jonathanpott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Zero_trust_security_model" TargetMode="External"/><Relationship Id="rId13" Type="http://schemas.openxmlformats.org/officeDocument/2006/relationships/hyperlink" Target="https://github.com/jonathanpotts" TargetMode="External"/><Relationship Id="rId3" Type="http://schemas.openxmlformats.org/officeDocument/2006/relationships/hyperlink" Target="https://twitter.com/YellowDraqon" TargetMode="External"/><Relationship Id="rId7" Type="http://schemas.openxmlformats.org/officeDocument/2006/relationships/hyperlink" Target="https://community.abp.io/posts/mudblazor-theme-in-abp-blazor-webassembly-part-3-c8hwx00l" TargetMode="External"/><Relationship Id="rId12" Type="http://schemas.openxmlformats.org/officeDocument/2006/relationships/hyperlink" Target="https://github.com/enisn/AutoFiltere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community.abp.io/posts/mudblazor-theme-in-abp-blazor-webassembly-part-2-tkvrvyvm" TargetMode="External"/><Relationship Id="rId11" Type="http://schemas.openxmlformats.org/officeDocument/2006/relationships/hyperlink" Target="https://community.abp.io/posts/using-autofilterer-with-abp-framework-uuqv81jm" TargetMode="External"/><Relationship Id="rId5" Type="http://schemas.openxmlformats.org/officeDocument/2006/relationships/hyperlink" Target="https://community.abp.io/posts/mudblazor-theme-in-abp-blazor-webassembly-ae23zz17" TargetMode="External"/><Relationship Id="rId15" Type="http://schemas.openxmlformats.org/officeDocument/2006/relationships/hyperlink" Target="https://community.abp.io/posts/submit" TargetMode="External"/><Relationship Id="rId10" Type="http://schemas.openxmlformats.org/officeDocument/2006/relationships/hyperlink" Target="https://twitter.com/EnisNecipoglu" TargetMode="External"/><Relationship Id="rId4" Type="http://schemas.openxmlformats.org/officeDocument/2006/relationships/hyperlink" Target="https://www.mudblazor.com/" TargetMode="External"/><Relationship Id="rId9" Type="http://schemas.openxmlformats.org/officeDocument/2006/relationships/hyperlink" Target="https://community.abp.io/members/learnabp" TargetMode="External"/><Relationship Id="rId14" Type="http://schemas.openxmlformats.org/officeDocument/2006/relationships/hyperlink" Target="https://community.abp.io/posts/customizing-the-abp-basic-theme-with-bootswatch-4luoqzr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Thank you so much for watching our talk today.</a:t>
            </a:r>
          </a:p>
          <a:p>
            <a:r>
              <a:rPr lang="en-US" dirty="0"/>
              <a:t>And I hope wherever you are you’re doing well.</a:t>
            </a:r>
          </a:p>
          <a:p>
            <a:endParaRPr lang="en-US" dirty="0"/>
          </a:p>
          <a:p>
            <a:r>
              <a:rPr lang="en-US" dirty="0"/>
              <a:t>I’m Alper Ebiçoğlu, from the ABP development team, </a:t>
            </a:r>
          </a:p>
          <a:p>
            <a:r>
              <a:rPr lang="en-US" dirty="0"/>
              <a:t>And this is our 3</a:t>
            </a:r>
            <a:r>
              <a:rPr lang="en-US" baseline="30000" dirty="0"/>
              <a:t>rd</a:t>
            </a:r>
            <a:r>
              <a:rPr lang="en-US" dirty="0"/>
              <a:t> ABP community event and thanks to Jon, Lee and Anto for joining us today’s show.</a:t>
            </a:r>
          </a:p>
          <a:p>
            <a:endParaRPr lang="en-US" dirty="0"/>
          </a:p>
          <a:p>
            <a:r>
              <a:rPr lang="en-US" dirty="0"/>
              <a:t>I’m excited to give some updates about the ABP Platform.</a:t>
            </a:r>
          </a:p>
          <a:p>
            <a:r>
              <a:rPr lang="en-US" dirty="0"/>
              <a:t>And if you have specific topics on your mind for the next episodes, you can write your thoughts to the chat section.</a:t>
            </a:r>
          </a:p>
          <a:p>
            <a:r>
              <a:rPr lang="en-US" dirty="0"/>
              <a:t>Also if you have any questions about this session, you can also write them to the chat.</a:t>
            </a:r>
          </a:p>
          <a:p>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1</a:t>
            </a:fld>
            <a:endParaRPr lang="en-US" dirty="0"/>
          </a:p>
        </p:txBody>
      </p:sp>
    </p:spTree>
    <p:extLst>
      <p:ext uri="{BB962C8B-B14F-4D97-AF65-F5344CB8AC3E}">
        <p14:creationId xmlns:p14="http://schemas.microsoft.com/office/powerpoint/2010/main" val="12969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pPr>
            <a:r>
              <a:rPr lang="en-US" dirty="0">
                <a:solidFill>
                  <a:srgbClr val="0E101A"/>
                </a:solidFill>
                <a:effectLst/>
              </a:rPr>
              <a:t>The first news of ABP; is our new Discord Channel.</a:t>
            </a:r>
          </a:p>
          <a:p>
            <a:pPr>
              <a:spcBef>
                <a:spcPts val="0"/>
              </a:spcBef>
              <a:spcAft>
                <a:spcPts val="0"/>
              </a:spcAft>
            </a:pPr>
            <a:r>
              <a:rPr lang="en-US" dirty="0">
                <a:solidFill>
                  <a:srgbClr val="0E101A"/>
                </a:solidFill>
                <a:effectLst/>
              </a:rPr>
              <a:t>We created a Discord channel to help community fellows interact with each other.</a:t>
            </a:r>
          </a:p>
          <a:p>
            <a:pPr>
              <a:spcBef>
                <a:spcPts val="0"/>
              </a:spcBef>
              <a:spcAft>
                <a:spcPts val="0"/>
              </a:spcAft>
            </a:pPr>
            <a:r>
              <a:rPr lang="en-US" dirty="0">
                <a:solidFill>
                  <a:srgbClr val="0E101A"/>
                </a:solidFill>
                <a:effectLst/>
              </a:rPr>
              <a:t>And most likely, ABP members share ideas, tips, and questions, ask for help, showcases and ABP related jobs here.</a:t>
            </a:r>
          </a:p>
          <a:p>
            <a:pPr>
              <a:spcBef>
                <a:spcPts val="0"/>
              </a:spcBef>
              <a:spcAft>
                <a:spcPts val="0"/>
              </a:spcAft>
            </a:pPr>
            <a:r>
              <a:rPr lang="en-US" dirty="0">
                <a:solidFill>
                  <a:srgbClr val="0E101A"/>
                </a:solidFill>
                <a:effectLst/>
              </a:rPr>
              <a:t>It’s a good place to interact with other ABP developers.</a:t>
            </a:r>
          </a:p>
          <a:p>
            <a:pPr>
              <a:spcBef>
                <a:spcPts val="0"/>
              </a:spcBef>
              <a:spcAft>
                <a:spcPts val="0"/>
              </a:spcAft>
            </a:pPr>
            <a:r>
              <a:rPr lang="en-US" dirty="0">
                <a:solidFill>
                  <a:srgbClr val="0E101A"/>
                </a:solidFill>
                <a:effectLst/>
              </a:rPr>
              <a:t>Although it has been a short time since we opened the channel, we are already 500 people.</a:t>
            </a:r>
          </a:p>
          <a:p>
            <a:pPr>
              <a:spcBef>
                <a:spcPts val="0"/>
              </a:spcBef>
              <a:spcAft>
                <a:spcPts val="0"/>
              </a:spcAft>
            </a:pPr>
            <a:r>
              <a:rPr lang="en-US" dirty="0">
                <a:solidFill>
                  <a:srgbClr val="0E101A"/>
                </a:solidFill>
                <a:effectLst/>
              </a:rPr>
              <a:t>I’ll share the Discord channel join link in the chat. Also, We will add this link under this video.</a:t>
            </a:r>
          </a:p>
          <a:p>
            <a:pPr>
              <a:spcBef>
                <a:spcPts val="0"/>
              </a:spcBef>
              <a:spcAft>
                <a:spcPts val="0"/>
              </a:spcAft>
            </a:pPr>
            <a:r>
              <a:rPr lang="en-US" dirty="0">
                <a:solidFill>
                  <a:srgbClr val="4A6EE0"/>
                </a:solidFill>
                <a:effectLst/>
                <a:hlinkClick r:id="rId3"/>
              </a:rPr>
              <a:t>https://discord.gg/abp</a:t>
            </a:r>
            <a:r>
              <a:rPr lang="en-US" dirty="0">
                <a:solidFill>
                  <a:srgbClr val="0E101A"/>
                </a:solidFill>
                <a:effectLst/>
              </a:rPr>
              <a:t> </a:t>
            </a:r>
          </a:p>
        </p:txBody>
      </p:sp>
      <p:sp>
        <p:nvSpPr>
          <p:cNvPr id="4" name="Slide Number Placeholder 3"/>
          <p:cNvSpPr>
            <a:spLocks noGrp="1"/>
          </p:cNvSpPr>
          <p:nvPr>
            <p:ph type="sldNum" sz="quarter" idx="5"/>
          </p:nvPr>
        </p:nvSpPr>
        <p:spPr/>
        <p:txBody>
          <a:bodyPr/>
          <a:lstStyle/>
          <a:p>
            <a:fld id="{1C667CE0-A7AA-477D-BF60-AEDE7DA9A7F6}" type="slidenum">
              <a:rPr lang="en-US" smtClean="0"/>
              <a:t>2</a:t>
            </a:fld>
            <a:endParaRPr lang="en-US"/>
          </a:p>
        </p:txBody>
      </p:sp>
    </p:spTree>
    <p:extLst>
      <p:ext uri="{BB962C8B-B14F-4D97-AF65-F5344CB8AC3E}">
        <p14:creationId xmlns:p14="http://schemas.microsoft.com/office/powerpoint/2010/main" val="161286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https://github.com/abpframework/abp/releases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recently released the stable version of ABP 5.2 (five point two).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GitHub release page, you can see all the closed issues in this version here.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a bunch of issues has been resolved and closed.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we have new contributors in this release. So thanks 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@maxijabase </a:t>
            </a:r>
            <a:r>
              <a:rPr lang="en-US" b="1" dirty="0"/>
              <a:t>Maximiliano </a:t>
            </a:r>
            <a:r>
              <a:rPr lang="en-US" b="1" dirty="0" err="1"/>
              <a:t>Jabase</a:t>
            </a:r>
            <a:r>
              <a:rPr lang="en-US" b="1" dirty="0"/>
              <a:t> (</a:t>
            </a:r>
            <a:r>
              <a:rPr lang="en-US" b="1" dirty="0" err="1"/>
              <a:t>Maksimilyano</a:t>
            </a:r>
            <a:r>
              <a:rPr lang="en-US" b="1" dirty="0"/>
              <a:t> </a:t>
            </a:r>
            <a:r>
              <a:rPr lang="en-US" b="1" dirty="0" err="1"/>
              <a:t>Habeyz</a:t>
            </a: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@mahmut-gundogdu </a:t>
            </a:r>
            <a:r>
              <a:rPr lang="en-US" b="1" dirty="0" err="1"/>
              <a:t>Mahmut</a:t>
            </a:r>
            <a:r>
              <a:rPr lang="en-US" b="1" dirty="0"/>
              <a:t> </a:t>
            </a:r>
            <a:r>
              <a:rPr lang="en-US" b="1" dirty="0" err="1"/>
              <a:t>Gündoğdu</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@malikmasis </a:t>
            </a:r>
            <a:r>
              <a:rPr lang="en-US" b="1" dirty="0"/>
              <a:t>Malik Masis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@hpfan </a:t>
            </a:r>
            <a:r>
              <a:rPr lang="en-US" b="1" i="0" dirty="0" err="1">
                <a:solidFill>
                  <a:srgbClr val="24292F"/>
                </a:solidFill>
                <a:effectLst/>
                <a:latin typeface="-apple-system"/>
              </a:rPr>
              <a:t>haiping</a:t>
            </a:r>
            <a:r>
              <a:rPr lang="en-US" b="1" i="0" dirty="0">
                <a:solidFill>
                  <a:srgbClr val="24292F"/>
                </a:solidFill>
                <a:effectLst/>
                <a:latin typeface="-apple-system"/>
              </a:rPr>
              <a:t> fan (</a:t>
            </a:r>
            <a:r>
              <a:rPr lang="en-US" b="1" i="0" dirty="0" err="1">
                <a:solidFill>
                  <a:srgbClr val="24292F"/>
                </a:solidFill>
                <a:effectLst/>
                <a:latin typeface="-apple-system"/>
              </a:rPr>
              <a:t>Hayping</a:t>
            </a:r>
            <a:r>
              <a:rPr lang="en-US" b="1" i="0" dirty="0">
                <a:solidFill>
                  <a:srgbClr val="24292F"/>
                </a:solidFill>
                <a:effectLst/>
                <a:latin typeface="-apple-system"/>
              </a:rPr>
              <a:t> Fen) </a:t>
            </a:r>
            <a:br>
              <a:rPr lang="en-US" b="1" i="0" dirty="0">
                <a:solidFill>
                  <a:srgbClr val="24292F"/>
                </a:solidFill>
                <a:effectLst/>
                <a:latin typeface="-apple-system"/>
              </a:rPr>
            </a:br>
            <a:endParaRPr lang="en-US" b="1" i="0" dirty="0">
              <a:solidFill>
                <a:srgbClr val="24292F"/>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made their first contributions to the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3</a:t>
            </a:fld>
            <a:endParaRPr lang="en-US"/>
          </a:p>
        </p:txBody>
      </p:sp>
    </p:spTree>
    <p:extLst>
      <p:ext uri="{BB962C8B-B14F-4D97-AF65-F5344CB8AC3E}">
        <p14:creationId xmlns:p14="http://schemas.microsoft.com/office/powerpoint/2010/main" val="92943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briefly go over the new version’s blog post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Single-layer Solution Template: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As you know, ASP.NET created a minimal API template and the main motivation for creating such a template, was when someone who starts the very first application with .NET shouldn’t see a complex structure with 20 files in an empty project, this was leading the new developer to think it was very complex.. A similar motivation is here on the ABP side..</a:t>
            </a:r>
            <a:br>
              <a:rPr lang="en-US" b="1" dirty="0"/>
            </a:br>
            <a:r>
              <a:rPr lang="en-US" dirty="0"/>
              <a:t>Previous ABP project templates had several project layers. We created a new project type called “Single Layer Solution” which is a merge of all layers into a single project. The feature set is the same as other ABP application templates. But in this new template, there’s only one project that’s why it’s very fast in terms of building and running in Visual Studio. This project type is ideal for small-scaled and minimum maintenance required projects.</a:t>
            </a:r>
            <a:br>
              <a:rPr lang="en-US" dirty="0"/>
            </a:br>
            <a:br>
              <a:rPr lang="en-US" dirty="0"/>
            </a:br>
            <a:r>
              <a:rPr lang="en-US" dirty="0"/>
              <a:t>As this project type doesn’t have a </a:t>
            </a:r>
            <a:r>
              <a:rPr lang="en-US" dirty="0" err="1"/>
              <a:t>DbMigrator</a:t>
            </a:r>
            <a:r>
              <a:rPr lang="en-US" dirty="0"/>
              <a:t> app, you can run “dotnet run --migrate-database” to create/update your DB</a:t>
            </a:r>
            <a:br>
              <a:rPr lang="en-US" dirty="0"/>
            </a:br>
            <a:br>
              <a:rPr lang="en-US" dirty="0"/>
            </a:br>
            <a:r>
              <a:rPr lang="en-US" dirty="0"/>
              <a:t>This new template supports MVC (default), Angular and Blazor Server UI options</a:t>
            </a:r>
            <a:br>
              <a:rPr lang="en-US" dirty="0"/>
            </a:br>
            <a:r>
              <a:rPr lang="en-US" dirty="0"/>
              <a:t>and for the database Entity Framework Core + MongoDB. </a:t>
            </a:r>
            <a:br>
              <a:rPr lang="en-US" dirty="0"/>
            </a:b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You can check out Hamza’s video tutorial about developing a minimalist application based on Single Project Application Template.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https://community.abp.io/posts/developing-a-minimalist-application-with-the-abp-framework-mvad01ca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API Versioning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ABP adds additional features and shortcuts on top of the ASP.NET’s API versioning library. This feature was already done but not documented. With this new release, we have documented how to implement API versioning for your ABP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libs Folder Has been Removed from Source Control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the LIBS folder is where your client-side packages (mostly JavaScript and CSS) files are located.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Until this version, the LIBS folder was included in all the project types.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version 5.2, we have ignored the LIBS folder from source-control and removed it.</a:t>
            </a:r>
            <a:br>
              <a:rPr lang="en-US" dirty="0"/>
            </a:br>
            <a:r>
              <a:rPr lang="en-US" dirty="0"/>
              <a:t>We removed this folder to reduce the project size.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removing the lib folder the project size decreased by -97% an amazing save on the network traffic.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install the client side packages, just run “</a:t>
            </a:r>
            <a:r>
              <a:rPr lang="en-US" dirty="0" err="1"/>
              <a:t>abp</a:t>
            </a:r>
            <a:r>
              <a:rPr lang="en-US" dirty="0"/>
              <a:t> install-libs” in the UI project's root directory. </a:t>
            </a:r>
            <a:br>
              <a:rPr lang="en-US" dirty="0"/>
            </a:br>
            <a:r>
              <a:rPr lang="en-US" dirty="0"/>
              <a:t>When you create a new project via ABP CLI, it automatically installs the libs folder, but it’ll be excluded in the </a:t>
            </a:r>
            <a:r>
              <a:rPr lang="en-US" i="1" dirty="0"/>
              <a:t>.</a:t>
            </a:r>
            <a:r>
              <a:rPr lang="en-US" i="1" dirty="0" err="1"/>
              <a:t>gitignore</a:t>
            </a:r>
            <a:r>
              <a:rPr lang="en-US" dirty="0"/>
              <a:t> file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when your team members fetch the source-code, they should also run “</a:t>
            </a:r>
            <a:r>
              <a:rPr lang="en-US" dirty="0" err="1"/>
              <a:t>abp</a:t>
            </a:r>
            <a:r>
              <a:rPr lang="en-US" dirty="0"/>
              <a:t> install-libs” command.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Hiding the Default ABP Endpoints from Swagger 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added a new option to the ABP Swagger library to exclude ABP’s official endpoints in Swagger UI. The ABP endpoints are still functional but hidden from Swagger UI. By enabling this feature, you’ll only see your custom built API endpoints.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will help you to create Swagger documentation only for your own endpoints.</a:t>
            </a:r>
            <a:br>
              <a:rPr lang="en-US" dirty="0"/>
            </a:br>
            <a:r>
              <a:rPr lang="en-US" dirty="0" err="1"/>
              <a:t>Engincan</a:t>
            </a:r>
            <a:r>
              <a:rPr lang="en-US" dirty="0"/>
              <a:t> </a:t>
            </a:r>
            <a:r>
              <a:rPr lang="en-US" dirty="0" err="1"/>
              <a:t>Veske</a:t>
            </a:r>
            <a:r>
              <a:rPr lang="en-US" dirty="0"/>
              <a:t> has written an article about how to use this new feature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https://community.abp.io/posts/how-to-hide-abp-related-endpoints-on-swagger-ui-mb2w01fe </a:t>
            </a:r>
            <a:br>
              <a:rPr lang="en-US" dirty="0"/>
            </a:b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Custom Global CSS and JavaScript for the CMS Kit module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some of you may know, ABP has a CMS module to create your own website with CMS features enabled.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added a new page to let you write custom JavaScript and CSS code to customize your application look and behavior without compiling the project. It just runs on runtime.. And it’s being applied immediately to all your pages.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Other news</a:t>
            </a:r>
          </a:p>
          <a:p>
            <a:pPr>
              <a:buFont typeface="Arial" panose="020B0604020202020204" pitchFamily="34" charset="0"/>
              <a:buChar char="•"/>
            </a:pPr>
            <a:r>
              <a:rPr lang="en-US" dirty="0"/>
              <a:t>  We are using </a:t>
            </a:r>
            <a:r>
              <a:rPr lang="en-US" dirty="0" err="1"/>
              <a:t>Blazorise</a:t>
            </a:r>
            <a:r>
              <a:rPr lang="en-US" dirty="0"/>
              <a:t> in our Blazor templates. We upgraded the </a:t>
            </a:r>
            <a:r>
              <a:rPr lang="en-US" dirty="0" err="1">
                <a:hlinkClick r:id="rId3"/>
              </a:rPr>
              <a:t>Blazorise</a:t>
            </a:r>
            <a:r>
              <a:rPr lang="en-US" dirty="0"/>
              <a:t> library to v1.0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What's New with ABP Commercial 5.2?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commercial side, all the framework features I explained here, are also available including the Single Solution Layer (PRO) template.</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1" dirty="0"/>
            </a:br>
            <a:r>
              <a:rPr lang="en-US" b="1" i="1" dirty="0"/>
              <a:t>Many to Many Relations on Code Generation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know, ABP Suite is our CRUD page generator RAD Tool.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added the most wanted feature to ABP Suite.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has been generating only one to many relationship CRUD pages.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it has the ability to generate many to many relationship, so that users can pick multiple items for a record.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an invoice can have multiple detail lines. The new feature is available with the "Add navigation collection“ button.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1C667CE0-A7AA-477D-BF60-AEDE7DA9A7F6}" type="slidenum">
              <a:rPr lang="en-US" smtClean="0"/>
              <a:t>4</a:t>
            </a:fld>
            <a:endParaRPr lang="en-US"/>
          </a:p>
        </p:txBody>
      </p:sp>
    </p:spTree>
    <p:extLst>
      <p:ext uri="{BB962C8B-B14F-4D97-AF65-F5344CB8AC3E}">
        <p14:creationId xmlns:p14="http://schemas.microsoft.com/office/powerpoint/2010/main" val="3593370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Community Shares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Community.abp.io is becoming a more and more content-rich site day by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share with you some newly added community articles and video tutorials since last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MudBlazor</a:t>
            </a:r>
            <a:r>
              <a:rPr lang="en-US" dirty="0"/>
              <a:t> is a Blazor Component Library and </a:t>
            </a:r>
            <a:r>
              <a:rPr lang="en-US" dirty="0">
                <a:hlinkClick r:id="rId3"/>
              </a:rPr>
              <a:t> Ahmet </a:t>
            </a:r>
            <a:r>
              <a:rPr lang="en-US" dirty="0" err="1">
                <a:hlinkClick r:id="rId3"/>
              </a:rPr>
              <a:t>Urel</a:t>
            </a:r>
            <a:r>
              <a:rPr lang="en-US" dirty="0"/>
              <a:t> submitted a series of articles that shows the integration of </a:t>
            </a:r>
            <a:r>
              <a:rPr lang="en-US" dirty="0" err="1">
                <a:hlinkClick r:id="rId4"/>
              </a:rPr>
              <a:t>MudBlazor</a:t>
            </a:r>
            <a:r>
              <a:rPr lang="en-US" dirty="0"/>
              <a:t> library with the ABP Framework Blazor UI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https://community.abp.io/posts/mudblazor-theme-in-abp-blazor-webassembly-ae23zz17</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2- As you know .NET MAUI is becoming more popular day by day and both </a:t>
            </a:r>
            <a:r>
              <a:rPr lang="en-US" b="0" dirty="0" err="1"/>
              <a:t>Enish</a:t>
            </a:r>
            <a:r>
              <a:rPr lang="en-US" b="0" dirty="0"/>
              <a:t> </a:t>
            </a:r>
            <a:r>
              <a:rPr lang="en-US" b="0" dirty="0" err="1"/>
              <a:t>Neciplioglu</a:t>
            </a:r>
            <a:r>
              <a:rPr lang="en-US" b="0" dirty="0"/>
              <a:t> and Bart Van </a:t>
            </a:r>
            <a:r>
              <a:rPr lang="en-US" b="0" dirty="0" err="1"/>
              <a:t>Hoey</a:t>
            </a:r>
            <a:r>
              <a:rPr lang="en-US" b="0" dirty="0"/>
              <a:t> has created articles about .NET MAUI and the ABP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a:t>
            </a:r>
            <a:r>
              <a:rPr lang="en-US" dirty="0" err="1">
                <a:hlinkClick r:id="rId5"/>
              </a:rPr>
              <a:t>Enis</a:t>
            </a:r>
            <a:r>
              <a:rPr lang="en-US" dirty="0">
                <a:hlinkClick r:id="rId5"/>
              </a:rPr>
              <a:t> </a:t>
            </a:r>
            <a:r>
              <a:rPr lang="en-US" dirty="0"/>
              <a:t>has also created </a:t>
            </a:r>
            <a:r>
              <a:rPr lang="en-US" dirty="0">
                <a:hlinkClick r:id="rId6"/>
              </a:rPr>
              <a:t>an article</a:t>
            </a:r>
            <a:r>
              <a:rPr lang="en-US" dirty="0"/>
              <a:t> to demonstrate how to use his own open source </a:t>
            </a:r>
            <a:r>
              <a:rPr lang="en-US" dirty="0" err="1">
                <a:hlinkClick r:id="rId7"/>
              </a:rPr>
              <a:t>AutoFilterer</a:t>
            </a:r>
            <a:r>
              <a:rPr lang="en-US" dirty="0"/>
              <a:t> library with the ABP Framework.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Enis</a:t>
            </a:r>
            <a:r>
              <a:rPr lang="en-US" dirty="0"/>
              <a:t> -&gt; https://community.abp.io/posts/integrating-maui-client-via-using-openid-connect-aqjjwsdf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Bart Van </a:t>
            </a:r>
            <a:r>
              <a:rPr lang="en-US" b="0" dirty="0" err="1"/>
              <a:t>Hoey</a:t>
            </a:r>
            <a:r>
              <a:rPr lang="en-US" b="0" dirty="0"/>
              <a:t> -&gt; https://community.abp.io/posts/abp-framework-consumed-by-a-.net-maui-app-e74fmblw</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b="0" dirty="0"/>
              <a:t>Enes </a:t>
            </a:r>
            <a:r>
              <a:rPr lang="en-US" b="0" dirty="0" err="1"/>
              <a:t>Sadık</a:t>
            </a:r>
            <a:r>
              <a:rPr lang="en-US" b="0" dirty="0"/>
              <a:t> </a:t>
            </a:r>
            <a:r>
              <a:rPr lang="en-US" b="0" dirty="0" err="1"/>
              <a:t>Özbek</a:t>
            </a:r>
            <a:r>
              <a:rPr lang="en-US" b="0" dirty="0"/>
              <a:t>” has written 2 articles. First one is about </a:t>
            </a:r>
            <a:r>
              <a:rPr lang="en-US" dirty="0"/>
              <a:t>integrating a zero trust microservice architecture with ABP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8"/>
              </a:rPr>
              <a:t>Zero trust</a:t>
            </a:r>
            <a:r>
              <a:rPr lang="en-US" dirty="0"/>
              <a:t> refers to a security model where you never implicitly trust a device or service and always verify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one is creating a Discord bot with .NET and ABP Framework.</a:t>
            </a:r>
            <a:br>
              <a:rPr lang="en-US" b="0" dirty="0"/>
            </a:br>
            <a:r>
              <a:rPr lang="en-US" b="0" dirty="0"/>
              <a:t>https://community.abp.io/posts/zero-trust-microservice-architecture-with-abp-framework-xpiz9nvh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https://community.abp.io/posts/creating-a-discord-bot-with-.net-and-the-abp-framework-usxl4e1k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dirty="0">
                <a:hlinkClick r:id="rId9"/>
              </a:rPr>
              <a:t>Jonathan Potts</a:t>
            </a:r>
            <a:r>
              <a:rPr lang="en-US" dirty="0"/>
              <a:t> has created his first ABP Community article that shows how to use </a:t>
            </a:r>
            <a:r>
              <a:rPr lang="en-US" dirty="0" err="1"/>
              <a:t>Bootswatch</a:t>
            </a:r>
            <a:r>
              <a:rPr lang="en-US" dirty="0"/>
              <a:t> themes with the ABP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https://community.abp.io/posts/customizing-the-abp-basic-theme-with-bootswatch-4luoqzr0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“Anto Subash” has created a series of video tutorial to show us how to create a  .NET Core microservice solution with ABP.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https://community.abp.io/posts/.net-core-microservice-application-with-abp-initial-setup-part-1-v86sa21b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dirty="0">
                <a:hlinkClick r:id="rId10"/>
              </a:rPr>
              <a:t>learnabp</a:t>
            </a:r>
            <a:r>
              <a:rPr lang="en-US" dirty="0"/>
              <a:t>framework.com is providing educational contents for ABP.  He shows how to build </a:t>
            </a:r>
            <a:r>
              <a:rPr lang="en-US" dirty="0" err="1"/>
              <a:t>ToDoApp</a:t>
            </a:r>
            <a:r>
              <a:rPr lang="en-US" dirty="0"/>
              <a:t> on ABP Framework MVC/Razor Pages. It is the video version of tutorial on docs.abp.io.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https://community.abp.io/posts/quick-start-build-todoapp-bbvqxo5b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5- “Kori Francis” wrote an article on integrating WPF template with an ABP solution. ABP has a WPF template, but he is describing how to create a more advanced WPF application with ABP.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https://community.abp.io/posts/how-to-integrate-wpf-template-with-an-abp-solution-including-tests-9qp7ei16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all contributors. If you want to submit your article or video post, you can share your knowledge with the ABP community. Go to </a:t>
            </a:r>
            <a:r>
              <a:rPr lang="en-US" dirty="0">
                <a:hlinkClick r:id="rId11"/>
              </a:rPr>
              <a:t>https://community.abp.io/posts/submit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ask questions in the chat, after this session, </a:t>
            </a:r>
          </a:p>
        </p:txBody>
      </p:sp>
      <p:sp>
        <p:nvSpPr>
          <p:cNvPr id="4" name="Slide Number Placeholder 3"/>
          <p:cNvSpPr>
            <a:spLocks noGrp="1"/>
          </p:cNvSpPr>
          <p:nvPr>
            <p:ph type="sldNum" sz="quarter" idx="5"/>
          </p:nvPr>
        </p:nvSpPr>
        <p:spPr/>
        <p:txBody>
          <a:bodyPr/>
          <a:lstStyle/>
          <a:p>
            <a:fld id="{1C667CE0-A7AA-477D-BF60-AEDE7DA9A7F6}" type="slidenum">
              <a:rPr lang="en-US" smtClean="0"/>
              <a:t>5</a:t>
            </a:fld>
            <a:endParaRPr lang="en-US"/>
          </a:p>
        </p:txBody>
      </p:sp>
    </p:spTree>
    <p:extLst>
      <p:ext uri="{BB962C8B-B14F-4D97-AF65-F5344CB8AC3E}">
        <p14:creationId xmlns:p14="http://schemas.microsoft.com/office/powerpoint/2010/main" val="281648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Community Shares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Community.abp.io is becoming a more and more content-rich site day by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share with you some newly added community articles and video tutorials since last month.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a:t>
            </a:r>
            <a:r>
              <a:rPr lang="en-US" dirty="0" err="1"/>
              <a:t>MudBlazor</a:t>
            </a:r>
            <a:r>
              <a:rPr lang="en-US" dirty="0"/>
              <a:t> is a Blazor Component Library and </a:t>
            </a:r>
            <a:r>
              <a:rPr lang="en-US" dirty="0">
                <a:hlinkClick r:id="rId3"/>
              </a:rPr>
              <a:t> Ahmet </a:t>
            </a:r>
            <a:r>
              <a:rPr lang="en-US" dirty="0" err="1">
                <a:hlinkClick r:id="rId3"/>
              </a:rPr>
              <a:t>Urel</a:t>
            </a:r>
            <a:r>
              <a:rPr lang="en-US" dirty="0"/>
              <a:t> submitted a series of articles that shows the integration of </a:t>
            </a:r>
            <a:r>
              <a:rPr lang="en-US" dirty="0" err="1">
                <a:hlinkClick r:id="rId4"/>
              </a:rPr>
              <a:t>MudBlazor</a:t>
            </a:r>
            <a:r>
              <a:rPr lang="en-US" dirty="0"/>
              <a:t> library with the ABP Framework Blazor UI: </a:t>
            </a:r>
            <a:r>
              <a:rPr lang="en-US" dirty="0">
                <a:hlinkClick r:id="rId5"/>
              </a:rPr>
              <a:t>Part 1</a:t>
            </a:r>
            <a:r>
              <a:rPr lang="en-US" dirty="0"/>
              <a:t>, </a:t>
            </a:r>
            <a:r>
              <a:rPr lang="en-US" dirty="0">
                <a:hlinkClick r:id="rId6"/>
              </a:rPr>
              <a:t>Part 2</a:t>
            </a:r>
            <a:r>
              <a:rPr lang="en-US" dirty="0"/>
              <a:t> and </a:t>
            </a:r>
            <a:r>
              <a:rPr lang="en-US" dirty="0">
                <a:hlinkClick r:id="rId7"/>
              </a:rPr>
              <a:t>Part 3</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can see, he explains the integration in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“Anto Subash” has created a series of video tutorial to show us how to create a  .NET Core microservice solution with ABP.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b="0" dirty="0"/>
              <a:t>Enes </a:t>
            </a:r>
            <a:r>
              <a:rPr lang="en-US" b="0" dirty="0" err="1"/>
              <a:t>Sadık</a:t>
            </a:r>
            <a:r>
              <a:rPr lang="en-US" b="0" dirty="0"/>
              <a:t> </a:t>
            </a:r>
            <a:r>
              <a:rPr lang="en-US" b="0" dirty="0" err="1"/>
              <a:t>Özbek</a:t>
            </a:r>
            <a:r>
              <a:rPr lang="en-US" b="0" dirty="0"/>
              <a:t>” has written 2 articles. First one is about </a:t>
            </a:r>
            <a:r>
              <a:rPr lang="en-US" dirty="0"/>
              <a:t>integrating a zero trust microservice architecture with ABP Framework.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8"/>
              </a:rPr>
              <a:t>Zero trust</a:t>
            </a:r>
            <a:r>
              <a:rPr lang="en-US" dirty="0"/>
              <a:t> refers to a security model where you never implicitly trust a device or service and always verify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Second one is creating a Discord bot with .NET and ABP Framework.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dirty="0">
                <a:hlinkClick r:id="rId9"/>
              </a:rPr>
              <a:t>learnabp</a:t>
            </a:r>
            <a:r>
              <a:rPr lang="en-US" dirty="0"/>
              <a:t>framework.com is providing educational contents for ABP.  He shows how to build </a:t>
            </a:r>
            <a:r>
              <a:rPr lang="en-US" dirty="0" err="1"/>
              <a:t>ToDoApp</a:t>
            </a:r>
            <a:r>
              <a:rPr lang="en-US" dirty="0"/>
              <a:t> on ABP Framework MVC/Razor Pages. It is the video version of tutorial on docs.abp.io.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5- As you know .NET MAUI is trending and both </a:t>
            </a:r>
            <a:r>
              <a:rPr lang="en-US" b="0" dirty="0" err="1"/>
              <a:t>Enish</a:t>
            </a:r>
            <a:r>
              <a:rPr lang="en-US" b="0" dirty="0"/>
              <a:t> </a:t>
            </a:r>
            <a:r>
              <a:rPr lang="en-US" b="0" dirty="0" err="1"/>
              <a:t>Neciplioglu</a:t>
            </a:r>
            <a:r>
              <a:rPr lang="en-US" b="0" dirty="0"/>
              <a:t> and Bart Van </a:t>
            </a:r>
            <a:r>
              <a:rPr lang="en-US" b="0" dirty="0" err="1"/>
              <a:t>Hoey</a:t>
            </a:r>
            <a:r>
              <a:rPr lang="en-US" b="0" dirty="0"/>
              <a:t> has created articles about .NET MAUI and the ABP Framework. </a:t>
            </a:r>
            <a:br>
              <a:rPr lang="en-US" b="0" dirty="0"/>
            </a:br>
            <a:r>
              <a:rPr lang="en-US" dirty="0" err="1">
                <a:hlinkClick r:id="rId10"/>
              </a:rPr>
              <a:t>Enis</a:t>
            </a:r>
            <a:r>
              <a:rPr lang="en-US" dirty="0">
                <a:hlinkClick r:id="rId10"/>
              </a:rPr>
              <a:t> </a:t>
            </a:r>
            <a:r>
              <a:rPr lang="en-US" dirty="0"/>
              <a:t>has also created </a:t>
            </a:r>
            <a:r>
              <a:rPr lang="en-US" dirty="0">
                <a:hlinkClick r:id="rId11"/>
              </a:rPr>
              <a:t>an article</a:t>
            </a:r>
            <a:r>
              <a:rPr lang="en-US" dirty="0"/>
              <a:t> to demonstrate how to use his own open source </a:t>
            </a:r>
            <a:r>
              <a:rPr lang="en-US" dirty="0" err="1">
                <a:hlinkClick r:id="rId12"/>
              </a:rPr>
              <a:t>AutoFilterer</a:t>
            </a:r>
            <a:r>
              <a:rPr lang="en-US" dirty="0"/>
              <a:t> library with the ABP Framework.</a:t>
            </a:r>
          </a:p>
          <a:p>
            <a:pPr>
              <a:buFont typeface="Arial" panose="020B0604020202020204" pitchFamily="34" charset="0"/>
              <a:buChar char="•"/>
            </a:pPr>
            <a:endParaRPr lang="en-US" dirty="0"/>
          </a:p>
          <a:p>
            <a:pPr>
              <a:buFont typeface="Arial" panose="020B0604020202020204" pitchFamily="34" charset="0"/>
              <a:buChar char="•"/>
            </a:pPr>
            <a:r>
              <a:rPr lang="en-US" dirty="0">
                <a:hlinkClick r:id="rId13"/>
              </a:rPr>
              <a:t>Jonathan Potts</a:t>
            </a:r>
            <a:r>
              <a:rPr lang="en-US" dirty="0"/>
              <a:t> has created his first ABP Community article that shows how to use </a:t>
            </a:r>
            <a:r>
              <a:rPr lang="en-US" dirty="0" err="1"/>
              <a:t>Bootswatch</a:t>
            </a:r>
            <a:r>
              <a:rPr lang="en-US" dirty="0"/>
              <a:t> themes with the ABP Framework. </a:t>
            </a:r>
            <a:r>
              <a:rPr lang="en-US" dirty="0">
                <a:hlinkClick r:id="rId14"/>
              </a:rPr>
              <a:t>See it here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Thanks to the contributors. If you want to submit your post (this can be article or video tutorial) you can share your knowledge with the ABP community. Go to </a:t>
            </a:r>
            <a:r>
              <a:rPr lang="en-US" dirty="0">
                <a:hlinkClick r:id="rId15"/>
              </a:rPr>
              <a:t>https://community.abp.io/posts/submit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ask questions in the chat, after this session, </a:t>
            </a:r>
          </a:p>
        </p:txBody>
      </p:sp>
      <p:sp>
        <p:nvSpPr>
          <p:cNvPr id="4" name="Slide Number Placeholder 3"/>
          <p:cNvSpPr>
            <a:spLocks noGrp="1"/>
          </p:cNvSpPr>
          <p:nvPr>
            <p:ph type="sldNum" sz="quarter" idx="5"/>
          </p:nvPr>
        </p:nvSpPr>
        <p:spPr/>
        <p:txBody>
          <a:bodyPr/>
          <a:lstStyle/>
          <a:p>
            <a:fld id="{1C667CE0-A7AA-477D-BF60-AEDE7DA9A7F6}" type="slidenum">
              <a:rPr lang="en-US" smtClean="0"/>
              <a:t>6</a:t>
            </a:fld>
            <a:endParaRPr lang="en-US"/>
          </a:p>
        </p:txBody>
      </p:sp>
    </p:spTree>
    <p:extLst>
      <p:ext uri="{BB962C8B-B14F-4D97-AF65-F5344CB8AC3E}">
        <p14:creationId xmlns:p14="http://schemas.microsoft.com/office/powerpoint/2010/main" val="3249272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EFEE0D-A13C-4850-BF07-51D3D3DC2766}"/>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6BC99A72-71D1-460A-9488-609F4F425B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314551B3-1826-47B4-9D8D-32996CDE0F58}"/>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F4552591-7BA0-4B68-B959-C65C26BCEC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FFDECF4-C98B-4D39-B784-D608BBD73AE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77837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4266451-D220-4291-8C04-11006C21F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07B8D915-3202-45E6-9D74-E03951DD68E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2B19CB4-E6E4-483E-8F20-4D96338F43FB}"/>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6A0A4BE6-3037-4DA0-8A0E-8F638A9E3236}"/>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B2E432C1-B52B-45EE-85C9-241A3DDC0A27}"/>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07960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0965DBFB-EC00-454E-81A5-1A5A905240B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7BE037D3-A4D9-4E4D-BFF6-B558184E9D8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ADEB9A4-DBBE-4CB0-9254-5664B7FA7857}"/>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055EF387-C14A-447A-8293-C19AA5853C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942E165-25BE-4EDD-87A8-280EF40D0081}"/>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66075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CD859A-80C0-4D1D-8D2C-718A3F7A80D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E9E7A64-8B08-4D2B-88E6-2C2AE7EEFF8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5F3F58-7988-4739-A5EC-78BA7F612117}"/>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8A343755-220F-48AE-BA8E-C266B12D2EA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E2F7FDC-54DB-48C8-A386-99FED5BBB333}"/>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89711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0F1F186-1105-4F1D-9425-096A0C55BB8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FC1B0BE3-63A3-43AE-AFD8-50F83F91B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56DC6A34-542B-403A-8D87-90FBED3FA3A6}"/>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B794B025-CE95-4720-BEA0-A7507357AEF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DB8B862-0B7D-4D79-B328-CDD5DEBCC8C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420514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BF171CF-8E52-492C-B9A2-C52F216832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7605554-E8D7-4C71-995F-A1EC072271F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5FD7EB-18ED-4122-BC8B-E04B435C6D93}"/>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B10B7C59-1900-4624-A314-189E0726CA4C}"/>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6" name="Alt Bilgi Yer Tutucusu 5">
            <a:extLst>
              <a:ext uri="{FF2B5EF4-FFF2-40B4-BE49-F238E27FC236}">
                <a16:creationId xmlns:a16="http://schemas.microsoft.com/office/drawing/2014/main" id="{9136C3F9-29B1-40AD-BA1A-12B862CF7EC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9CC63AB-988B-490B-AE45-2BEB0B27F2FF}"/>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459517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8F952F-C01F-41B4-B187-55BE94F0D53C}"/>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ADE6CF6-3A05-4D4B-9DD1-C5C1CF6B66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F98C7F6-CBA4-4693-86F4-9ED6C09D25AC}"/>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E42A378C-C211-4704-80BB-BFC22F2C3C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2F241-9736-4D77-98E5-950016A3CFF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3E72CB9-BB13-42A4-82DF-60AC571899F2}"/>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8" name="Alt Bilgi Yer Tutucusu 7">
            <a:extLst>
              <a:ext uri="{FF2B5EF4-FFF2-40B4-BE49-F238E27FC236}">
                <a16:creationId xmlns:a16="http://schemas.microsoft.com/office/drawing/2014/main" id="{207668BC-C33F-4F43-B05B-C8BAD817F83B}"/>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69C9A36C-ED92-4FA3-A42C-A491F322E489}"/>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346092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7F873D-78F7-4723-8696-7AB170E70E9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FE4B1352-98B9-4C27-A6CA-721DE924950D}"/>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4" name="Alt Bilgi Yer Tutucusu 3">
            <a:extLst>
              <a:ext uri="{FF2B5EF4-FFF2-40B4-BE49-F238E27FC236}">
                <a16:creationId xmlns:a16="http://schemas.microsoft.com/office/drawing/2014/main" id="{D576F524-9789-4F4B-949C-13D24CF48D2C}"/>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DD9307F7-785A-4CDE-BB8D-C5EB00B50700}"/>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145411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C026813-DBC9-4F94-91F9-5B5E660D1D64}"/>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3" name="Alt Bilgi Yer Tutucusu 2">
            <a:extLst>
              <a:ext uri="{FF2B5EF4-FFF2-40B4-BE49-F238E27FC236}">
                <a16:creationId xmlns:a16="http://schemas.microsoft.com/office/drawing/2014/main" id="{91C0B6A7-C777-4622-858F-77D9EE6E9A1B}"/>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4C1B54A-C0A5-4C85-B654-93493DBA7E8D}"/>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63635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4B0578-53F5-4D6B-948B-F75FF4408E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3BE04BC2-76F5-446F-9F9A-2994AB4950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CB394B5B-C402-485E-9880-C377CE835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423C6E7-FB63-4BEC-858C-60AB43E0C830}"/>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6" name="Alt Bilgi Yer Tutucusu 5">
            <a:extLst>
              <a:ext uri="{FF2B5EF4-FFF2-40B4-BE49-F238E27FC236}">
                <a16:creationId xmlns:a16="http://schemas.microsoft.com/office/drawing/2014/main" id="{64F6C888-2906-4304-9ABF-9CF8CDE7C01B}"/>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2F694C3-721B-4D8F-9A71-BD41DFA24232}"/>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108825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CB921C6-8100-49BB-A86B-95BDB496281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CFC3B529-8C71-4FF9-86D6-B568307B54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5A0A5A31-A73D-4D3E-B89E-59D5FA100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5E3960D-CDAA-4810-83E6-DCEB5F69533F}"/>
              </a:ext>
            </a:extLst>
          </p:cNvPr>
          <p:cNvSpPr>
            <a:spLocks noGrp="1"/>
          </p:cNvSpPr>
          <p:nvPr>
            <p:ph type="dt" sz="half" idx="10"/>
          </p:nvPr>
        </p:nvSpPr>
        <p:spPr/>
        <p:txBody>
          <a:bodyPr/>
          <a:lstStyle/>
          <a:p>
            <a:fld id="{6E55BB2C-5B2D-4037-B839-55AA2FC69FC2}" type="datetimeFigureOut">
              <a:rPr lang="tr-TR" smtClean="0"/>
              <a:t>7.04.2022</a:t>
            </a:fld>
            <a:endParaRPr lang="tr-TR"/>
          </a:p>
        </p:txBody>
      </p:sp>
      <p:sp>
        <p:nvSpPr>
          <p:cNvPr id="6" name="Alt Bilgi Yer Tutucusu 5">
            <a:extLst>
              <a:ext uri="{FF2B5EF4-FFF2-40B4-BE49-F238E27FC236}">
                <a16:creationId xmlns:a16="http://schemas.microsoft.com/office/drawing/2014/main" id="{1BD118C9-A1D8-4ED2-9B71-206B758D52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047B00DF-ECC8-46A5-8666-884B3AB71E3C}"/>
              </a:ext>
            </a:extLst>
          </p:cNvPr>
          <p:cNvSpPr>
            <a:spLocks noGrp="1"/>
          </p:cNvSpPr>
          <p:nvPr>
            <p:ph type="sldNum" sz="quarter" idx="12"/>
          </p:nvPr>
        </p:nvSpPr>
        <p:spPr/>
        <p:txBody>
          <a:bodyPr/>
          <a:lstStyle/>
          <a:p>
            <a:fld id="{CC3E0D52-335C-41E1-B98D-6AAB7BE88EA7}" type="slidenum">
              <a:rPr lang="tr-TR" smtClean="0"/>
              <a:t>‹#›</a:t>
            </a:fld>
            <a:endParaRPr lang="tr-TR"/>
          </a:p>
        </p:txBody>
      </p:sp>
    </p:spTree>
    <p:extLst>
      <p:ext uri="{BB962C8B-B14F-4D97-AF65-F5344CB8AC3E}">
        <p14:creationId xmlns:p14="http://schemas.microsoft.com/office/powerpoint/2010/main" val="2784794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D8EDBE-7420-404F-952A-8A45331676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F999CA7-FCF8-4BE5-9FAF-6881816E38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3241CFE-8140-474A-9402-6A27FE5ED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5BB2C-5B2D-4037-B839-55AA2FC69FC2}" type="datetimeFigureOut">
              <a:rPr lang="tr-TR" smtClean="0"/>
              <a:t>7.04.2022</a:t>
            </a:fld>
            <a:endParaRPr lang="tr-TR"/>
          </a:p>
        </p:txBody>
      </p:sp>
      <p:sp>
        <p:nvSpPr>
          <p:cNvPr id="5" name="Alt Bilgi Yer Tutucusu 4">
            <a:extLst>
              <a:ext uri="{FF2B5EF4-FFF2-40B4-BE49-F238E27FC236}">
                <a16:creationId xmlns:a16="http://schemas.microsoft.com/office/drawing/2014/main" id="{E69B083D-8E72-42A4-9A7D-48D096855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a:extLst>
              <a:ext uri="{FF2B5EF4-FFF2-40B4-BE49-F238E27FC236}">
                <a16:creationId xmlns:a16="http://schemas.microsoft.com/office/drawing/2014/main" id="{51D398B2-C0C8-47C6-AA68-8C002F39C1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3E0D52-335C-41E1-B98D-6AAB7BE88EA7}" type="slidenum">
              <a:rPr lang="tr-TR" smtClean="0"/>
              <a:t>‹#›</a:t>
            </a:fld>
            <a:endParaRPr lang="tr-TR"/>
          </a:p>
        </p:txBody>
      </p:sp>
    </p:spTree>
    <p:extLst>
      <p:ext uri="{BB962C8B-B14F-4D97-AF65-F5344CB8AC3E}">
        <p14:creationId xmlns:p14="http://schemas.microsoft.com/office/powerpoint/2010/main" val="3219385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discord.gg/ab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iscord.gg/ab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discord.gg/ab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discord.gg/ab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0E68DA-A67F-4697-854D-AE37C5BA5BFA}"/>
              </a:ext>
            </a:extLst>
          </p:cNvPr>
          <p:cNvSpPr>
            <a:spLocks noGrp="1"/>
          </p:cNvSpPr>
          <p:nvPr>
            <p:ph type="ctrTitle"/>
          </p:nvPr>
        </p:nvSpPr>
        <p:spPr>
          <a:xfrm>
            <a:off x="882749" y="2098964"/>
            <a:ext cx="10426499" cy="1512916"/>
          </a:xfrm>
        </p:spPr>
        <p:txBody>
          <a:bodyPr anchor="ctr">
            <a:normAutofit/>
          </a:bodyPr>
          <a:lstStyle/>
          <a:p>
            <a:pPr>
              <a:lnSpc>
                <a:spcPct val="100000"/>
              </a:lnSpc>
            </a:pPr>
            <a:r>
              <a:rPr lang="en-US"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ABP Community Talks 2022.3</a:t>
            </a:r>
            <a:endParaRPr lang="tr-TR" sz="54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3" name="Alt Başlık 2">
            <a:extLst>
              <a:ext uri="{FF2B5EF4-FFF2-40B4-BE49-F238E27FC236}">
                <a16:creationId xmlns:a16="http://schemas.microsoft.com/office/drawing/2014/main" id="{F31326D8-2F87-4158-B9ED-60309BAD962B}"/>
              </a:ext>
            </a:extLst>
          </p:cNvPr>
          <p:cNvSpPr>
            <a:spLocks noGrp="1"/>
          </p:cNvSpPr>
          <p:nvPr>
            <p:ph type="subTitle" idx="1"/>
          </p:nvPr>
        </p:nvSpPr>
        <p:spPr>
          <a:xfrm>
            <a:off x="1523999" y="4908549"/>
            <a:ext cx="9144000" cy="1084318"/>
          </a:xfrm>
        </p:spPr>
        <p:txBody>
          <a:bodyPr/>
          <a:lstStyle/>
          <a:p>
            <a:r>
              <a:rPr lang="en-US" dirty="0">
                <a:solidFill>
                  <a:srgbClr val="292D33"/>
                </a:solidFill>
                <a:latin typeface="Segoe UI" panose="020B0502040204020203" pitchFamily="34" charset="0"/>
                <a:cs typeface="Segoe UI" panose="020B0502040204020203" pitchFamily="34" charset="0"/>
              </a:rPr>
              <a:t>Alper EBİÇOĞLU</a:t>
            </a:r>
            <a:endParaRPr lang="tr-TR" dirty="0">
              <a:solidFill>
                <a:srgbClr val="292D3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97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23109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Community news</a:t>
            </a:r>
            <a:endParaRPr lang="tr-TR" dirty="0">
              <a:solidFill>
                <a:srgbClr val="44013C"/>
              </a:solidFill>
            </a:endParaRPr>
          </a:p>
        </p:txBody>
      </p:sp>
      <p:sp>
        <p:nvSpPr>
          <p:cNvPr id="8" name="Başlık 1">
            <a:extLst>
              <a:ext uri="{FF2B5EF4-FFF2-40B4-BE49-F238E27FC236}">
                <a16:creationId xmlns:a16="http://schemas.microsoft.com/office/drawing/2014/main" id="{BE033026-933D-4DE5-8CB6-2D3B1F77F88C}"/>
              </a:ext>
            </a:extLst>
          </p:cNvPr>
          <p:cNvSpPr txBox="1">
            <a:spLocks/>
          </p:cNvSpPr>
          <p:nvPr/>
        </p:nvSpPr>
        <p:spPr>
          <a:xfrm>
            <a:off x="266007" y="2019994"/>
            <a:ext cx="11925993" cy="9268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Discord channel: </a:t>
            </a:r>
            <a:r>
              <a:rPr lang="en-US" sz="4000" dirty="0">
                <a:effectLst/>
                <a:latin typeface="Calibri" panose="020F0502020204030204" pitchFamily="34" charset="0"/>
                <a:hlinkClick r:id="rId4"/>
              </a:rPr>
              <a:t>https://discord.gg/abp</a:t>
            </a:r>
            <a:r>
              <a:rPr lang="en-US" sz="4000" dirty="0">
                <a:effectLst/>
                <a:latin typeface="Calibri" panose="020F0502020204030204" pitchFamily="34" charset="0"/>
              </a:rPr>
              <a:t> </a:t>
            </a:r>
          </a:p>
        </p:txBody>
      </p:sp>
    </p:spTree>
    <p:extLst>
      <p:ext uri="{BB962C8B-B14F-4D97-AF65-F5344CB8AC3E}">
        <p14:creationId xmlns:p14="http://schemas.microsoft.com/office/powerpoint/2010/main" val="352391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231093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Community news</a:t>
            </a:r>
            <a:endParaRPr lang="tr-TR" dirty="0">
              <a:solidFill>
                <a:srgbClr val="44013C"/>
              </a:solidFill>
            </a:endParaRPr>
          </a:p>
        </p:txBody>
      </p:sp>
      <p:sp>
        <p:nvSpPr>
          <p:cNvPr id="7" name="Başlık 1">
            <a:extLst>
              <a:ext uri="{FF2B5EF4-FFF2-40B4-BE49-F238E27FC236}">
                <a16:creationId xmlns:a16="http://schemas.microsoft.com/office/drawing/2014/main" id="{12BFB492-E17C-4065-B3C8-5638C50DA126}"/>
              </a:ext>
            </a:extLst>
          </p:cNvPr>
          <p:cNvSpPr>
            <a:spLocks noGrp="1"/>
          </p:cNvSpPr>
          <p:nvPr>
            <p:ph type="ctrTitle"/>
          </p:nvPr>
        </p:nvSpPr>
        <p:spPr>
          <a:xfrm>
            <a:off x="266007" y="3038303"/>
            <a:ext cx="11925993" cy="926869"/>
          </a:xfrm>
        </p:spPr>
        <p:txBody>
          <a:bodyPr anchor="ctr">
            <a:normAutofit/>
          </a:bodyPr>
          <a:lstStyle/>
          <a:p>
            <a:pPr marL="571500" indent="-571500" algn="l">
              <a:lnSpc>
                <a:spcPct val="100000"/>
              </a:lnSpc>
              <a:buFont typeface="Arial" panose="020B0604020202020204" pitchFamily="34" charset="0"/>
              <a:buChar char="•"/>
            </a:pPr>
            <a:r>
              <a:rPr lang="en-US"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ABP v5.2.0: </a:t>
            </a: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New release new contributors</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8" name="Başlık 1">
            <a:extLst>
              <a:ext uri="{FF2B5EF4-FFF2-40B4-BE49-F238E27FC236}">
                <a16:creationId xmlns:a16="http://schemas.microsoft.com/office/drawing/2014/main" id="{BE033026-933D-4DE5-8CB6-2D3B1F77F88C}"/>
              </a:ext>
            </a:extLst>
          </p:cNvPr>
          <p:cNvSpPr txBox="1">
            <a:spLocks/>
          </p:cNvSpPr>
          <p:nvPr/>
        </p:nvSpPr>
        <p:spPr>
          <a:xfrm>
            <a:off x="266007" y="2019994"/>
            <a:ext cx="11925993" cy="9268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Discord channel: </a:t>
            </a:r>
            <a:r>
              <a:rPr lang="en-US" sz="4000" dirty="0">
                <a:effectLst/>
                <a:latin typeface="Calibri" panose="020F0502020204030204" pitchFamily="34" charset="0"/>
                <a:hlinkClick r:id="rId4"/>
              </a:rPr>
              <a:t>https://discord.gg/abp</a:t>
            </a:r>
            <a:r>
              <a:rPr lang="en-US" sz="4000" dirty="0">
                <a:effectLst/>
                <a:latin typeface="Calibri" panose="020F0502020204030204" pitchFamily="34" charset="0"/>
              </a:rPr>
              <a:t> </a:t>
            </a:r>
          </a:p>
        </p:txBody>
      </p:sp>
    </p:spTree>
    <p:extLst>
      <p:ext uri="{BB962C8B-B14F-4D97-AF65-F5344CB8AC3E}">
        <p14:creationId xmlns:p14="http://schemas.microsoft.com/office/powerpoint/2010/main" val="165525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19119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Community news</a:t>
            </a:r>
            <a:endParaRPr lang="tr-TR" dirty="0">
              <a:solidFill>
                <a:srgbClr val="44013C"/>
              </a:solidFill>
            </a:endParaRPr>
          </a:p>
        </p:txBody>
      </p:sp>
      <p:sp>
        <p:nvSpPr>
          <p:cNvPr id="7" name="Başlık 1">
            <a:extLst>
              <a:ext uri="{FF2B5EF4-FFF2-40B4-BE49-F238E27FC236}">
                <a16:creationId xmlns:a16="http://schemas.microsoft.com/office/drawing/2014/main" id="{12BFB492-E17C-4065-B3C8-5638C50DA126}"/>
              </a:ext>
            </a:extLst>
          </p:cNvPr>
          <p:cNvSpPr>
            <a:spLocks noGrp="1"/>
          </p:cNvSpPr>
          <p:nvPr>
            <p:ph type="ctrTitle"/>
          </p:nvPr>
        </p:nvSpPr>
        <p:spPr>
          <a:xfrm>
            <a:off x="266007" y="3038303"/>
            <a:ext cx="11925993" cy="926869"/>
          </a:xfrm>
        </p:spPr>
        <p:txBody>
          <a:bodyPr anchor="ctr">
            <a:normAutofit/>
          </a:bodyPr>
          <a:lstStyle/>
          <a:p>
            <a:pPr marL="571500" indent="-571500" algn="l">
              <a:lnSpc>
                <a:spcPct val="100000"/>
              </a:lnSpc>
              <a:buFont typeface="Arial" panose="020B0604020202020204" pitchFamily="34" charset="0"/>
              <a:buChar char="•"/>
            </a:pPr>
            <a:r>
              <a:rPr lang="en-US"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ABP v5.2.0: </a:t>
            </a: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New release new contributors</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8" name="Başlık 1">
            <a:extLst>
              <a:ext uri="{FF2B5EF4-FFF2-40B4-BE49-F238E27FC236}">
                <a16:creationId xmlns:a16="http://schemas.microsoft.com/office/drawing/2014/main" id="{BE033026-933D-4DE5-8CB6-2D3B1F77F88C}"/>
              </a:ext>
            </a:extLst>
          </p:cNvPr>
          <p:cNvSpPr txBox="1">
            <a:spLocks/>
          </p:cNvSpPr>
          <p:nvPr/>
        </p:nvSpPr>
        <p:spPr>
          <a:xfrm>
            <a:off x="266007" y="2019994"/>
            <a:ext cx="11925993" cy="9268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Discord channel: </a:t>
            </a:r>
            <a:r>
              <a:rPr lang="en-US" sz="4000" dirty="0">
                <a:effectLst/>
                <a:latin typeface="Calibri" panose="020F0502020204030204" pitchFamily="34" charset="0"/>
                <a:hlinkClick r:id="rId4"/>
              </a:rPr>
              <a:t>https://discord.gg/abp</a:t>
            </a:r>
            <a:r>
              <a:rPr lang="en-US" sz="4000" dirty="0">
                <a:effectLst/>
                <a:latin typeface="Calibri" panose="020F0502020204030204" pitchFamily="34" charset="0"/>
              </a:rPr>
              <a:t> </a:t>
            </a:r>
          </a:p>
        </p:txBody>
      </p:sp>
      <p:sp>
        <p:nvSpPr>
          <p:cNvPr id="6" name="Başlık 1">
            <a:extLst>
              <a:ext uri="{FF2B5EF4-FFF2-40B4-BE49-F238E27FC236}">
                <a16:creationId xmlns:a16="http://schemas.microsoft.com/office/drawing/2014/main" id="{D678C002-C2AF-4F97-BD5B-25B57B13AA04}"/>
              </a:ext>
            </a:extLst>
          </p:cNvPr>
          <p:cNvSpPr txBox="1">
            <a:spLocks/>
          </p:cNvSpPr>
          <p:nvPr/>
        </p:nvSpPr>
        <p:spPr>
          <a:xfrm>
            <a:off x="266006" y="4056611"/>
            <a:ext cx="11925993" cy="92686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What’s new with this version? </a:t>
            </a:r>
            <a:r>
              <a:rPr lang="en-US"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5.2.0 Blog Post</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Tree>
    <p:extLst>
      <p:ext uri="{BB962C8B-B14F-4D97-AF65-F5344CB8AC3E}">
        <p14:creationId xmlns:p14="http://schemas.microsoft.com/office/powerpoint/2010/main" val="45655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182880"/>
            <a:ext cx="12192000" cy="19119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Community news</a:t>
            </a:r>
            <a:endParaRPr lang="tr-TR" dirty="0">
              <a:solidFill>
                <a:srgbClr val="44013C"/>
              </a:solidFill>
            </a:endParaRPr>
          </a:p>
        </p:txBody>
      </p:sp>
      <p:sp>
        <p:nvSpPr>
          <p:cNvPr id="7" name="Başlık 1">
            <a:extLst>
              <a:ext uri="{FF2B5EF4-FFF2-40B4-BE49-F238E27FC236}">
                <a16:creationId xmlns:a16="http://schemas.microsoft.com/office/drawing/2014/main" id="{12BFB492-E17C-4065-B3C8-5638C50DA126}"/>
              </a:ext>
            </a:extLst>
          </p:cNvPr>
          <p:cNvSpPr>
            <a:spLocks noGrp="1"/>
          </p:cNvSpPr>
          <p:nvPr>
            <p:ph type="ctrTitle"/>
          </p:nvPr>
        </p:nvSpPr>
        <p:spPr>
          <a:xfrm>
            <a:off x="266007" y="3038303"/>
            <a:ext cx="11925993" cy="926869"/>
          </a:xfrm>
        </p:spPr>
        <p:txBody>
          <a:bodyPr anchor="ctr">
            <a:normAutofit/>
          </a:bodyPr>
          <a:lstStyle/>
          <a:p>
            <a:pPr marL="571500" indent="-571500" algn="l">
              <a:lnSpc>
                <a:spcPct val="100000"/>
              </a:lnSpc>
              <a:buFont typeface="Arial" panose="020B0604020202020204" pitchFamily="34" charset="0"/>
              <a:buChar char="•"/>
            </a:pPr>
            <a:r>
              <a:rPr lang="en-US"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ABP v5.2.0: </a:t>
            </a: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New release new contributors</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8" name="Başlık 1">
            <a:extLst>
              <a:ext uri="{FF2B5EF4-FFF2-40B4-BE49-F238E27FC236}">
                <a16:creationId xmlns:a16="http://schemas.microsoft.com/office/drawing/2014/main" id="{BE033026-933D-4DE5-8CB6-2D3B1F77F88C}"/>
              </a:ext>
            </a:extLst>
          </p:cNvPr>
          <p:cNvSpPr txBox="1">
            <a:spLocks/>
          </p:cNvSpPr>
          <p:nvPr/>
        </p:nvSpPr>
        <p:spPr>
          <a:xfrm>
            <a:off x="266007" y="2019994"/>
            <a:ext cx="11925993" cy="92687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Discord channel: </a:t>
            </a:r>
            <a:r>
              <a:rPr lang="en-US" sz="4000" dirty="0">
                <a:effectLst/>
                <a:latin typeface="Calibri" panose="020F0502020204030204" pitchFamily="34" charset="0"/>
                <a:hlinkClick r:id="rId4"/>
              </a:rPr>
              <a:t>https://discord.gg/abp</a:t>
            </a:r>
            <a:r>
              <a:rPr lang="en-US" sz="4000" dirty="0">
                <a:effectLst/>
                <a:latin typeface="Calibri" panose="020F0502020204030204" pitchFamily="34" charset="0"/>
              </a:rPr>
              <a:t> </a:t>
            </a:r>
          </a:p>
        </p:txBody>
      </p:sp>
      <p:sp>
        <p:nvSpPr>
          <p:cNvPr id="6" name="Başlık 1">
            <a:extLst>
              <a:ext uri="{FF2B5EF4-FFF2-40B4-BE49-F238E27FC236}">
                <a16:creationId xmlns:a16="http://schemas.microsoft.com/office/drawing/2014/main" id="{D678C002-C2AF-4F97-BD5B-25B57B13AA04}"/>
              </a:ext>
            </a:extLst>
          </p:cNvPr>
          <p:cNvSpPr txBox="1">
            <a:spLocks/>
          </p:cNvSpPr>
          <p:nvPr/>
        </p:nvSpPr>
        <p:spPr>
          <a:xfrm>
            <a:off x="266006" y="4056611"/>
            <a:ext cx="11925993" cy="92686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What’s new with this version? </a:t>
            </a:r>
            <a:r>
              <a:rPr lang="en-US"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5.2.0 Blog Post</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
        <p:nvSpPr>
          <p:cNvPr id="9" name="Başlık 1">
            <a:extLst>
              <a:ext uri="{FF2B5EF4-FFF2-40B4-BE49-F238E27FC236}">
                <a16:creationId xmlns:a16="http://schemas.microsoft.com/office/drawing/2014/main" id="{D0DF544E-FB86-41D2-ABDC-D48883589FAA}"/>
              </a:ext>
            </a:extLst>
          </p:cNvPr>
          <p:cNvSpPr txBox="1">
            <a:spLocks/>
          </p:cNvSpPr>
          <p:nvPr/>
        </p:nvSpPr>
        <p:spPr>
          <a:xfrm>
            <a:off x="266005" y="5074919"/>
            <a:ext cx="11925993" cy="92686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lnSpc>
                <a:spcPct val="100000"/>
              </a:lnSpc>
              <a:buFont typeface="Arial" panose="020B0604020202020204" pitchFamily="34" charset="0"/>
              <a:buChar char="•"/>
            </a:pPr>
            <a:r>
              <a:rPr lang="en-US" sz="4000"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rPr>
              <a:t>Community shares</a:t>
            </a:r>
            <a:endParaRPr lang="tr-TR" sz="4000" b="1" dirty="0">
              <a:solidFill>
                <a:srgbClr val="292D33"/>
              </a:solidFill>
              <a:latin typeface="Euclid Circular B" panose="020B0504000000000000" pitchFamily="34" charset="0"/>
              <a:ea typeface="Euclid Circular B" panose="020B0504000000000000" pitchFamily="34" charset="0"/>
              <a:cs typeface="Segoe UI Semibold" panose="020B0702040204020203" pitchFamily="34" charset="0"/>
            </a:endParaRPr>
          </a:p>
        </p:txBody>
      </p:sp>
    </p:spTree>
    <p:extLst>
      <p:ext uri="{BB962C8B-B14F-4D97-AF65-F5344CB8AC3E}">
        <p14:creationId xmlns:p14="http://schemas.microsoft.com/office/powerpoint/2010/main" val="3170407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Başlık 1">
            <a:extLst>
              <a:ext uri="{FF2B5EF4-FFF2-40B4-BE49-F238E27FC236}">
                <a16:creationId xmlns:a16="http://schemas.microsoft.com/office/drawing/2014/main" id="{89D6A8F6-BF68-45B5-9C3B-FA9F87A2947F}"/>
              </a:ext>
            </a:extLst>
          </p:cNvPr>
          <p:cNvSpPr txBox="1">
            <a:spLocks/>
          </p:cNvSpPr>
          <p:nvPr/>
        </p:nvSpPr>
        <p:spPr>
          <a:xfrm>
            <a:off x="0" y="2144683"/>
            <a:ext cx="12192000" cy="191192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solidFill>
                  <a:srgbClr val="44013C"/>
                </a:solidFill>
                <a:latin typeface="Segoe UI Semibold" panose="020B0702040204020203" pitchFamily="34" charset="0"/>
                <a:cs typeface="Segoe UI Semibold" panose="020B0702040204020203" pitchFamily="34" charset="0"/>
              </a:rPr>
              <a:t>That’s all from me </a:t>
            </a:r>
            <a:r>
              <a:rPr lang="en-US" dirty="0">
                <a:solidFill>
                  <a:srgbClr val="44013C"/>
                </a:solidFill>
                <a:latin typeface="Segoe UI Semibold" panose="020B0702040204020203" pitchFamily="34" charset="0"/>
                <a:cs typeface="Segoe UI Semibold" panose="020B0702040204020203" pitchFamily="34" charset="0"/>
                <a:sym typeface="Wingdings" panose="05000000000000000000" pitchFamily="2" charset="2"/>
              </a:rPr>
              <a:t></a:t>
            </a:r>
            <a:r>
              <a:rPr lang="en-US" dirty="0">
                <a:solidFill>
                  <a:srgbClr val="44013C"/>
                </a:solidFill>
                <a:latin typeface="Segoe UI Semibold" panose="020B0702040204020203" pitchFamily="34" charset="0"/>
                <a:cs typeface="Segoe UI Semibold" panose="020B0702040204020203" pitchFamily="34" charset="0"/>
              </a:rPr>
              <a:t> </a:t>
            </a:r>
            <a:endParaRPr lang="tr-TR" dirty="0">
              <a:solidFill>
                <a:srgbClr val="44013C"/>
              </a:solidFill>
            </a:endParaRPr>
          </a:p>
        </p:txBody>
      </p:sp>
    </p:spTree>
    <p:extLst>
      <p:ext uri="{BB962C8B-B14F-4D97-AF65-F5344CB8AC3E}">
        <p14:creationId xmlns:p14="http://schemas.microsoft.com/office/powerpoint/2010/main" val="389391351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5495</TotalTime>
  <Words>2017</Words>
  <Application>Microsoft Office PowerPoint</Application>
  <PresentationFormat>Widescreen</PresentationFormat>
  <Paragraphs>159</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-apple-system</vt:lpstr>
      <vt:lpstr>Arial</vt:lpstr>
      <vt:lpstr>Calibri</vt:lpstr>
      <vt:lpstr>Calibri Light</vt:lpstr>
      <vt:lpstr>Euclid Circular B</vt:lpstr>
      <vt:lpstr>Segoe UI</vt:lpstr>
      <vt:lpstr>Segoe UI Semibold</vt:lpstr>
      <vt:lpstr>Office Teması</vt:lpstr>
      <vt:lpstr>ABP Community Talks 2022.3</vt:lpstr>
      <vt:lpstr>PowerPoint Presentation</vt:lpstr>
      <vt:lpstr>ABP v5.2.0: New release new contributors</vt:lpstr>
      <vt:lpstr>ABP v5.2.0: New release new contributors</vt:lpstr>
      <vt:lpstr>ABP v5.2.0: New release new contributors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ABP Community Talks #1</dc:title>
  <dc:creator>armağan ünlü</dc:creator>
  <cp:keywords>ABP</cp:keywords>
  <cp:lastModifiedBy>Alper Ebiçoğlu</cp:lastModifiedBy>
  <cp:revision>172</cp:revision>
  <dcterms:created xsi:type="dcterms:W3CDTF">2021-09-27T14:07:26Z</dcterms:created>
  <dcterms:modified xsi:type="dcterms:W3CDTF">2022-04-07T15:35:33Z</dcterms:modified>
</cp:coreProperties>
</file>