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1" r:id="rId3"/>
    <p:sldId id="291" r:id="rId4"/>
    <p:sldId id="288" r:id="rId5"/>
    <p:sldId id="306" r:id="rId6"/>
    <p:sldId id="307" r:id="rId7"/>
    <p:sldId id="309" r:id="rId8"/>
    <p:sldId id="310" r:id="rId9"/>
    <p:sldId id="311" r:id="rId10"/>
    <p:sldId id="299" r:id="rId11"/>
    <p:sldId id="312" r:id="rId12"/>
    <p:sldId id="313" r:id="rId13"/>
    <p:sldId id="314" r:id="rId14"/>
    <p:sldId id="315" r:id="rId15"/>
    <p:sldId id="289" r:id="rId16"/>
    <p:sldId id="292" r:id="rId17"/>
    <p:sldId id="293" r:id="rId18"/>
    <p:sldId id="294" r:id="rId19"/>
    <p:sldId id="295" r:id="rId20"/>
    <p:sldId id="290" r:id="rId21"/>
    <p:sldId id="300" r:id="rId22"/>
    <p:sldId id="298" r:id="rId23"/>
    <p:sldId id="301" r:id="rId24"/>
    <p:sldId id="285" r:id="rId25"/>
    <p:sldId id="296" r:id="rId26"/>
    <p:sldId id="302" r:id="rId27"/>
    <p:sldId id="303" r:id="rId28"/>
    <p:sldId id="305" r:id="rId29"/>
    <p:sldId id="304"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per Ebiçoğlu" initials="AE" lastIdx="2" clrIdx="0">
    <p:extLst>
      <p:ext uri="{19B8F6BF-5375-455C-9EA6-DF929625EA0E}">
        <p15:presenceInfo xmlns:p15="http://schemas.microsoft.com/office/powerpoint/2012/main" userId="6aaaec9fa86781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013C"/>
    <a:srgbClr val="F7B548"/>
    <a:srgbClr val="6D6A66"/>
    <a:srgbClr val="33D5F9"/>
    <a:srgbClr val="3E9FCB"/>
    <a:srgbClr val="292D33"/>
    <a:srgbClr val="AE93AB"/>
    <a:srgbClr val="900139"/>
    <a:srgbClr val="D4C6D2"/>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58989" autoAdjust="0"/>
  </p:normalViewPr>
  <p:slideViewPr>
    <p:cSldViewPr snapToGrid="0" showGuides="1">
      <p:cViewPr varScale="1">
        <p:scale>
          <a:sx n="67" d="100"/>
          <a:sy n="67" d="100"/>
        </p:scale>
        <p:origin x="2130" y="8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1E85F-EB52-48F1-9AE6-34703F559740}"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67CE0-A7AA-477D-BF60-AEDE7DA9A7F6}" type="slidenum">
              <a:rPr lang="en-US" smtClean="0"/>
              <a:t>‹#›</a:t>
            </a:fld>
            <a:endParaRPr lang="en-US"/>
          </a:p>
        </p:txBody>
      </p:sp>
    </p:spTree>
    <p:extLst>
      <p:ext uri="{BB962C8B-B14F-4D97-AF65-F5344CB8AC3E}">
        <p14:creationId xmlns:p14="http://schemas.microsoft.com/office/powerpoint/2010/main" val="74576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tnet.microsoft.com/apps/aspnet/web-apps/blazo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dotnet/maui/fundamentals/single-projec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dotnet-podcast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t.net/maui"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docs.microsoft.com/en-us/aspnet/core/blazor/hybrid/?view=aspnetcore-6.0" TargetMode="External"/><Relationship Id="rId4" Type="http://schemas.openxmlformats.org/officeDocument/2006/relationships/hyperlink" Target="https://docs.microsoft.com/en-us/dotnet/maui/"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aka.ms/vs2022preview"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visualstudio.microsoft.com/vs/mac/preview/"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youtube.com/c/JamesMontemagno"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yncfusion.com/maui-controls" TargetMode="External"/><Relationship Id="rId7" Type="http://schemas.openxmlformats.org/officeDocument/2006/relationships/hyperlink" Target="https://www.telerik.com/maui-ui"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grapecity.com/componentone-xamarin/" TargetMode="External"/><Relationship Id="rId5" Type="http://schemas.openxmlformats.org/officeDocument/2006/relationships/hyperlink" Target="https://grialkit.com/" TargetMode="External"/><Relationship Id="rId4" Type="http://schemas.openxmlformats.org/officeDocument/2006/relationships/hyperlink" Target="https://www.devexpress.com/maui/"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hello everyone! Thank you for joining us today.</a:t>
            </a:r>
          </a:p>
          <a:p>
            <a:r>
              <a:rPr lang="en-US" dirty="0"/>
              <a:t>I  see fellows who follow us regularly.</a:t>
            </a:r>
          </a:p>
          <a:p>
            <a:r>
              <a:rPr lang="en-US" dirty="0"/>
              <a:t>Thank you all for being a part of this community.</a:t>
            </a:r>
          </a:p>
          <a:p>
            <a:r>
              <a:rPr lang="en-US" dirty="0"/>
              <a:t>This time, I will talk about .NET MAUI… The next generation of Xamarin.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a:t>
            </a:fld>
            <a:endParaRPr lang="en-US" dirty="0"/>
          </a:p>
        </p:txBody>
      </p:sp>
    </p:spTree>
    <p:extLst>
      <p:ext uri="{BB962C8B-B14F-4D97-AF65-F5344CB8AC3E}">
        <p14:creationId xmlns:p14="http://schemas.microsoft.com/office/powerpoint/2010/main" val="1296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Multi-targeting to organize platform-specific code: </a:t>
            </a:r>
            <a:r>
              <a:rPr lang="en-US" dirty="0"/>
              <a:t>A .NET MAUI project contains a </a:t>
            </a:r>
            <a:r>
              <a:rPr lang="en-US" i="1" dirty="0"/>
              <a:t>Platforms</a:t>
            </a:r>
            <a:r>
              <a:rPr lang="en-US" dirty="0"/>
              <a:t> folder, with each child folder representing a different supported platform. So you can easily manage different platform specific code.</a:t>
            </a:r>
          </a:p>
        </p:txBody>
      </p:sp>
      <p:sp>
        <p:nvSpPr>
          <p:cNvPr id="4" name="Slide Number Placeholder 3"/>
          <p:cNvSpPr>
            <a:spLocks noGrp="1"/>
          </p:cNvSpPr>
          <p:nvPr>
            <p:ph type="sldNum" sz="quarter" idx="5"/>
          </p:nvPr>
        </p:nvSpPr>
        <p:spPr/>
        <p:txBody>
          <a:bodyPr/>
          <a:lstStyle/>
          <a:p>
            <a:fld id="{1C667CE0-A7AA-477D-BF60-AEDE7DA9A7F6}" type="slidenum">
              <a:rPr lang="en-US" smtClean="0"/>
              <a:t>10</a:t>
            </a:fld>
            <a:endParaRPr lang="en-US"/>
          </a:p>
        </p:txBody>
      </p:sp>
    </p:spTree>
    <p:extLst>
      <p:ext uri="{BB962C8B-B14F-4D97-AF65-F5344CB8AC3E}">
        <p14:creationId xmlns:p14="http://schemas.microsoft.com/office/powerpoint/2010/main" val="384205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Model View Update (MVU) pattern is supported out of the box: </a:t>
            </a:r>
            <a:r>
              <a:rPr lang="en-US" dirty="0"/>
              <a:t>As you know </a:t>
            </a:r>
            <a:r>
              <a:rPr lang="en-US" dirty="0" err="1"/>
              <a:t>Xamarin.Forms</a:t>
            </a:r>
            <a:r>
              <a:rPr lang="en-US" dirty="0"/>
              <a:t> supports Model-View-</a:t>
            </a:r>
            <a:r>
              <a:rPr lang="en-US" dirty="0" err="1"/>
              <a:t>Viewmodel</a:t>
            </a:r>
            <a:r>
              <a:rPr lang="en-US" dirty="0"/>
              <a:t> and </a:t>
            </a:r>
            <a:r>
              <a:rPr lang="en-US" dirty="0" err="1"/>
              <a:t>ReactiveUI</a:t>
            </a:r>
            <a:r>
              <a:rPr lang="en-US" dirty="0"/>
              <a:t> patterns. In addition to those, .NET MAUI supports Model-View-Update and Blazor development patterns. This pattern provides a unified way to build cross-platform native front ends from a single code base.</a:t>
            </a:r>
          </a:p>
        </p:txBody>
      </p:sp>
      <p:sp>
        <p:nvSpPr>
          <p:cNvPr id="4" name="Slide Number Placeholder 3"/>
          <p:cNvSpPr>
            <a:spLocks noGrp="1"/>
          </p:cNvSpPr>
          <p:nvPr>
            <p:ph type="sldNum" sz="quarter" idx="5"/>
          </p:nvPr>
        </p:nvSpPr>
        <p:spPr/>
        <p:txBody>
          <a:bodyPr/>
          <a:lstStyle/>
          <a:p>
            <a:fld id="{1C667CE0-A7AA-477D-BF60-AEDE7DA9A7F6}" type="slidenum">
              <a:rPr lang="en-US" smtClean="0"/>
              <a:t>11</a:t>
            </a:fld>
            <a:endParaRPr lang="en-US"/>
          </a:p>
        </p:txBody>
      </p:sp>
    </p:spTree>
    <p:extLst>
      <p:ext uri="{BB962C8B-B14F-4D97-AF65-F5344CB8AC3E}">
        <p14:creationId xmlns:p14="http://schemas.microsoft.com/office/powerpoint/2010/main" val="416108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Support for Blazor: </a:t>
            </a:r>
            <a:r>
              <a:rPr lang="en-US" dirty="0"/>
              <a:t>As we know, </a:t>
            </a:r>
            <a:r>
              <a:rPr lang="en-US" dirty="0">
                <a:hlinkClick r:id="rId3" tooltip="Link to the Microsoft's page on Blazor"/>
              </a:rPr>
              <a:t>Blazor</a:t>
            </a:r>
            <a:r>
              <a:rPr lang="en-US" dirty="0"/>
              <a:t> is one of the most adaptive programming models for building web applications.  .NET 6 will  extend </a:t>
            </a:r>
            <a:r>
              <a:rPr lang="en-US" dirty="0" err="1"/>
              <a:t>Blazor’s</a:t>
            </a:r>
            <a:r>
              <a:rPr lang="en-US" dirty="0"/>
              <a:t> target scenarios to include native desktop applications that may rely on web-based rendering. Blazor desktop will be structured similar to the way the Electron works.</a:t>
            </a:r>
            <a:r>
              <a:rPr lang="en-US" b="1" dirty="0"/>
              <a:t> </a:t>
            </a: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12</a:t>
            </a:fld>
            <a:endParaRPr lang="en-US"/>
          </a:p>
        </p:txBody>
      </p:sp>
    </p:spTree>
    <p:extLst>
      <p:ext uri="{BB962C8B-B14F-4D97-AF65-F5344CB8AC3E}">
        <p14:creationId xmlns:p14="http://schemas.microsoft.com/office/powerpoint/2010/main" val="40584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1" dirty="0"/>
              <a:t>Unification of libraries: </a:t>
            </a:r>
            <a:r>
              <a:rPr lang="en-US" dirty="0"/>
              <a:t>.NET MAUI comes with the unification of critical libraries. It provides several benefits by merging the </a:t>
            </a:r>
            <a:r>
              <a:rPr lang="en-US" dirty="0" err="1"/>
              <a:t>Xamarin.Essentials</a:t>
            </a:r>
            <a:r>
              <a:rPr lang="en-US" dirty="0"/>
              <a:t> library into .NET MAUI so that you can easily use device capabilities like device sensors,  photos, contacts and other services you use on a regular basis like authentication and secure storage.</a:t>
            </a:r>
          </a:p>
        </p:txBody>
      </p:sp>
      <p:sp>
        <p:nvSpPr>
          <p:cNvPr id="4" name="Slide Number Placeholder 3"/>
          <p:cNvSpPr>
            <a:spLocks noGrp="1"/>
          </p:cNvSpPr>
          <p:nvPr>
            <p:ph type="sldNum" sz="quarter" idx="5"/>
          </p:nvPr>
        </p:nvSpPr>
        <p:spPr/>
        <p:txBody>
          <a:bodyPr/>
          <a:lstStyle/>
          <a:p>
            <a:fld id="{1C667CE0-A7AA-477D-BF60-AEDE7DA9A7F6}" type="slidenum">
              <a:rPr lang="en-US" smtClean="0"/>
              <a:t>13</a:t>
            </a:fld>
            <a:endParaRPr lang="en-US"/>
          </a:p>
        </p:txBody>
      </p:sp>
    </p:spTree>
    <p:extLst>
      <p:ext uri="{BB962C8B-B14F-4D97-AF65-F5344CB8AC3E}">
        <p14:creationId xmlns:p14="http://schemas.microsoft.com/office/powerpoint/2010/main" val="427288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1" dirty="0"/>
              <a:t>Complete support for hot reloads: </a:t>
            </a:r>
            <a:r>
              <a:rPr lang="en-US" dirty="0"/>
              <a:t>You can modify both your XAML and managed source code while the application is running. Then observe the result of your modifications without stopping, rebuilding and starting your application. </a:t>
            </a:r>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14</a:t>
            </a:fld>
            <a:endParaRPr lang="en-US"/>
          </a:p>
        </p:txBody>
      </p:sp>
    </p:spTree>
    <p:extLst>
      <p:ext uri="{BB962C8B-B14F-4D97-AF65-F5344CB8AC3E}">
        <p14:creationId xmlns:p14="http://schemas.microsoft.com/office/powerpoint/2010/main" val="3525852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 now, why should I choose .NET MAUI for my cross-platform application?</a:t>
            </a:r>
          </a:p>
          <a:p>
            <a:endParaRPr lang="en-US" b="1" dirty="0"/>
          </a:p>
          <a:p>
            <a:r>
              <a:rPr lang="en-US" b="1" dirty="0"/>
              <a:t>Accessibility First</a:t>
            </a:r>
          </a:p>
          <a:p>
            <a:r>
              <a:rPr lang="en-US" dirty="0"/>
              <a:t>One major advantage of using native UI is the inherited accessibility support.</a:t>
            </a:r>
          </a:p>
          <a:p>
            <a:r>
              <a:rPr lang="en-US" dirty="0"/>
              <a:t>It makes easy to create highly accessible applications with semantic services.</a:t>
            </a:r>
          </a:p>
          <a:p>
            <a:endParaRPr lang="en-US" dirty="0"/>
          </a:p>
          <a:p>
            <a:pPr>
              <a:buFont typeface="Arial" panose="020B0604020202020204" pitchFamily="34" charset="0"/>
              <a:buChar char="•"/>
            </a:pPr>
            <a:r>
              <a:rPr lang="en-US" dirty="0"/>
              <a:t> Properties such as description, hint, and heading level</a:t>
            </a:r>
          </a:p>
          <a:p>
            <a:pPr>
              <a:buFont typeface="Arial" panose="020B0604020202020204" pitchFamily="34" charset="0"/>
              <a:buChar char="•"/>
            </a:pPr>
            <a:r>
              <a:rPr lang="en-US" dirty="0"/>
              <a:t> Focus</a:t>
            </a:r>
          </a:p>
          <a:p>
            <a:pPr>
              <a:buFont typeface="Arial" panose="020B0604020202020204" pitchFamily="34" charset="0"/>
              <a:buChar char="•"/>
            </a:pPr>
            <a:r>
              <a:rPr lang="en-US" dirty="0"/>
              <a:t> Screen reader</a:t>
            </a:r>
          </a:p>
          <a:p>
            <a:pPr>
              <a:buFont typeface="Arial" panose="020B0604020202020204" pitchFamily="34" charset="0"/>
              <a:buChar char="•"/>
            </a:pPr>
            <a:r>
              <a:rPr lang="en-US" dirty="0"/>
              <a:t> Automation properties</a:t>
            </a:r>
          </a:p>
          <a:p>
            <a:pPr>
              <a:buFont typeface="Arial" panose="020B0604020202020204" pitchFamily="34" charset="0"/>
              <a:buChar char="•"/>
            </a:pPr>
            <a:endParaRPr lang="en-US" dirty="0"/>
          </a:p>
          <a:p>
            <a:pPr>
              <a:buFont typeface="Arial" panose="020B0604020202020204" pitchFamily="34" charset="0"/>
              <a:buNone/>
            </a:pPr>
            <a:r>
              <a:rPr lang="en-US" dirty="0"/>
              <a:t>The documentation </a:t>
            </a:r>
            <a:r>
              <a:rPr lang="en-US" dirty="0">
                <a:sym typeface="Wingdings" panose="05000000000000000000" pitchFamily="2" charset="2"/>
              </a:rPr>
              <a:t></a:t>
            </a:r>
            <a:r>
              <a:rPr lang="en-US" dirty="0"/>
              <a:t> https://docs.microsoft.com/en-us/dotnet/maui/fundamentals/accessibility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Euclid Circular B" panose="020B0504000000000000" pitchFamily="34" charset="0"/>
                <a:ea typeface="Euclid Circular B" panose="020B0504000000000000" pitchFamily="34" charset="0"/>
              </a:rPr>
              <a:t>Easy to establish a new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MAUI is architected for extensibility, so you never hit a wall. Take, for example, the Entry control – a canonical example of a control that renders differently on one platform. Android draws an underline below the text field, and developers often want to remove that underline. With .NET MAUI, customizing every Entry in your entire project is just a few lines of code.</a:t>
            </a:r>
            <a:endParaRPr lang="en-US" sz="1200" b="1" dirty="0">
              <a:latin typeface="Euclid Circular B" panose="020B0504000000000000" pitchFamily="34" charset="0"/>
              <a:ea typeface="Euclid Circular B" panose="020B0504000000000000" pitchFamily="34" charset="0"/>
            </a:endParaRPr>
          </a:p>
          <a:p>
            <a:endParaRPr lang="en-US" dirty="0"/>
          </a:p>
          <a:p>
            <a:pPr marL="0" indent="0">
              <a:lnSpc>
                <a:spcPct val="150000"/>
              </a:lnSpc>
              <a:buFont typeface="Arial" panose="020B0604020202020204" pitchFamily="34" charset="0"/>
              <a:buNone/>
            </a:pPr>
            <a:r>
              <a:rPr lang="en-US" sz="1200" b="1" dirty="0"/>
              <a:t>APIs to access services</a:t>
            </a:r>
            <a:endParaRPr lang="en-US" sz="1200" b="1" dirty="0">
              <a:latin typeface="Euclid Circular B" panose="020B0504000000000000" pitchFamily="34" charset="0"/>
              <a:ea typeface="Euclid Circular B" panose="020B0504000000000000" pitchFamily="34" charset="0"/>
            </a:endParaRPr>
          </a:p>
          <a:p>
            <a:r>
              <a:rPr lang="en-US" dirty="0"/>
              <a:t>.NET MAUI provides simple APIs to access services and features of each platform such as accelerometer, app actions, file system, notifications and more. In this example, you can configure “App Actions” that adds menu options to the app icon on each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Documentation </a:t>
            </a:r>
            <a:r>
              <a:rPr lang="en-US" dirty="0">
                <a:sym typeface="Wingdings" panose="05000000000000000000" pitchFamily="2" charset="2"/>
              </a:rPr>
              <a:t></a:t>
            </a:r>
            <a:r>
              <a:rPr lang="en-US" dirty="0"/>
              <a:t> https://docs.microsoft.com/en-us/dotnet/maui/ </a:t>
            </a:r>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15</a:t>
            </a:fld>
            <a:endParaRPr lang="en-US"/>
          </a:p>
        </p:txBody>
      </p:sp>
    </p:spTree>
    <p:extLst>
      <p:ext uri="{BB962C8B-B14F-4D97-AF65-F5344CB8AC3E}">
        <p14:creationId xmlns:p14="http://schemas.microsoft.com/office/powerpoint/2010/main" val="2083864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MAUI uses the new C# 10 features introduced in .NET 6, </a:t>
            </a:r>
            <a:br>
              <a:rPr lang="en-US" dirty="0"/>
            </a:br>
            <a:r>
              <a:rPr lang="en-US" dirty="0"/>
              <a:t>including global using statements and file scoped namespaces  </a:t>
            </a:r>
          </a:p>
          <a:p>
            <a:r>
              <a:rPr lang="en-US" dirty="0"/>
              <a:t>This is great for reducing clutter in your files. </a:t>
            </a:r>
          </a:p>
        </p:txBody>
      </p:sp>
      <p:sp>
        <p:nvSpPr>
          <p:cNvPr id="4" name="Slide Number Placeholder 3"/>
          <p:cNvSpPr>
            <a:spLocks noGrp="1"/>
          </p:cNvSpPr>
          <p:nvPr>
            <p:ph type="sldNum" sz="quarter" idx="5"/>
          </p:nvPr>
        </p:nvSpPr>
        <p:spPr/>
        <p:txBody>
          <a:bodyPr/>
          <a:lstStyle/>
          <a:p>
            <a:fld id="{1C667CE0-A7AA-477D-BF60-AEDE7DA9A7F6}" type="slidenum">
              <a:rPr lang="en-US" smtClean="0"/>
              <a:t>16</a:t>
            </a:fld>
            <a:endParaRPr lang="en-US"/>
          </a:p>
        </p:txBody>
      </p:sp>
    </p:spTree>
    <p:extLst>
      <p:ext uri="{BB962C8B-B14F-4D97-AF65-F5344CB8AC3E}">
        <p14:creationId xmlns:p14="http://schemas.microsoft.com/office/powerpoint/2010/main" val="3058108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new .NET MAUI projects, platforms are placed in a subfolder that gives your focus to your application..</a:t>
            </a:r>
          </a:p>
          <a:p>
            <a:endParaRPr lang="en-US" dirty="0"/>
          </a:p>
          <a:p>
            <a:r>
              <a:rPr lang="en-US" dirty="0"/>
              <a:t>Within your project’s Resources folder you have a </a:t>
            </a:r>
            <a:r>
              <a:rPr lang="en-US" dirty="0">
                <a:hlinkClick r:id="rId3"/>
              </a:rPr>
              <a:t>single place</a:t>
            </a:r>
            <a:r>
              <a:rPr lang="en-US" dirty="0"/>
              <a:t> to manage your fonts, images, app icon, splash screen, raw assets, and styling.</a:t>
            </a:r>
          </a:p>
          <a:p>
            <a:endParaRPr lang="en-US" dirty="0"/>
          </a:p>
          <a:p>
            <a:r>
              <a:rPr lang="en-US" dirty="0"/>
              <a:t>.NET MAUI will do the work to optimize them for each platform’s unique requirements. </a:t>
            </a:r>
          </a:p>
          <a:p>
            <a:endParaRPr lang="en-US" dirty="0"/>
          </a:p>
          <a:p>
            <a:r>
              <a:rPr lang="en-US" dirty="0"/>
              <a:t>Documentation </a:t>
            </a:r>
            <a:r>
              <a:rPr lang="en-US" dirty="0">
                <a:sym typeface="Wingdings" panose="05000000000000000000" pitchFamily="2" charset="2"/>
              </a:rPr>
              <a:t></a:t>
            </a:r>
            <a:r>
              <a:rPr lang="en-US" dirty="0"/>
              <a:t> https://docs.microsoft.com/en-us/dotnet/maui/fundamentals/single-project</a:t>
            </a:r>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17</a:t>
            </a:fld>
            <a:endParaRPr lang="en-US"/>
          </a:p>
        </p:txBody>
      </p:sp>
    </p:spTree>
    <p:extLst>
      <p:ext uri="{BB962C8B-B14F-4D97-AF65-F5344CB8AC3E}">
        <p14:creationId xmlns:p14="http://schemas.microsoft.com/office/powerpoint/2010/main" val="2956058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MAUI is also great for web developers looking to run web code in native client apps.</a:t>
            </a:r>
          </a:p>
          <a:p>
            <a:r>
              <a:rPr lang="en-US" dirty="0"/>
              <a:t>You can use your web development skills to build cross-platform native client applications for mobile, desktop, and web.</a:t>
            </a:r>
          </a:p>
          <a:p>
            <a:endParaRPr lang="en-US" dirty="0"/>
          </a:p>
          <a:p>
            <a:r>
              <a:rPr lang="en-US" dirty="0"/>
              <a:t>It executes your Blazor components natively on the device. No </a:t>
            </a:r>
            <a:r>
              <a:rPr lang="en-US" dirty="0" err="1"/>
              <a:t>WebAssembly</a:t>
            </a:r>
            <a:r>
              <a:rPr lang="en-US" dirty="0"/>
              <a:t> needed! </a:t>
            </a:r>
          </a:p>
          <a:p>
            <a:r>
              <a:rPr lang="en-US" dirty="0"/>
              <a:t>And renders them to an embedded web view control. </a:t>
            </a:r>
            <a:br>
              <a:rPr lang="en-US" dirty="0"/>
            </a:br>
            <a:endParaRPr lang="en-US" dirty="0"/>
          </a:p>
          <a:p>
            <a:r>
              <a:rPr lang="en-US" dirty="0"/>
              <a:t>Your Blazor components compile and execute in the .NET process, they aren’t limited to the web platform and can leverage any native platform features, like notifications, Bluetooth, geo-location and sensors, filesystem and many more. </a:t>
            </a:r>
          </a:p>
        </p:txBody>
      </p:sp>
      <p:sp>
        <p:nvSpPr>
          <p:cNvPr id="4" name="Slide Number Placeholder 3"/>
          <p:cNvSpPr>
            <a:spLocks noGrp="1"/>
          </p:cNvSpPr>
          <p:nvPr>
            <p:ph type="sldNum" sz="quarter" idx="5"/>
          </p:nvPr>
        </p:nvSpPr>
        <p:spPr/>
        <p:txBody>
          <a:bodyPr/>
          <a:lstStyle/>
          <a:p>
            <a:fld id="{1C667CE0-A7AA-477D-BF60-AEDE7DA9A7F6}" type="slidenum">
              <a:rPr lang="en-US" smtClean="0"/>
              <a:t>18</a:t>
            </a:fld>
            <a:endParaRPr lang="en-US"/>
          </a:p>
        </p:txBody>
      </p:sp>
    </p:spTree>
    <p:extLst>
      <p:ext uri="{BB962C8B-B14F-4D97-AF65-F5344CB8AC3E}">
        <p14:creationId xmlns:p14="http://schemas.microsoft.com/office/powerpoint/2010/main" val="1296549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good improvement on performance and reducing app size after .NET 6 transition. </a:t>
            </a:r>
          </a:p>
          <a:p>
            <a:r>
              <a:rPr lang="en-US" dirty="0"/>
              <a:t>The team reduced the Java &lt;-&gt; C# call cycles</a:t>
            </a:r>
          </a:p>
          <a:p>
            <a:r>
              <a:rPr lang="en-US" dirty="0"/>
              <a:t>And no more creation C# objects from Java</a:t>
            </a:r>
          </a:p>
          <a:p>
            <a:endParaRPr lang="en-US" dirty="0"/>
          </a:p>
          <a:p>
            <a:r>
              <a:rPr lang="en-US" dirty="0"/>
              <a:t>The </a:t>
            </a:r>
            <a:r>
              <a:rPr lang="en-US" dirty="0">
                <a:hlinkClick r:id="rId3"/>
              </a:rPr>
              <a:t>.NET Podcast sample application</a:t>
            </a:r>
            <a:r>
              <a:rPr lang="en-US" dirty="0"/>
              <a:t> is built with .NET MAUI.</a:t>
            </a:r>
          </a:p>
          <a:p>
            <a:endParaRPr lang="en-US" dirty="0"/>
          </a:p>
          <a:p>
            <a:r>
              <a:rPr lang="en-US" dirty="0"/>
              <a:t>-&gt; First, it was starting up in 1299 -twelve ninety nine- milliseconds </a:t>
            </a:r>
          </a:p>
          <a:p>
            <a:r>
              <a:rPr lang="en-US" dirty="0"/>
              <a:t>-&gt; Now it’s 814 -eight hundred fourteen- milliseconds</a:t>
            </a:r>
          </a:p>
          <a:p>
            <a:r>
              <a:rPr lang="en-US" dirty="0"/>
              <a:t>-&gt; %37 -thirty seven- percent improvement…</a:t>
            </a:r>
          </a:p>
          <a:p>
            <a:endParaRPr lang="en-US" dirty="0"/>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19</a:t>
            </a:fld>
            <a:endParaRPr lang="en-US"/>
          </a:p>
        </p:txBody>
      </p:sp>
    </p:spTree>
    <p:extLst>
      <p:ext uri="{BB962C8B-B14F-4D97-AF65-F5344CB8AC3E}">
        <p14:creationId xmlns:p14="http://schemas.microsoft.com/office/powerpoint/2010/main" val="144751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a:hlinkClick r:id="rId3"/>
              </a:rPr>
              <a:t>.NET MAUI</a:t>
            </a:r>
            <a:r>
              <a:rPr lang="en-US" dirty="0"/>
              <a:t>, you can build native applications from a single codebase for Android, iOS, macOS, Windows and Tizen which is backed by Samsung.</a:t>
            </a:r>
          </a:p>
          <a:p>
            <a:r>
              <a:rPr lang="en-US" dirty="0"/>
              <a:t>If you’ve used Xamarin Forms, </a:t>
            </a:r>
            <a:r>
              <a:rPr lang="en-US" dirty="0">
                <a:hlinkClick r:id="rId4"/>
              </a:rPr>
              <a:t>MAUI will be very familiar</a:t>
            </a:r>
            <a:r>
              <a:rPr lang="en-US" dirty="0"/>
              <a:t> to you. Instead of different projects for desktop, mobile, and each OS, all your code is in a single project.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 Xamarin Forms was mobile only, MAUI adds support for desktop environments. There’s even the option of </a:t>
            </a:r>
            <a:r>
              <a:rPr lang="en-US" dirty="0">
                <a:hlinkClick r:id="rId5"/>
              </a:rPr>
              <a:t>hosting Blazor in MAUI</a:t>
            </a:r>
            <a:r>
              <a:rPr lang="en-US" dirty="0"/>
              <a:t>, with embedded web view controls to run Razor components natively on your target device.</a:t>
            </a:r>
          </a:p>
          <a:p>
            <a:endParaRPr lang="en-US" dirty="0"/>
          </a:p>
          <a:p>
            <a:r>
              <a:rPr lang="en-US" dirty="0"/>
              <a:t>The decoupled UI and single project enables you to stay focused on one application instead of juggling the unique needs of multiple platforms. </a:t>
            </a:r>
          </a:p>
          <a:p>
            <a:endParaRPr lang="en-US" dirty="0"/>
          </a:p>
          <a:p>
            <a:r>
              <a:rPr lang="en-US" dirty="0"/>
              <a:t>It’s the new baby of Microsoft and I know there will be more libraries and the broader ecosystem come alongside .NET MAUI in the following months.</a:t>
            </a:r>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2</a:t>
            </a:fld>
            <a:endParaRPr lang="en-US"/>
          </a:p>
        </p:txBody>
      </p:sp>
    </p:spTree>
    <p:extLst>
      <p:ext uri="{BB962C8B-B14F-4D97-AF65-F5344CB8AC3E}">
        <p14:creationId xmlns:p14="http://schemas.microsoft.com/office/powerpoint/2010/main" val="2031050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status of the .NET MAUI </a:t>
            </a:r>
          </a:p>
          <a:p>
            <a:r>
              <a:rPr lang="en-US" dirty="0"/>
              <a:t>It is on GA.</a:t>
            </a:r>
          </a:p>
          <a:p>
            <a:r>
              <a:rPr lang="en-US" dirty="0"/>
              <a:t>GA: </a:t>
            </a:r>
            <a:r>
              <a:rPr lang="en-US" sz="1200" dirty="0">
                <a:latin typeface="Euclid Circular B" panose="020B0504000000000000" pitchFamily="34" charset="0"/>
                <a:ea typeface="Euclid Circular B" panose="020B0504000000000000" pitchFamily="34" charset="0"/>
              </a:rPr>
              <a:t>General Availability,</a:t>
            </a:r>
            <a:r>
              <a:rPr lang="en-US" dirty="0"/>
              <a:t> means that's a fully and problem-less release.</a:t>
            </a:r>
          </a:p>
          <a:p>
            <a:r>
              <a:rPr lang="en-US" dirty="0"/>
              <a:t>It’s not a pre-release, so there shouldn't be any breaking changes expected.</a:t>
            </a:r>
          </a:p>
          <a:p>
            <a:r>
              <a:rPr lang="en-US" dirty="0"/>
              <a:t>After that it’ll be in LTS - Long Term Support.</a:t>
            </a:r>
          </a:p>
          <a:p>
            <a:endParaRPr lang="en-US" dirty="0"/>
          </a:p>
          <a:p>
            <a:r>
              <a:rPr lang="en-US" dirty="0"/>
              <a:t>So if you're running an application internally that you can easily update, you might want to stay up to date with the latest GA version... </a:t>
            </a:r>
          </a:p>
          <a:p>
            <a:r>
              <a:rPr lang="en-US" dirty="0"/>
              <a:t>But if you're deploying software that is relatively hard to update and needs to be supported for long periods, you can stick with Long Term Support version.</a:t>
            </a:r>
          </a:p>
        </p:txBody>
      </p:sp>
      <p:sp>
        <p:nvSpPr>
          <p:cNvPr id="4" name="Slide Number Placeholder 3"/>
          <p:cNvSpPr>
            <a:spLocks noGrp="1"/>
          </p:cNvSpPr>
          <p:nvPr>
            <p:ph type="sldNum" sz="quarter" idx="5"/>
          </p:nvPr>
        </p:nvSpPr>
        <p:spPr/>
        <p:txBody>
          <a:bodyPr/>
          <a:lstStyle/>
          <a:p>
            <a:fld id="{1C667CE0-A7AA-477D-BF60-AEDE7DA9A7F6}" type="slidenum">
              <a:rPr lang="en-US" smtClean="0"/>
              <a:t>20</a:t>
            </a:fld>
            <a:endParaRPr lang="en-US"/>
          </a:p>
        </p:txBody>
      </p:sp>
    </p:spTree>
    <p:extLst>
      <p:ext uri="{BB962C8B-B14F-4D97-AF65-F5344CB8AC3E}">
        <p14:creationId xmlns:p14="http://schemas.microsoft.com/office/powerpoint/2010/main" val="2788942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thinking to migrate from a Xamarin application, you don't need to rewrite your old </a:t>
            </a:r>
            <a:r>
              <a:rPr lang="en-US" dirty="0" err="1"/>
              <a:t>Xamarin.Forms</a:t>
            </a:r>
            <a:r>
              <a:rPr lang="en-US" dirty="0"/>
              <a:t> application to move them to .NET MAUI. </a:t>
            </a:r>
          </a:p>
          <a:p>
            <a:r>
              <a:rPr lang="en-US" dirty="0"/>
              <a:t>You can use single-project features without merging all of your </a:t>
            </a:r>
            <a:r>
              <a:rPr lang="en-US" dirty="0" err="1"/>
              <a:t>Xamarin.Forms</a:t>
            </a:r>
            <a:r>
              <a:rPr lang="en-US" dirty="0"/>
              <a:t> projects into one project.</a:t>
            </a:r>
          </a:p>
          <a:p>
            <a:endParaRPr lang="en-US" dirty="0"/>
          </a:p>
          <a:p>
            <a:r>
              <a:rPr lang="en-US" dirty="0"/>
              <a:t>Also there is a tool developed by Microsoft. It’s called “Upgrade Assistant”</a:t>
            </a:r>
          </a:p>
          <a:p>
            <a:r>
              <a:rPr lang="en-US" dirty="0"/>
              <a:t>It’s not originally for .NET MAUI, but you can use it migrating your </a:t>
            </a:r>
            <a:r>
              <a:rPr lang="en-US" dirty="0" err="1"/>
              <a:t>Xamarin.Forms</a:t>
            </a:r>
            <a:r>
              <a:rPr lang="en-US" dirty="0"/>
              <a:t> projects</a:t>
            </a:r>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21</a:t>
            </a:fld>
            <a:endParaRPr lang="en-US"/>
          </a:p>
        </p:txBody>
      </p:sp>
    </p:spTree>
    <p:extLst>
      <p:ext uri="{BB962C8B-B14F-4D97-AF65-F5344CB8AC3E}">
        <p14:creationId xmlns:p14="http://schemas.microsoft.com/office/powerpoint/2010/main" val="1824231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using .NET MAUI on Windows, </a:t>
            </a:r>
            <a:r>
              <a:rPr lang="en-US" dirty="0">
                <a:hlinkClick r:id="rId3"/>
              </a:rPr>
              <a:t>install or update Visual Studio 2022 Preview</a:t>
            </a:r>
            <a:r>
              <a:rPr lang="en-US" dirty="0"/>
              <a:t> to version 17.3 Preview 1.1. </a:t>
            </a:r>
          </a:p>
          <a:p>
            <a:r>
              <a:rPr lang="en-US" dirty="0"/>
              <a:t>In the installer, choose the workload </a:t>
            </a:r>
            <a:r>
              <a:rPr lang="en-US" b="1" dirty="0"/>
              <a:t>“.NET Multi-platform App UI development</a:t>
            </a:r>
            <a:r>
              <a:rPr lang="en-US" dirty="0"/>
              <a:t>”.</a:t>
            </a:r>
          </a:p>
          <a:p>
            <a:endParaRPr lang="en-US" dirty="0"/>
          </a:p>
          <a:p>
            <a:r>
              <a:rPr lang="en-US" dirty="0"/>
              <a:t>For MAC </a:t>
            </a:r>
            <a:r>
              <a:rPr lang="en-US" dirty="0">
                <a:hlinkClick r:id="rId4"/>
              </a:rPr>
              <a:t>install the new Visual Studio 2022</a:t>
            </a:r>
            <a:r>
              <a:rPr lang="en-US" dirty="0"/>
              <a:t> preview (17.3 Preview 1). </a:t>
            </a:r>
          </a:p>
          <a:p>
            <a:endParaRPr lang="en-US" dirty="0"/>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22</a:t>
            </a:fld>
            <a:endParaRPr lang="en-US"/>
          </a:p>
        </p:txBody>
      </p:sp>
    </p:spTree>
    <p:extLst>
      <p:ext uri="{BB962C8B-B14F-4D97-AF65-F5344CB8AC3E}">
        <p14:creationId xmlns:p14="http://schemas.microsoft.com/office/powerpoint/2010/main" val="1898026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there’s a very practical 4 hours workshop from </a:t>
            </a:r>
            <a:r>
              <a:rPr lang="fr-FR" dirty="0">
                <a:hlinkClick r:id="rId3"/>
              </a:rPr>
              <a:t>James </a:t>
            </a:r>
            <a:r>
              <a:rPr lang="fr-FR" dirty="0" err="1">
                <a:hlinkClick r:id="rId3"/>
              </a:rPr>
              <a:t>Montemagno</a:t>
            </a:r>
            <a:r>
              <a:rPr lang="fr-FR" dirty="0"/>
              <a:t>. </a:t>
            </a:r>
          </a:p>
          <a:p>
            <a:r>
              <a:rPr lang="fr-FR" dirty="0" err="1"/>
              <a:t>He’s</a:t>
            </a:r>
            <a:r>
              <a:rPr lang="fr-FR" dirty="0"/>
              <a:t> </a:t>
            </a:r>
            <a:r>
              <a:rPr lang="fr-FR" dirty="0" err="1"/>
              <a:t>working</a:t>
            </a:r>
            <a:r>
              <a:rPr lang="fr-FR" dirty="0"/>
              <a:t> in Microsoft </a:t>
            </a:r>
            <a:r>
              <a:rPr lang="fr-FR" dirty="0" err="1"/>
              <a:t>since</a:t>
            </a:r>
            <a:r>
              <a:rPr lang="fr-FR" dirty="0"/>
              <a:t> the Xamarin </a:t>
            </a:r>
            <a:r>
              <a:rPr lang="fr-FR" dirty="0" err="1"/>
              <a:t>project</a:t>
            </a:r>
            <a:r>
              <a:rPr lang="fr-FR" dirty="0"/>
              <a:t>.</a:t>
            </a:r>
          </a:p>
          <a:p>
            <a:endParaRPr lang="fr-FR" dirty="0"/>
          </a:p>
          <a:p>
            <a:r>
              <a:rPr lang="en-US" dirty="0"/>
              <a:t>In this free YouTube course, you will learn the basics including how to build user interfaces , how MVVM and data binding works, how to navigate between pages, access platform features like geolocation, optimize data collections, and theme. </a:t>
            </a:r>
          </a:p>
          <a:p>
            <a:endParaRPr lang="en-US" dirty="0"/>
          </a:p>
          <a:p>
            <a:r>
              <a:rPr lang="en-US" dirty="0"/>
              <a:t>This course has everything you need to learn the basics of .NET MAUI development.</a:t>
            </a:r>
          </a:p>
        </p:txBody>
      </p:sp>
      <p:sp>
        <p:nvSpPr>
          <p:cNvPr id="4" name="Slide Number Placeholder 3"/>
          <p:cNvSpPr>
            <a:spLocks noGrp="1"/>
          </p:cNvSpPr>
          <p:nvPr>
            <p:ph type="sldNum" sz="quarter" idx="5"/>
          </p:nvPr>
        </p:nvSpPr>
        <p:spPr/>
        <p:txBody>
          <a:bodyPr/>
          <a:lstStyle/>
          <a:p>
            <a:fld id="{1C667CE0-A7AA-477D-BF60-AEDE7DA9A7F6}" type="slidenum">
              <a:rPr lang="en-US" smtClean="0"/>
              <a:t>23</a:t>
            </a:fld>
            <a:endParaRPr lang="en-US"/>
          </a:p>
        </p:txBody>
      </p:sp>
    </p:spTree>
    <p:extLst>
      <p:ext uri="{BB962C8B-B14F-4D97-AF65-F5344CB8AC3E}">
        <p14:creationId xmlns:p14="http://schemas.microsoft.com/office/powerpoint/2010/main" val="2290335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list of resources I refer to and get help.</a:t>
            </a:r>
          </a:p>
        </p:txBody>
      </p:sp>
      <p:sp>
        <p:nvSpPr>
          <p:cNvPr id="4" name="Slide Number Placeholder 3"/>
          <p:cNvSpPr>
            <a:spLocks noGrp="1"/>
          </p:cNvSpPr>
          <p:nvPr>
            <p:ph type="sldNum" sz="quarter" idx="5"/>
          </p:nvPr>
        </p:nvSpPr>
        <p:spPr/>
        <p:txBody>
          <a:bodyPr/>
          <a:lstStyle/>
          <a:p>
            <a:fld id="{1C667CE0-A7AA-477D-BF60-AEDE7DA9A7F6}" type="slidenum">
              <a:rPr lang="en-US" smtClean="0"/>
              <a:t>24</a:t>
            </a:fld>
            <a:endParaRPr lang="en-US"/>
          </a:p>
        </p:txBody>
      </p:sp>
    </p:spTree>
    <p:extLst>
      <p:ext uri="{BB962C8B-B14F-4D97-AF65-F5344CB8AC3E}">
        <p14:creationId xmlns:p14="http://schemas.microsoft.com/office/powerpoint/2010/main" val="3820292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it from my side.</a:t>
            </a:r>
          </a:p>
        </p:txBody>
      </p:sp>
      <p:sp>
        <p:nvSpPr>
          <p:cNvPr id="4" name="Slide Number Placeholder 3"/>
          <p:cNvSpPr>
            <a:spLocks noGrp="1"/>
          </p:cNvSpPr>
          <p:nvPr>
            <p:ph type="sldNum" sz="quarter" idx="5"/>
          </p:nvPr>
        </p:nvSpPr>
        <p:spPr/>
        <p:txBody>
          <a:bodyPr/>
          <a:lstStyle/>
          <a:p>
            <a:fld id="{1C667CE0-A7AA-477D-BF60-AEDE7DA9A7F6}" type="slidenum">
              <a:rPr lang="en-US" smtClean="0"/>
              <a:t>25</a:t>
            </a:fld>
            <a:endParaRPr lang="en-US"/>
          </a:p>
        </p:txBody>
      </p:sp>
    </p:spTree>
    <p:extLst>
      <p:ext uri="{BB962C8B-B14F-4D97-AF65-F5344CB8AC3E}">
        <p14:creationId xmlns:p14="http://schemas.microsoft.com/office/powerpoint/2010/main" val="3941993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And there’s Flutter. Flutter is mainly mobile with some support for web.</a:t>
            </a:r>
          </a:p>
          <a:p>
            <a:r>
              <a:rPr lang="en-US" dirty="0"/>
              <a:t>Uno supports basically everything (mobile, web, desktop) and Avalonia is more desktop centered with some preview mobile features.</a:t>
            </a:r>
          </a:p>
          <a:p>
            <a:br>
              <a:rPr lang="en-US" dirty="0"/>
            </a:br>
            <a:r>
              <a:rPr lang="en-US" dirty="0"/>
              <a:t>Avalonia and Uno are based on WPF and UWP. If you choose these you’ll stick to C#.</a:t>
            </a:r>
          </a:p>
          <a:p>
            <a:endParaRPr lang="en-US" dirty="0"/>
          </a:p>
          <a:p>
            <a:r>
              <a:rPr lang="en-US" dirty="0"/>
              <a:t>But my choice will be MAUI.</a:t>
            </a:r>
          </a:p>
        </p:txBody>
      </p:sp>
      <p:sp>
        <p:nvSpPr>
          <p:cNvPr id="4" name="Slide Number Placeholder 3"/>
          <p:cNvSpPr>
            <a:spLocks noGrp="1"/>
          </p:cNvSpPr>
          <p:nvPr>
            <p:ph type="sldNum" sz="quarter" idx="5"/>
          </p:nvPr>
        </p:nvSpPr>
        <p:spPr/>
        <p:txBody>
          <a:bodyPr/>
          <a:lstStyle/>
          <a:p>
            <a:fld id="{1C667CE0-A7AA-477D-BF60-AEDE7DA9A7F6}" type="slidenum">
              <a:rPr lang="en-US" smtClean="0"/>
              <a:t>26</a:t>
            </a:fld>
            <a:endParaRPr lang="en-US"/>
          </a:p>
        </p:txBody>
      </p:sp>
    </p:spTree>
    <p:extLst>
      <p:ext uri="{BB962C8B-B14F-4D97-AF65-F5344CB8AC3E}">
        <p14:creationId xmlns:p14="http://schemas.microsoft.com/office/powerpoint/2010/main" val="630367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the native application on the left side, and .NET MAUI on the right column.</a:t>
            </a:r>
          </a:p>
          <a:p>
            <a:r>
              <a:rPr lang="en-US" dirty="0"/>
              <a:t>While the native application loads in half seconds, .NET MAUI adds 1 second overhead in JIT (Just in time) compilation.</a:t>
            </a:r>
          </a:p>
          <a:p>
            <a:r>
              <a:rPr lang="en-US" dirty="0"/>
              <a:t>When AOT (ahead of time) compilation is enabled, it loads 2 times faster.</a:t>
            </a:r>
          </a:p>
          <a:p>
            <a:endParaRPr lang="en-US" dirty="0"/>
          </a:p>
          <a:p>
            <a:r>
              <a:rPr lang="en-US" dirty="0"/>
              <a:t>In terms of the file size, when AOT (ahead of time) compilation is enabled, the file size getting larger but it loads very fast.</a:t>
            </a:r>
          </a:p>
          <a:p>
            <a:endParaRPr lang="en-US" dirty="0"/>
          </a:p>
          <a:p>
            <a:r>
              <a:rPr lang="en-US" dirty="0"/>
              <a:t>So by doing AOT partially, the parts of your application that are only executed at startup, thus balancing over speed and size.</a:t>
            </a:r>
          </a:p>
          <a:p>
            <a:endParaRPr lang="en-US" dirty="0"/>
          </a:p>
          <a:p>
            <a:r>
              <a:rPr lang="en-US" dirty="0"/>
              <a:t>https://devblogs.microsoft.com/dotnet/announcing-net-maui-preview-9/#quick-android-startup</a:t>
            </a:r>
          </a:p>
        </p:txBody>
      </p:sp>
      <p:sp>
        <p:nvSpPr>
          <p:cNvPr id="4" name="Slide Number Placeholder 3"/>
          <p:cNvSpPr>
            <a:spLocks noGrp="1"/>
          </p:cNvSpPr>
          <p:nvPr>
            <p:ph type="sldNum" sz="quarter" idx="5"/>
          </p:nvPr>
        </p:nvSpPr>
        <p:spPr/>
        <p:txBody>
          <a:bodyPr/>
          <a:lstStyle/>
          <a:p>
            <a:fld id="{1C667CE0-A7AA-477D-BF60-AEDE7DA9A7F6}" type="slidenum">
              <a:rPr lang="en-US" smtClean="0"/>
              <a:t>27</a:t>
            </a:fld>
            <a:endParaRPr lang="en-US"/>
          </a:p>
        </p:txBody>
      </p:sp>
    </p:spTree>
    <p:extLst>
      <p:ext uri="{BB962C8B-B14F-4D97-AF65-F5344CB8AC3E}">
        <p14:creationId xmlns:p14="http://schemas.microsoft.com/office/powerpoint/2010/main" val="3321906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https://devblogs.microsoft.com/xamarin/tips-for-porting-your-xamarin-library-to-dotnet-maui/?WT.mc_id=dotnet-0000-bramin</a:t>
            </a:r>
          </a:p>
        </p:txBody>
      </p:sp>
      <p:sp>
        <p:nvSpPr>
          <p:cNvPr id="4" name="Slide Number Placeholder 3"/>
          <p:cNvSpPr>
            <a:spLocks noGrp="1"/>
          </p:cNvSpPr>
          <p:nvPr>
            <p:ph type="sldNum" sz="quarter" idx="5"/>
          </p:nvPr>
        </p:nvSpPr>
        <p:spPr/>
        <p:txBody>
          <a:bodyPr/>
          <a:lstStyle/>
          <a:p>
            <a:fld id="{1C667CE0-A7AA-477D-BF60-AEDE7DA9A7F6}" type="slidenum">
              <a:rPr lang="en-US" smtClean="0"/>
              <a:t>28</a:t>
            </a:fld>
            <a:endParaRPr lang="en-US"/>
          </a:p>
        </p:txBody>
      </p:sp>
    </p:spTree>
    <p:extLst>
      <p:ext uri="{BB962C8B-B14F-4D97-AF65-F5344CB8AC3E}">
        <p14:creationId xmlns:p14="http://schemas.microsoft.com/office/powerpoint/2010/main" val="573256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29</a:t>
            </a:fld>
            <a:endParaRPr lang="en-US"/>
          </a:p>
        </p:txBody>
      </p:sp>
    </p:spTree>
    <p:extLst>
      <p:ext uri="{BB962C8B-B14F-4D97-AF65-F5344CB8AC3E}">
        <p14:creationId xmlns:p14="http://schemas.microsoft.com/office/powerpoint/2010/main" val="277073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tons of components out of the box.</a:t>
            </a:r>
          </a:p>
          <a:p>
            <a:r>
              <a:rPr lang="en-US" dirty="0"/>
              <a:t>Here you can see some of them rendered in one screen.</a:t>
            </a:r>
          </a:p>
          <a:p>
            <a:endParaRPr lang="en-US" dirty="0"/>
          </a:p>
          <a:p>
            <a:r>
              <a:rPr lang="en-US" dirty="0"/>
              <a:t>See the full list: https://docs.microsoft.com/en-us/dotnet/maui/user-interface/controls/</a:t>
            </a:r>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3</a:t>
            </a:fld>
            <a:endParaRPr lang="en-US"/>
          </a:p>
        </p:txBody>
      </p:sp>
    </p:spTree>
    <p:extLst>
      <p:ext uri="{BB962C8B-B14F-4D97-AF65-F5344CB8AC3E}">
        <p14:creationId xmlns:p14="http://schemas.microsoft.com/office/powerpoint/2010/main" val="4236552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UI component ecosystem is already rich.</a:t>
            </a:r>
          </a:p>
          <a:p>
            <a:r>
              <a:rPr lang="en-US" dirty="0"/>
              <a:t>You can get productive fast, with beautiful re-usable UI components from top component vendors like </a:t>
            </a:r>
            <a:r>
              <a:rPr lang="en-US" dirty="0" err="1">
                <a:hlinkClick r:id="rId3"/>
              </a:rPr>
              <a:t>Syncfusion</a:t>
            </a:r>
            <a:r>
              <a:rPr lang="en-US" dirty="0"/>
              <a:t>, </a:t>
            </a:r>
            <a:r>
              <a:rPr lang="en-US" dirty="0">
                <a:hlinkClick r:id="rId4"/>
              </a:rPr>
              <a:t>DevExpress</a:t>
            </a:r>
            <a:r>
              <a:rPr lang="en-US" dirty="0"/>
              <a:t>, </a:t>
            </a:r>
            <a:r>
              <a:rPr lang="en-US" dirty="0">
                <a:hlinkClick r:id="rId5"/>
              </a:rPr>
              <a:t>UX Divers</a:t>
            </a:r>
            <a:r>
              <a:rPr lang="en-US" dirty="0"/>
              <a:t>, </a:t>
            </a:r>
            <a:r>
              <a:rPr lang="en-US" dirty="0" err="1">
                <a:hlinkClick r:id="rId6"/>
              </a:rPr>
              <a:t>GrapeCity</a:t>
            </a:r>
            <a:r>
              <a:rPr lang="en-US" dirty="0"/>
              <a:t>, </a:t>
            </a:r>
            <a:r>
              <a:rPr lang="en-US" dirty="0">
                <a:hlinkClick r:id="rId7"/>
              </a:rPr>
              <a:t>Telerik</a:t>
            </a:r>
            <a:r>
              <a:rPr lang="en-US" dirty="0"/>
              <a:t>…</a:t>
            </a:r>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4</a:t>
            </a:fld>
            <a:endParaRPr lang="en-US"/>
          </a:p>
        </p:txBody>
      </p:sp>
    </p:spTree>
    <p:extLst>
      <p:ext uri="{BB962C8B-B14F-4D97-AF65-F5344CB8AC3E}">
        <p14:creationId xmlns:p14="http://schemas.microsoft.com/office/powerpoint/2010/main" val="200204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MAUI is the next step of </a:t>
            </a:r>
            <a:r>
              <a:rPr lang="en-US" dirty="0" err="1"/>
              <a:t>Xamarin.Forms</a:t>
            </a:r>
            <a:r>
              <a:rPr lang="en-US" dirty="0"/>
              <a:t>. I’ll show you some of the advantages that comes with MAUI</a:t>
            </a:r>
          </a:p>
          <a:p>
            <a:pPr>
              <a:buFont typeface="+mj-lt"/>
              <a:buNone/>
            </a:pPr>
            <a:endParaRPr lang="en-US" b="0" dirty="0"/>
          </a:p>
          <a:p>
            <a:pPr>
              <a:buFont typeface="+mj-lt"/>
              <a:buNone/>
            </a:pPr>
            <a:r>
              <a:rPr lang="en-US" b="1" dirty="0"/>
              <a:t>All platforms can be managed in a single project: </a:t>
            </a:r>
            <a:r>
              <a:rPr lang="en-US" dirty="0"/>
              <a:t>This means, there will be no multiple projects for each target platform. As you know Xamarin uses separate projects for each platform. In MAUI, shared resource files are within the single project. A single application manifest that specifies the app title, id, and version. A single cross-platform app entry point helps you to develop faster.</a:t>
            </a:r>
          </a:p>
        </p:txBody>
      </p:sp>
      <p:sp>
        <p:nvSpPr>
          <p:cNvPr id="4" name="Slide Number Placeholder 3"/>
          <p:cNvSpPr>
            <a:spLocks noGrp="1"/>
          </p:cNvSpPr>
          <p:nvPr>
            <p:ph type="sldNum" sz="quarter" idx="5"/>
          </p:nvPr>
        </p:nvSpPr>
        <p:spPr/>
        <p:txBody>
          <a:bodyPr/>
          <a:lstStyle/>
          <a:p>
            <a:fld id="{1C667CE0-A7AA-477D-BF60-AEDE7DA9A7F6}" type="slidenum">
              <a:rPr lang="en-US" smtClean="0"/>
              <a:t>5</a:t>
            </a:fld>
            <a:endParaRPr lang="en-US"/>
          </a:p>
        </p:txBody>
      </p:sp>
    </p:spTree>
    <p:extLst>
      <p:ext uri="{BB962C8B-B14F-4D97-AF65-F5344CB8AC3E}">
        <p14:creationId xmlns:p14="http://schemas.microsoft.com/office/powerpoint/2010/main" val="257704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b="1" dirty="0"/>
              <a:t>Graphics APIs: </a:t>
            </a:r>
            <a:r>
              <a:rPr lang="en-US" b="0" dirty="0"/>
              <a:t>Xamarin does not have direct APIs to handle any drawing requirements. </a:t>
            </a:r>
            <a:r>
              <a:rPr lang="en-US" dirty="0"/>
              <a:t>You have to do it on the native side using renderers.</a:t>
            </a:r>
            <a:r>
              <a:rPr lang="en-US" b="0" dirty="0"/>
              <a:t>. But .NET MAUI abstracts native drawing. The cross-platform graphics functionality in .NET MAUI provides a drawing canvas for drawing and painting shapes.</a:t>
            </a:r>
          </a:p>
        </p:txBody>
      </p:sp>
      <p:sp>
        <p:nvSpPr>
          <p:cNvPr id="4" name="Slide Number Placeholder 3"/>
          <p:cNvSpPr>
            <a:spLocks noGrp="1"/>
          </p:cNvSpPr>
          <p:nvPr>
            <p:ph type="sldNum" sz="quarter" idx="5"/>
          </p:nvPr>
        </p:nvSpPr>
        <p:spPr/>
        <p:txBody>
          <a:bodyPr/>
          <a:lstStyle/>
          <a:p>
            <a:fld id="{1C667CE0-A7AA-477D-BF60-AEDE7DA9A7F6}" type="slidenum">
              <a:rPr lang="en-US" smtClean="0"/>
              <a:t>6</a:t>
            </a:fld>
            <a:endParaRPr lang="en-US"/>
          </a:p>
        </p:txBody>
      </p:sp>
    </p:spTree>
    <p:extLst>
      <p:ext uri="{BB962C8B-B14F-4D97-AF65-F5344CB8AC3E}">
        <p14:creationId xmlns:p14="http://schemas.microsoft.com/office/powerpoint/2010/main" val="536575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.NET 6 support .</a:t>
            </a:r>
            <a:r>
              <a:rPr lang="en-US" dirty="0"/>
              <a:t>NET MAUI is integrated into .NET 6, on the other hand </a:t>
            </a:r>
            <a:r>
              <a:rPr lang="en-US" dirty="0" err="1"/>
              <a:t>Xamarin.Forms</a:t>
            </a:r>
            <a:r>
              <a:rPr lang="en-US" dirty="0"/>
              <a:t> is a .NET Framework. Due to .NET 6 integration, you can use the new .NET 6 and C#10 features in .NET MAUI.</a:t>
            </a:r>
            <a:endParaRPr lang="en-US" b="1" dirty="0"/>
          </a:p>
        </p:txBody>
      </p:sp>
      <p:sp>
        <p:nvSpPr>
          <p:cNvPr id="4" name="Slide Number Placeholder 3"/>
          <p:cNvSpPr>
            <a:spLocks noGrp="1"/>
          </p:cNvSpPr>
          <p:nvPr>
            <p:ph type="sldNum" sz="quarter" idx="5"/>
          </p:nvPr>
        </p:nvSpPr>
        <p:spPr/>
        <p:txBody>
          <a:bodyPr/>
          <a:lstStyle/>
          <a:p>
            <a:fld id="{1C667CE0-A7AA-477D-BF60-AEDE7DA9A7F6}" type="slidenum">
              <a:rPr lang="en-US" smtClean="0"/>
              <a:t>7</a:t>
            </a:fld>
            <a:endParaRPr lang="en-US"/>
          </a:p>
        </p:txBody>
      </p:sp>
    </p:spTree>
    <p:extLst>
      <p:ext uri="{BB962C8B-B14F-4D97-AF65-F5344CB8AC3E}">
        <p14:creationId xmlns:p14="http://schemas.microsoft.com/office/powerpoint/2010/main" val="3835397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b="1" dirty="0"/>
              <a:t>Slim renderers: </a:t>
            </a:r>
            <a:r>
              <a:rPr lang="en-US" dirty="0"/>
              <a:t>In Xamarin App we were using Custom Renderers. There’s no custom renderers but now we can use Slim Renderers. Doing so makes your application lightweight and streamlines the development experience.</a:t>
            </a:r>
          </a:p>
        </p:txBody>
      </p:sp>
      <p:sp>
        <p:nvSpPr>
          <p:cNvPr id="4" name="Slide Number Placeholder 3"/>
          <p:cNvSpPr>
            <a:spLocks noGrp="1"/>
          </p:cNvSpPr>
          <p:nvPr>
            <p:ph type="sldNum" sz="quarter" idx="5"/>
          </p:nvPr>
        </p:nvSpPr>
        <p:spPr/>
        <p:txBody>
          <a:bodyPr/>
          <a:lstStyle/>
          <a:p>
            <a:fld id="{1C667CE0-A7AA-477D-BF60-AEDE7DA9A7F6}" type="slidenum">
              <a:rPr lang="en-US" smtClean="0"/>
              <a:t>8</a:t>
            </a:fld>
            <a:endParaRPr lang="en-US"/>
          </a:p>
        </p:txBody>
      </p:sp>
    </p:spTree>
    <p:extLst>
      <p:ext uri="{BB962C8B-B14F-4D97-AF65-F5344CB8AC3E}">
        <p14:creationId xmlns:p14="http://schemas.microsoft.com/office/powerpoint/2010/main" val="410385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b="1" dirty="0"/>
              <a:t>One location to manage all assets: </a:t>
            </a:r>
            <a:r>
              <a:rPr lang="en-US" dirty="0"/>
              <a:t>You can manage resources like fonts, images, splash screen, CSS, or raw assets from one place. Where the </a:t>
            </a:r>
            <a:r>
              <a:rPr lang="en-US" dirty="0" err="1"/>
              <a:t>Xamarin.Forms</a:t>
            </a:r>
            <a:r>
              <a:rPr lang="en-US" dirty="0"/>
              <a:t> have multiple projects for those.</a:t>
            </a:r>
            <a:endParaRPr lang="en-US" b="1" dirty="0"/>
          </a:p>
        </p:txBody>
      </p:sp>
      <p:sp>
        <p:nvSpPr>
          <p:cNvPr id="4" name="Slide Number Placeholder 3"/>
          <p:cNvSpPr>
            <a:spLocks noGrp="1"/>
          </p:cNvSpPr>
          <p:nvPr>
            <p:ph type="sldNum" sz="quarter" idx="5"/>
          </p:nvPr>
        </p:nvSpPr>
        <p:spPr/>
        <p:txBody>
          <a:bodyPr/>
          <a:lstStyle/>
          <a:p>
            <a:fld id="{1C667CE0-A7AA-477D-BF60-AEDE7DA9A7F6}" type="slidenum">
              <a:rPr lang="en-US" smtClean="0"/>
              <a:t>9</a:t>
            </a:fld>
            <a:endParaRPr lang="en-US"/>
          </a:p>
        </p:txBody>
      </p:sp>
    </p:spTree>
    <p:extLst>
      <p:ext uri="{BB962C8B-B14F-4D97-AF65-F5344CB8AC3E}">
        <p14:creationId xmlns:p14="http://schemas.microsoft.com/office/powerpoint/2010/main" val="194876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sp>
        <p:nvSpPr>
          <p:cNvPr id="9" name="Başlık 1">
            <a:extLst>
              <a:ext uri="{FF2B5EF4-FFF2-40B4-BE49-F238E27FC236}">
                <a16:creationId xmlns:a16="http://schemas.microsoft.com/office/drawing/2014/main" id="{4C80622E-2D6E-4BA6-B0DD-51619B57FB0C}"/>
              </a:ext>
            </a:extLst>
          </p:cNvPr>
          <p:cNvSpPr>
            <a:spLocks noGrp="1"/>
          </p:cNvSpPr>
          <p:nvPr>
            <p:ph type="title"/>
          </p:nvPr>
        </p:nvSpPr>
        <p:spPr>
          <a:xfrm>
            <a:off x="831850" y="1709738"/>
            <a:ext cx="10515600" cy="2852737"/>
          </a:xfrm>
        </p:spPr>
        <p:txBody>
          <a:bodyPr anchor="b"/>
          <a:lstStyle>
            <a:lvl1pPr>
              <a:defRPr sz="6000"/>
            </a:lvl1pPr>
          </a:lstStyle>
          <a:p>
            <a:r>
              <a:rPr lang="tr-TR" dirty="0"/>
              <a:t>Asıl başlık stilini düzenlemek için tıklayın</a:t>
            </a:r>
          </a:p>
        </p:txBody>
      </p:sp>
      <p:sp>
        <p:nvSpPr>
          <p:cNvPr id="10" name="Metin Yer Tutucusu 2">
            <a:extLst>
              <a:ext uri="{FF2B5EF4-FFF2-40B4-BE49-F238E27FC236}">
                <a16:creationId xmlns:a16="http://schemas.microsoft.com/office/drawing/2014/main" id="{C767528A-CCAF-4E70-A3AE-D7AFD348C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11" name="Veri Yer Tutucusu 3">
            <a:extLst>
              <a:ext uri="{FF2B5EF4-FFF2-40B4-BE49-F238E27FC236}">
                <a16:creationId xmlns:a16="http://schemas.microsoft.com/office/drawing/2014/main" id="{58301C88-E8C3-4E3A-B8E7-D21F284C6A71}"/>
              </a:ext>
            </a:extLst>
          </p:cNvPr>
          <p:cNvSpPr>
            <a:spLocks noGrp="1"/>
          </p:cNvSpPr>
          <p:nvPr>
            <p:ph type="dt" sz="half" idx="10"/>
          </p:nvPr>
        </p:nvSpPr>
        <p:spPr>
          <a:xfrm>
            <a:off x="838200" y="6356350"/>
            <a:ext cx="2743200" cy="365125"/>
          </a:xfrm>
        </p:spPr>
        <p:txBody>
          <a:bodyPr/>
          <a:lstStyle/>
          <a:p>
            <a:fld id="{6E55BB2C-5B2D-4037-B839-55AA2FC69FC2}" type="datetimeFigureOut">
              <a:rPr lang="tr-TR" smtClean="0"/>
              <a:t>9.06.2022</a:t>
            </a:fld>
            <a:endParaRPr lang="tr-TR"/>
          </a:p>
        </p:txBody>
      </p:sp>
      <p:sp>
        <p:nvSpPr>
          <p:cNvPr id="12" name="Alt Bilgi Yer Tutucusu 4">
            <a:extLst>
              <a:ext uri="{FF2B5EF4-FFF2-40B4-BE49-F238E27FC236}">
                <a16:creationId xmlns:a16="http://schemas.microsoft.com/office/drawing/2014/main" id="{DBD1BDC5-7239-4AC6-9317-E123A474A244}"/>
              </a:ext>
            </a:extLst>
          </p:cNvPr>
          <p:cNvSpPr>
            <a:spLocks noGrp="1"/>
          </p:cNvSpPr>
          <p:nvPr>
            <p:ph type="ftr" sz="quarter" idx="11"/>
          </p:nvPr>
        </p:nvSpPr>
        <p:spPr>
          <a:xfrm>
            <a:off x="4038600" y="6356350"/>
            <a:ext cx="4114800" cy="365125"/>
          </a:xfrm>
        </p:spPr>
        <p:txBody>
          <a:bodyPr/>
          <a:lstStyle/>
          <a:p>
            <a:endParaRPr lang="tr-TR"/>
          </a:p>
        </p:txBody>
      </p:sp>
      <p:sp>
        <p:nvSpPr>
          <p:cNvPr id="13" name="Slayt Numarası Yer Tutucusu 5">
            <a:extLst>
              <a:ext uri="{FF2B5EF4-FFF2-40B4-BE49-F238E27FC236}">
                <a16:creationId xmlns:a16="http://schemas.microsoft.com/office/drawing/2014/main" id="{187FE561-02CB-46EA-9A08-49C700D5F9DA}"/>
              </a:ext>
            </a:extLst>
          </p:cNvPr>
          <p:cNvSpPr>
            <a:spLocks noGrp="1"/>
          </p:cNvSpPr>
          <p:nvPr>
            <p:ph type="sldNum" sz="quarter" idx="12"/>
          </p:nvPr>
        </p:nvSpPr>
        <p:spPr>
          <a:xfrm>
            <a:off x="8610600" y="6356350"/>
            <a:ext cx="2743200" cy="365125"/>
          </a:xfrm>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7783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266451-D220-4291-8C04-11006C21FC0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7B8D915-3202-45E6-9D74-E03951DD68E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2B19CB4-E6E4-483E-8F20-4D96338F43FB}"/>
              </a:ext>
            </a:extLst>
          </p:cNvPr>
          <p:cNvSpPr>
            <a:spLocks noGrp="1"/>
          </p:cNvSpPr>
          <p:nvPr>
            <p:ph type="dt" sz="half" idx="10"/>
          </p:nvPr>
        </p:nvSpPr>
        <p:spPr/>
        <p:txBody>
          <a:bodyPr/>
          <a:lstStyle/>
          <a:p>
            <a:fld id="{6E55BB2C-5B2D-4037-B839-55AA2FC69FC2}" type="datetimeFigureOut">
              <a:rPr lang="tr-TR" smtClean="0"/>
              <a:t>9.06.2022</a:t>
            </a:fld>
            <a:endParaRPr lang="tr-TR"/>
          </a:p>
        </p:txBody>
      </p:sp>
      <p:sp>
        <p:nvSpPr>
          <p:cNvPr id="5" name="Alt Bilgi Yer Tutucusu 4">
            <a:extLst>
              <a:ext uri="{FF2B5EF4-FFF2-40B4-BE49-F238E27FC236}">
                <a16:creationId xmlns:a16="http://schemas.microsoft.com/office/drawing/2014/main" id="{6A0A4BE6-3037-4DA0-8A0E-8F638A9E323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2E432C1-B52B-45EE-85C9-241A3DDC0A27}"/>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07960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965DBFB-EC00-454E-81A5-1A5A905240B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BE037D3-A4D9-4E4D-BFF6-B558184E9D8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DEB9A4-DBBE-4CB0-9254-5664B7FA7857}"/>
              </a:ext>
            </a:extLst>
          </p:cNvPr>
          <p:cNvSpPr>
            <a:spLocks noGrp="1"/>
          </p:cNvSpPr>
          <p:nvPr>
            <p:ph type="dt" sz="half" idx="10"/>
          </p:nvPr>
        </p:nvSpPr>
        <p:spPr/>
        <p:txBody>
          <a:bodyPr/>
          <a:lstStyle/>
          <a:p>
            <a:fld id="{6E55BB2C-5B2D-4037-B839-55AA2FC69FC2}" type="datetimeFigureOut">
              <a:rPr lang="tr-TR" smtClean="0"/>
              <a:t>9.06.2022</a:t>
            </a:fld>
            <a:endParaRPr lang="tr-TR"/>
          </a:p>
        </p:txBody>
      </p:sp>
      <p:sp>
        <p:nvSpPr>
          <p:cNvPr id="5" name="Alt Bilgi Yer Tutucusu 4">
            <a:extLst>
              <a:ext uri="{FF2B5EF4-FFF2-40B4-BE49-F238E27FC236}">
                <a16:creationId xmlns:a16="http://schemas.microsoft.com/office/drawing/2014/main" id="{055EF387-C14A-447A-8293-C19AA5853CD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942E165-25BE-4EDD-87A8-280EF40D0081}"/>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66075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CD859A-80C0-4D1D-8D2C-718A3F7A80D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E9E7A64-8B08-4D2B-88E6-2C2AE7EEFF8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5F3F58-7988-4739-A5EC-78BA7F612117}"/>
              </a:ext>
            </a:extLst>
          </p:cNvPr>
          <p:cNvSpPr>
            <a:spLocks noGrp="1"/>
          </p:cNvSpPr>
          <p:nvPr>
            <p:ph type="dt" sz="half" idx="10"/>
          </p:nvPr>
        </p:nvSpPr>
        <p:spPr/>
        <p:txBody>
          <a:bodyPr/>
          <a:lstStyle/>
          <a:p>
            <a:fld id="{6E55BB2C-5B2D-4037-B839-55AA2FC69FC2}" type="datetimeFigureOut">
              <a:rPr lang="tr-TR" smtClean="0"/>
              <a:t>9.06.2022</a:t>
            </a:fld>
            <a:endParaRPr lang="tr-TR"/>
          </a:p>
        </p:txBody>
      </p:sp>
      <p:sp>
        <p:nvSpPr>
          <p:cNvPr id="5" name="Alt Bilgi Yer Tutucusu 4">
            <a:extLst>
              <a:ext uri="{FF2B5EF4-FFF2-40B4-BE49-F238E27FC236}">
                <a16:creationId xmlns:a16="http://schemas.microsoft.com/office/drawing/2014/main" id="{8A343755-220F-48AE-BA8E-C266B12D2E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E2F7FDC-54DB-48C8-A386-99FED5BBB333}"/>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89711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F1F186-1105-4F1D-9425-096A0C55BB8D}"/>
              </a:ext>
            </a:extLst>
          </p:cNvPr>
          <p:cNvSpPr>
            <a:spLocks noGrp="1"/>
          </p:cNvSpPr>
          <p:nvPr>
            <p:ph type="title"/>
          </p:nvPr>
        </p:nvSpPr>
        <p:spPr>
          <a:xfrm>
            <a:off x="831850" y="1709738"/>
            <a:ext cx="10515600" cy="2852737"/>
          </a:xfrm>
        </p:spPr>
        <p:txBody>
          <a:bodyPr anchor="b"/>
          <a:lstStyle>
            <a:lvl1pPr>
              <a:defRPr sz="6000"/>
            </a:lvl1pPr>
          </a:lstStyle>
          <a:p>
            <a:r>
              <a:rPr lang="tr-TR" dirty="0"/>
              <a:t>Asıl başlık stilini düzenlemek için tıklayın</a:t>
            </a:r>
          </a:p>
        </p:txBody>
      </p:sp>
      <p:sp>
        <p:nvSpPr>
          <p:cNvPr id="3" name="Metin Yer Tutucusu 2">
            <a:extLst>
              <a:ext uri="{FF2B5EF4-FFF2-40B4-BE49-F238E27FC236}">
                <a16:creationId xmlns:a16="http://schemas.microsoft.com/office/drawing/2014/main" id="{FC1B0BE3-63A3-43AE-AFD8-50F83F91B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6DC6A34-542B-403A-8D87-90FBED3FA3A6}"/>
              </a:ext>
            </a:extLst>
          </p:cNvPr>
          <p:cNvSpPr>
            <a:spLocks noGrp="1"/>
          </p:cNvSpPr>
          <p:nvPr>
            <p:ph type="dt" sz="half" idx="10"/>
          </p:nvPr>
        </p:nvSpPr>
        <p:spPr/>
        <p:txBody>
          <a:bodyPr/>
          <a:lstStyle/>
          <a:p>
            <a:fld id="{6E55BB2C-5B2D-4037-B839-55AA2FC69FC2}" type="datetimeFigureOut">
              <a:rPr lang="tr-TR" smtClean="0"/>
              <a:t>9.06.2022</a:t>
            </a:fld>
            <a:endParaRPr lang="tr-TR"/>
          </a:p>
        </p:txBody>
      </p:sp>
      <p:sp>
        <p:nvSpPr>
          <p:cNvPr id="5" name="Alt Bilgi Yer Tutucusu 4">
            <a:extLst>
              <a:ext uri="{FF2B5EF4-FFF2-40B4-BE49-F238E27FC236}">
                <a16:creationId xmlns:a16="http://schemas.microsoft.com/office/drawing/2014/main" id="{B794B025-CE95-4720-BEA0-A7507357AE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DB8B862-0B7D-4D79-B328-CDD5DEBCC8CC}"/>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420514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171CF-8E52-492C-B9A2-C52F216832D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7605554-E8D7-4C71-995F-A1EC072271F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15FD7EB-18ED-4122-BC8B-E04B435C6D9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10B7C59-1900-4624-A314-189E0726CA4C}"/>
              </a:ext>
            </a:extLst>
          </p:cNvPr>
          <p:cNvSpPr>
            <a:spLocks noGrp="1"/>
          </p:cNvSpPr>
          <p:nvPr>
            <p:ph type="dt" sz="half" idx="10"/>
          </p:nvPr>
        </p:nvSpPr>
        <p:spPr/>
        <p:txBody>
          <a:bodyPr/>
          <a:lstStyle/>
          <a:p>
            <a:fld id="{6E55BB2C-5B2D-4037-B839-55AA2FC69FC2}" type="datetimeFigureOut">
              <a:rPr lang="tr-TR" smtClean="0"/>
              <a:t>9.06.2022</a:t>
            </a:fld>
            <a:endParaRPr lang="tr-TR"/>
          </a:p>
        </p:txBody>
      </p:sp>
      <p:sp>
        <p:nvSpPr>
          <p:cNvPr id="6" name="Alt Bilgi Yer Tutucusu 5">
            <a:extLst>
              <a:ext uri="{FF2B5EF4-FFF2-40B4-BE49-F238E27FC236}">
                <a16:creationId xmlns:a16="http://schemas.microsoft.com/office/drawing/2014/main" id="{9136C3F9-29B1-40AD-BA1A-12B862CF7EC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9CC63AB-988B-490B-AE45-2BEB0B27F2FF}"/>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45951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8F952F-C01F-41B4-B187-55BE94F0D53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ADE6CF6-3A05-4D4B-9DD1-C5C1CF6B6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F98C7F6-CBA4-4693-86F4-9ED6C09D25A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42A378C-C211-4704-80BB-BFC22F2C3C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E02F241-9736-4D77-98E5-950016A3CFF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3E72CB9-BB13-42A4-82DF-60AC571899F2}"/>
              </a:ext>
            </a:extLst>
          </p:cNvPr>
          <p:cNvSpPr>
            <a:spLocks noGrp="1"/>
          </p:cNvSpPr>
          <p:nvPr>
            <p:ph type="dt" sz="half" idx="10"/>
          </p:nvPr>
        </p:nvSpPr>
        <p:spPr/>
        <p:txBody>
          <a:bodyPr/>
          <a:lstStyle/>
          <a:p>
            <a:fld id="{6E55BB2C-5B2D-4037-B839-55AA2FC69FC2}" type="datetimeFigureOut">
              <a:rPr lang="tr-TR" smtClean="0"/>
              <a:t>9.06.2022</a:t>
            </a:fld>
            <a:endParaRPr lang="tr-TR"/>
          </a:p>
        </p:txBody>
      </p:sp>
      <p:sp>
        <p:nvSpPr>
          <p:cNvPr id="8" name="Alt Bilgi Yer Tutucusu 7">
            <a:extLst>
              <a:ext uri="{FF2B5EF4-FFF2-40B4-BE49-F238E27FC236}">
                <a16:creationId xmlns:a16="http://schemas.microsoft.com/office/drawing/2014/main" id="{207668BC-C33F-4F43-B05B-C8BAD817F83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9C9A36C-ED92-4FA3-A42C-A491F322E489}"/>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346092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7F873D-78F7-4723-8696-7AB170E70E9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E4B1352-98B9-4C27-A6CA-721DE924950D}"/>
              </a:ext>
            </a:extLst>
          </p:cNvPr>
          <p:cNvSpPr>
            <a:spLocks noGrp="1"/>
          </p:cNvSpPr>
          <p:nvPr>
            <p:ph type="dt" sz="half" idx="10"/>
          </p:nvPr>
        </p:nvSpPr>
        <p:spPr/>
        <p:txBody>
          <a:bodyPr/>
          <a:lstStyle/>
          <a:p>
            <a:fld id="{6E55BB2C-5B2D-4037-B839-55AA2FC69FC2}" type="datetimeFigureOut">
              <a:rPr lang="tr-TR" smtClean="0"/>
              <a:t>9.06.2022</a:t>
            </a:fld>
            <a:endParaRPr lang="tr-TR"/>
          </a:p>
        </p:txBody>
      </p:sp>
      <p:sp>
        <p:nvSpPr>
          <p:cNvPr id="4" name="Alt Bilgi Yer Tutucusu 3">
            <a:extLst>
              <a:ext uri="{FF2B5EF4-FFF2-40B4-BE49-F238E27FC236}">
                <a16:creationId xmlns:a16="http://schemas.microsoft.com/office/drawing/2014/main" id="{D576F524-9789-4F4B-949C-13D24CF48D2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D9307F7-785A-4CDE-BB8D-C5EB00B50700}"/>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4541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C026813-DBC9-4F94-91F9-5B5E660D1D64}"/>
              </a:ext>
            </a:extLst>
          </p:cNvPr>
          <p:cNvSpPr>
            <a:spLocks noGrp="1"/>
          </p:cNvSpPr>
          <p:nvPr>
            <p:ph type="dt" sz="half" idx="10"/>
          </p:nvPr>
        </p:nvSpPr>
        <p:spPr/>
        <p:txBody>
          <a:bodyPr/>
          <a:lstStyle/>
          <a:p>
            <a:fld id="{6E55BB2C-5B2D-4037-B839-55AA2FC69FC2}" type="datetimeFigureOut">
              <a:rPr lang="tr-TR" smtClean="0"/>
              <a:t>9.06.2022</a:t>
            </a:fld>
            <a:endParaRPr lang="tr-TR"/>
          </a:p>
        </p:txBody>
      </p:sp>
      <p:sp>
        <p:nvSpPr>
          <p:cNvPr id="3" name="Alt Bilgi Yer Tutucusu 2">
            <a:extLst>
              <a:ext uri="{FF2B5EF4-FFF2-40B4-BE49-F238E27FC236}">
                <a16:creationId xmlns:a16="http://schemas.microsoft.com/office/drawing/2014/main" id="{91C0B6A7-C777-4622-858F-77D9EE6E9A1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4C1B54A-C0A5-4C85-B654-93493DBA7E8D}"/>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63635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4B0578-53F5-4D6B-948B-F75FF4408EA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BE04BC2-76F5-446F-9F9A-2994AB495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B394B5B-C402-485E-9880-C377CE835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423C6E7-FB63-4BEC-858C-60AB43E0C830}"/>
              </a:ext>
            </a:extLst>
          </p:cNvPr>
          <p:cNvSpPr>
            <a:spLocks noGrp="1"/>
          </p:cNvSpPr>
          <p:nvPr>
            <p:ph type="dt" sz="half" idx="10"/>
          </p:nvPr>
        </p:nvSpPr>
        <p:spPr/>
        <p:txBody>
          <a:bodyPr/>
          <a:lstStyle/>
          <a:p>
            <a:fld id="{6E55BB2C-5B2D-4037-B839-55AA2FC69FC2}" type="datetimeFigureOut">
              <a:rPr lang="tr-TR" smtClean="0"/>
              <a:t>9.06.2022</a:t>
            </a:fld>
            <a:endParaRPr lang="tr-TR"/>
          </a:p>
        </p:txBody>
      </p:sp>
      <p:sp>
        <p:nvSpPr>
          <p:cNvPr id="6" name="Alt Bilgi Yer Tutucusu 5">
            <a:extLst>
              <a:ext uri="{FF2B5EF4-FFF2-40B4-BE49-F238E27FC236}">
                <a16:creationId xmlns:a16="http://schemas.microsoft.com/office/drawing/2014/main" id="{64F6C888-2906-4304-9ABF-9CF8CDE7C0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2F694C3-721B-4D8F-9A71-BD41DFA24232}"/>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10882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B921C6-8100-49BB-A86B-95BDB496281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C3B529-8C71-4FF9-86D6-B568307B5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A0A5A31-A73D-4D3E-B89E-59D5FA100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5E3960D-CDAA-4810-83E6-DCEB5F69533F}"/>
              </a:ext>
            </a:extLst>
          </p:cNvPr>
          <p:cNvSpPr>
            <a:spLocks noGrp="1"/>
          </p:cNvSpPr>
          <p:nvPr>
            <p:ph type="dt" sz="half" idx="10"/>
          </p:nvPr>
        </p:nvSpPr>
        <p:spPr/>
        <p:txBody>
          <a:bodyPr/>
          <a:lstStyle/>
          <a:p>
            <a:fld id="{6E55BB2C-5B2D-4037-B839-55AA2FC69FC2}" type="datetimeFigureOut">
              <a:rPr lang="tr-TR" smtClean="0"/>
              <a:t>9.06.2022</a:t>
            </a:fld>
            <a:endParaRPr lang="tr-TR"/>
          </a:p>
        </p:txBody>
      </p:sp>
      <p:sp>
        <p:nvSpPr>
          <p:cNvPr id="6" name="Alt Bilgi Yer Tutucusu 5">
            <a:extLst>
              <a:ext uri="{FF2B5EF4-FFF2-40B4-BE49-F238E27FC236}">
                <a16:creationId xmlns:a16="http://schemas.microsoft.com/office/drawing/2014/main" id="{1BD118C9-A1D8-4ED2-9B71-206B758D526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47B00DF-ECC8-46A5-8666-884B3AB71E3C}"/>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78479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D8EDBE-7420-404F-952A-8A4533167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F999CA7-FCF8-4BE5-9FAF-6881816E3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3241CFE-8140-474A-9402-6A27FE5ED0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5BB2C-5B2D-4037-B839-55AA2FC69FC2}" type="datetimeFigureOut">
              <a:rPr lang="tr-TR" smtClean="0"/>
              <a:t>9.06.2022</a:t>
            </a:fld>
            <a:endParaRPr lang="tr-TR"/>
          </a:p>
        </p:txBody>
      </p:sp>
      <p:sp>
        <p:nvSpPr>
          <p:cNvPr id="5" name="Alt Bilgi Yer Tutucusu 4">
            <a:extLst>
              <a:ext uri="{FF2B5EF4-FFF2-40B4-BE49-F238E27FC236}">
                <a16:creationId xmlns:a16="http://schemas.microsoft.com/office/drawing/2014/main" id="{E69B083D-8E72-42A4-9A7D-48D096855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1D398B2-C0C8-47C6-AA68-8C002F39C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E0D52-335C-41E1-B98D-6AAB7BE88EA7}" type="slidenum">
              <a:rPr lang="tr-TR" smtClean="0"/>
              <a:t>‹#›</a:t>
            </a:fld>
            <a:endParaRPr lang="tr-TR"/>
          </a:p>
        </p:txBody>
      </p:sp>
    </p:spTree>
    <p:extLst>
      <p:ext uri="{BB962C8B-B14F-4D97-AF65-F5344CB8AC3E}">
        <p14:creationId xmlns:p14="http://schemas.microsoft.com/office/powerpoint/2010/main" val="3219385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hyperlink" Target="https://github.com/microsoft/dotnet-podcasts" TargetMode="Externa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dotnet.microsoft.com/en-us/platform/upgrade-assistant" TargetMode="External"/><Relationship Id="rId4" Type="http://schemas.openxmlformats.org/officeDocument/2006/relationships/hyperlink" Target="https://docs.microsoft.com/en-us/dotnet/maui/get-started/migrat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hyperlink" Target="https://www.syncfusion.com/blogs/post/advantages-net-maui-over-xamarin.aspx" TargetMode="External"/><Relationship Id="rId3" Type="http://schemas.openxmlformats.org/officeDocument/2006/relationships/image" Target="../media/image3.png"/><Relationship Id="rId7" Type="http://schemas.openxmlformats.org/officeDocument/2006/relationships/hyperlink" Target="https://www.grapecity.com/blogs/whats-the-difference-between-maui-and-uno"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www.banditoth.net/2021/12/30/upgrading-xamarin-forms-projects-to-net-maui/" TargetMode="External"/><Relationship Id="rId5" Type="http://schemas.openxmlformats.org/officeDocument/2006/relationships/hyperlink" Target="https://www.youtube.com/watch?v=s48vzy4sC0k" TargetMode="External"/><Relationship Id="rId4" Type="http://schemas.openxmlformats.org/officeDocument/2006/relationships/hyperlink" Target="https://devblogs.microsoft.com/dotnet/introducing-dotnet-maui-one-codebase-many-platforms/" TargetMode="External"/><Relationship Id="rId9" Type="http://schemas.openxmlformats.org/officeDocument/2006/relationships/hyperlink" Target="https://dotnet.microsoft.com/en-us/apps/maui"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hyperlink" Target="https://devblogs.microsoft.com/xamarin/tips-for-porting-your-xamarin-library-to-dotnet-maui/?WT.mc_id=dotnet-0000-brami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docs.microsoft.com/en-us/dotnet/maui/user-interface/control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1235523"/>
            <a:ext cx="12192000" cy="3001473"/>
          </a:xfrm>
        </p:spPr>
        <p:txBody>
          <a:bodyPr anchor="ctr">
            <a:normAutofit/>
          </a:bodyPr>
          <a:lstStyle/>
          <a:p>
            <a:pPr algn="ctr">
              <a:lnSpc>
                <a:spcPct val="100000"/>
              </a:lnSpc>
            </a:pPr>
            <a:r>
              <a:rPr lang="en-US" dirty="0"/>
              <a:t>Overview:</a:t>
            </a:r>
            <a:br>
              <a:rPr lang="en-US" dirty="0"/>
            </a:br>
            <a:r>
              <a:rPr lang="en-US" b="1" dirty="0">
                <a:solidFill>
                  <a:srgbClr val="3E9FCB"/>
                </a:solidFill>
              </a:rPr>
              <a:t>MAUI</a:t>
            </a:r>
            <a:endParaRPr lang="tr-TR" b="1" dirty="0">
              <a:solidFill>
                <a:srgbClr val="3E9FCB"/>
              </a:solidFill>
            </a:endParaRPr>
          </a:p>
        </p:txBody>
      </p:sp>
      <p:sp>
        <p:nvSpPr>
          <p:cNvPr id="3" name="Alt Başlık 2">
            <a:extLst>
              <a:ext uri="{FF2B5EF4-FFF2-40B4-BE49-F238E27FC236}">
                <a16:creationId xmlns:a16="http://schemas.microsoft.com/office/drawing/2014/main" id="{F31326D8-2F87-4158-B9ED-60309BAD962B}"/>
              </a:ext>
            </a:extLst>
          </p:cNvPr>
          <p:cNvSpPr>
            <a:spLocks noGrp="1"/>
          </p:cNvSpPr>
          <p:nvPr>
            <p:ph type="subTitle" idx="4294967295"/>
          </p:nvPr>
        </p:nvSpPr>
        <p:spPr>
          <a:xfrm>
            <a:off x="13645" y="4813016"/>
            <a:ext cx="12192000" cy="1084318"/>
          </a:xfrm>
        </p:spPr>
        <p:txBody>
          <a:bodyPr/>
          <a:lstStyle/>
          <a:p>
            <a:pPr marL="0" indent="0" algn="ctr">
              <a:buNone/>
            </a:pPr>
            <a:r>
              <a:rPr lang="en-US" b="1" dirty="0">
                <a:solidFill>
                  <a:srgbClr val="292D33"/>
                </a:solidFill>
                <a:latin typeface="Segoe UI" panose="020B0502040204020203" pitchFamily="34" charset="0"/>
                <a:cs typeface="Segoe UI" panose="020B0502040204020203" pitchFamily="34" charset="0"/>
              </a:rPr>
              <a:t>Alper EBİÇOĞLU</a:t>
            </a:r>
          </a:p>
          <a:p>
            <a:pPr marL="0" indent="0" algn="ctr">
              <a:buNone/>
            </a:pPr>
            <a:r>
              <a:rPr lang="en-US" dirty="0">
                <a:solidFill>
                  <a:srgbClr val="292D33"/>
                </a:solidFill>
                <a:latin typeface="Segoe UI" panose="020B0502040204020203" pitchFamily="34" charset="0"/>
                <a:cs typeface="Segoe UI" panose="020B0502040204020203" pitchFamily="34" charset="0"/>
              </a:rPr>
              <a:t>    / alperebicoglu</a:t>
            </a:r>
            <a:endParaRPr lang="tr-TR" dirty="0">
              <a:solidFill>
                <a:srgbClr val="292D33"/>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8C25B7E8-C0BF-4B2E-A4FE-4464376B0C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380" y="5420450"/>
            <a:ext cx="298268" cy="298268"/>
          </a:xfrm>
          <a:prstGeom prst="rect">
            <a:avLst/>
          </a:prstGeom>
        </p:spPr>
      </p:pic>
    </p:spTree>
    <p:extLst>
      <p:ext uri="{BB962C8B-B14F-4D97-AF65-F5344CB8AC3E}">
        <p14:creationId xmlns:p14="http://schemas.microsoft.com/office/powerpoint/2010/main" val="1929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Xamarin </a:t>
            </a:r>
            <a:r>
              <a:rPr lang="en-US" dirty="0">
                <a:solidFill>
                  <a:srgbClr val="44013C"/>
                </a:solidFill>
                <a:latin typeface="Segoe UI Light" panose="020B0502040204020203" pitchFamily="34" charset="0"/>
                <a:cs typeface="Segoe UI Light" panose="020B0502040204020203" pitchFamily="34" charset="0"/>
              </a:rPr>
              <a:t>vs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12" name="TextBox 11">
            <a:extLst>
              <a:ext uri="{FF2B5EF4-FFF2-40B4-BE49-F238E27FC236}">
                <a16:creationId xmlns:a16="http://schemas.microsoft.com/office/drawing/2014/main" id="{A7DB019A-C938-4414-9D29-7581F4ECF0D2}"/>
              </a:ext>
            </a:extLst>
          </p:cNvPr>
          <p:cNvSpPr txBox="1"/>
          <p:nvPr/>
        </p:nvSpPr>
        <p:spPr>
          <a:xfrm>
            <a:off x="830859" y="1841242"/>
            <a:ext cx="11579903" cy="5016758"/>
          </a:xfrm>
          <a:prstGeom prst="rect">
            <a:avLst/>
          </a:prstGeom>
          <a:noFill/>
        </p:spPr>
        <p:txBody>
          <a:bodyPr wrap="square">
            <a:spAutoFit/>
          </a:bodyPr>
          <a:lstStyle/>
          <a:p>
            <a:pPr marL="514350" indent="-514350">
              <a:buFont typeface="+mj-lt"/>
              <a:buAutoNum type="arabicPeriod" startAt="6"/>
            </a:pPr>
            <a:r>
              <a:rPr lang="en-US" sz="4000" b="1" dirty="0"/>
              <a:t>Multi-targeting to organize platform-specific code</a:t>
            </a:r>
          </a:p>
          <a:p>
            <a:pPr>
              <a:buFont typeface="+mj-lt"/>
              <a:buAutoNum type="arabicPeriod" startAt="6"/>
            </a:pPr>
            <a:r>
              <a:rPr lang="en-US" sz="4000" dirty="0"/>
              <a:t>  Support for the Model View Update (MVU) pattern</a:t>
            </a:r>
          </a:p>
          <a:p>
            <a:pPr>
              <a:buFont typeface="+mj-lt"/>
              <a:buAutoNum type="arabicPeriod" startAt="6"/>
            </a:pPr>
            <a:r>
              <a:rPr lang="en-US" sz="4000" dirty="0"/>
              <a:t>  Support for Blazor</a:t>
            </a:r>
          </a:p>
          <a:p>
            <a:pPr>
              <a:buFont typeface="+mj-lt"/>
              <a:buAutoNum type="arabicPeriod" startAt="6"/>
            </a:pPr>
            <a:r>
              <a:rPr lang="en-US" sz="4000" dirty="0"/>
              <a:t>  Unification of libraries</a:t>
            </a:r>
          </a:p>
          <a:p>
            <a:pPr>
              <a:buFont typeface="+mj-lt"/>
              <a:buAutoNum type="arabicPeriod" startAt="6"/>
            </a:pPr>
            <a:r>
              <a:rPr lang="en-US" sz="4000" dirty="0"/>
              <a:t> Complete support for hot reloads</a:t>
            </a:r>
          </a:p>
          <a:p>
            <a:endParaRPr lang="en-US" sz="4000" dirty="0"/>
          </a:p>
          <a:p>
            <a:pPr>
              <a:buFont typeface="+mj-lt"/>
              <a:buAutoNum type="arabicPeriod"/>
            </a:pPr>
            <a:endParaRPr lang="en-US" sz="4000" dirty="0"/>
          </a:p>
          <a:p>
            <a:pPr>
              <a:buFont typeface="+mj-lt"/>
              <a:buAutoNum type="arabicPeriod"/>
            </a:pPr>
            <a:endParaRPr lang="en-US" sz="4000" dirty="0"/>
          </a:p>
        </p:txBody>
      </p:sp>
      <p:sp>
        <p:nvSpPr>
          <p:cNvPr id="4" name="TextBox 3">
            <a:extLst>
              <a:ext uri="{FF2B5EF4-FFF2-40B4-BE49-F238E27FC236}">
                <a16:creationId xmlns:a16="http://schemas.microsoft.com/office/drawing/2014/main" id="{453BF480-A050-49C4-B127-197AA92E7589}"/>
              </a:ext>
            </a:extLst>
          </p:cNvPr>
          <p:cNvSpPr txBox="1"/>
          <p:nvPr/>
        </p:nvSpPr>
        <p:spPr>
          <a:xfrm>
            <a:off x="173635" y="1855530"/>
            <a:ext cx="685800" cy="646331"/>
          </a:xfrm>
          <a:prstGeom prst="rect">
            <a:avLst/>
          </a:prstGeom>
          <a:noFill/>
        </p:spPr>
        <p:txBody>
          <a:bodyPr wrap="square">
            <a:spAutoFit/>
          </a:bodyPr>
          <a:lstStyle/>
          <a:p>
            <a:r>
              <a:rPr lang="en-US" sz="3600" dirty="0"/>
              <a:t>👉</a:t>
            </a:r>
          </a:p>
        </p:txBody>
      </p:sp>
    </p:spTree>
    <p:extLst>
      <p:ext uri="{BB962C8B-B14F-4D97-AF65-F5344CB8AC3E}">
        <p14:creationId xmlns:p14="http://schemas.microsoft.com/office/powerpoint/2010/main" val="89270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Xamarin </a:t>
            </a:r>
            <a:r>
              <a:rPr lang="en-US" dirty="0">
                <a:solidFill>
                  <a:srgbClr val="44013C"/>
                </a:solidFill>
                <a:latin typeface="Segoe UI Light" panose="020B0502040204020203" pitchFamily="34" charset="0"/>
                <a:cs typeface="Segoe UI Light" panose="020B0502040204020203" pitchFamily="34" charset="0"/>
              </a:rPr>
              <a:t>vs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12" name="TextBox 11">
            <a:extLst>
              <a:ext uri="{FF2B5EF4-FFF2-40B4-BE49-F238E27FC236}">
                <a16:creationId xmlns:a16="http://schemas.microsoft.com/office/drawing/2014/main" id="{A7DB019A-C938-4414-9D29-7581F4ECF0D2}"/>
              </a:ext>
            </a:extLst>
          </p:cNvPr>
          <p:cNvSpPr txBox="1"/>
          <p:nvPr/>
        </p:nvSpPr>
        <p:spPr>
          <a:xfrm>
            <a:off x="659403" y="1841242"/>
            <a:ext cx="11579903" cy="5016758"/>
          </a:xfrm>
          <a:prstGeom prst="rect">
            <a:avLst/>
          </a:prstGeom>
          <a:noFill/>
        </p:spPr>
        <p:txBody>
          <a:bodyPr wrap="square">
            <a:spAutoFit/>
          </a:bodyPr>
          <a:lstStyle/>
          <a:p>
            <a:pPr marL="514350" indent="-514350">
              <a:buFont typeface="+mj-lt"/>
              <a:buAutoNum type="arabicPeriod" startAt="6"/>
            </a:pPr>
            <a:r>
              <a:rPr lang="en-US" sz="4000" dirty="0"/>
              <a:t>Multi-targeting to organize platform-specific code</a:t>
            </a:r>
          </a:p>
          <a:p>
            <a:pPr>
              <a:buFont typeface="+mj-lt"/>
              <a:buAutoNum type="arabicPeriod" startAt="6"/>
            </a:pPr>
            <a:r>
              <a:rPr lang="en-US" sz="4000" dirty="0"/>
              <a:t>  </a:t>
            </a:r>
            <a:r>
              <a:rPr lang="en-US" sz="4000" b="1" dirty="0"/>
              <a:t>Support for the Model View Update (MVU) pattern</a:t>
            </a:r>
          </a:p>
          <a:p>
            <a:pPr>
              <a:buFont typeface="+mj-lt"/>
              <a:buAutoNum type="arabicPeriod" startAt="6"/>
            </a:pPr>
            <a:r>
              <a:rPr lang="en-US" sz="4000" dirty="0"/>
              <a:t>  Support for Blazor</a:t>
            </a:r>
          </a:p>
          <a:p>
            <a:pPr>
              <a:buFont typeface="+mj-lt"/>
              <a:buAutoNum type="arabicPeriod" startAt="6"/>
            </a:pPr>
            <a:r>
              <a:rPr lang="en-US" sz="4000" dirty="0"/>
              <a:t>  Unification of libraries</a:t>
            </a:r>
          </a:p>
          <a:p>
            <a:pPr>
              <a:buFont typeface="+mj-lt"/>
              <a:buAutoNum type="arabicPeriod" startAt="6"/>
            </a:pPr>
            <a:r>
              <a:rPr lang="en-US" sz="4000" dirty="0"/>
              <a:t> Complete support for hot reloads</a:t>
            </a:r>
          </a:p>
          <a:p>
            <a:endParaRPr lang="en-US" sz="4000" dirty="0"/>
          </a:p>
          <a:p>
            <a:pPr>
              <a:buFont typeface="+mj-lt"/>
              <a:buAutoNum type="arabicPeriod"/>
            </a:pPr>
            <a:endParaRPr lang="en-US" sz="4000" dirty="0"/>
          </a:p>
          <a:p>
            <a:pPr>
              <a:buFont typeface="+mj-lt"/>
              <a:buAutoNum type="arabicPeriod"/>
            </a:pPr>
            <a:endParaRPr lang="en-US" sz="4000" dirty="0"/>
          </a:p>
        </p:txBody>
      </p:sp>
      <p:sp>
        <p:nvSpPr>
          <p:cNvPr id="4" name="TextBox 3">
            <a:extLst>
              <a:ext uri="{FF2B5EF4-FFF2-40B4-BE49-F238E27FC236}">
                <a16:creationId xmlns:a16="http://schemas.microsoft.com/office/drawing/2014/main" id="{453BF480-A050-49C4-B127-197AA92E7589}"/>
              </a:ext>
            </a:extLst>
          </p:cNvPr>
          <p:cNvSpPr txBox="1"/>
          <p:nvPr/>
        </p:nvSpPr>
        <p:spPr>
          <a:xfrm>
            <a:off x="87907" y="2455603"/>
            <a:ext cx="685800" cy="646331"/>
          </a:xfrm>
          <a:prstGeom prst="rect">
            <a:avLst/>
          </a:prstGeom>
          <a:noFill/>
        </p:spPr>
        <p:txBody>
          <a:bodyPr wrap="square">
            <a:spAutoFit/>
          </a:bodyPr>
          <a:lstStyle/>
          <a:p>
            <a:r>
              <a:rPr lang="en-US" sz="3600" dirty="0"/>
              <a:t>👉</a:t>
            </a:r>
          </a:p>
        </p:txBody>
      </p:sp>
    </p:spTree>
    <p:extLst>
      <p:ext uri="{BB962C8B-B14F-4D97-AF65-F5344CB8AC3E}">
        <p14:creationId xmlns:p14="http://schemas.microsoft.com/office/powerpoint/2010/main" val="344641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Xamarin </a:t>
            </a:r>
            <a:r>
              <a:rPr lang="en-US" dirty="0">
                <a:solidFill>
                  <a:srgbClr val="44013C"/>
                </a:solidFill>
                <a:latin typeface="Segoe UI Light" panose="020B0502040204020203" pitchFamily="34" charset="0"/>
                <a:cs typeface="Segoe UI Light" panose="020B0502040204020203" pitchFamily="34" charset="0"/>
              </a:rPr>
              <a:t>vs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12" name="TextBox 11">
            <a:extLst>
              <a:ext uri="{FF2B5EF4-FFF2-40B4-BE49-F238E27FC236}">
                <a16:creationId xmlns:a16="http://schemas.microsoft.com/office/drawing/2014/main" id="{A7DB019A-C938-4414-9D29-7581F4ECF0D2}"/>
              </a:ext>
            </a:extLst>
          </p:cNvPr>
          <p:cNvSpPr txBox="1"/>
          <p:nvPr/>
        </p:nvSpPr>
        <p:spPr>
          <a:xfrm>
            <a:off x="859435" y="1841242"/>
            <a:ext cx="11579903" cy="5016758"/>
          </a:xfrm>
          <a:prstGeom prst="rect">
            <a:avLst/>
          </a:prstGeom>
          <a:noFill/>
        </p:spPr>
        <p:txBody>
          <a:bodyPr wrap="square">
            <a:spAutoFit/>
          </a:bodyPr>
          <a:lstStyle/>
          <a:p>
            <a:pPr marL="514350" indent="-514350">
              <a:buFont typeface="+mj-lt"/>
              <a:buAutoNum type="arabicPeriod" startAt="6"/>
            </a:pPr>
            <a:r>
              <a:rPr lang="en-US" sz="4000" dirty="0"/>
              <a:t>Multi-targeting to organize platform-specific code</a:t>
            </a:r>
          </a:p>
          <a:p>
            <a:pPr>
              <a:buFont typeface="+mj-lt"/>
              <a:buAutoNum type="arabicPeriod" startAt="6"/>
            </a:pPr>
            <a:r>
              <a:rPr lang="en-US" sz="4000" dirty="0"/>
              <a:t>  Support for the Model View Update (MVU) pattern</a:t>
            </a:r>
          </a:p>
          <a:p>
            <a:pPr>
              <a:buFont typeface="+mj-lt"/>
              <a:buAutoNum type="arabicPeriod" startAt="6"/>
            </a:pPr>
            <a:r>
              <a:rPr lang="en-US" sz="4000" b="1" dirty="0"/>
              <a:t>  Support for Blazor</a:t>
            </a:r>
          </a:p>
          <a:p>
            <a:pPr>
              <a:buFont typeface="+mj-lt"/>
              <a:buAutoNum type="arabicPeriod" startAt="6"/>
            </a:pPr>
            <a:r>
              <a:rPr lang="en-US" sz="4000" dirty="0"/>
              <a:t>  Unification of libraries</a:t>
            </a:r>
          </a:p>
          <a:p>
            <a:pPr>
              <a:buFont typeface="+mj-lt"/>
              <a:buAutoNum type="arabicPeriod" startAt="6"/>
            </a:pPr>
            <a:r>
              <a:rPr lang="en-US" sz="4000" dirty="0"/>
              <a:t> Complete support for hot reloads</a:t>
            </a:r>
          </a:p>
          <a:p>
            <a:endParaRPr lang="en-US" sz="4000" dirty="0"/>
          </a:p>
          <a:p>
            <a:pPr>
              <a:buFont typeface="+mj-lt"/>
              <a:buAutoNum type="arabicPeriod"/>
            </a:pPr>
            <a:endParaRPr lang="en-US" sz="4000" dirty="0"/>
          </a:p>
          <a:p>
            <a:pPr>
              <a:buFont typeface="+mj-lt"/>
              <a:buAutoNum type="arabicPeriod"/>
            </a:pPr>
            <a:endParaRPr lang="en-US" sz="4000" dirty="0"/>
          </a:p>
        </p:txBody>
      </p:sp>
      <p:sp>
        <p:nvSpPr>
          <p:cNvPr id="4" name="TextBox 3">
            <a:extLst>
              <a:ext uri="{FF2B5EF4-FFF2-40B4-BE49-F238E27FC236}">
                <a16:creationId xmlns:a16="http://schemas.microsoft.com/office/drawing/2014/main" id="{453BF480-A050-49C4-B127-197AA92E7589}"/>
              </a:ext>
            </a:extLst>
          </p:cNvPr>
          <p:cNvSpPr txBox="1"/>
          <p:nvPr/>
        </p:nvSpPr>
        <p:spPr>
          <a:xfrm>
            <a:off x="173635" y="3098546"/>
            <a:ext cx="685800" cy="646331"/>
          </a:xfrm>
          <a:prstGeom prst="rect">
            <a:avLst/>
          </a:prstGeom>
          <a:noFill/>
        </p:spPr>
        <p:txBody>
          <a:bodyPr wrap="square">
            <a:spAutoFit/>
          </a:bodyPr>
          <a:lstStyle/>
          <a:p>
            <a:r>
              <a:rPr lang="en-US" sz="3600" dirty="0"/>
              <a:t>👉</a:t>
            </a:r>
          </a:p>
        </p:txBody>
      </p:sp>
    </p:spTree>
    <p:extLst>
      <p:ext uri="{BB962C8B-B14F-4D97-AF65-F5344CB8AC3E}">
        <p14:creationId xmlns:p14="http://schemas.microsoft.com/office/powerpoint/2010/main" val="174552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Xamarin </a:t>
            </a:r>
            <a:r>
              <a:rPr lang="en-US" dirty="0">
                <a:solidFill>
                  <a:srgbClr val="44013C"/>
                </a:solidFill>
                <a:latin typeface="Segoe UI Light" panose="020B0502040204020203" pitchFamily="34" charset="0"/>
                <a:cs typeface="Segoe UI Light" panose="020B0502040204020203" pitchFamily="34" charset="0"/>
              </a:rPr>
              <a:t>vs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12" name="TextBox 11">
            <a:extLst>
              <a:ext uri="{FF2B5EF4-FFF2-40B4-BE49-F238E27FC236}">
                <a16:creationId xmlns:a16="http://schemas.microsoft.com/office/drawing/2014/main" id="{A7DB019A-C938-4414-9D29-7581F4ECF0D2}"/>
              </a:ext>
            </a:extLst>
          </p:cNvPr>
          <p:cNvSpPr txBox="1"/>
          <p:nvPr/>
        </p:nvSpPr>
        <p:spPr>
          <a:xfrm>
            <a:off x="859435" y="1841242"/>
            <a:ext cx="11579903" cy="5016758"/>
          </a:xfrm>
          <a:prstGeom prst="rect">
            <a:avLst/>
          </a:prstGeom>
          <a:noFill/>
        </p:spPr>
        <p:txBody>
          <a:bodyPr wrap="square">
            <a:spAutoFit/>
          </a:bodyPr>
          <a:lstStyle/>
          <a:p>
            <a:pPr marL="514350" indent="-514350">
              <a:buFont typeface="+mj-lt"/>
              <a:buAutoNum type="arabicPeriod" startAt="6"/>
            </a:pPr>
            <a:r>
              <a:rPr lang="en-US" sz="4000" dirty="0"/>
              <a:t>Multi-targeting to organize platform-specific code</a:t>
            </a:r>
          </a:p>
          <a:p>
            <a:pPr>
              <a:buFont typeface="+mj-lt"/>
              <a:buAutoNum type="arabicPeriod" startAt="6"/>
            </a:pPr>
            <a:r>
              <a:rPr lang="en-US" sz="4000" dirty="0"/>
              <a:t>  Support for the Model View Update (MVU) pattern</a:t>
            </a:r>
          </a:p>
          <a:p>
            <a:pPr>
              <a:buFont typeface="+mj-lt"/>
              <a:buAutoNum type="arabicPeriod" startAt="6"/>
            </a:pPr>
            <a:r>
              <a:rPr lang="en-US" sz="4000" dirty="0"/>
              <a:t>  Support for Blazor</a:t>
            </a:r>
          </a:p>
          <a:p>
            <a:pPr>
              <a:buFont typeface="+mj-lt"/>
              <a:buAutoNum type="arabicPeriod" startAt="6"/>
            </a:pPr>
            <a:r>
              <a:rPr lang="en-US" sz="4000" b="1" dirty="0"/>
              <a:t>  Unification of libraries</a:t>
            </a:r>
          </a:p>
          <a:p>
            <a:pPr>
              <a:buFont typeface="+mj-lt"/>
              <a:buAutoNum type="arabicPeriod" startAt="6"/>
            </a:pPr>
            <a:r>
              <a:rPr lang="en-US" sz="4000" dirty="0"/>
              <a:t> Complete support for hot reloads</a:t>
            </a:r>
          </a:p>
          <a:p>
            <a:endParaRPr lang="en-US" sz="4000" dirty="0"/>
          </a:p>
          <a:p>
            <a:pPr>
              <a:buFont typeface="+mj-lt"/>
              <a:buAutoNum type="arabicPeriod"/>
            </a:pPr>
            <a:endParaRPr lang="en-US" sz="4000" dirty="0"/>
          </a:p>
          <a:p>
            <a:pPr>
              <a:buFont typeface="+mj-lt"/>
              <a:buAutoNum type="arabicPeriod"/>
            </a:pPr>
            <a:endParaRPr lang="en-US" sz="4000" dirty="0"/>
          </a:p>
        </p:txBody>
      </p:sp>
      <p:sp>
        <p:nvSpPr>
          <p:cNvPr id="4" name="TextBox 3">
            <a:extLst>
              <a:ext uri="{FF2B5EF4-FFF2-40B4-BE49-F238E27FC236}">
                <a16:creationId xmlns:a16="http://schemas.microsoft.com/office/drawing/2014/main" id="{453BF480-A050-49C4-B127-197AA92E7589}"/>
              </a:ext>
            </a:extLst>
          </p:cNvPr>
          <p:cNvSpPr txBox="1"/>
          <p:nvPr/>
        </p:nvSpPr>
        <p:spPr>
          <a:xfrm>
            <a:off x="173635" y="3703290"/>
            <a:ext cx="685800" cy="646331"/>
          </a:xfrm>
          <a:prstGeom prst="rect">
            <a:avLst/>
          </a:prstGeom>
          <a:noFill/>
        </p:spPr>
        <p:txBody>
          <a:bodyPr wrap="square">
            <a:spAutoFit/>
          </a:bodyPr>
          <a:lstStyle/>
          <a:p>
            <a:r>
              <a:rPr lang="en-US" sz="3600" dirty="0"/>
              <a:t>👉</a:t>
            </a:r>
          </a:p>
        </p:txBody>
      </p:sp>
    </p:spTree>
    <p:extLst>
      <p:ext uri="{BB962C8B-B14F-4D97-AF65-F5344CB8AC3E}">
        <p14:creationId xmlns:p14="http://schemas.microsoft.com/office/powerpoint/2010/main" val="400777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Xamarin </a:t>
            </a:r>
            <a:r>
              <a:rPr lang="en-US" dirty="0">
                <a:solidFill>
                  <a:srgbClr val="44013C"/>
                </a:solidFill>
                <a:latin typeface="Segoe UI Light" panose="020B0502040204020203" pitchFamily="34" charset="0"/>
                <a:cs typeface="Segoe UI Light" panose="020B0502040204020203" pitchFamily="34" charset="0"/>
              </a:rPr>
              <a:t>vs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12" name="TextBox 11">
            <a:extLst>
              <a:ext uri="{FF2B5EF4-FFF2-40B4-BE49-F238E27FC236}">
                <a16:creationId xmlns:a16="http://schemas.microsoft.com/office/drawing/2014/main" id="{A7DB019A-C938-4414-9D29-7581F4ECF0D2}"/>
              </a:ext>
            </a:extLst>
          </p:cNvPr>
          <p:cNvSpPr txBox="1"/>
          <p:nvPr/>
        </p:nvSpPr>
        <p:spPr>
          <a:xfrm>
            <a:off x="859435" y="1841242"/>
            <a:ext cx="11579903" cy="5016758"/>
          </a:xfrm>
          <a:prstGeom prst="rect">
            <a:avLst/>
          </a:prstGeom>
          <a:noFill/>
        </p:spPr>
        <p:txBody>
          <a:bodyPr wrap="square">
            <a:spAutoFit/>
          </a:bodyPr>
          <a:lstStyle/>
          <a:p>
            <a:pPr marL="514350" indent="-514350">
              <a:buFont typeface="+mj-lt"/>
              <a:buAutoNum type="arabicPeriod" startAt="6"/>
            </a:pPr>
            <a:r>
              <a:rPr lang="en-US" sz="4000" dirty="0"/>
              <a:t>Multi-targeting to organize platform-specific code</a:t>
            </a:r>
          </a:p>
          <a:p>
            <a:pPr>
              <a:buFont typeface="+mj-lt"/>
              <a:buAutoNum type="arabicPeriod" startAt="6"/>
            </a:pPr>
            <a:r>
              <a:rPr lang="en-US" sz="4000" dirty="0"/>
              <a:t>  Support for the Model View Update (MVU) pattern</a:t>
            </a:r>
          </a:p>
          <a:p>
            <a:pPr>
              <a:buFont typeface="+mj-lt"/>
              <a:buAutoNum type="arabicPeriod" startAt="6"/>
            </a:pPr>
            <a:r>
              <a:rPr lang="en-US" sz="4000" dirty="0"/>
              <a:t>  Support for Blazor</a:t>
            </a:r>
          </a:p>
          <a:p>
            <a:pPr>
              <a:buFont typeface="+mj-lt"/>
              <a:buAutoNum type="arabicPeriod" startAt="6"/>
            </a:pPr>
            <a:r>
              <a:rPr lang="en-US" sz="4000" dirty="0"/>
              <a:t>  Unification of libraries</a:t>
            </a:r>
          </a:p>
          <a:p>
            <a:pPr>
              <a:buFont typeface="+mj-lt"/>
              <a:buAutoNum type="arabicPeriod" startAt="6"/>
            </a:pPr>
            <a:r>
              <a:rPr lang="en-US" sz="4000" b="1" dirty="0"/>
              <a:t> Complete support for hot reloads</a:t>
            </a:r>
          </a:p>
          <a:p>
            <a:endParaRPr lang="en-US" sz="4000" dirty="0"/>
          </a:p>
          <a:p>
            <a:pPr>
              <a:buFont typeface="+mj-lt"/>
              <a:buAutoNum type="arabicPeriod"/>
            </a:pPr>
            <a:endParaRPr lang="en-US" sz="4000" dirty="0"/>
          </a:p>
          <a:p>
            <a:pPr>
              <a:buFont typeface="+mj-lt"/>
              <a:buAutoNum type="arabicPeriod"/>
            </a:pPr>
            <a:endParaRPr lang="en-US" sz="4000" dirty="0"/>
          </a:p>
        </p:txBody>
      </p:sp>
      <p:sp>
        <p:nvSpPr>
          <p:cNvPr id="4" name="TextBox 3">
            <a:extLst>
              <a:ext uri="{FF2B5EF4-FFF2-40B4-BE49-F238E27FC236}">
                <a16:creationId xmlns:a16="http://schemas.microsoft.com/office/drawing/2014/main" id="{453BF480-A050-49C4-B127-197AA92E7589}"/>
              </a:ext>
            </a:extLst>
          </p:cNvPr>
          <p:cNvSpPr txBox="1"/>
          <p:nvPr/>
        </p:nvSpPr>
        <p:spPr>
          <a:xfrm>
            <a:off x="173635" y="4312983"/>
            <a:ext cx="685800" cy="646331"/>
          </a:xfrm>
          <a:prstGeom prst="rect">
            <a:avLst/>
          </a:prstGeom>
          <a:noFill/>
        </p:spPr>
        <p:txBody>
          <a:bodyPr wrap="square">
            <a:spAutoFit/>
          </a:bodyPr>
          <a:lstStyle/>
          <a:p>
            <a:r>
              <a:rPr lang="en-US" sz="3600" dirty="0"/>
              <a:t>👉</a:t>
            </a:r>
          </a:p>
        </p:txBody>
      </p:sp>
    </p:spTree>
    <p:extLst>
      <p:ext uri="{BB962C8B-B14F-4D97-AF65-F5344CB8AC3E}">
        <p14:creationId xmlns:p14="http://schemas.microsoft.com/office/powerpoint/2010/main" val="172019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Why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7" name="TextBox 6">
            <a:extLst>
              <a:ext uri="{FF2B5EF4-FFF2-40B4-BE49-F238E27FC236}">
                <a16:creationId xmlns:a16="http://schemas.microsoft.com/office/drawing/2014/main" id="{439115D6-0F7F-4652-8F07-7D8B50021E87}"/>
              </a:ext>
            </a:extLst>
          </p:cNvPr>
          <p:cNvSpPr txBox="1"/>
          <p:nvPr/>
        </p:nvSpPr>
        <p:spPr>
          <a:xfrm>
            <a:off x="405464" y="1301767"/>
            <a:ext cx="8568000" cy="754694"/>
          </a:xfrm>
          <a:prstGeom prst="rect">
            <a:avLst/>
          </a:prstGeom>
          <a:noFill/>
        </p:spPr>
        <p:txBody>
          <a:bodyPr wrap="square">
            <a:spAutoFit/>
          </a:bodyPr>
          <a:lstStyle/>
          <a:p>
            <a:pPr>
              <a:lnSpc>
                <a:spcPct val="150000"/>
              </a:lnSpc>
            </a:pPr>
            <a:r>
              <a:rPr lang="en-US" sz="3200" dirty="0"/>
              <a:t>Accessibility First</a:t>
            </a:r>
          </a:p>
        </p:txBody>
      </p:sp>
      <p:pic>
        <p:nvPicPr>
          <p:cNvPr id="3" name="Picture 2">
            <a:extLst>
              <a:ext uri="{FF2B5EF4-FFF2-40B4-BE49-F238E27FC236}">
                <a16:creationId xmlns:a16="http://schemas.microsoft.com/office/drawing/2014/main" id="{E240104B-EDCB-4252-B0C7-5A0D255D62F9}"/>
              </a:ext>
            </a:extLst>
          </p:cNvPr>
          <p:cNvPicPr>
            <a:picLocks noChangeAspect="1"/>
          </p:cNvPicPr>
          <p:nvPr/>
        </p:nvPicPr>
        <p:blipFill>
          <a:blip r:embed="rId4"/>
          <a:stretch>
            <a:fillRect/>
          </a:stretch>
        </p:blipFill>
        <p:spPr>
          <a:xfrm>
            <a:off x="457851" y="3497808"/>
            <a:ext cx="7458075" cy="1352550"/>
          </a:xfrm>
          <a:prstGeom prst="rect">
            <a:avLst/>
          </a:prstGeom>
        </p:spPr>
      </p:pic>
      <p:pic>
        <p:nvPicPr>
          <p:cNvPr id="5" name="Picture 4">
            <a:extLst>
              <a:ext uri="{FF2B5EF4-FFF2-40B4-BE49-F238E27FC236}">
                <a16:creationId xmlns:a16="http://schemas.microsoft.com/office/drawing/2014/main" id="{EE90FAEC-9F9A-4EF0-80A3-E5D4A59E414F}"/>
              </a:ext>
            </a:extLst>
          </p:cNvPr>
          <p:cNvPicPr>
            <a:picLocks noChangeAspect="1"/>
          </p:cNvPicPr>
          <p:nvPr/>
        </p:nvPicPr>
        <p:blipFill>
          <a:blip r:embed="rId5"/>
          <a:stretch>
            <a:fillRect/>
          </a:stretch>
        </p:blipFill>
        <p:spPr>
          <a:xfrm>
            <a:off x="553101" y="5556233"/>
            <a:ext cx="7362825" cy="1066800"/>
          </a:xfrm>
          <a:prstGeom prst="rect">
            <a:avLst/>
          </a:prstGeom>
        </p:spPr>
      </p:pic>
      <p:sp>
        <p:nvSpPr>
          <p:cNvPr id="9" name="TextBox 8">
            <a:extLst>
              <a:ext uri="{FF2B5EF4-FFF2-40B4-BE49-F238E27FC236}">
                <a16:creationId xmlns:a16="http://schemas.microsoft.com/office/drawing/2014/main" id="{FBDAA39E-6CEC-47C8-9A09-469F0AC32179}"/>
              </a:ext>
            </a:extLst>
          </p:cNvPr>
          <p:cNvSpPr txBox="1"/>
          <p:nvPr/>
        </p:nvSpPr>
        <p:spPr>
          <a:xfrm>
            <a:off x="405464" y="4801539"/>
            <a:ext cx="8568000" cy="754694"/>
          </a:xfrm>
          <a:prstGeom prst="rect">
            <a:avLst/>
          </a:prstGeom>
          <a:noFill/>
        </p:spPr>
        <p:txBody>
          <a:bodyPr wrap="square">
            <a:spAutoFit/>
          </a:bodyPr>
          <a:lstStyle/>
          <a:p>
            <a:pPr>
              <a:lnSpc>
                <a:spcPct val="150000"/>
              </a:lnSpc>
            </a:pPr>
            <a:r>
              <a:rPr lang="en-US" sz="3200" dirty="0"/>
              <a:t>APIs to access services</a:t>
            </a:r>
          </a:p>
        </p:txBody>
      </p:sp>
      <p:sp>
        <p:nvSpPr>
          <p:cNvPr id="11" name="TextBox 10">
            <a:extLst>
              <a:ext uri="{FF2B5EF4-FFF2-40B4-BE49-F238E27FC236}">
                <a16:creationId xmlns:a16="http://schemas.microsoft.com/office/drawing/2014/main" id="{744F6061-EB9A-4E5A-B55A-484ABD6A9D74}"/>
              </a:ext>
            </a:extLst>
          </p:cNvPr>
          <p:cNvSpPr txBox="1"/>
          <p:nvPr/>
        </p:nvSpPr>
        <p:spPr>
          <a:xfrm>
            <a:off x="405464" y="2714508"/>
            <a:ext cx="8568000" cy="750398"/>
          </a:xfrm>
          <a:prstGeom prst="rect">
            <a:avLst/>
          </a:prstGeom>
          <a:noFill/>
        </p:spPr>
        <p:txBody>
          <a:bodyPr wrap="square">
            <a:spAutoFit/>
          </a:bodyPr>
          <a:lstStyle/>
          <a:p>
            <a:pPr>
              <a:lnSpc>
                <a:spcPct val="150000"/>
              </a:lnSpc>
            </a:pPr>
            <a:r>
              <a:rPr lang="en-US" sz="3200" dirty="0">
                <a:ea typeface="Euclid Circular B" panose="020B0504000000000000" pitchFamily="34" charset="0"/>
              </a:rPr>
              <a:t>Easy to establish a new platform</a:t>
            </a:r>
          </a:p>
        </p:txBody>
      </p:sp>
      <p:pic>
        <p:nvPicPr>
          <p:cNvPr id="13" name="Picture 12">
            <a:extLst>
              <a:ext uri="{FF2B5EF4-FFF2-40B4-BE49-F238E27FC236}">
                <a16:creationId xmlns:a16="http://schemas.microsoft.com/office/drawing/2014/main" id="{EF532DB7-175D-4E8C-993D-0DBACE8158C3}"/>
              </a:ext>
            </a:extLst>
          </p:cNvPr>
          <p:cNvPicPr>
            <a:picLocks noChangeAspect="1"/>
          </p:cNvPicPr>
          <p:nvPr/>
        </p:nvPicPr>
        <p:blipFill>
          <a:blip r:embed="rId6"/>
          <a:stretch>
            <a:fillRect/>
          </a:stretch>
        </p:blipFill>
        <p:spPr>
          <a:xfrm>
            <a:off x="405464" y="2052956"/>
            <a:ext cx="6619875" cy="628650"/>
          </a:xfrm>
          <a:prstGeom prst="rect">
            <a:avLst/>
          </a:prstGeom>
        </p:spPr>
      </p:pic>
    </p:spTree>
    <p:extLst>
      <p:ext uri="{BB962C8B-B14F-4D97-AF65-F5344CB8AC3E}">
        <p14:creationId xmlns:p14="http://schemas.microsoft.com/office/powerpoint/2010/main" val="2241261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Why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7" name="TextBox 6">
            <a:extLst>
              <a:ext uri="{FF2B5EF4-FFF2-40B4-BE49-F238E27FC236}">
                <a16:creationId xmlns:a16="http://schemas.microsoft.com/office/drawing/2014/main" id="{439115D6-0F7F-4652-8F07-7D8B50021E87}"/>
              </a:ext>
            </a:extLst>
          </p:cNvPr>
          <p:cNvSpPr txBox="1"/>
          <p:nvPr/>
        </p:nvSpPr>
        <p:spPr>
          <a:xfrm>
            <a:off x="405463" y="1301767"/>
            <a:ext cx="10203363" cy="754694"/>
          </a:xfrm>
          <a:prstGeom prst="rect">
            <a:avLst/>
          </a:prstGeom>
          <a:noFill/>
        </p:spPr>
        <p:txBody>
          <a:bodyPr wrap="square">
            <a:spAutoFit/>
          </a:bodyPr>
          <a:lstStyle/>
          <a:p>
            <a:pPr>
              <a:lnSpc>
                <a:spcPct val="150000"/>
              </a:lnSpc>
            </a:pPr>
            <a:r>
              <a:rPr lang="en-US" sz="3200" dirty="0"/>
              <a:t>Global using statements and File scoped namespaces </a:t>
            </a:r>
          </a:p>
        </p:txBody>
      </p:sp>
      <p:pic>
        <p:nvPicPr>
          <p:cNvPr id="4" name="Picture 3">
            <a:extLst>
              <a:ext uri="{FF2B5EF4-FFF2-40B4-BE49-F238E27FC236}">
                <a16:creationId xmlns:a16="http://schemas.microsoft.com/office/drawing/2014/main" id="{13F13DC4-BA5C-40B7-91FC-92C48BED73AC}"/>
              </a:ext>
            </a:extLst>
          </p:cNvPr>
          <p:cNvPicPr>
            <a:picLocks noChangeAspect="1"/>
          </p:cNvPicPr>
          <p:nvPr/>
        </p:nvPicPr>
        <p:blipFill>
          <a:blip r:embed="rId4"/>
          <a:stretch>
            <a:fillRect/>
          </a:stretch>
        </p:blipFill>
        <p:spPr>
          <a:xfrm>
            <a:off x="495774" y="2251804"/>
            <a:ext cx="10113052" cy="4052712"/>
          </a:xfrm>
          <a:prstGeom prst="rect">
            <a:avLst/>
          </a:prstGeom>
        </p:spPr>
      </p:pic>
    </p:spTree>
    <p:extLst>
      <p:ext uri="{BB962C8B-B14F-4D97-AF65-F5344CB8AC3E}">
        <p14:creationId xmlns:p14="http://schemas.microsoft.com/office/powerpoint/2010/main" val="377032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Why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7" name="TextBox 6">
            <a:extLst>
              <a:ext uri="{FF2B5EF4-FFF2-40B4-BE49-F238E27FC236}">
                <a16:creationId xmlns:a16="http://schemas.microsoft.com/office/drawing/2014/main" id="{439115D6-0F7F-4652-8F07-7D8B50021E87}"/>
              </a:ext>
            </a:extLst>
          </p:cNvPr>
          <p:cNvSpPr txBox="1"/>
          <p:nvPr/>
        </p:nvSpPr>
        <p:spPr>
          <a:xfrm>
            <a:off x="450619" y="1188877"/>
            <a:ext cx="4166537" cy="1493358"/>
          </a:xfrm>
          <a:prstGeom prst="rect">
            <a:avLst/>
          </a:prstGeom>
          <a:noFill/>
        </p:spPr>
        <p:txBody>
          <a:bodyPr wrap="square">
            <a:spAutoFit/>
          </a:bodyPr>
          <a:lstStyle/>
          <a:p>
            <a:pPr>
              <a:lnSpc>
                <a:spcPct val="150000"/>
              </a:lnSpc>
            </a:pPr>
            <a:r>
              <a:rPr lang="en-US" sz="3200" dirty="0"/>
              <a:t>Single project for different platforms</a:t>
            </a:r>
          </a:p>
        </p:txBody>
      </p:sp>
      <p:graphicFrame>
        <p:nvGraphicFramePr>
          <p:cNvPr id="9" name="Object 8">
            <a:extLst>
              <a:ext uri="{FF2B5EF4-FFF2-40B4-BE49-F238E27FC236}">
                <a16:creationId xmlns:a16="http://schemas.microsoft.com/office/drawing/2014/main" id="{72E50458-625A-4456-8C58-F11915EB4240}"/>
              </a:ext>
            </a:extLst>
          </p:cNvPr>
          <p:cNvGraphicFramePr>
            <a:graphicFrameLocks noChangeAspect="1"/>
          </p:cNvGraphicFramePr>
          <p:nvPr>
            <p:extLst>
              <p:ext uri="{D42A27DB-BD31-4B8C-83A1-F6EECF244321}">
                <p14:modId xmlns:p14="http://schemas.microsoft.com/office/powerpoint/2010/main" val="3722806586"/>
              </p:ext>
            </p:extLst>
          </p:nvPr>
        </p:nvGraphicFramePr>
        <p:xfrm>
          <a:off x="6016977" y="1355196"/>
          <a:ext cx="5848464" cy="4627915"/>
        </p:xfrm>
        <a:graphic>
          <a:graphicData uri="http://schemas.openxmlformats.org/presentationml/2006/ole">
            <mc:AlternateContent xmlns:mc="http://schemas.openxmlformats.org/markup-compatibility/2006">
              <mc:Choice xmlns:v="urn:schemas-microsoft-com:vml" Requires="v">
                <p:oleObj spid="_x0000_s5269" name="Bitmap Image" r:id="rId5" imgW="4381560" imgH="3467160" progId="Paint.Picture">
                  <p:embed/>
                </p:oleObj>
              </mc:Choice>
              <mc:Fallback>
                <p:oleObj name="Bitmap Image" r:id="rId5" imgW="4381560" imgH="3467160" progId="Paint.Picture">
                  <p:embed/>
                  <p:pic>
                    <p:nvPicPr>
                      <p:cNvPr id="0" name=""/>
                      <p:cNvPicPr/>
                      <p:nvPr/>
                    </p:nvPicPr>
                    <p:blipFill>
                      <a:blip r:embed="rId6"/>
                      <a:stretch>
                        <a:fillRect/>
                      </a:stretch>
                    </p:blipFill>
                    <p:spPr>
                      <a:xfrm>
                        <a:off x="6016977" y="1355196"/>
                        <a:ext cx="5848464" cy="4627915"/>
                      </a:xfrm>
                      <a:prstGeom prst="rect">
                        <a:avLst/>
                      </a:prstGeom>
                    </p:spPr>
                  </p:pic>
                </p:oleObj>
              </mc:Fallback>
            </mc:AlternateContent>
          </a:graphicData>
        </a:graphic>
      </p:graphicFrame>
    </p:spTree>
    <p:extLst>
      <p:ext uri="{BB962C8B-B14F-4D97-AF65-F5344CB8AC3E}">
        <p14:creationId xmlns:p14="http://schemas.microsoft.com/office/powerpoint/2010/main" val="4289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Why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7" name="TextBox 6">
            <a:extLst>
              <a:ext uri="{FF2B5EF4-FFF2-40B4-BE49-F238E27FC236}">
                <a16:creationId xmlns:a16="http://schemas.microsoft.com/office/drawing/2014/main" id="{439115D6-0F7F-4652-8F07-7D8B50021E87}"/>
              </a:ext>
            </a:extLst>
          </p:cNvPr>
          <p:cNvSpPr txBox="1"/>
          <p:nvPr/>
        </p:nvSpPr>
        <p:spPr>
          <a:xfrm>
            <a:off x="469231" y="1422720"/>
            <a:ext cx="10836133" cy="671851"/>
          </a:xfrm>
          <a:prstGeom prst="rect">
            <a:avLst/>
          </a:prstGeom>
          <a:noFill/>
        </p:spPr>
        <p:txBody>
          <a:bodyPr wrap="square">
            <a:spAutoFit/>
          </a:bodyPr>
          <a:lstStyle/>
          <a:p>
            <a:pPr>
              <a:lnSpc>
                <a:spcPct val="150000"/>
              </a:lnSpc>
            </a:pPr>
            <a:r>
              <a:rPr lang="en-US" sz="2800" dirty="0"/>
              <a:t>Use Blazor for Desktop and Mobile</a:t>
            </a:r>
          </a:p>
        </p:txBody>
      </p:sp>
      <p:graphicFrame>
        <p:nvGraphicFramePr>
          <p:cNvPr id="2" name="Object 1">
            <a:extLst>
              <a:ext uri="{FF2B5EF4-FFF2-40B4-BE49-F238E27FC236}">
                <a16:creationId xmlns:a16="http://schemas.microsoft.com/office/drawing/2014/main" id="{0B226813-4CEF-43C1-99F5-89BC6595CAF8}"/>
              </a:ext>
            </a:extLst>
          </p:cNvPr>
          <p:cNvGraphicFramePr>
            <a:graphicFrameLocks noChangeAspect="1"/>
          </p:cNvGraphicFramePr>
          <p:nvPr>
            <p:extLst>
              <p:ext uri="{D42A27DB-BD31-4B8C-83A1-F6EECF244321}">
                <p14:modId xmlns:p14="http://schemas.microsoft.com/office/powerpoint/2010/main" val="796044724"/>
              </p:ext>
            </p:extLst>
          </p:nvPr>
        </p:nvGraphicFramePr>
        <p:xfrm>
          <a:off x="5887298" y="1422720"/>
          <a:ext cx="6134167" cy="4797778"/>
        </p:xfrm>
        <a:graphic>
          <a:graphicData uri="http://schemas.openxmlformats.org/presentationml/2006/ole">
            <mc:AlternateContent xmlns:mc="http://schemas.openxmlformats.org/markup-compatibility/2006">
              <mc:Choice xmlns:v="urn:schemas-microsoft-com:vml" Requires="v">
                <p:oleObj spid="_x0000_s3224" name="Bitmap Image" r:id="rId5" imgW="12296880" imgH="9610560" progId="Paint.Picture">
                  <p:embed/>
                </p:oleObj>
              </mc:Choice>
              <mc:Fallback>
                <p:oleObj name="Bitmap Image" r:id="rId5" imgW="12296880" imgH="9610560" progId="Paint.Picture">
                  <p:embed/>
                  <p:pic>
                    <p:nvPicPr>
                      <p:cNvPr id="0" name=""/>
                      <p:cNvPicPr/>
                      <p:nvPr/>
                    </p:nvPicPr>
                    <p:blipFill>
                      <a:blip r:embed="rId6"/>
                      <a:stretch>
                        <a:fillRect/>
                      </a:stretch>
                    </p:blipFill>
                    <p:spPr>
                      <a:xfrm>
                        <a:off x="5887298" y="1422720"/>
                        <a:ext cx="6134167" cy="479777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A59A3283-45C9-473E-849E-A7E0FB8783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067" y="2599782"/>
            <a:ext cx="5210902" cy="3353268"/>
          </a:xfrm>
          <a:prstGeom prst="rect">
            <a:avLst/>
          </a:prstGeom>
        </p:spPr>
      </p:pic>
    </p:spTree>
    <p:extLst>
      <p:ext uri="{BB962C8B-B14F-4D97-AF65-F5344CB8AC3E}">
        <p14:creationId xmlns:p14="http://schemas.microsoft.com/office/powerpoint/2010/main" val="1053901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Why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7" name="TextBox 6">
            <a:extLst>
              <a:ext uri="{FF2B5EF4-FFF2-40B4-BE49-F238E27FC236}">
                <a16:creationId xmlns:a16="http://schemas.microsoft.com/office/drawing/2014/main" id="{439115D6-0F7F-4652-8F07-7D8B50021E87}"/>
              </a:ext>
            </a:extLst>
          </p:cNvPr>
          <p:cNvSpPr txBox="1"/>
          <p:nvPr/>
        </p:nvSpPr>
        <p:spPr>
          <a:xfrm>
            <a:off x="543068" y="1431135"/>
            <a:ext cx="3577730" cy="523220"/>
          </a:xfrm>
          <a:prstGeom prst="rect">
            <a:avLst/>
          </a:prstGeom>
          <a:noFill/>
        </p:spPr>
        <p:txBody>
          <a:bodyPr wrap="square">
            <a:spAutoFit/>
          </a:bodyPr>
          <a:lstStyle/>
          <a:p>
            <a:r>
              <a:rPr lang="en-US" sz="2800" dirty="0"/>
              <a:t>Optimized for Speed</a:t>
            </a:r>
          </a:p>
        </p:txBody>
      </p:sp>
      <p:graphicFrame>
        <p:nvGraphicFramePr>
          <p:cNvPr id="10" name="Object 9">
            <a:extLst>
              <a:ext uri="{FF2B5EF4-FFF2-40B4-BE49-F238E27FC236}">
                <a16:creationId xmlns:a16="http://schemas.microsoft.com/office/drawing/2014/main" id="{E242F3AA-C22C-4717-8EF7-683FCEFEBA79}"/>
              </a:ext>
            </a:extLst>
          </p:cNvPr>
          <p:cNvGraphicFramePr>
            <a:graphicFrameLocks noChangeAspect="1"/>
          </p:cNvGraphicFramePr>
          <p:nvPr>
            <p:extLst>
              <p:ext uri="{D42A27DB-BD31-4B8C-83A1-F6EECF244321}">
                <p14:modId xmlns:p14="http://schemas.microsoft.com/office/powerpoint/2010/main" val="3874569989"/>
              </p:ext>
            </p:extLst>
          </p:nvPr>
        </p:nvGraphicFramePr>
        <p:xfrm>
          <a:off x="6214959" y="1280569"/>
          <a:ext cx="5200951" cy="5026942"/>
        </p:xfrm>
        <a:graphic>
          <a:graphicData uri="http://schemas.openxmlformats.org/presentationml/2006/ole">
            <mc:AlternateContent xmlns:mc="http://schemas.openxmlformats.org/markup-compatibility/2006">
              <mc:Choice xmlns:v="urn:schemas-microsoft-com:vml" Requires="v">
                <p:oleObj spid="_x0000_s6296" name="Bitmap Image" r:id="rId5" imgW="5124600" imgH="4952880" progId="Paint.Picture">
                  <p:embed/>
                </p:oleObj>
              </mc:Choice>
              <mc:Fallback>
                <p:oleObj name="Bitmap Image" r:id="rId5" imgW="5124600" imgH="4952880" progId="Paint.Picture">
                  <p:embed/>
                  <p:pic>
                    <p:nvPicPr>
                      <p:cNvPr id="0" name=""/>
                      <p:cNvPicPr/>
                      <p:nvPr/>
                    </p:nvPicPr>
                    <p:blipFill>
                      <a:blip r:embed="rId6"/>
                      <a:stretch>
                        <a:fillRect/>
                      </a:stretch>
                    </p:blipFill>
                    <p:spPr>
                      <a:xfrm>
                        <a:off x="6214959" y="1280569"/>
                        <a:ext cx="5200951" cy="5026942"/>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6E20AA7E-EBA0-4A42-BF4B-0E2C215B2115}"/>
              </a:ext>
            </a:extLst>
          </p:cNvPr>
          <p:cNvSpPr txBox="1"/>
          <p:nvPr/>
        </p:nvSpPr>
        <p:spPr>
          <a:xfrm>
            <a:off x="543068" y="2628141"/>
            <a:ext cx="6096000" cy="1569660"/>
          </a:xfrm>
          <a:prstGeom prst="rect">
            <a:avLst/>
          </a:prstGeom>
          <a:noFill/>
        </p:spPr>
        <p:txBody>
          <a:bodyPr wrap="square">
            <a:spAutoFit/>
          </a:bodyPr>
          <a:lstStyle/>
          <a:p>
            <a:r>
              <a:rPr lang="en-US" sz="2400" dirty="0">
                <a:hlinkClick r:id="rId7"/>
              </a:rPr>
              <a:t>.NET Podcast sample application</a:t>
            </a:r>
            <a:r>
              <a:rPr lang="en-US" sz="2400" dirty="0"/>
              <a:t> </a:t>
            </a:r>
          </a:p>
          <a:p>
            <a:pPr marL="342900" indent="-342900">
              <a:buFont typeface="Arial" panose="020B0604020202020204" pitchFamily="34" charset="0"/>
              <a:buChar char="•"/>
            </a:pPr>
            <a:r>
              <a:rPr lang="en-US" sz="2400" dirty="0"/>
              <a:t>First startup duration: </a:t>
            </a:r>
            <a:r>
              <a:rPr lang="en-US" sz="2400" b="1" dirty="0"/>
              <a:t>1299ms</a:t>
            </a:r>
          </a:p>
          <a:p>
            <a:pPr marL="342900" indent="-342900">
              <a:buFont typeface="Arial" panose="020B0604020202020204" pitchFamily="34" charset="0"/>
              <a:buChar char="•"/>
            </a:pPr>
            <a:r>
              <a:rPr lang="en-US" sz="2400" dirty="0"/>
              <a:t>Latest GA version, it’s: </a:t>
            </a:r>
            <a:r>
              <a:rPr lang="en-US" sz="2400" b="1" dirty="0"/>
              <a:t>814.2ms</a:t>
            </a:r>
          </a:p>
          <a:p>
            <a:pPr marL="342900" indent="-342900">
              <a:buFont typeface="Arial" panose="020B0604020202020204" pitchFamily="34" charset="0"/>
              <a:buChar char="•"/>
            </a:pPr>
            <a:r>
              <a:rPr lang="en-US" sz="2400" dirty="0"/>
              <a:t>37.3% improvement since Preview 13.</a:t>
            </a:r>
          </a:p>
        </p:txBody>
      </p:sp>
    </p:spTree>
    <p:extLst>
      <p:ext uri="{BB962C8B-B14F-4D97-AF65-F5344CB8AC3E}">
        <p14:creationId xmlns:p14="http://schemas.microsoft.com/office/powerpoint/2010/main" val="174154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What’s </a:t>
            </a:r>
            <a:r>
              <a:rPr lang="en-US" dirty="0">
                <a:solidFill>
                  <a:srgbClr val="44013C"/>
                </a:solidFill>
                <a:latin typeface="Segoe UI Semibold" panose="020B0702040204020203" pitchFamily="34" charset="0"/>
                <a:cs typeface="Segoe UI Semibold" panose="020B0702040204020203" pitchFamily="34" charset="0"/>
              </a:rPr>
              <a:t>.NET MAUI?</a:t>
            </a:r>
          </a:p>
        </p:txBody>
      </p:sp>
      <p:sp>
        <p:nvSpPr>
          <p:cNvPr id="7" name="TextBox 6">
            <a:extLst>
              <a:ext uri="{FF2B5EF4-FFF2-40B4-BE49-F238E27FC236}">
                <a16:creationId xmlns:a16="http://schemas.microsoft.com/office/drawing/2014/main" id="{07E618A3-E1C9-4CE7-BA03-D98CDA36BFA8}"/>
              </a:ext>
            </a:extLst>
          </p:cNvPr>
          <p:cNvSpPr txBox="1"/>
          <p:nvPr/>
        </p:nvSpPr>
        <p:spPr>
          <a:xfrm>
            <a:off x="1213103" y="2315140"/>
            <a:ext cx="9765792" cy="2862322"/>
          </a:xfrm>
          <a:prstGeom prst="rect">
            <a:avLst/>
          </a:prstGeom>
          <a:noFill/>
        </p:spPr>
        <p:txBody>
          <a:bodyPr wrap="square">
            <a:spAutoFit/>
          </a:bodyPr>
          <a:lstStyle/>
          <a:p>
            <a:r>
              <a:rPr lang="en-US" sz="3600" dirty="0"/>
              <a:t>.NET Multi-platform App UI </a:t>
            </a:r>
            <a:r>
              <a:rPr lang="en-US" sz="3600" b="1" dirty="0"/>
              <a:t>(.NET MAUI</a:t>
            </a:r>
            <a:r>
              <a:rPr lang="en-US" sz="3600" dirty="0"/>
              <a:t>) is a framework for building modern, multi-platform, natively compiled iOS, Android, macOS, and Windows apps using C# and XAML in a single codebase.</a:t>
            </a:r>
          </a:p>
        </p:txBody>
      </p:sp>
    </p:spTree>
    <p:extLst>
      <p:ext uri="{BB962C8B-B14F-4D97-AF65-F5344CB8AC3E}">
        <p14:creationId xmlns:p14="http://schemas.microsoft.com/office/powerpoint/2010/main" val="1198536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Current Status of the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7" name="TextBox 6">
            <a:extLst>
              <a:ext uri="{FF2B5EF4-FFF2-40B4-BE49-F238E27FC236}">
                <a16:creationId xmlns:a16="http://schemas.microsoft.com/office/drawing/2014/main" id="{439115D6-0F7F-4652-8F07-7D8B50021E87}"/>
              </a:ext>
            </a:extLst>
          </p:cNvPr>
          <p:cNvSpPr txBox="1"/>
          <p:nvPr/>
        </p:nvSpPr>
        <p:spPr>
          <a:xfrm>
            <a:off x="869488" y="1602018"/>
            <a:ext cx="10076017" cy="1139864"/>
          </a:xfrm>
          <a:prstGeom prst="rect">
            <a:avLst/>
          </a:prstGeom>
          <a:noFill/>
        </p:spPr>
        <p:txBody>
          <a:bodyPr wrap="square">
            <a:spAutoFit/>
          </a:bodyPr>
          <a:lstStyle/>
          <a:p>
            <a:pPr>
              <a:lnSpc>
                <a:spcPct val="150000"/>
              </a:lnSpc>
            </a:pPr>
            <a:r>
              <a:rPr lang="en-US" sz="2400" dirty="0">
                <a:latin typeface="Euclid Circular B" panose="020B0504000000000000" pitchFamily="34" charset="0"/>
                <a:ea typeface="Euclid Circular B" panose="020B0504000000000000" pitchFamily="34" charset="0"/>
              </a:rPr>
              <a:t>It’s currently GA (General Availability)</a:t>
            </a:r>
          </a:p>
          <a:p>
            <a:pPr>
              <a:lnSpc>
                <a:spcPct val="150000"/>
              </a:lnSpc>
            </a:pPr>
            <a:endParaRPr lang="en-US" sz="2400" dirty="0">
              <a:latin typeface="Euclid Circular B" panose="020B0504000000000000" pitchFamily="34" charset="0"/>
              <a:ea typeface="Euclid Circular B" panose="020B0504000000000000" pitchFamily="34" charset="0"/>
            </a:endParaRPr>
          </a:p>
        </p:txBody>
      </p:sp>
      <p:pic>
        <p:nvPicPr>
          <p:cNvPr id="3" name="Picture 2">
            <a:extLst>
              <a:ext uri="{FF2B5EF4-FFF2-40B4-BE49-F238E27FC236}">
                <a16:creationId xmlns:a16="http://schemas.microsoft.com/office/drawing/2014/main" id="{65B4971B-0CE5-41B2-951B-E476A26C514A}"/>
              </a:ext>
            </a:extLst>
          </p:cNvPr>
          <p:cNvPicPr>
            <a:picLocks noChangeAspect="1"/>
          </p:cNvPicPr>
          <p:nvPr/>
        </p:nvPicPr>
        <p:blipFill>
          <a:blip r:embed="rId4"/>
          <a:stretch>
            <a:fillRect/>
          </a:stretch>
        </p:blipFill>
        <p:spPr>
          <a:xfrm>
            <a:off x="869488" y="2409490"/>
            <a:ext cx="10119205" cy="2846492"/>
          </a:xfrm>
          <a:prstGeom prst="rect">
            <a:avLst/>
          </a:prstGeom>
        </p:spPr>
      </p:pic>
    </p:spTree>
    <p:extLst>
      <p:ext uri="{BB962C8B-B14F-4D97-AF65-F5344CB8AC3E}">
        <p14:creationId xmlns:p14="http://schemas.microsoft.com/office/powerpoint/2010/main" val="247018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Migrating from a </a:t>
            </a:r>
            <a:r>
              <a:rPr lang="en-US" dirty="0">
                <a:solidFill>
                  <a:srgbClr val="44013C"/>
                </a:solidFill>
                <a:latin typeface="Segoe UI Semibold" panose="020B0702040204020203" pitchFamily="34" charset="0"/>
                <a:cs typeface="Segoe UI Semibold" panose="020B0702040204020203" pitchFamily="34" charset="0"/>
              </a:rPr>
              <a:t>Xamarin App</a:t>
            </a:r>
          </a:p>
        </p:txBody>
      </p:sp>
      <p:sp>
        <p:nvSpPr>
          <p:cNvPr id="7" name="TextBox 6">
            <a:extLst>
              <a:ext uri="{FF2B5EF4-FFF2-40B4-BE49-F238E27FC236}">
                <a16:creationId xmlns:a16="http://schemas.microsoft.com/office/drawing/2014/main" id="{439115D6-0F7F-4652-8F07-7D8B50021E87}"/>
              </a:ext>
            </a:extLst>
          </p:cNvPr>
          <p:cNvSpPr txBox="1"/>
          <p:nvPr/>
        </p:nvSpPr>
        <p:spPr>
          <a:xfrm>
            <a:off x="876300" y="1843405"/>
            <a:ext cx="11049000" cy="3212611"/>
          </a:xfrm>
          <a:prstGeom prst="rect">
            <a:avLst/>
          </a:prstGeom>
          <a:noFill/>
        </p:spPr>
        <p:txBody>
          <a:bodyPr wrap="square">
            <a:spAutoFit/>
          </a:bodyPr>
          <a:lstStyle/>
          <a:p>
            <a:pPr marL="342900" indent="-342900">
              <a:buFont typeface="Arial" panose="020B0604020202020204" pitchFamily="34" charset="0"/>
              <a:buChar char="•"/>
            </a:pPr>
            <a:r>
              <a:rPr lang="en-US" sz="3200" dirty="0"/>
              <a:t>Convert the projects from .NET Framework to .NET SDK style.</a:t>
            </a:r>
          </a:p>
          <a:p>
            <a:pPr marL="342900" indent="-342900">
              <a:buFont typeface="Arial" panose="020B0604020202020204" pitchFamily="34" charset="0"/>
              <a:buChar char="•"/>
            </a:pPr>
            <a:r>
              <a:rPr lang="en-US" sz="3200" dirty="0"/>
              <a:t>Update namespaces.</a:t>
            </a:r>
          </a:p>
          <a:p>
            <a:pPr marL="342900" indent="-342900">
              <a:buFont typeface="Arial" panose="020B0604020202020204" pitchFamily="34" charset="0"/>
              <a:buChar char="•"/>
            </a:pPr>
            <a:r>
              <a:rPr lang="en-US" sz="3200" dirty="0"/>
              <a:t>Update any incompatible NuGet packages.</a:t>
            </a:r>
          </a:p>
          <a:p>
            <a:pPr marL="342900" indent="-342900">
              <a:buFont typeface="Arial" panose="020B0604020202020204" pitchFamily="34" charset="0"/>
              <a:buChar char="•"/>
            </a:pPr>
            <a:r>
              <a:rPr lang="en-US" sz="3200" dirty="0"/>
              <a:t>Address any breaking API changes.</a:t>
            </a:r>
          </a:p>
          <a:p>
            <a:pPr marL="342900" indent="-342900">
              <a:buFont typeface="Arial" panose="020B0604020202020204" pitchFamily="34" charset="0"/>
              <a:buChar char="•"/>
            </a:pPr>
            <a:r>
              <a:rPr lang="en-US" sz="3200" dirty="0"/>
              <a:t>Run the converted app and verify that it functions correctly.</a:t>
            </a:r>
          </a:p>
          <a:p>
            <a:pPr>
              <a:lnSpc>
                <a:spcPct val="150000"/>
              </a:lnSpc>
            </a:pPr>
            <a:endParaRPr lang="en-US" sz="3200" dirty="0">
              <a:latin typeface="Euclid Circular B" panose="020B0504000000000000" pitchFamily="34" charset="0"/>
              <a:ea typeface="Euclid Circular B" panose="020B0504000000000000" pitchFamily="34" charset="0"/>
            </a:endParaRPr>
          </a:p>
        </p:txBody>
      </p:sp>
      <p:sp>
        <p:nvSpPr>
          <p:cNvPr id="8" name="TextBox 7">
            <a:extLst>
              <a:ext uri="{FF2B5EF4-FFF2-40B4-BE49-F238E27FC236}">
                <a16:creationId xmlns:a16="http://schemas.microsoft.com/office/drawing/2014/main" id="{C51358F7-3A4C-4F35-9D2A-1C3D1CC955D3}"/>
              </a:ext>
            </a:extLst>
          </p:cNvPr>
          <p:cNvSpPr txBox="1"/>
          <p:nvPr/>
        </p:nvSpPr>
        <p:spPr>
          <a:xfrm>
            <a:off x="1181100" y="4351166"/>
            <a:ext cx="8134350" cy="369332"/>
          </a:xfrm>
          <a:prstGeom prst="rect">
            <a:avLst/>
          </a:prstGeom>
          <a:noFill/>
        </p:spPr>
        <p:txBody>
          <a:bodyPr wrap="square">
            <a:spAutoFit/>
          </a:bodyPr>
          <a:lstStyle/>
          <a:p>
            <a:r>
              <a:rPr lang="en-US" b="1" dirty="0">
                <a:hlinkClick r:id="rId4"/>
              </a:rPr>
              <a:t>https://docs.microsoft.com/en-us/dotnet/maui/get-started/migrate</a:t>
            </a:r>
            <a:r>
              <a:rPr lang="en-US" b="1" dirty="0"/>
              <a:t> </a:t>
            </a:r>
          </a:p>
        </p:txBody>
      </p:sp>
      <p:sp>
        <p:nvSpPr>
          <p:cNvPr id="9" name="TextBox 8">
            <a:extLst>
              <a:ext uri="{FF2B5EF4-FFF2-40B4-BE49-F238E27FC236}">
                <a16:creationId xmlns:a16="http://schemas.microsoft.com/office/drawing/2014/main" id="{F6606F53-4A79-42F0-84C5-A3C8F9DB70FD}"/>
              </a:ext>
            </a:extLst>
          </p:cNvPr>
          <p:cNvSpPr txBox="1"/>
          <p:nvPr/>
        </p:nvSpPr>
        <p:spPr>
          <a:xfrm>
            <a:off x="1181100" y="5838727"/>
            <a:ext cx="8134350" cy="369332"/>
          </a:xfrm>
          <a:prstGeom prst="rect">
            <a:avLst/>
          </a:prstGeom>
          <a:noFill/>
        </p:spPr>
        <p:txBody>
          <a:bodyPr wrap="square">
            <a:spAutoFit/>
          </a:bodyPr>
          <a:lstStyle/>
          <a:p>
            <a:r>
              <a:rPr lang="en-US" b="1" dirty="0">
                <a:hlinkClick r:id="rId5"/>
              </a:rPr>
              <a:t>https://dotnet.microsoft.com/en-us/platform/upgrade-assistant</a:t>
            </a:r>
            <a:r>
              <a:rPr lang="en-US" b="1" dirty="0"/>
              <a:t> </a:t>
            </a:r>
          </a:p>
        </p:txBody>
      </p:sp>
      <p:sp>
        <p:nvSpPr>
          <p:cNvPr id="11" name="TextBox 10">
            <a:extLst>
              <a:ext uri="{FF2B5EF4-FFF2-40B4-BE49-F238E27FC236}">
                <a16:creationId xmlns:a16="http://schemas.microsoft.com/office/drawing/2014/main" id="{5417D877-BD84-49AD-B3D4-96778139A942}"/>
              </a:ext>
            </a:extLst>
          </p:cNvPr>
          <p:cNvSpPr txBox="1"/>
          <p:nvPr/>
        </p:nvSpPr>
        <p:spPr>
          <a:xfrm>
            <a:off x="1181100" y="5423665"/>
            <a:ext cx="7581900" cy="369332"/>
          </a:xfrm>
          <a:prstGeom prst="rect">
            <a:avLst/>
          </a:prstGeom>
          <a:solidFill>
            <a:schemeClr val="accent1">
              <a:lumMod val="20000"/>
              <a:lumOff val="80000"/>
            </a:schemeClr>
          </a:solidFill>
        </p:spPr>
        <p:txBody>
          <a:bodyPr wrap="square">
            <a:spAutoFit/>
          </a:bodyPr>
          <a:lstStyle/>
          <a:p>
            <a:r>
              <a:rPr lang="en-US" b="1" dirty="0">
                <a:latin typeface="Courier New" panose="02070309020205020404" pitchFamily="49" charset="0"/>
                <a:cs typeface="Courier New" panose="02070309020205020404" pitchFamily="49" charset="0"/>
              </a:rPr>
              <a:t>dotnet tool install --global upgrade-assistant</a:t>
            </a:r>
          </a:p>
        </p:txBody>
      </p:sp>
    </p:spTree>
    <p:extLst>
      <p:ext uri="{BB962C8B-B14F-4D97-AF65-F5344CB8AC3E}">
        <p14:creationId xmlns:p14="http://schemas.microsoft.com/office/powerpoint/2010/main" val="67498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Get Started </a:t>
            </a:r>
            <a:r>
              <a:rPr lang="en-US" dirty="0">
                <a:solidFill>
                  <a:srgbClr val="44013C"/>
                </a:solidFill>
                <a:latin typeface="Segoe UI Semibold" panose="020B0702040204020203" pitchFamily="34" charset="0"/>
                <a:cs typeface="Segoe UI Semibold" panose="020B0702040204020203" pitchFamily="34" charset="0"/>
              </a:rPr>
              <a:t>MAUI</a:t>
            </a:r>
          </a:p>
        </p:txBody>
      </p:sp>
      <p:pic>
        <p:nvPicPr>
          <p:cNvPr id="4" name="Picture 3">
            <a:extLst>
              <a:ext uri="{FF2B5EF4-FFF2-40B4-BE49-F238E27FC236}">
                <a16:creationId xmlns:a16="http://schemas.microsoft.com/office/drawing/2014/main" id="{41773300-0DD9-4C63-A99C-02B262777B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798" y="1106424"/>
            <a:ext cx="9610158" cy="5535979"/>
          </a:xfrm>
          <a:prstGeom prst="rect">
            <a:avLst/>
          </a:prstGeom>
          <a:effectLst>
            <a:outerShdw blurRad="50800" sx="1000" sy="1000" algn="ctr" rotWithShape="0">
              <a:srgbClr val="FF0000"/>
            </a:outerShdw>
          </a:effectLst>
        </p:spPr>
      </p:pic>
      <p:sp>
        <p:nvSpPr>
          <p:cNvPr id="8" name="TextBox 7">
            <a:extLst>
              <a:ext uri="{FF2B5EF4-FFF2-40B4-BE49-F238E27FC236}">
                <a16:creationId xmlns:a16="http://schemas.microsoft.com/office/drawing/2014/main" id="{43B3971F-A385-44DD-A2C0-EACBFC483BB0}"/>
              </a:ext>
            </a:extLst>
          </p:cNvPr>
          <p:cNvSpPr txBox="1"/>
          <p:nvPr/>
        </p:nvSpPr>
        <p:spPr>
          <a:xfrm>
            <a:off x="1253067" y="5274522"/>
            <a:ext cx="8737600" cy="954107"/>
          </a:xfrm>
          <a:prstGeom prst="rect">
            <a:avLst/>
          </a:prstGeom>
          <a:solidFill>
            <a:schemeClr val="accent1">
              <a:lumMod val="20000"/>
              <a:lumOff val="80000"/>
            </a:schemeClr>
          </a:solidFill>
        </p:spPr>
        <p:txBody>
          <a:bodyPr wrap="square">
            <a:spAutoFit/>
          </a:bodyPr>
          <a:lstStyle/>
          <a:p>
            <a:pPr algn="ctr"/>
            <a:r>
              <a:rPr lang="en-US" sz="2800" b="1" dirty="0"/>
              <a:t>Visual Studio 2022 Preview to version 17.3 Preview 1.1</a:t>
            </a:r>
          </a:p>
          <a:p>
            <a:pPr algn="ctr"/>
            <a:endParaRPr lang="en-US" sz="2800" b="1" dirty="0"/>
          </a:p>
        </p:txBody>
      </p:sp>
      <p:sp>
        <p:nvSpPr>
          <p:cNvPr id="10" name="Rectangle 9">
            <a:extLst>
              <a:ext uri="{FF2B5EF4-FFF2-40B4-BE49-F238E27FC236}">
                <a16:creationId xmlns:a16="http://schemas.microsoft.com/office/drawing/2014/main" id="{1DB02BFA-C07C-41EB-A0A2-F7684E6476C1}"/>
              </a:ext>
            </a:extLst>
          </p:cNvPr>
          <p:cNvSpPr/>
          <p:nvPr/>
        </p:nvSpPr>
        <p:spPr>
          <a:xfrm>
            <a:off x="1399821" y="4030133"/>
            <a:ext cx="2923823" cy="699911"/>
          </a:xfrm>
          <a:prstGeom prst="rect">
            <a:avLst/>
          </a:prstGeom>
          <a:noFill/>
          <a:ln w="38100"/>
          <a:effectLst>
            <a:outerShdw blurRad="50800" dist="38100" dir="2700000" algn="tl" rotWithShape="0">
              <a:srgbClr val="FF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peech Bubble: Rectangle 1">
            <a:extLst>
              <a:ext uri="{FF2B5EF4-FFF2-40B4-BE49-F238E27FC236}">
                <a16:creationId xmlns:a16="http://schemas.microsoft.com/office/drawing/2014/main" id="{CBBB912B-BEB2-4C3C-A21E-609714FA26CA}"/>
              </a:ext>
            </a:extLst>
          </p:cNvPr>
          <p:cNvSpPr/>
          <p:nvPr/>
        </p:nvSpPr>
        <p:spPr>
          <a:xfrm>
            <a:off x="1746075" y="2199748"/>
            <a:ext cx="4349925" cy="160775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.NET Multi-platform App UI development</a:t>
            </a:r>
            <a:endParaRPr lang="en-US" sz="3600" dirty="0"/>
          </a:p>
        </p:txBody>
      </p:sp>
    </p:spTree>
    <p:extLst>
      <p:ext uri="{BB962C8B-B14F-4D97-AF65-F5344CB8AC3E}">
        <p14:creationId xmlns:p14="http://schemas.microsoft.com/office/powerpoint/2010/main" val="327922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Learn .NET </a:t>
            </a:r>
            <a:r>
              <a:rPr lang="en-US" dirty="0">
                <a:solidFill>
                  <a:srgbClr val="44013C"/>
                </a:solidFill>
                <a:latin typeface="Segoe UI Semibold" panose="020B0702040204020203" pitchFamily="34" charset="0"/>
                <a:cs typeface="Segoe UI Semibold" panose="020B0702040204020203" pitchFamily="34" charset="0"/>
              </a:rPr>
              <a:t>MAUI</a:t>
            </a:r>
            <a:r>
              <a:rPr lang="en-US" dirty="0">
                <a:solidFill>
                  <a:srgbClr val="44013C"/>
                </a:solidFill>
                <a:latin typeface="Segoe UI Light" panose="020B0502040204020203" pitchFamily="34" charset="0"/>
                <a:cs typeface="Segoe UI Light" panose="020B0502040204020203" pitchFamily="34" charset="0"/>
              </a:rPr>
              <a:t> for Beginners</a:t>
            </a:r>
            <a:endParaRPr lang="en-US" dirty="0">
              <a:solidFill>
                <a:srgbClr val="44013C"/>
              </a:solidFill>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F3126D56-B414-4591-AA18-22635BA804D4}"/>
              </a:ext>
            </a:extLst>
          </p:cNvPr>
          <p:cNvPicPr>
            <a:picLocks noChangeAspect="1"/>
          </p:cNvPicPr>
          <p:nvPr/>
        </p:nvPicPr>
        <p:blipFill>
          <a:blip r:embed="rId4"/>
          <a:stretch>
            <a:fillRect/>
          </a:stretch>
        </p:blipFill>
        <p:spPr>
          <a:xfrm>
            <a:off x="1074759" y="1941897"/>
            <a:ext cx="7840641" cy="4664237"/>
          </a:xfrm>
          <a:prstGeom prst="rect">
            <a:avLst/>
          </a:prstGeom>
        </p:spPr>
      </p:pic>
      <p:sp>
        <p:nvSpPr>
          <p:cNvPr id="9" name="TextBox 8">
            <a:extLst>
              <a:ext uri="{FF2B5EF4-FFF2-40B4-BE49-F238E27FC236}">
                <a16:creationId xmlns:a16="http://schemas.microsoft.com/office/drawing/2014/main" id="{2BC2F712-806A-4A5F-982D-2D6124309C66}"/>
              </a:ext>
            </a:extLst>
          </p:cNvPr>
          <p:cNvSpPr txBox="1"/>
          <p:nvPr/>
        </p:nvSpPr>
        <p:spPr>
          <a:xfrm>
            <a:off x="1074759" y="1418677"/>
            <a:ext cx="8169254" cy="523220"/>
          </a:xfrm>
          <a:prstGeom prst="rect">
            <a:avLst/>
          </a:prstGeom>
          <a:noFill/>
        </p:spPr>
        <p:txBody>
          <a:bodyPr wrap="square">
            <a:spAutoFit/>
          </a:bodyPr>
          <a:lstStyle/>
          <a:p>
            <a:r>
              <a:rPr lang="en-US" sz="2800" dirty="0"/>
              <a:t>https://www.youtube.com/watch?v=DuNLR_NJv8U</a:t>
            </a:r>
          </a:p>
        </p:txBody>
      </p:sp>
    </p:spTree>
    <p:extLst>
      <p:ext uri="{BB962C8B-B14F-4D97-AF65-F5344CB8AC3E}">
        <p14:creationId xmlns:p14="http://schemas.microsoft.com/office/powerpoint/2010/main" val="1140101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References</a:t>
            </a:r>
            <a:endParaRPr lang="en-US" dirty="0">
              <a:solidFill>
                <a:srgbClr val="44013C"/>
              </a:solidFill>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439115D6-0F7F-4652-8F07-7D8B50021E87}"/>
              </a:ext>
            </a:extLst>
          </p:cNvPr>
          <p:cNvSpPr txBox="1"/>
          <p:nvPr/>
        </p:nvSpPr>
        <p:spPr>
          <a:xfrm>
            <a:off x="638545" y="2128400"/>
            <a:ext cx="11381072" cy="41969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Euclid Circular B" panose="020B0504000000000000" pitchFamily="34" charset="0"/>
                <a:ea typeface="Euclid Circular B" panose="020B0504000000000000" pitchFamily="34" charset="0"/>
                <a:hlinkClick r:id="rId4"/>
              </a:rPr>
              <a:t>https://devblogs.microsoft.com/dotnet/introducing-dotnet-maui-one-codebase-many-platforms/</a:t>
            </a:r>
            <a:endParaRPr lang="en-US" sz="2000" dirty="0">
              <a:latin typeface="Euclid Circular B" panose="020B0504000000000000" pitchFamily="34" charset="0"/>
              <a:ea typeface="Euclid Circular B" panose="020B0504000000000000" pitchFamily="34" charset="0"/>
            </a:endParaRPr>
          </a:p>
          <a:p>
            <a:pPr marL="285750" indent="-285750">
              <a:lnSpc>
                <a:spcPct val="150000"/>
              </a:lnSpc>
              <a:buFont typeface="Arial" panose="020B0604020202020204" pitchFamily="34" charset="0"/>
              <a:buChar char="•"/>
            </a:pPr>
            <a:r>
              <a:rPr lang="en-US" sz="2000" dirty="0">
                <a:latin typeface="Euclid Circular B" panose="020B0504000000000000" pitchFamily="34" charset="0"/>
                <a:ea typeface="Euclid Circular B" panose="020B0504000000000000" pitchFamily="34" charset="0"/>
                <a:hlinkClick r:id="rId5"/>
              </a:rPr>
              <a:t>https://www.youtube.com/watch?v=s48vzy4sC0k</a:t>
            </a:r>
            <a:endParaRPr lang="en-US" sz="2000" dirty="0">
              <a:latin typeface="Euclid Circular B" panose="020B0504000000000000" pitchFamily="34" charset="0"/>
              <a:ea typeface="Euclid Circular B" panose="020B0504000000000000" pitchFamily="34" charset="0"/>
            </a:endParaRPr>
          </a:p>
          <a:p>
            <a:pPr marL="285750" indent="-285750">
              <a:lnSpc>
                <a:spcPct val="150000"/>
              </a:lnSpc>
              <a:buFont typeface="Arial" panose="020B0604020202020204" pitchFamily="34" charset="0"/>
              <a:buChar char="•"/>
            </a:pPr>
            <a:r>
              <a:rPr lang="en-US" sz="2000" dirty="0">
                <a:latin typeface="Euclid Circular B" panose="020B0504000000000000" pitchFamily="34" charset="0"/>
                <a:ea typeface="Euclid Circular B" panose="020B0504000000000000" pitchFamily="34" charset="0"/>
                <a:hlinkClick r:id="rId6"/>
              </a:rPr>
              <a:t>https://www.banditoth.net/2021/12/30/upgrading-xamarin-forms-projects-to-net-maui/</a:t>
            </a:r>
            <a:r>
              <a:rPr lang="en-US" sz="2000" dirty="0">
                <a:latin typeface="Euclid Circular B" panose="020B0504000000000000" pitchFamily="34" charset="0"/>
                <a:ea typeface="Euclid Circular B" panose="020B0504000000000000" pitchFamily="34" charset="0"/>
              </a:rPr>
              <a:t> </a:t>
            </a:r>
          </a:p>
          <a:p>
            <a:pPr marL="285750" indent="-285750">
              <a:lnSpc>
                <a:spcPct val="150000"/>
              </a:lnSpc>
              <a:buFont typeface="Arial" panose="020B0604020202020204" pitchFamily="34" charset="0"/>
              <a:buChar char="•"/>
            </a:pPr>
            <a:r>
              <a:rPr lang="en-US" sz="2000" dirty="0">
                <a:latin typeface="Euclid Circular B" panose="020B0504000000000000" pitchFamily="34" charset="0"/>
                <a:ea typeface="Euclid Circular B" panose="020B0504000000000000" pitchFamily="34" charset="0"/>
                <a:hlinkClick r:id="rId7"/>
              </a:rPr>
              <a:t>https://www.grapecity.com/blogs/whats-the-difference-between-maui-and-uno</a:t>
            </a:r>
            <a:endParaRPr lang="en-US" sz="2000" dirty="0">
              <a:latin typeface="Euclid Circular B" panose="020B0504000000000000" pitchFamily="34" charset="0"/>
              <a:ea typeface="Euclid Circular B" panose="020B0504000000000000" pitchFamily="34" charset="0"/>
            </a:endParaRPr>
          </a:p>
          <a:p>
            <a:pPr marL="285750" indent="-285750">
              <a:lnSpc>
                <a:spcPct val="150000"/>
              </a:lnSpc>
              <a:buFont typeface="Arial" panose="020B0604020202020204" pitchFamily="34" charset="0"/>
              <a:buChar char="•"/>
            </a:pPr>
            <a:r>
              <a:rPr lang="en-US" sz="2000" dirty="0">
                <a:latin typeface="Euclid Circular B" panose="020B0504000000000000" pitchFamily="34" charset="0"/>
                <a:ea typeface="Euclid Circular B" panose="020B0504000000000000" pitchFamily="34" charset="0"/>
                <a:hlinkClick r:id="rId8"/>
              </a:rPr>
              <a:t>https://www.syncfusion.com/blogs/post/advantages-net-maui-over-xamarin.aspx</a:t>
            </a:r>
            <a:r>
              <a:rPr lang="en-US" sz="2000" dirty="0">
                <a:latin typeface="Euclid Circular B" panose="020B0504000000000000" pitchFamily="34" charset="0"/>
                <a:ea typeface="Euclid Circular B" panose="020B0504000000000000" pitchFamily="34" charset="0"/>
              </a:rPr>
              <a:t> </a:t>
            </a:r>
          </a:p>
          <a:p>
            <a:pPr marL="285750" indent="-285750">
              <a:lnSpc>
                <a:spcPct val="150000"/>
              </a:lnSpc>
              <a:buFont typeface="Arial" panose="020B0604020202020204" pitchFamily="34" charset="0"/>
              <a:buChar char="•"/>
            </a:pPr>
            <a:r>
              <a:rPr lang="en-US" sz="2000" dirty="0">
                <a:latin typeface="Euclid Circular B" panose="020B0504000000000000" pitchFamily="34" charset="0"/>
                <a:ea typeface="Euclid Circular B" panose="020B0504000000000000" pitchFamily="34" charset="0"/>
                <a:hlinkClick r:id="rId9"/>
              </a:rPr>
              <a:t>https://dotnet.microsoft.com/en-us/apps/maui</a:t>
            </a:r>
            <a:r>
              <a:rPr lang="en-US" sz="2000" dirty="0">
                <a:latin typeface="Euclid Circular B" panose="020B0504000000000000" pitchFamily="34" charset="0"/>
                <a:ea typeface="Euclid Circular B" panose="020B0504000000000000" pitchFamily="34" charset="0"/>
              </a:rPr>
              <a:t> </a:t>
            </a:r>
          </a:p>
          <a:p>
            <a:pPr marL="285750" indent="-285750">
              <a:lnSpc>
                <a:spcPct val="150000"/>
              </a:lnSpc>
              <a:buFont typeface="Arial" panose="020B0604020202020204" pitchFamily="34" charset="0"/>
              <a:buChar char="•"/>
            </a:pPr>
            <a:endParaRPr lang="en-US" sz="2000" dirty="0">
              <a:latin typeface="Euclid Circular B" panose="020B0504000000000000" pitchFamily="34" charset="0"/>
              <a:ea typeface="Euclid Circular B" panose="020B0504000000000000" pitchFamily="34" charset="0"/>
            </a:endParaRPr>
          </a:p>
          <a:p>
            <a:pPr marL="285750" indent="-285750">
              <a:lnSpc>
                <a:spcPct val="150000"/>
              </a:lnSpc>
              <a:buFont typeface="Arial" panose="020B0604020202020204" pitchFamily="34" charset="0"/>
              <a:buChar char="•"/>
            </a:pPr>
            <a:endParaRPr lang="en-US" sz="200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348764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1" y="2496313"/>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Thank you 🙏🏽 </a:t>
            </a:r>
            <a:endParaRPr lang="en-US" dirty="0">
              <a:solidFill>
                <a:srgbClr val="44013C"/>
              </a:solidFill>
              <a:latin typeface="Segoe UI Semibold" panose="020B0702040204020203" pitchFamily="34" charset="0"/>
              <a:cs typeface="Segoe UI Semibold" panose="020B0702040204020203" pitchFamily="34" charset="0"/>
            </a:endParaRPr>
          </a:p>
        </p:txBody>
      </p:sp>
      <p:sp>
        <p:nvSpPr>
          <p:cNvPr id="4" name="Alt Başlık 2">
            <a:extLst>
              <a:ext uri="{FF2B5EF4-FFF2-40B4-BE49-F238E27FC236}">
                <a16:creationId xmlns:a16="http://schemas.microsoft.com/office/drawing/2014/main" id="{7755FB4A-F903-4A7E-A29B-94FF03519337}"/>
              </a:ext>
            </a:extLst>
          </p:cNvPr>
          <p:cNvSpPr txBox="1">
            <a:spLocks/>
          </p:cNvSpPr>
          <p:nvPr/>
        </p:nvSpPr>
        <p:spPr>
          <a:xfrm>
            <a:off x="13645" y="4813016"/>
            <a:ext cx="12192000" cy="1084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solidFill>
                  <a:srgbClr val="292D33"/>
                </a:solidFill>
                <a:latin typeface="Segoe UI" panose="020B0502040204020203" pitchFamily="34" charset="0"/>
                <a:cs typeface="Segoe UI" panose="020B0502040204020203" pitchFamily="34" charset="0"/>
              </a:rPr>
              <a:t>Alper EBİÇOĞLU</a:t>
            </a:r>
          </a:p>
          <a:p>
            <a:pPr marL="0" indent="0" algn="ctr">
              <a:buFont typeface="Arial" panose="020B0604020202020204" pitchFamily="34" charset="0"/>
              <a:buNone/>
            </a:pPr>
            <a:r>
              <a:rPr lang="en-US" dirty="0">
                <a:solidFill>
                  <a:srgbClr val="292D33"/>
                </a:solidFill>
                <a:latin typeface="Segoe UI" panose="020B0502040204020203" pitchFamily="34" charset="0"/>
                <a:cs typeface="Segoe UI" panose="020B0502040204020203" pitchFamily="34" charset="0"/>
              </a:rPr>
              <a:t>    / alperebicoglu</a:t>
            </a:r>
            <a:endParaRPr lang="tr-TR" dirty="0">
              <a:solidFill>
                <a:srgbClr val="292D33"/>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B4FFAD5-FD18-4172-9664-9F62011F4E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380" y="5434738"/>
            <a:ext cx="298268" cy="298268"/>
          </a:xfrm>
          <a:prstGeom prst="rect">
            <a:avLst/>
          </a:prstGeom>
        </p:spPr>
      </p:pic>
    </p:spTree>
    <p:extLst>
      <p:ext uri="{BB962C8B-B14F-4D97-AF65-F5344CB8AC3E}">
        <p14:creationId xmlns:p14="http://schemas.microsoft.com/office/powerpoint/2010/main" val="3085252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5D8DB4F-7202-4DCA-8C6C-405E725861FC}"/>
              </a:ext>
            </a:extLst>
          </p:cNvPr>
          <p:cNvGrpSpPr/>
          <p:nvPr/>
        </p:nvGrpSpPr>
        <p:grpSpPr>
          <a:xfrm>
            <a:off x="228050" y="3516233"/>
            <a:ext cx="6016243" cy="2735097"/>
            <a:chOff x="0" y="4078941"/>
            <a:chExt cx="6198979" cy="2779059"/>
          </a:xfrm>
        </p:grpSpPr>
        <p:pic>
          <p:nvPicPr>
            <p:cNvPr id="8" name="Picture 7">
              <a:extLst>
                <a:ext uri="{FF2B5EF4-FFF2-40B4-BE49-F238E27FC236}">
                  <a16:creationId xmlns:a16="http://schemas.microsoft.com/office/drawing/2014/main" id="{EEDEC36D-0661-43A9-86CD-33C27C22037C}"/>
                </a:ext>
              </a:extLst>
            </p:cNvPr>
            <p:cNvPicPr>
              <a:picLocks noChangeAspect="1"/>
            </p:cNvPicPr>
            <p:nvPr/>
          </p:nvPicPr>
          <p:blipFill>
            <a:blip r:embed="rId4"/>
            <a:stretch>
              <a:fillRect/>
            </a:stretch>
          </p:blipFill>
          <p:spPr>
            <a:xfrm>
              <a:off x="0" y="4078941"/>
              <a:ext cx="6198979" cy="2779059"/>
            </a:xfrm>
            <a:prstGeom prst="rect">
              <a:avLst/>
            </a:prstGeom>
          </p:spPr>
        </p:pic>
        <p:sp>
          <p:nvSpPr>
            <p:cNvPr id="12" name="Explosion: 8 Points 11">
              <a:extLst>
                <a:ext uri="{FF2B5EF4-FFF2-40B4-BE49-F238E27FC236}">
                  <a16:creationId xmlns:a16="http://schemas.microsoft.com/office/drawing/2014/main" id="{708ED49B-A2D4-40D5-9C6D-03F9541088DE}"/>
                </a:ext>
              </a:extLst>
            </p:cNvPr>
            <p:cNvSpPr/>
            <p:nvPr/>
          </p:nvSpPr>
          <p:spPr>
            <a:xfrm>
              <a:off x="5172811" y="4390292"/>
              <a:ext cx="820615" cy="553915"/>
            </a:xfrm>
            <a:prstGeom prst="irregularSeal1">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Wave 17">
              <a:extLst>
                <a:ext uri="{FF2B5EF4-FFF2-40B4-BE49-F238E27FC236}">
                  <a16:creationId xmlns:a16="http://schemas.microsoft.com/office/drawing/2014/main" id="{207CDB92-EA87-4FFB-A7BF-999FD4C25B72}"/>
                </a:ext>
              </a:extLst>
            </p:cNvPr>
            <p:cNvSpPr/>
            <p:nvPr/>
          </p:nvSpPr>
          <p:spPr>
            <a:xfrm>
              <a:off x="2042746" y="5120051"/>
              <a:ext cx="911469" cy="529779"/>
            </a:xfrm>
            <a:prstGeom prst="wav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ECD29A9-B63F-4091-8359-4AC78B7DD2B5}"/>
              </a:ext>
            </a:extLst>
          </p:cNvPr>
          <p:cNvGrpSpPr/>
          <p:nvPr/>
        </p:nvGrpSpPr>
        <p:grpSpPr>
          <a:xfrm>
            <a:off x="6244293" y="3516233"/>
            <a:ext cx="5756031" cy="2650582"/>
            <a:chOff x="6244293" y="3516233"/>
            <a:chExt cx="5756031" cy="2650582"/>
          </a:xfrm>
        </p:grpSpPr>
        <p:pic>
          <p:nvPicPr>
            <p:cNvPr id="10" name="Picture 9">
              <a:extLst>
                <a:ext uri="{FF2B5EF4-FFF2-40B4-BE49-F238E27FC236}">
                  <a16:creationId xmlns:a16="http://schemas.microsoft.com/office/drawing/2014/main" id="{57462E88-5F55-495E-A29F-93CF7C434FB5}"/>
                </a:ext>
              </a:extLst>
            </p:cNvPr>
            <p:cNvPicPr>
              <a:picLocks noChangeAspect="1"/>
            </p:cNvPicPr>
            <p:nvPr/>
          </p:nvPicPr>
          <p:blipFill>
            <a:blip r:embed="rId5"/>
            <a:stretch>
              <a:fillRect/>
            </a:stretch>
          </p:blipFill>
          <p:spPr>
            <a:xfrm>
              <a:off x="6244293" y="3516233"/>
              <a:ext cx="5756031" cy="2650582"/>
            </a:xfrm>
            <a:prstGeom prst="rect">
              <a:avLst/>
            </a:prstGeom>
          </p:spPr>
        </p:pic>
        <p:sp>
          <p:nvSpPr>
            <p:cNvPr id="11" name="Explosion: 8 Points 10">
              <a:extLst>
                <a:ext uri="{FF2B5EF4-FFF2-40B4-BE49-F238E27FC236}">
                  <a16:creationId xmlns:a16="http://schemas.microsoft.com/office/drawing/2014/main" id="{D1B9CCBF-6A52-4631-9215-8B0045C4F964}"/>
                </a:ext>
              </a:extLst>
            </p:cNvPr>
            <p:cNvSpPr/>
            <p:nvPr/>
          </p:nvSpPr>
          <p:spPr>
            <a:xfrm>
              <a:off x="10965357" y="3769075"/>
              <a:ext cx="820615" cy="553915"/>
            </a:xfrm>
            <a:prstGeom prst="irregularSeal1">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9" name="Wave 18">
              <a:extLst>
                <a:ext uri="{FF2B5EF4-FFF2-40B4-BE49-F238E27FC236}">
                  <a16:creationId xmlns:a16="http://schemas.microsoft.com/office/drawing/2014/main" id="{BC5444A6-682D-4BBB-9A73-465BBA7BDEE7}"/>
                </a:ext>
              </a:extLst>
            </p:cNvPr>
            <p:cNvSpPr/>
            <p:nvPr/>
          </p:nvSpPr>
          <p:spPr>
            <a:xfrm>
              <a:off x="8113717" y="4451943"/>
              <a:ext cx="911469" cy="529779"/>
            </a:xfrm>
            <a:prstGeom prst="wav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cxnSp>
        <p:nvCxnSpPr>
          <p:cNvPr id="21" name="Straight Connector 20">
            <a:extLst>
              <a:ext uri="{FF2B5EF4-FFF2-40B4-BE49-F238E27FC236}">
                <a16:creationId xmlns:a16="http://schemas.microsoft.com/office/drawing/2014/main" id="{A5BBEF7E-DC41-44F7-9414-F5806B8026EC}"/>
              </a:ext>
            </a:extLst>
          </p:cNvPr>
          <p:cNvCxnSpPr/>
          <p:nvPr/>
        </p:nvCxnSpPr>
        <p:spPr>
          <a:xfrm>
            <a:off x="0" y="3507441"/>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69125B8F-E6B5-4311-A9CE-75F373217E52}"/>
              </a:ext>
            </a:extLst>
          </p:cNvPr>
          <p:cNvGrpSpPr/>
          <p:nvPr/>
        </p:nvGrpSpPr>
        <p:grpSpPr>
          <a:xfrm>
            <a:off x="228051" y="-3783"/>
            <a:ext cx="5970927" cy="3111592"/>
            <a:chOff x="22093" y="-3784"/>
            <a:chExt cx="6176886" cy="3124541"/>
          </a:xfrm>
        </p:grpSpPr>
        <p:pic>
          <p:nvPicPr>
            <p:cNvPr id="3" name="Picture 2">
              <a:extLst>
                <a:ext uri="{FF2B5EF4-FFF2-40B4-BE49-F238E27FC236}">
                  <a16:creationId xmlns:a16="http://schemas.microsoft.com/office/drawing/2014/main" id="{BCEEE447-9E96-41E9-BE18-C14F34F93A95}"/>
                </a:ext>
              </a:extLst>
            </p:cNvPr>
            <p:cNvPicPr>
              <a:picLocks noChangeAspect="1"/>
            </p:cNvPicPr>
            <p:nvPr/>
          </p:nvPicPr>
          <p:blipFill>
            <a:blip r:embed="rId6"/>
            <a:stretch>
              <a:fillRect/>
            </a:stretch>
          </p:blipFill>
          <p:spPr>
            <a:xfrm>
              <a:off x="22093" y="-3784"/>
              <a:ext cx="6176886" cy="3124541"/>
            </a:xfrm>
            <a:prstGeom prst="rect">
              <a:avLst/>
            </a:prstGeom>
          </p:spPr>
        </p:pic>
        <p:sp>
          <p:nvSpPr>
            <p:cNvPr id="17" name="Wave 16">
              <a:extLst>
                <a:ext uri="{FF2B5EF4-FFF2-40B4-BE49-F238E27FC236}">
                  <a16:creationId xmlns:a16="http://schemas.microsoft.com/office/drawing/2014/main" id="{F540C84A-13B8-4194-93C0-1DAED314DA1C}"/>
                </a:ext>
              </a:extLst>
            </p:cNvPr>
            <p:cNvSpPr/>
            <p:nvPr/>
          </p:nvSpPr>
          <p:spPr>
            <a:xfrm>
              <a:off x="2042746" y="1204156"/>
              <a:ext cx="967154" cy="448408"/>
            </a:xfrm>
            <a:prstGeom prst="wav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3" name="Explosion: 8 Points 12">
              <a:extLst>
                <a:ext uri="{FF2B5EF4-FFF2-40B4-BE49-F238E27FC236}">
                  <a16:creationId xmlns:a16="http://schemas.microsoft.com/office/drawing/2014/main" id="{24C394D7-8A7E-4451-B23A-B9EAA3C73512}"/>
                </a:ext>
              </a:extLst>
            </p:cNvPr>
            <p:cNvSpPr/>
            <p:nvPr/>
          </p:nvSpPr>
          <p:spPr>
            <a:xfrm>
              <a:off x="4822869" y="121328"/>
              <a:ext cx="1354017" cy="920261"/>
            </a:xfrm>
            <a:prstGeom prst="irregularSeal1">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AE45369-68CC-49BF-82C9-ED71344DBF65}"/>
              </a:ext>
            </a:extLst>
          </p:cNvPr>
          <p:cNvGrpSpPr/>
          <p:nvPr/>
        </p:nvGrpSpPr>
        <p:grpSpPr>
          <a:xfrm>
            <a:off x="6198979" y="-16733"/>
            <a:ext cx="5921329" cy="3124541"/>
            <a:chOff x="6198979" y="-16733"/>
            <a:chExt cx="5921329" cy="3124541"/>
          </a:xfrm>
        </p:grpSpPr>
        <p:pic>
          <p:nvPicPr>
            <p:cNvPr id="29" name="Picture 28">
              <a:extLst>
                <a:ext uri="{FF2B5EF4-FFF2-40B4-BE49-F238E27FC236}">
                  <a16:creationId xmlns:a16="http://schemas.microsoft.com/office/drawing/2014/main" id="{7B9ED93B-DD9D-430B-9155-A66D94E06340}"/>
                </a:ext>
              </a:extLst>
            </p:cNvPr>
            <p:cNvPicPr>
              <a:picLocks noChangeAspect="1"/>
            </p:cNvPicPr>
            <p:nvPr/>
          </p:nvPicPr>
          <p:blipFill>
            <a:blip r:embed="rId7"/>
            <a:stretch>
              <a:fillRect/>
            </a:stretch>
          </p:blipFill>
          <p:spPr>
            <a:xfrm>
              <a:off x="6198979" y="-16733"/>
              <a:ext cx="5921329" cy="3124541"/>
            </a:xfrm>
            <a:prstGeom prst="rect">
              <a:avLst/>
            </a:prstGeom>
          </p:spPr>
        </p:pic>
        <p:sp>
          <p:nvSpPr>
            <p:cNvPr id="30" name="Wave 29">
              <a:extLst>
                <a:ext uri="{FF2B5EF4-FFF2-40B4-BE49-F238E27FC236}">
                  <a16:creationId xmlns:a16="http://schemas.microsoft.com/office/drawing/2014/main" id="{A80556DD-7E9C-4392-A3D5-4FF59B01DF4D}"/>
                </a:ext>
              </a:extLst>
            </p:cNvPr>
            <p:cNvSpPr/>
            <p:nvPr/>
          </p:nvSpPr>
          <p:spPr>
            <a:xfrm>
              <a:off x="8059611" y="1025247"/>
              <a:ext cx="1014053" cy="496519"/>
            </a:xfrm>
            <a:prstGeom prst="wav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1" name="Explosion: 8 Points 30">
              <a:extLst>
                <a:ext uri="{FF2B5EF4-FFF2-40B4-BE49-F238E27FC236}">
                  <a16:creationId xmlns:a16="http://schemas.microsoft.com/office/drawing/2014/main" id="{105FF417-4569-429F-973B-4E396D1A058C}"/>
                </a:ext>
              </a:extLst>
            </p:cNvPr>
            <p:cNvSpPr/>
            <p:nvPr/>
          </p:nvSpPr>
          <p:spPr>
            <a:xfrm>
              <a:off x="10760604" y="106680"/>
              <a:ext cx="1354017" cy="920261"/>
            </a:xfrm>
            <a:prstGeom prst="irregularSeal1">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cxnSp>
        <p:nvCxnSpPr>
          <p:cNvPr id="22" name="Straight Connector 21">
            <a:extLst>
              <a:ext uri="{FF2B5EF4-FFF2-40B4-BE49-F238E27FC236}">
                <a16:creationId xmlns:a16="http://schemas.microsoft.com/office/drawing/2014/main" id="{39999216-99AF-4F45-8C2A-1272502FF0D0}"/>
              </a:ext>
            </a:extLst>
          </p:cNvPr>
          <p:cNvCxnSpPr>
            <a:cxnSpLocks/>
          </p:cNvCxnSpPr>
          <p:nvPr/>
        </p:nvCxnSpPr>
        <p:spPr>
          <a:xfrm flipH="1">
            <a:off x="6176886" y="0"/>
            <a:ext cx="22093" cy="6855175"/>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272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863B96A0-ABF0-4886-908C-EA8F8B860C7C}"/>
              </a:ext>
            </a:extLst>
          </p:cNvPr>
          <p:cNvSpPr txBox="1"/>
          <p:nvPr/>
        </p:nvSpPr>
        <p:spPr>
          <a:xfrm>
            <a:off x="630501" y="432641"/>
            <a:ext cx="6093500" cy="584775"/>
          </a:xfrm>
          <a:prstGeom prst="rect">
            <a:avLst/>
          </a:prstGeom>
          <a:noFill/>
        </p:spPr>
        <p:txBody>
          <a:bodyPr wrap="square">
            <a:spAutoFit/>
          </a:bodyPr>
          <a:lstStyle/>
          <a:p>
            <a:r>
              <a:rPr lang="en-US" sz="3200" dirty="0"/>
              <a:t>Pixel 5 device performance tests</a:t>
            </a:r>
          </a:p>
        </p:txBody>
      </p:sp>
      <p:pic>
        <p:nvPicPr>
          <p:cNvPr id="16" name="Picture 15">
            <a:extLst>
              <a:ext uri="{FF2B5EF4-FFF2-40B4-BE49-F238E27FC236}">
                <a16:creationId xmlns:a16="http://schemas.microsoft.com/office/drawing/2014/main" id="{86846C22-3DE1-425D-A2CF-ABFC67F2217C}"/>
              </a:ext>
            </a:extLst>
          </p:cNvPr>
          <p:cNvPicPr>
            <a:picLocks noChangeAspect="1"/>
          </p:cNvPicPr>
          <p:nvPr/>
        </p:nvPicPr>
        <p:blipFill>
          <a:blip r:embed="rId4"/>
          <a:stretch>
            <a:fillRect/>
          </a:stretch>
        </p:blipFill>
        <p:spPr>
          <a:xfrm>
            <a:off x="617274" y="1017416"/>
            <a:ext cx="10944225" cy="5114925"/>
          </a:xfrm>
          <a:prstGeom prst="rect">
            <a:avLst/>
          </a:prstGeom>
        </p:spPr>
      </p:pic>
    </p:spTree>
    <p:extLst>
      <p:ext uri="{BB962C8B-B14F-4D97-AF65-F5344CB8AC3E}">
        <p14:creationId xmlns:p14="http://schemas.microsoft.com/office/powerpoint/2010/main" val="1646297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6F3CEC-027A-4285-BD71-9DFFA70F558D}"/>
              </a:ext>
            </a:extLst>
          </p:cNvPr>
          <p:cNvSpPr txBox="1"/>
          <p:nvPr/>
        </p:nvSpPr>
        <p:spPr>
          <a:xfrm>
            <a:off x="991848" y="5362013"/>
            <a:ext cx="10208303" cy="646331"/>
          </a:xfrm>
          <a:prstGeom prst="rect">
            <a:avLst/>
          </a:prstGeom>
          <a:noFill/>
        </p:spPr>
        <p:txBody>
          <a:bodyPr wrap="square">
            <a:spAutoFit/>
          </a:bodyPr>
          <a:lstStyle/>
          <a:p>
            <a:r>
              <a:rPr lang="en-US" dirty="0">
                <a:hlinkClick r:id="rId4"/>
              </a:rPr>
              <a:t>https://devblogs.microsoft.com/xamarin/tips-for-porting-your-xamarin-library-to-dotnet-maui/?WT.mc_id=dotnet-0000-bramin</a:t>
            </a:r>
            <a:r>
              <a:rPr lang="en-US" dirty="0"/>
              <a:t> </a:t>
            </a:r>
          </a:p>
        </p:txBody>
      </p:sp>
      <p:pic>
        <p:nvPicPr>
          <p:cNvPr id="5" name="Picture 4">
            <a:extLst>
              <a:ext uri="{FF2B5EF4-FFF2-40B4-BE49-F238E27FC236}">
                <a16:creationId xmlns:a16="http://schemas.microsoft.com/office/drawing/2014/main" id="{AA9673FA-CBFD-4816-886F-561F1A069562}"/>
              </a:ext>
            </a:extLst>
          </p:cNvPr>
          <p:cNvPicPr>
            <a:picLocks noChangeAspect="1"/>
          </p:cNvPicPr>
          <p:nvPr/>
        </p:nvPicPr>
        <p:blipFill>
          <a:blip r:embed="rId5"/>
          <a:stretch>
            <a:fillRect/>
          </a:stretch>
        </p:blipFill>
        <p:spPr>
          <a:xfrm>
            <a:off x="2308797" y="414010"/>
            <a:ext cx="8039100" cy="4648200"/>
          </a:xfrm>
          <a:prstGeom prst="rect">
            <a:avLst/>
          </a:prstGeom>
        </p:spPr>
      </p:pic>
    </p:spTree>
    <p:extLst>
      <p:ext uri="{BB962C8B-B14F-4D97-AF65-F5344CB8AC3E}">
        <p14:creationId xmlns:p14="http://schemas.microsoft.com/office/powerpoint/2010/main" val="2945647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38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What’s </a:t>
            </a:r>
            <a:r>
              <a:rPr lang="en-US" dirty="0">
                <a:solidFill>
                  <a:srgbClr val="44013C"/>
                </a:solidFill>
                <a:latin typeface="Segoe UI Semibold" panose="020B0702040204020203" pitchFamily="34" charset="0"/>
                <a:cs typeface="Segoe UI Semibold" panose="020B0702040204020203" pitchFamily="34" charset="0"/>
              </a:rPr>
              <a:t>.NET MAUI?</a:t>
            </a:r>
          </a:p>
        </p:txBody>
      </p:sp>
      <p:pic>
        <p:nvPicPr>
          <p:cNvPr id="3" name="Picture 2">
            <a:extLst>
              <a:ext uri="{FF2B5EF4-FFF2-40B4-BE49-F238E27FC236}">
                <a16:creationId xmlns:a16="http://schemas.microsoft.com/office/drawing/2014/main" id="{48A31F20-FC04-48FE-9720-0D16F5AC61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59" y="0"/>
            <a:ext cx="12272358" cy="6858000"/>
          </a:xfrm>
          <a:prstGeom prst="rect">
            <a:avLst/>
          </a:prstGeom>
        </p:spPr>
      </p:pic>
      <p:sp>
        <p:nvSpPr>
          <p:cNvPr id="6" name="TextBox 5">
            <a:extLst>
              <a:ext uri="{FF2B5EF4-FFF2-40B4-BE49-F238E27FC236}">
                <a16:creationId xmlns:a16="http://schemas.microsoft.com/office/drawing/2014/main" id="{3AC09209-0656-471C-A39A-D08480250622}"/>
              </a:ext>
            </a:extLst>
          </p:cNvPr>
          <p:cNvSpPr txBox="1"/>
          <p:nvPr/>
        </p:nvSpPr>
        <p:spPr>
          <a:xfrm>
            <a:off x="1918742" y="5403078"/>
            <a:ext cx="8694295" cy="369332"/>
          </a:xfrm>
          <a:prstGeom prst="rect">
            <a:avLst/>
          </a:prstGeom>
          <a:solidFill>
            <a:schemeClr val="accent1"/>
          </a:solidFill>
          <a:ln>
            <a:solidFill>
              <a:schemeClr val="accent1"/>
            </a:solidFill>
          </a:ln>
        </p:spPr>
        <p:txBody>
          <a:bodyPr wrap="square">
            <a:spAutoFit/>
          </a:bodyPr>
          <a:lstStyle/>
          <a:p>
            <a:pPr algn="ctr"/>
            <a:r>
              <a:rPr lang="en-US" dirty="0">
                <a:solidFill>
                  <a:schemeClr val="bg1"/>
                </a:solidFill>
                <a:hlinkClick r:id="rId5">
                  <a:extLst>
                    <a:ext uri="{A12FA001-AC4F-418D-AE19-62706E023703}">
                      <ahyp:hlinkClr xmlns:ahyp="http://schemas.microsoft.com/office/drawing/2018/hyperlinkcolor" val="tx"/>
                    </a:ext>
                  </a:extLst>
                </a:hlinkClick>
              </a:rPr>
              <a:t>FULL LIST -&gt; https://docs.microsoft.com/en-us/dotnet/maui/user-interface/controls/</a:t>
            </a:r>
            <a:endParaRPr lang="en-US" dirty="0">
              <a:solidFill>
                <a:schemeClr val="bg1"/>
              </a:solidFill>
            </a:endParaRPr>
          </a:p>
        </p:txBody>
      </p:sp>
    </p:spTree>
    <p:extLst>
      <p:ext uri="{BB962C8B-B14F-4D97-AF65-F5344CB8AC3E}">
        <p14:creationId xmlns:p14="http://schemas.microsoft.com/office/powerpoint/2010/main" val="256729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EF29F4A-A840-47F4-825F-BA888F73FDBD}"/>
              </a:ext>
            </a:extLst>
          </p:cNvPr>
          <p:cNvPicPr>
            <a:picLocks noChangeAspect="1"/>
          </p:cNvPicPr>
          <p:nvPr/>
        </p:nvPicPr>
        <p:blipFill>
          <a:blip r:embed="rId4"/>
          <a:stretch>
            <a:fillRect/>
          </a:stretch>
        </p:blipFill>
        <p:spPr>
          <a:xfrm>
            <a:off x="6344674" y="1287729"/>
            <a:ext cx="4068000" cy="2188358"/>
          </a:xfrm>
          <a:prstGeom prst="rect">
            <a:avLst/>
          </a:prstGeom>
          <a:ln>
            <a:noFill/>
          </a:ln>
          <a:effectLst>
            <a:outerShdw blurRad="190500" algn="tl" rotWithShape="0">
              <a:srgbClr val="000000">
                <a:alpha val="70000"/>
              </a:srgbClr>
            </a:outerShdw>
          </a:effectLst>
        </p:spPr>
      </p:pic>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Light" panose="020B0502040204020203" pitchFamily="34" charset="0"/>
                <a:cs typeface="Segoe UI Light" panose="020B0502040204020203" pitchFamily="34" charset="0"/>
              </a:rPr>
              <a:t>Rich </a:t>
            </a:r>
            <a:r>
              <a:rPr lang="en-US" dirty="0">
                <a:solidFill>
                  <a:srgbClr val="44013C"/>
                </a:solidFill>
                <a:latin typeface="Segoe UI Semibold" panose="020B0702040204020203" pitchFamily="34" charset="0"/>
                <a:cs typeface="Segoe UI Semibold" panose="020B0702040204020203" pitchFamily="34" charset="0"/>
              </a:rPr>
              <a:t>Components</a:t>
            </a:r>
          </a:p>
        </p:txBody>
      </p:sp>
      <p:pic>
        <p:nvPicPr>
          <p:cNvPr id="9" name="Picture 8">
            <a:extLst>
              <a:ext uri="{FF2B5EF4-FFF2-40B4-BE49-F238E27FC236}">
                <a16:creationId xmlns:a16="http://schemas.microsoft.com/office/drawing/2014/main" id="{41236E8C-3F04-428C-A8AA-58A530230165}"/>
              </a:ext>
            </a:extLst>
          </p:cNvPr>
          <p:cNvPicPr>
            <a:picLocks noChangeAspect="1"/>
          </p:cNvPicPr>
          <p:nvPr/>
        </p:nvPicPr>
        <p:blipFill>
          <a:blip r:embed="rId5"/>
          <a:stretch>
            <a:fillRect/>
          </a:stretch>
        </p:blipFill>
        <p:spPr>
          <a:xfrm>
            <a:off x="1191934" y="1287729"/>
            <a:ext cx="4068000" cy="2188358"/>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588F2011-EF6B-467C-99DC-9AD7FFE7CFDD}"/>
              </a:ext>
            </a:extLst>
          </p:cNvPr>
          <p:cNvPicPr>
            <a:picLocks noChangeAspect="1"/>
          </p:cNvPicPr>
          <p:nvPr/>
        </p:nvPicPr>
        <p:blipFill>
          <a:blip r:embed="rId6"/>
          <a:stretch>
            <a:fillRect/>
          </a:stretch>
        </p:blipFill>
        <p:spPr>
          <a:xfrm>
            <a:off x="6344674" y="4122240"/>
            <a:ext cx="4068000" cy="2259548"/>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AFA7A9A3-10CD-42A1-BDF1-83851059013B}"/>
              </a:ext>
            </a:extLst>
          </p:cNvPr>
          <p:cNvPicPr>
            <a:picLocks noChangeAspect="1"/>
          </p:cNvPicPr>
          <p:nvPr/>
        </p:nvPicPr>
        <p:blipFill>
          <a:blip r:embed="rId7"/>
          <a:stretch>
            <a:fillRect/>
          </a:stretch>
        </p:blipFill>
        <p:spPr>
          <a:xfrm>
            <a:off x="1191933" y="4121335"/>
            <a:ext cx="4068000" cy="2259548"/>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104E19EA-6EF1-4867-91A7-836DAC2E7EF7}"/>
              </a:ext>
            </a:extLst>
          </p:cNvPr>
          <p:cNvSpPr txBox="1"/>
          <p:nvPr/>
        </p:nvSpPr>
        <p:spPr>
          <a:xfrm>
            <a:off x="1108121" y="3492292"/>
            <a:ext cx="4229601" cy="369332"/>
          </a:xfrm>
          <a:prstGeom prst="rect">
            <a:avLst/>
          </a:prstGeom>
          <a:noFill/>
        </p:spPr>
        <p:txBody>
          <a:bodyPr wrap="square">
            <a:spAutoFit/>
          </a:bodyPr>
          <a:lstStyle/>
          <a:p>
            <a:r>
              <a:rPr lang="fr-FR" i="1" dirty="0">
                <a:solidFill>
                  <a:srgbClr val="002060"/>
                </a:solidFill>
              </a:rPr>
              <a:t>https://www.syncfusion.com/maui-controls</a:t>
            </a:r>
            <a:endParaRPr lang="en-US" dirty="0"/>
          </a:p>
        </p:txBody>
      </p:sp>
      <p:sp>
        <p:nvSpPr>
          <p:cNvPr id="19" name="TextBox 18">
            <a:extLst>
              <a:ext uri="{FF2B5EF4-FFF2-40B4-BE49-F238E27FC236}">
                <a16:creationId xmlns:a16="http://schemas.microsoft.com/office/drawing/2014/main" id="{7C2C1CD3-76C1-43FC-9FE4-DD4E0BE0E793}"/>
              </a:ext>
            </a:extLst>
          </p:cNvPr>
          <p:cNvSpPr txBox="1"/>
          <p:nvPr/>
        </p:nvSpPr>
        <p:spPr>
          <a:xfrm>
            <a:off x="1108121" y="6356581"/>
            <a:ext cx="4151813" cy="369332"/>
          </a:xfrm>
          <a:prstGeom prst="rect">
            <a:avLst/>
          </a:prstGeom>
          <a:noFill/>
        </p:spPr>
        <p:txBody>
          <a:bodyPr wrap="square">
            <a:spAutoFit/>
          </a:bodyPr>
          <a:lstStyle/>
          <a:p>
            <a:pPr>
              <a:buClr>
                <a:srgbClr val="002060"/>
              </a:buClr>
            </a:pPr>
            <a:r>
              <a:rPr lang="fr-FR" i="1" dirty="0">
                <a:solidFill>
                  <a:srgbClr val="002060"/>
                </a:solidFill>
              </a:rPr>
              <a:t>https://www.devexpress.com/maui/</a:t>
            </a:r>
          </a:p>
        </p:txBody>
      </p:sp>
      <p:sp>
        <p:nvSpPr>
          <p:cNvPr id="21" name="TextBox 20">
            <a:extLst>
              <a:ext uri="{FF2B5EF4-FFF2-40B4-BE49-F238E27FC236}">
                <a16:creationId xmlns:a16="http://schemas.microsoft.com/office/drawing/2014/main" id="{32EF4C5C-517D-44E5-8AF3-7D4520C64879}"/>
              </a:ext>
            </a:extLst>
          </p:cNvPr>
          <p:cNvSpPr txBox="1"/>
          <p:nvPr/>
        </p:nvSpPr>
        <p:spPr>
          <a:xfrm>
            <a:off x="6344674" y="3450700"/>
            <a:ext cx="3454345" cy="369332"/>
          </a:xfrm>
          <a:prstGeom prst="rect">
            <a:avLst/>
          </a:prstGeom>
          <a:noFill/>
        </p:spPr>
        <p:txBody>
          <a:bodyPr wrap="square">
            <a:spAutoFit/>
          </a:bodyPr>
          <a:lstStyle/>
          <a:p>
            <a:r>
              <a:rPr lang="fr-FR" i="1" dirty="0">
                <a:solidFill>
                  <a:srgbClr val="002060"/>
                </a:solidFill>
              </a:rPr>
              <a:t>https://grialkit.com/</a:t>
            </a:r>
            <a:endParaRPr lang="en-US" dirty="0"/>
          </a:p>
        </p:txBody>
      </p:sp>
      <p:sp>
        <p:nvSpPr>
          <p:cNvPr id="23" name="TextBox 22">
            <a:extLst>
              <a:ext uri="{FF2B5EF4-FFF2-40B4-BE49-F238E27FC236}">
                <a16:creationId xmlns:a16="http://schemas.microsoft.com/office/drawing/2014/main" id="{D7D68F63-C845-4462-8A5D-DACCC3384B2F}"/>
              </a:ext>
            </a:extLst>
          </p:cNvPr>
          <p:cNvSpPr txBox="1"/>
          <p:nvPr/>
        </p:nvSpPr>
        <p:spPr>
          <a:xfrm>
            <a:off x="6244793" y="6390146"/>
            <a:ext cx="4068000" cy="369332"/>
          </a:xfrm>
          <a:prstGeom prst="rect">
            <a:avLst/>
          </a:prstGeom>
          <a:noFill/>
        </p:spPr>
        <p:txBody>
          <a:bodyPr wrap="square">
            <a:spAutoFit/>
          </a:bodyPr>
          <a:lstStyle/>
          <a:p>
            <a:r>
              <a:rPr lang="fr-FR" i="1" dirty="0">
                <a:solidFill>
                  <a:srgbClr val="002060"/>
                </a:solidFill>
              </a:rPr>
              <a:t>https://www.telerik.com/maui-ui</a:t>
            </a:r>
            <a:endParaRPr lang="en-US" dirty="0"/>
          </a:p>
        </p:txBody>
      </p:sp>
    </p:spTree>
    <p:extLst>
      <p:ext uri="{BB962C8B-B14F-4D97-AF65-F5344CB8AC3E}">
        <p14:creationId xmlns:p14="http://schemas.microsoft.com/office/powerpoint/2010/main" val="417180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Xamarin </a:t>
            </a:r>
            <a:r>
              <a:rPr lang="en-US" dirty="0">
                <a:solidFill>
                  <a:srgbClr val="44013C"/>
                </a:solidFill>
                <a:latin typeface="Segoe UI Light" panose="020B0502040204020203" pitchFamily="34" charset="0"/>
                <a:cs typeface="Segoe UI Light" panose="020B0502040204020203" pitchFamily="34" charset="0"/>
              </a:rPr>
              <a:t>vs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12" name="TextBox 11">
            <a:extLst>
              <a:ext uri="{FF2B5EF4-FFF2-40B4-BE49-F238E27FC236}">
                <a16:creationId xmlns:a16="http://schemas.microsoft.com/office/drawing/2014/main" id="{A7DB019A-C938-4414-9D29-7581F4ECF0D2}"/>
              </a:ext>
            </a:extLst>
          </p:cNvPr>
          <p:cNvSpPr txBox="1"/>
          <p:nvPr/>
        </p:nvSpPr>
        <p:spPr>
          <a:xfrm>
            <a:off x="1225219" y="1256327"/>
            <a:ext cx="10467109" cy="6001643"/>
          </a:xfrm>
          <a:prstGeom prst="rect">
            <a:avLst/>
          </a:prstGeom>
          <a:noFill/>
        </p:spPr>
        <p:txBody>
          <a:bodyPr wrap="square">
            <a:spAutoFit/>
          </a:bodyPr>
          <a:lstStyle/>
          <a:p>
            <a:pPr>
              <a:buFont typeface="+mj-lt"/>
              <a:buAutoNum type="arabicPeriod"/>
            </a:pPr>
            <a:r>
              <a:rPr lang="en-US" sz="4800" b="1"/>
              <a:t> Single project for different platforms</a:t>
            </a:r>
          </a:p>
          <a:p>
            <a:pPr>
              <a:buFont typeface="+mj-lt"/>
              <a:buAutoNum type="arabicPeriod"/>
            </a:pPr>
            <a:r>
              <a:rPr lang="en-US" sz="4800"/>
              <a:t> Graphics APIs</a:t>
            </a:r>
          </a:p>
          <a:p>
            <a:pPr>
              <a:buFont typeface="+mj-lt"/>
              <a:buAutoNum type="arabicPeriod"/>
            </a:pPr>
            <a:r>
              <a:rPr lang="en-US" sz="4800"/>
              <a:t> .NET 6 support</a:t>
            </a:r>
          </a:p>
          <a:p>
            <a:pPr>
              <a:buFont typeface="+mj-lt"/>
              <a:buAutoNum type="arabicPeriod"/>
            </a:pPr>
            <a:r>
              <a:rPr lang="en-US" sz="4800"/>
              <a:t> Slim renderers</a:t>
            </a:r>
          </a:p>
          <a:p>
            <a:pPr>
              <a:buFont typeface="+mj-lt"/>
              <a:buAutoNum type="arabicPeriod"/>
            </a:pPr>
            <a:r>
              <a:rPr lang="en-US" sz="4800"/>
              <a:t> One location to manage all assets</a:t>
            </a:r>
          </a:p>
          <a:p>
            <a:endParaRPr lang="en-US" sz="4800"/>
          </a:p>
          <a:p>
            <a:pPr>
              <a:buFont typeface="+mj-lt"/>
              <a:buAutoNum type="arabicPeriod"/>
            </a:pPr>
            <a:endParaRPr lang="en-US" sz="4800"/>
          </a:p>
          <a:p>
            <a:pPr>
              <a:buFont typeface="+mj-lt"/>
              <a:buAutoNum type="arabicPeriod"/>
            </a:pPr>
            <a:endParaRPr lang="en-US" sz="4800" dirty="0"/>
          </a:p>
        </p:txBody>
      </p:sp>
      <p:sp>
        <p:nvSpPr>
          <p:cNvPr id="5" name="TextBox 4">
            <a:extLst>
              <a:ext uri="{FF2B5EF4-FFF2-40B4-BE49-F238E27FC236}">
                <a16:creationId xmlns:a16="http://schemas.microsoft.com/office/drawing/2014/main" id="{1BBA4B59-3A2A-4402-915E-36531F9F5BBE}"/>
              </a:ext>
            </a:extLst>
          </p:cNvPr>
          <p:cNvSpPr txBox="1"/>
          <p:nvPr/>
        </p:nvSpPr>
        <p:spPr>
          <a:xfrm>
            <a:off x="393492" y="1327530"/>
            <a:ext cx="685800" cy="646331"/>
          </a:xfrm>
          <a:prstGeom prst="rect">
            <a:avLst/>
          </a:prstGeom>
          <a:noFill/>
        </p:spPr>
        <p:txBody>
          <a:bodyPr wrap="square">
            <a:spAutoFit/>
          </a:bodyPr>
          <a:lstStyle/>
          <a:p>
            <a:r>
              <a:rPr lang="en-US" sz="3600" dirty="0"/>
              <a:t>👉</a:t>
            </a:r>
          </a:p>
        </p:txBody>
      </p:sp>
    </p:spTree>
    <p:extLst>
      <p:ext uri="{BB962C8B-B14F-4D97-AF65-F5344CB8AC3E}">
        <p14:creationId xmlns:p14="http://schemas.microsoft.com/office/powerpoint/2010/main" val="195940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Xamarin </a:t>
            </a:r>
            <a:r>
              <a:rPr lang="en-US" dirty="0">
                <a:solidFill>
                  <a:srgbClr val="44013C"/>
                </a:solidFill>
                <a:latin typeface="Segoe UI Light" panose="020B0502040204020203" pitchFamily="34" charset="0"/>
                <a:cs typeface="Segoe UI Light" panose="020B0502040204020203" pitchFamily="34" charset="0"/>
              </a:rPr>
              <a:t>vs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12" name="TextBox 11">
            <a:extLst>
              <a:ext uri="{FF2B5EF4-FFF2-40B4-BE49-F238E27FC236}">
                <a16:creationId xmlns:a16="http://schemas.microsoft.com/office/drawing/2014/main" id="{A7DB019A-C938-4414-9D29-7581F4ECF0D2}"/>
              </a:ext>
            </a:extLst>
          </p:cNvPr>
          <p:cNvSpPr txBox="1"/>
          <p:nvPr/>
        </p:nvSpPr>
        <p:spPr>
          <a:xfrm>
            <a:off x="1225219" y="1256327"/>
            <a:ext cx="10467109" cy="6001643"/>
          </a:xfrm>
          <a:prstGeom prst="rect">
            <a:avLst/>
          </a:prstGeom>
          <a:noFill/>
        </p:spPr>
        <p:txBody>
          <a:bodyPr wrap="square">
            <a:spAutoFit/>
          </a:bodyPr>
          <a:lstStyle/>
          <a:p>
            <a:pPr>
              <a:buFont typeface="+mj-lt"/>
              <a:buAutoNum type="arabicPeriod"/>
            </a:pPr>
            <a:r>
              <a:rPr lang="en-US" sz="4800" dirty="0"/>
              <a:t> Single project for different platforms</a:t>
            </a:r>
          </a:p>
          <a:p>
            <a:pPr>
              <a:buFont typeface="+mj-lt"/>
              <a:buAutoNum type="arabicPeriod"/>
            </a:pPr>
            <a:r>
              <a:rPr lang="en-US" sz="4800" b="1" dirty="0"/>
              <a:t> Graphics APIs</a:t>
            </a:r>
          </a:p>
          <a:p>
            <a:pPr>
              <a:buFont typeface="+mj-lt"/>
              <a:buAutoNum type="arabicPeriod"/>
            </a:pPr>
            <a:r>
              <a:rPr lang="en-US" sz="4800" dirty="0"/>
              <a:t> .NET 6 support</a:t>
            </a:r>
          </a:p>
          <a:p>
            <a:pPr>
              <a:buFont typeface="+mj-lt"/>
              <a:buAutoNum type="arabicPeriod"/>
            </a:pPr>
            <a:r>
              <a:rPr lang="en-US" sz="4800" dirty="0"/>
              <a:t> Slim renderers</a:t>
            </a:r>
          </a:p>
          <a:p>
            <a:pPr>
              <a:buFont typeface="+mj-lt"/>
              <a:buAutoNum type="arabicPeriod"/>
            </a:pPr>
            <a:r>
              <a:rPr lang="en-US" sz="4800" dirty="0"/>
              <a:t> One location to manage all assets</a:t>
            </a:r>
          </a:p>
          <a:p>
            <a:endParaRPr lang="en-US" sz="4800" dirty="0"/>
          </a:p>
          <a:p>
            <a:pPr>
              <a:buFont typeface="+mj-lt"/>
              <a:buAutoNum type="arabicPeriod"/>
            </a:pPr>
            <a:endParaRPr lang="en-US" sz="4800" dirty="0"/>
          </a:p>
          <a:p>
            <a:pPr>
              <a:buFont typeface="+mj-lt"/>
              <a:buAutoNum type="arabicPeriod"/>
            </a:pPr>
            <a:endParaRPr lang="en-US" sz="4800" dirty="0"/>
          </a:p>
        </p:txBody>
      </p:sp>
      <p:sp>
        <p:nvSpPr>
          <p:cNvPr id="4" name="TextBox 3">
            <a:extLst>
              <a:ext uri="{FF2B5EF4-FFF2-40B4-BE49-F238E27FC236}">
                <a16:creationId xmlns:a16="http://schemas.microsoft.com/office/drawing/2014/main" id="{32D451BD-7BEE-4238-B455-3589C0F29989}"/>
              </a:ext>
            </a:extLst>
          </p:cNvPr>
          <p:cNvSpPr txBox="1"/>
          <p:nvPr/>
        </p:nvSpPr>
        <p:spPr>
          <a:xfrm>
            <a:off x="333532" y="2077038"/>
            <a:ext cx="685800" cy="646331"/>
          </a:xfrm>
          <a:prstGeom prst="rect">
            <a:avLst/>
          </a:prstGeom>
          <a:noFill/>
        </p:spPr>
        <p:txBody>
          <a:bodyPr wrap="square">
            <a:spAutoFit/>
          </a:bodyPr>
          <a:lstStyle/>
          <a:p>
            <a:r>
              <a:rPr lang="en-US" sz="3600" dirty="0"/>
              <a:t>👉</a:t>
            </a:r>
          </a:p>
        </p:txBody>
      </p:sp>
    </p:spTree>
    <p:extLst>
      <p:ext uri="{BB962C8B-B14F-4D97-AF65-F5344CB8AC3E}">
        <p14:creationId xmlns:p14="http://schemas.microsoft.com/office/powerpoint/2010/main" val="74000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Xamarin </a:t>
            </a:r>
            <a:r>
              <a:rPr lang="en-US" dirty="0">
                <a:solidFill>
                  <a:srgbClr val="44013C"/>
                </a:solidFill>
                <a:latin typeface="Segoe UI Light" panose="020B0502040204020203" pitchFamily="34" charset="0"/>
                <a:cs typeface="Segoe UI Light" panose="020B0502040204020203" pitchFamily="34" charset="0"/>
              </a:rPr>
              <a:t>vs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12" name="TextBox 11">
            <a:extLst>
              <a:ext uri="{FF2B5EF4-FFF2-40B4-BE49-F238E27FC236}">
                <a16:creationId xmlns:a16="http://schemas.microsoft.com/office/drawing/2014/main" id="{A7DB019A-C938-4414-9D29-7581F4ECF0D2}"/>
              </a:ext>
            </a:extLst>
          </p:cNvPr>
          <p:cNvSpPr txBox="1"/>
          <p:nvPr/>
        </p:nvSpPr>
        <p:spPr>
          <a:xfrm>
            <a:off x="1225219" y="1256327"/>
            <a:ext cx="10467109" cy="6001643"/>
          </a:xfrm>
          <a:prstGeom prst="rect">
            <a:avLst/>
          </a:prstGeom>
          <a:noFill/>
        </p:spPr>
        <p:txBody>
          <a:bodyPr wrap="square">
            <a:spAutoFit/>
          </a:bodyPr>
          <a:lstStyle/>
          <a:p>
            <a:pPr>
              <a:buFont typeface="+mj-lt"/>
              <a:buAutoNum type="arabicPeriod"/>
            </a:pPr>
            <a:r>
              <a:rPr lang="en-US" sz="4800" dirty="0"/>
              <a:t> Single project for different platforms</a:t>
            </a:r>
          </a:p>
          <a:p>
            <a:pPr>
              <a:buFont typeface="+mj-lt"/>
              <a:buAutoNum type="arabicPeriod"/>
            </a:pPr>
            <a:r>
              <a:rPr lang="en-US" sz="4800" dirty="0"/>
              <a:t> Graphics APIs</a:t>
            </a:r>
          </a:p>
          <a:p>
            <a:pPr>
              <a:buFont typeface="+mj-lt"/>
              <a:buAutoNum type="arabicPeriod"/>
            </a:pPr>
            <a:r>
              <a:rPr lang="en-US" sz="4800" b="1" dirty="0"/>
              <a:t> .NET 6 support</a:t>
            </a:r>
          </a:p>
          <a:p>
            <a:pPr>
              <a:buFont typeface="+mj-lt"/>
              <a:buAutoNum type="arabicPeriod"/>
            </a:pPr>
            <a:r>
              <a:rPr lang="en-US" sz="4800" dirty="0"/>
              <a:t> Slim renderers</a:t>
            </a:r>
          </a:p>
          <a:p>
            <a:pPr>
              <a:buFont typeface="+mj-lt"/>
              <a:buAutoNum type="arabicPeriod"/>
            </a:pPr>
            <a:r>
              <a:rPr lang="en-US" sz="4800" dirty="0"/>
              <a:t> One location to manage all assets</a:t>
            </a:r>
          </a:p>
          <a:p>
            <a:endParaRPr lang="en-US" sz="4800" dirty="0"/>
          </a:p>
          <a:p>
            <a:pPr>
              <a:buFont typeface="+mj-lt"/>
              <a:buAutoNum type="arabicPeriod"/>
            </a:pPr>
            <a:endParaRPr lang="en-US" sz="4800" dirty="0"/>
          </a:p>
          <a:p>
            <a:pPr>
              <a:buFont typeface="+mj-lt"/>
              <a:buAutoNum type="arabicPeriod"/>
            </a:pPr>
            <a:endParaRPr lang="en-US" sz="4800" dirty="0"/>
          </a:p>
        </p:txBody>
      </p:sp>
      <p:sp>
        <p:nvSpPr>
          <p:cNvPr id="4" name="TextBox 3">
            <a:extLst>
              <a:ext uri="{FF2B5EF4-FFF2-40B4-BE49-F238E27FC236}">
                <a16:creationId xmlns:a16="http://schemas.microsoft.com/office/drawing/2014/main" id="{32D451BD-7BEE-4238-B455-3589C0F29989}"/>
              </a:ext>
            </a:extLst>
          </p:cNvPr>
          <p:cNvSpPr txBox="1"/>
          <p:nvPr/>
        </p:nvSpPr>
        <p:spPr>
          <a:xfrm>
            <a:off x="333532" y="2781577"/>
            <a:ext cx="685800" cy="646331"/>
          </a:xfrm>
          <a:prstGeom prst="rect">
            <a:avLst/>
          </a:prstGeom>
          <a:noFill/>
        </p:spPr>
        <p:txBody>
          <a:bodyPr wrap="square">
            <a:spAutoFit/>
          </a:bodyPr>
          <a:lstStyle/>
          <a:p>
            <a:r>
              <a:rPr lang="en-US" sz="3600" dirty="0"/>
              <a:t>👉</a:t>
            </a:r>
          </a:p>
        </p:txBody>
      </p:sp>
    </p:spTree>
    <p:extLst>
      <p:ext uri="{BB962C8B-B14F-4D97-AF65-F5344CB8AC3E}">
        <p14:creationId xmlns:p14="http://schemas.microsoft.com/office/powerpoint/2010/main" val="174299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Xamarin </a:t>
            </a:r>
            <a:r>
              <a:rPr lang="en-US" dirty="0">
                <a:solidFill>
                  <a:srgbClr val="44013C"/>
                </a:solidFill>
                <a:latin typeface="Segoe UI Light" panose="020B0502040204020203" pitchFamily="34" charset="0"/>
                <a:cs typeface="Segoe UI Light" panose="020B0502040204020203" pitchFamily="34" charset="0"/>
              </a:rPr>
              <a:t>vs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12" name="TextBox 11">
            <a:extLst>
              <a:ext uri="{FF2B5EF4-FFF2-40B4-BE49-F238E27FC236}">
                <a16:creationId xmlns:a16="http://schemas.microsoft.com/office/drawing/2014/main" id="{A7DB019A-C938-4414-9D29-7581F4ECF0D2}"/>
              </a:ext>
            </a:extLst>
          </p:cNvPr>
          <p:cNvSpPr txBox="1"/>
          <p:nvPr/>
        </p:nvSpPr>
        <p:spPr>
          <a:xfrm>
            <a:off x="1225219" y="1256327"/>
            <a:ext cx="10467109" cy="6001643"/>
          </a:xfrm>
          <a:prstGeom prst="rect">
            <a:avLst/>
          </a:prstGeom>
          <a:noFill/>
        </p:spPr>
        <p:txBody>
          <a:bodyPr wrap="square">
            <a:spAutoFit/>
          </a:bodyPr>
          <a:lstStyle/>
          <a:p>
            <a:pPr>
              <a:buFont typeface="+mj-lt"/>
              <a:buAutoNum type="arabicPeriod"/>
            </a:pPr>
            <a:r>
              <a:rPr lang="en-US" sz="4800" dirty="0"/>
              <a:t> Single project for different platforms</a:t>
            </a:r>
          </a:p>
          <a:p>
            <a:pPr>
              <a:buFont typeface="+mj-lt"/>
              <a:buAutoNum type="arabicPeriod"/>
            </a:pPr>
            <a:r>
              <a:rPr lang="en-US" sz="4800" dirty="0"/>
              <a:t> Graphics APIs</a:t>
            </a:r>
          </a:p>
          <a:p>
            <a:pPr>
              <a:buFont typeface="+mj-lt"/>
              <a:buAutoNum type="arabicPeriod"/>
            </a:pPr>
            <a:r>
              <a:rPr lang="en-US" sz="4800" dirty="0"/>
              <a:t> .NET 6 support</a:t>
            </a:r>
          </a:p>
          <a:p>
            <a:pPr>
              <a:buFont typeface="+mj-lt"/>
              <a:buAutoNum type="arabicPeriod"/>
            </a:pPr>
            <a:r>
              <a:rPr lang="en-US" sz="4800" b="1" dirty="0"/>
              <a:t> Slim renderers</a:t>
            </a:r>
          </a:p>
          <a:p>
            <a:pPr>
              <a:buFont typeface="+mj-lt"/>
              <a:buAutoNum type="arabicPeriod"/>
            </a:pPr>
            <a:r>
              <a:rPr lang="en-US" sz="4800" dirty="0"/>
              <a:t> One location to manage all assets</a:t>
            </a:r>
          </a:p>
          <a:p>
            <a:endParaRPr lang="en-US" sz="4800" dirty="0"/>
          </a:p>
          <a:p>
            <a:pPr>
              <a:buFont typeface="+mj-lt"/>
              <a:buAutoNum type="arabicPeriod"/>
            </a:pPr>
            <a:endParaRPr lang="en-US" sz="4800" dirty="0"/>
          </a:p>
          <a:p>
            <a:pPr>
              <a:buFont typeface="+mj-lt"/>
              <a:buAutoNum type="arabicPeriod"/>
            </a:pPr>
            <a:endParaRPr lang="en-US" sz="4800" dirty="0"/>
          </a:p>
        </p:txBody>
      </p:sp>
      <p:sp>
        <p:nvSpPr>
          <p:cNvPr id="4" name="TextBox 3">
            <a:extLst>
              <a:ext uri="{FF2B5EF4-FFF2-40B4-BE49-F238E27FC236}">
                <a16:creationId xmlns:a16="http://schemas.microsoft.com/office/drawing/2014/main" id="{32D451BD-7BEE-4238-B455-3589C0F29989}"/>
              </a:ext>
            </a:extLst>
          </p:cNvPr>
          <p:cNvSpPr txBox="1"/>
          <p:nvPr/>
        </p:nvSpPr>
        <p:spPr>
          <a:xfrm>
            <a:off x="333532" y="3501099"/>
            <a:ext cx="685800" cy="646331"/>
          </a:xfrm>
          <a:prstGeom prst="rect">
            <a:avLst/>
          </a:prstGeom>
          <a:noFill/>
        </p:spPr>
        <p:txBody>
          <a:bodyPr wrap="square">
            <a:spAutoFit/>
          </a:bodyPr>
          <a:lstStyle/>
          <a:p>
            <a:r>
              <a:rPr lang="en-US" sz="3600" dirty="0"/>
              <a:t>👉</a:t>
            </a:r>
          </a:p>
        </p:txBody>
      </p:sp>
    </p:spTree>
    <p:extLst>
      <p:ext uri="{BB962C8B-B14F-4D97-AF65-F5344CB8AC3E}">
        <p14:creationId xmlns:p14="http://schemas.microsoft.com/office/powerpoint/2010/main" val="114151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FCABB96-F295-49D2-B109-27F8588253F0}"/>
              </a:ext>
            </a:extLst>
          </p:cNvPr>
          <p:cNvSpPr txBox="1">
            <a:spLocks/>
          </p:cNvSpPr>
          <p:nvPr/>
        </p:nvSpPr>
        <p:spPr>
          <a:xfrm>
            <a:off x="0" y="173737"/>
            <a:ext cx="12191999" cy="9326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Xamarin </a:t>
            </a:r>
            <a:r>
              <a:rPr lang="en-US" dirty="0">
                <a:solidFill>
                  <a:srgbClr val="44013C"/>
                </a:solidFill>
                <a:latin typeface="Segoe UI Light" panose="020B0502040204020203" pitchFamily="34" charset="0"/>
                <a:cs typeface="Segoe UI Light" panose="020B0502040204020203" pitchFamily="34" charset="0"/>
              </a:rPr>
              <a:t>vs </a:t>
            </a:r>
            <a:r>
              <a:rPr lang="en-US" dirty="0">
                <a:solidFill>
                  <a:srgbClr val="44013C"/>
                </a:solidFill>
                <a:latin typeface="Segoe UI Semibold" panose="020B0702040204020203" pitchFamily="34" charset="0"/>
                <a:cs typeface="Segoe UI Semibold" panose="020B0702040204020203" pitchFamily="34" charset="0"/>
              </a:rPr>
              <a:t>MAUI</a:t>
            </a:r>
          </a:p>
        </p:txBody>
      </p:sp>
      <p:sp>
        <p:nvSpPr>
          <p:cNvPr id="12" name="TextBox 11">
            <a:extLst>
              <a:ext uri="{FF2B5EF4-FFF2-40B4-BE49-F238E27FC236}">
                <a16:creationId xmlns:a16="http://schemas.microsoft.com/office/drawing/2014/main" id="{A7DB019A-C938-4414-9D29-7581F4ECF0D2}"/>
              </a:ext>
            </a:extLst>
          </p:cNvPr>
          <p:cNvSpPr txBox="1"/>
          <p:nvPr/>
        </p:nvSpPr>
        <p:spPr>
          <a:xfrm>
            <a:off x="1225219" y="1256327"/>
            <a:ext cx="10467109" cy="6001643"/>
          </a:xfrm>
          <a:prstGeom prst="rect">
            <a:avLst/>
          </a:prstGeom>
          <a:noFill/>
        </p:spPr>
        <p:txBody>
          <a:bodyPr wrap="square">
            <a:spAutoFit/>
          </a:bodyPr>
          <a:lstStyle/>
          <a:p>
            <a:pPr>
              <a:buFont typeface="+mj-lt"/>
              <a:buAutoNum type="arabicPeriod"/>
            </a:pPr>
            <a:r>
              <a:rPr lang="en-US" sz="4800" dirty="0"/>
              <a:t> Single project for different platforms</a:t>
            </a:r>
          </a:p>
          <a:p>
            <a:pPr>
              <a:buFont typeface="+mj-lt"/>
              <a:buAutoNum type="arabicPeriod"/>
            </a:pPr>
            <a:r>
              <a:rPr lang="en-US" sz="4800" dirty="0"/>
              <a:t> Graphics APIs</a:t>
            </a:r>
          </a:p>
          <a:p>
            <a:pPr>
              <a:buFont typeface="+mj-lt"/>
              <a:buAutoNum type="arabicPeriod"/>
            </a:pPr>
            <a:r>
              <a:rPr lang="en-US" sz="4800" dirty="0"/>
              <a:t> .NET 6 support</a:t>
            </a:r>
          </a:p>
          <a:p>
            <a:pPr>
              <a:buFont typeface="+mj-lt"/>
              <a:buAutoNum type="arabicPeriod"/>
            </a:pPr>
            <a:r>
              <a:rPr lang="en-US" sz="4800" dirty="0"/>
              <a:t> Slim renderers</a:t>
            </a:r>
          </a:p>
          <a:p>
            <a:pPr>
              <a:buFont typeface="+mj-lt"/>
              <a:buAutoNum type="arabicPeriod"/>
            </a:pPr>
            <a:r>
              <a:rPr lang="en-US" sz="4800" b="1" dirty="0"/>
              <a:t> One location to manage all assets</a:t>
            </a:r>
          </a:p>
          <a:p>
            <a:endParaRPr lang="en-US" sz="4800" dirty="0"/>
          </a:p>
          <a:p>
            <a:pPr>
              <a:buFont typeface="+mj-lt"/>
              <a:buAutoNum type="arabicPeriod"/>
            </a:pPr>
            <a:endParaRPr lang="en-US" sz="4800" dirty="0"/>
          </a:p>
          <a:p>
            <a:pPr>
              <a:buFont typeface="+mj-lt"/>
              <a:buAutoNum type="arabicPeriod"/>
            </a:pPr>
            <a:endParaRPr lang="en-US" sz="4800" dirty="0"/>
          </a:p>
        </p:txBody>
      </p:sp>
      <p:sp>
        <p:nvSpPr>
          <p:cNvPr id="4" name="TextBox 3">
            <a:extLst>
              <a:ext uri="{FF2B5EF4-FFF2-40B4-BE49-F238E27FC236}">
                <a16:creationId xmlns:a16="http://schemas.microsoft.com/office/drawing/2014/main" id="{32D451BD-7BEE-4238-B455-3589C0F29989}"/>
              </a:ext>
            </a:extLst>
          </p:cNvPr>
          <p:cNvSpPr txBox="1"/>
          <p:nvPr/>
        </p:nvSpPr>
        <p:spPr>
          <a:xfrm>
            <a:off x="333532" y="4265598"/>
            <a:ext cx="685800" cy="646331"/>
          </a:xfrm>
          <a:prstGeom prst="rect">
            <a:avLst/>
          </a:prstGeom>
          <a:noFill/>
        </p:spPr>
        <p:txBody>
          <a:bodyPr wrap="square">
            <a:spAutoFit/>
          </a:bodyPr>
          <a:lstStyle/>
          <a:p>
            <a:r>
              <a:rPr lang="en-US" sz="3600" dirty="0"/>
              <a:t>👉</a:t>
            </a:r>
          </a:p>
        </p:txBody>
      </p:sp>
    </p:spTree>
    <p:extLst>
      <p:ext uri="{BB962C8B-B14F-4D97-AF65-F5344CB8AC3E}">
        <p14:creationId xmlns:p14="http://schemas.microsoft.com/office/powerpoint/2010/main" val="207552919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7429</TotalTime>
  <Words>2662</Words>
  <Application>Microsoft Office PowerPoint</Application>
  <PresentationFormat>Widescreen</PresentationFormat>
  <Paragraphs>280</Paragraphs>
  <Slides>29</Slides>
  <Notes>29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vt:lpstr>
      <vt:lpstr>Calibri</vt:lpstr>
      <vt:lpstr>Calibri Light</vt:lpstr>
      <vt:lpstr>Courier New</vt:lpstr>
      <vt:lpstr>Euclid Circular B</vt:lpstr>
      <vt:lpstr>Segoe UI</vt:lpstr>
      <vt:lpstr>Segoe UI Light</vt:lpstr>
      <vt:lpstr>Segoe UI Semibold</vt:lpstr>
      <vt:lpstr>Office Teması</vt:lpstr>
      <vt:lpstr>Bitmap Image</vt:lpstr>
      <vt:lpstr>Overview: MAUI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ABP Community Talks #1</dc:title>
  <dc:creator>armağan ünlü</dc:creator>
  <cp:keywords>ABP</cp:keywords>
  <cp:lastModifiedBy>Alper Ebiçoğlu</cp:lastModifiedBy>
  <cp:revision>480</cp:revision>
  <dcterms:created xsi:type="dcterms:W3CDTF">2021-09-27T14:07:26Z</dcterms:created>
  <dcterms:modified xsi:type="dcterms:W3CDTF">2022-06-09T18:12:18Z</dcterms:modified>
</cp:coreProperties>
</file>