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74" r:id="rId4"/>
    <p:sldId id="266" r:id="rId5"/>
    <p:sldId id="268" r:id="rId6"/>
    <p:sldId id="269" r:id="rId7"/>
    <p:sldId id="271" r:id="rId8"/>
    <p:sldId id="273" r:id="rId9"/>
    <p:sldId id="272" r:id="rId10"/>
    <p:sldId id="270"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per Ebiçoğlu" initials="AE" lastIdx="1" clrIdx="0">
    <p:extLst>
      <p:ext uri="{19B8F6BF-5375-455C-9EA6-DF929625EA0E}">
        <p15:presenceInfo xmlns:p15="http://schemas.microsoft.com/office/powerpoint/2012/main" userId="6aaaec9fa86781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9FCB"/>
    <a:srgbClr val="292D33"/>
    <a:srgbClr val="44013C"/>
    <a:srgbClr val="AE93AB"/>
    <a:srgbClr val="900139"/>
    <a:srgbClr val="D4C6D2"/>
    <a:srgbClr val="F5F5F5"/>
    <a:srgbClr val="CD93AA"/>
    <a:srgbClr val="B9A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64512" autoAdjust="0"/>
  </p:normalViewPr>
  <p:slideViewPr>
    <p:cSldViewPr snapToGrid="0" showGuides="1">
      <p:cViewPr varScale="1">
        <p:scale>
          <a:sx n="73" d="100"/>
          <a:sy n="73" d="100"/>
        </p:scale>
        <p:origin x="1890" y="18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203A23-5FD1-4916-ABA8-273B8BFAC7CA}" type="doc">
      <dgm:prSet loTypeId="urn:microsoft.com/office/officeart/2005/8/layout/pyramid2" loCatId="pyramid" qsTypeId="urn:microsoft.com/office/officeart/2005/8/quickstyle/simple4" qsCatId="simple" csTypeId="urn:microsoft.com/office/officeart/2005/8/colors/accent1_2" csCatId="accent1" phldr="1"/>
      <dgm:spPr/>
      <dgm:t>
        <a:bodyPr/>
        <a:lstStyle/>
        <a:p>
          <a:endParaRPr lang="en-US"/>
        </a:p>
      </dgm:t>
    </dgm:pt>
    <dgm:pt modelId="{E5D036FC-C9F2-49FB-8B12-55BE72DEBD82}">
      <dgm:prSet phldrT="[Text]">
        <dgm:style>
          <a:lnRef idx="2">
            <a:schemeClr val="dk1"/>
          </a:lnRef>
          <a:fillRef idx="1">
            <a:schemeClr val="lt1"/>
          </a:fillRef>
          <a:effectRef idx="0">
            <a:schemeClr val="dk1"/>
          </a:effectRef>
          <a:fontRef idx="minor">
            <a:schemeClr val="dk1"/>
          </a:fontRef>
        </dgm:style>
      </dgm:prSet>
      <dgm:spPr/>
      <dgm:t>
        <a:bodyPr/>
        <a:lstStyle/>
        <a:p>
          <a:r>
            <a:rPr lang="en-US" dirty="0"/>
            <a:t> </a:t>
          </a:r>
        </a:p>
      </dgm:t>
    </dgm:pt>
    <dgm:pt modelId="{D4D03B9F-C129-4D09-8760-BBC4DE7A081D}" type="parTrans" cxnId="{0078D486-866A-4C5F-97C1-5748D5AD9DF0}">
      <dgm:prSet/>
      <dgm:spPr/>
      <dgm:t>
        <a:bodyPr/>
        <a:lstStyle/>
        <a:p>
          <a:endParaRPr lang="en-US"/>
        </a:p>
      </dgm:t>
    </dgm:pt>
    <dgm:pt modelId="{DE4A23BC-6F25-4E6A-9E1E-A6AF72948BC8}" type="sibTrans" cxnId="{0078D486-866A-4C5F-97C1-5748D5AD9DF0}">
      <dgm:prSet/>
      <dgm:spPr/>
      <dgm:t>
        <a:bodyPr/>
        <a:lstStyle/>
        <a:p>
          <a:endParaRPr lang="en-US"/>
        </a:p>
      </dgm:t>
    </dgm:pt>
    <dgm:pt modelId="{8A49166B-D244-4E4F-9E08-FE7045F72B2F}">
      <dgm:prSet phldrT="[Text]">
        <dgm:style>
          <a:lnRef idx="2">
            <a:schemeClr val="dk1"/>
          </a:lnRef>
          <a:fillRef idx="1">
            <a:schemeClr val="lt1"/>
          </a:fillRef>
          <a:effectRef idx="0">
            <a:schemeClr val="dk1"/>
          </a:effectRef>
          <a:fontRef idx="minor">
            <a:schemeClr val="dk1"/>
          </a:fontRef>
        </dgm:style>
      </dgm:prSet>
      <dgm:spPr/>
      <dgm:t>
        <a:bodyPr/>
        <a:lstStyle/>
        <a:p>
          <a:r>
            <a:rPr lang="en-US" dirty="0"/>
            <a:t> </a:t>
          </a:r>
        </a:p>
      </dgm:t>
    </dgm:pt>
    <dgm:pt modelId="{DCC9F776-03DA-4F45-8A77-82157EC0EC2B}" type="parTrans" cxnId="{672D9F21-A165-4105-B49B-DC8949CE2AC5}">
      <dgm:prSet/>
      <dgm:spPr/>
      <dgm:t>
        <a:bodyPr/>
        <a:lstStyle/>
        <a:p>
          <a:endParaRPr lang="en-US"/>
        </a:p>
      </dgm:t>
    </dgm:pt>
    <dgm:pt modelId="{5839684C-EF4A-4A42-9032-0C6997FE3C80}" type="sibTrans" cxnId="{672D9F21-A165-4105-B49B-DC8949CE2AC5}">
      <dgm:prSet/>
      <dgm:spPr/>
      <dgm:t>
        <a:bodyPr/>
        <a:lstStyle/>
        <a:p>
          <a:endParaRPr lang="en-US"/>
        </a:p>
      </dgm:t>
    </dgm:pt>
    <dgm:pt modelId="{E8F59ADC-35E0-4315-AF61-D641B5879C8B}" type="pres">
      <dgm:prSet presAssocID="{B2203A23-5FD1-4916-ABA8-273B8BFAC7CA}" presName="compositeShape" presStyleCnt="0">
        <dgm:presLayoutVars>
          <dgm:dir/>
          <dgm:resizeHandles/>
        </dgm:presLayoutVars>
      </dgm:prSet>
      <dgm:spPr/>
    </dgm:pt>
    <dgm:pt modelId="{8BF99660-82C0-473A-AA28-162BB3A20FA4}" type="pres">
      <dgm:prSet presAssocID="{B2203A23-5FD1-4916-ABA8-273B8BFAC7CA}" presName="pyramid" presStyleLbl="node1" presStyleIdx="0" presStyleCnt="1"/>
      <dgm:spPr/>
    </dgm:pt>
    <dgm:pt modelId="{C1F51F8B-1FCC-4020-B90C-21E77B0892C7}" type="pres">
      <dgm:prSet presAssocID="{B2203A23-5FD1-4916-ABA8-273B8BFAC7CA}" presName="theList" presStyleCnt="0"/>
      <dgm:spPr/>
    </dgm:pt>
    <dgm:pt modelId="{9760A9F0-A77D-480A-949D-A38E00FEBE37}" type="pres">
      <dgm:prSet presAssocID="{E5D036FC-C9F2-49FB-8B12-55BE72DEBD82}" presName="aNode" presStyleLbl="fgAcc1" presStyleIdx="0" presStyleCnt="2">
        <dgm:presLayoutVars>
          <dgm:bulletEnabled val="1"/>
        </dgm:presLayoutVars>
      </dgm:prSet>
      <dgm:spPr/>
    </dgm:pt>
    <dgm:pt modelId="{5C588F97-BD7C-4018-ADB4-316C66FA8A75}" type="pres">
      <dgm:prSet presAssocID="{E5D036FC-C9F2-49FB-8B12-55BE72DEBD82}" presName="aSpace" presStyleCnt="0"/>
      <dgm:spPr/>
    </dgm:pt>
    <dgm:pt modelId="{3CB38DF1-7884-4C80-B0BD-DFCDFBCFC4AC}" type="pres">
      <dgm:prSet presAssocID="{8A49166B-D244-4E4F-9E08-FE7045F72B2F}" presName="aNode" presStyleLbl="fgAcc1" presStyleIdx="1" presStyleCnt="2">
        <dgm:presLayoutVars>
          <dgm:bulletEnabled val="1"/>
        </dgm:presLayoutVars>
      </dgm:prSet>
      <dgm:spPr/>
    </dgm:pt>
    <dgm:pt modelId="{F50A67E6-FB76-4B13-B2C7-0E821FC2C929}" type="pres">
      <dgm:prSet presAssocID="{8A49166B-D244-4E4F-9E08-FE7045F72B2F}" presName="aSpace" presStyleCnt="0"/>
      <dgm:spPr/>
    </dgm:pt>
  </dgm:ptLst>
  <dgm:cxnLst>
    <dgm:cxn modelId="{4531D51F-9C5E-4CD7-9C97-88B7428B4B7A}" type="presOf" srcId="{8A49166B-D244-4E4F-9E08-FE7045F72B2F}" destId="{3CB38DF1-7884-4C80-B0BD-DFCDFBCFC4AC}" srcOrd="0" destOrd="0" presId="urn:microsoft.com/office/officeart/2005/8/layout/pyramid2"/>
    <dgm:cxn modelId="{672D9F21-A165-4105-B49B-DC8949CE2AC5}" srcId="{B2203A23-5FD1-4916-ABA8-273B8BFAC7CA}" destId="{8A49166B-D244-4E4F-9E08-FE7045F72B2F}" srcOrd="1" destOrd="0" parTransId="{DCC9F776-03DA-4F45-8A77-82157EC0EC2B}" sibTransId="{5839684C-EF4A-4A42-9032-0C6997FE3C80}"/>
    <dgm:cxn modelId="{0078D486-866A-4C5F-97C1-5748D5AD9DF0}" srcId="{B2203A23-5FD1-4916-ABA8-273B8BFAC7CA}" destId="{E5D036FC-C9F2-49FB-8B12-55BE72DEBD82}" srcOrd="0" destOrd="0" parTransId="{D4D03B9F-C129-4D09-8760-BBC4DE7A081D}" sibTransId="{DE4A23BC-6F25-4E6A-9E1E-A6AF72948BC8}"/>
    <dgm:cxn modelId="{649F0CD7-35F3-4489-9A45-A4CE52AC9286}" type="presOf" srcId="{E5D036FC-C9F2-49FB-8B12-55BE72DEBD82}" destId="{9760A9F0-A77D-480A-949D-A38E00FEBE37}" srcOrd="0" destOrd="0" presId="urn:microsoft.com/office/officeart/2005/8/layout/pyramid2"/>
    <dgm:cxn modelId="{A4E351DD-F78B-4A40-8490-CB668309E2CF}" type="presOf" srcId="{B2203A23-5FD1-4916-ABA8-273B8BFAC7CA}" destId="{E8F59ADC-35E0-4315-AF61-D641B5879C8B}" srcOrd="0" destOrd="0" presId="urn:microsoft.com/office/officeart/2005/8/layout/pyramid2"/>
    <dgm:cxn modelId="{6FB52DF5-E2F4-4649-9E65-E9C577C3AEDD}" type="presParOf" srcId="{E8F59ADC-35E0-4315-AF61-D641B5879C8B}" destId="{8BF99660-82C0-473A-AA28-162BB3A20FA4}" srcOrd="0" destOrd="0" presId="urn:microsoft.com/office/officeart/2005/8/layout/pyramid2"/>
    <dgm:cxn modelId="{272943C7-B818-4884-B6A5-74293C200881}" type="presParOf" srcId="{E8F59ADC-35E0-4315-AF61-D641B5879C8B}" destId="{C1F51F8B-1FCC-4020-B90C-21E77B0892C7}" srcOrd="1" destOrd="0" presId="urn:microsoft.com/office/officeart/2005/8/layout/pyramid2"/>
    <dgm:cxn modelId="{6757076B-2E60-4498-9C04-AF6556FE7419}" type="presParOf" srcId="{C1F51F8B-1FCC-4020-B90C-21E77B0892C7}" destId="{9760A9F0-A77D-480A-949D-A38E00FEBE37}" srcOrd="0" destOrd="0" presId="urn:microsoft.com/office/officeart/2005/8/layout/pyramid2"/>
    <dgm:cxn modelId="{527ED3D5-9D1E-4517-B857-EA3FDCE3BF56}" type="presParOf" srcId="{C1F51F8B-1FCC-4020-B90C-21E77B0892C7}" destId="{5C588F97-BD7C-4018-ADB4-316C66FA8A75}" srcOrd="1" destOrd="0" presId="urn:microsoft.com/office/officeart/2005/8/layout/pyramid2"/>
    <dgm:cxn modelId="{8B7D8EC4-F6E5-4D42-8484-75F9962C61D4}" type="presParOf" srcId="{C1F51F8B-1FCC-4020-B90C-21E77B0892C7}" destId="{3CB38DF1-7884-4C80-B0BD-DFCDFBCFC4AC}" srcOrd="2" destOrd="0" presId="urn:microsoft.com/office/officeart/2005/8/layout/pyramid2"/>
    <dgm:cxn modelId="{F7DD8911-83B4-4532-8792-5DC1F17BEF2D}" type="presParOf" srcId="{C1F51F8B-1FCC-4020-B90C-21E77B0892C7}" destId="{F50A67E6-FB76-4B13-B2C7-0E821FC2C929}" srcOrd="3"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A0E981-15F1-4C59-A5B4-9C2BEDEC1199}" type="doc">
      <dgm:prSet loTypeId="urn:microsoft.com/office/officeart/2008/layout/RadialCluster" loCatId="relationship" qsTypeId="urn:microsoft.com/office/officeart/2005/8/quickstyle/simple2" qsCatId="simple" csTypeId="urn:microsoft.com/office/officeart/2005/8/colors/accent0_3" csCatId="mainScheme" phldr="1"/>
      <dgm:spPr/>
      <dgm:t>
        <a:bodyPr/>
        <a:lstStyle/>
        <a:p>
          <a:endParaRPr lang="en-US"/>
        </a:p>
      </dgm:t>
    </dgm:pt>
    <dgm:pt modelId="{EA2F10D6-24DD-433B-820F-6018F86550FF}">
      <dgm:prSet phldrT="[Text]"/>
      <dgm:spPr/>
      <dgm:t>
        <a:bodyPr/>
        <a:lstStyle/>
        <a:p>
          <a:r>
            <a:rPr lang="en-US" dirty="0"/>
            <a:t>Book</a:t>
          </a:r>
        </a:p>
      </dgm:t>
    </dgm:pt>
    <dgm:pt modelId="{239CD7AE-AF70-49C3-A0B7-76668B8A00BF}" type="parTrans" cxnId="{430F5300-AB3E-40E2-B811-448387D69512}">
      <dgm:prSet/>
      <dgm:spPr/>
      <dgm:t>
        <a:bodyPr/>
        <a:lstStyle/>
        <a:p>
          <a:endParaRPr lang="en-US"/>
        </a:p>
      </dgm:t>
    </dgm:pt>
    <dgm:pt modelId="{8166E486-4AB4-4D7C-8EA5-9B83C59B3DAF}" type="sibTrans" cxnId="{430F5300-AB3E-40E2-B811-448387D69512}">
      <dgm:prSet/>
      <dgm:spPr/>
      <dgm:t>
        <a:bodyPr/>
        <a:lstStyle/>
        <a:p>
          <a:endParaRPr lang="en-US"/>
        </a:p>
      </dgm:t>
    </dgm:pt>
    <dgm:pt modelId="{02B34D1E-8B5C-465A-B0B5-F5155EC45F98}">
      <dgm:prSet phldrT="[Text]"/>
      <dgm:spPr/>
      <dgm:t>
        <a:bodyPr/>
        <a:lstStyle/>
        <a:p>
          <a:r>
            <a:rPr lang="en-US" dirty="0"/>
            <a:t>Author </a:t>
          </a:r>
        </a:p>
      </dgm:t>
    </dgm:pt>
    <dgm:pt modelId="{6240DBE0-9438-4AD1-A490-93B2BE24D22F}" type="parTrans" cxnId="{0905616C-A694-43BA-8DF6-962C3C0CA631}">
      <dgm:prSet/>
      <dgm:spPr/>
      <dgm:t>
        <a:bodyPr/>
        <a:lstStyle/>
        <a:p>
          <a:endParaRPr lang="en-US"/>
        </a:p>
      </dgm:t>
    </dgm:pt>
    <dgm:pt modelId="{2856F8C4-6AD9-4735-9296-0488221E2416}" type="sibTrans" cxnId="{0905616C-A694-43BA-8DF6-962C3C0CA631}">
      <dgm:prSet/>
      <dgm:spPr/>
      <dgm:t>
        <a:bodyPr/>
        <a:lstStyle/>
        <a:p>
          <a:endParaRPr lang="en-US"/>
        </a:p>
      </dgm:t>
    </dgm:pt>
    <dgm:pt modelId="{38F24874-BE06-46E1-A4D4-9D8552B2E303}">
      <dgm:prSet phldrT="[Text]"/>
      <dgm:spPr/>
      <dgm:t>
        <a:bodyPr/>
        <a:lstStyle/>
        <a:p>
          <a:r>
            <a:rPr lang="en-US" dirty="0"/>
            <a:t>Reader</a:t>
          </a:r>
        </a:p>
      </dgm:t>
    </dgm:pt>
    <dgm:pt modelId="{61C3E0E8-9B0A-4C0A-9F6C-0FF13C7A2F26}" type="parTrans" cxnId="{2FB0EE51-7162-4B0B-99D8-2DC34654DD88}">
      <dgm:prSet/>
      <dgm:spPr/>
      <dgm:t>
        <a:bodyPr/>
        <a:lstStyle/>
        <a:p>
          <a:endParaRPr lang="en-US"/>
        </a:p>
      </dgm:t>
    </dgm:pt>
    <dgm:pt modelId="{F7D5EE26-495E-4446-B4F5-40E38B2E4F44}" type="sibTrans" cxnId="{2FB0EE51-7162-4B0B-99D8-2DC34654DD88}">
      <dgm:prSet/>
      <dgm:spPr/>
      <dgm:t>
        <a:bodyPr/>
        <a:lstStyle/>
        <a:p>
          <a:endParaRPr lang="en-US"/>
        </a:p>
      </dgm:t>
    </dgm:pt>
    <dgm:pt modelId="{6FE4AEBA-2747-461F-A1F9-BFDB351A6D06}" type="pres">
      <dgm:prSet presAssocID="{E4A0E981-15F1-4C59-A5B4-9C2BEDEC1199}" presName="Name0" presStyleCnt="0">
        <dgm:presLayoutVars>
          <dgm:chMax val="1"/>
          <dgm:chPref val="1"/>
          <dgm:dir/>
          <dgm:animOne val="branch"/>
          <dgm:animLvl val="lvl"/>
        </dgm:presLayoutVars>
      </dgm:prSet>
      <dgm:spPr/>
    </dgm:pt>
    <dgm:pt modelId="{C9FDA350-118A-4ECB-8B2E-CF6BAC9A435C}" type="pres">
      <dgm:prSet presAssocID="{EA2F10D6-24DD-433B-820F-6018F86550FF}" presName="singleCycle" presStyleCnt="0"/>
      <dgm:spPr/>
    </dgm:pt>
    <dgm:pt modelId="{3F4AE4B9-FB86-4E86-B6B1-036FF03392B1}" type="pres">
      <dgm:prSet presAssocID="{EA2F10D6-24DD-433B-820F-6018F86550FF}" presName="singleCenter" presStyleLbl="node1" presStyleIdx="0" presStyleCnt="3" custScaleX="154362" custScaleY="95147" custLinFactNeighborX="25" custLinFactNeighborY="-35499">
        <dgm:presLayoutVars>
          <dgm:chMax val="7"/>
          <dgm:chPref val="7"/>
        </dgm:presLayoutVars>
      </dgm:prSet>
      <dgm:spPr/>
    </dgm:pt>
    <dgm:pt modelId="{9EB45538-1DD1-4E11-B60F-DD1373A38BBC}" type="pres">
      <dgm:prSet presAssocID="{6240DBE0-9438-4AD1-A490-93B2BE24D22F}" presName="Name56" presStyleLbl="parChTrans1D2" presStyleIdx="0" presStyleCnt="2"/>
      <dgm:spPr/>
    </dgm:pt>
    <dgm:pt modelId="{AAF2BC1D-72BB-4EDF-BC57-A38E8F94E999}" type="pres">
      <dgm:prSet presAssocID="{02B34D1E-8B5C-465A-B0B5-F5155EC45F98}" presName="text0" presStyleLbl="node1" presStyleIdx="1" presStyleCnt="3" custScaleX="165634" custScaleY="101857" custRadScaleRad="189031" custRadScaleInc="-85108">
        <dgm:presLayoutVars>
          <dgm:bulletEnabled val="1"/>
        </dgm:presLayoutVars>
      </dgm:prSet>
      <dgm:spPr/>
    </dgm:pt>
    <dgm:pt modelId="{65E49FB5-EB2C-4B5A-B146-E42B4333DD45}" type="pres">
      <dgm:prSet presAssocID="{61C3E0E8-9B0A-4C0A-9F6C-0FF13C7A2F26}" presName="Name56" presStyleLbl="parChTrans1D2" presStyleIdx="1" presStyleCnt="2"/>
      <dgm:spPr/>
    </dgm:pt>
    <dgm:pt modelId="{890FBE43-1F2F-43C8-99F1-A7A7828A1E7A}" type="pres">
      <dgm:prSet presAssocID="{38F24874-BE06-46E1-A4D4-9D8552B2E303}" presName="text0" presStyleLbl="node1" presStyleIdx="2" presStyleCnt="3" custScaleX="170674" custScaleY="103718" custRadScaleRad="185678" custRadScaleInc="-118946">
        <dgm:presLayoutVars>
          <dgm:bulletEnabled val="1"/>
        </dgm:presLayoutVars>
      </dgm:prSet>
      <dgm:spPr/>
    </dgm:pt>
  </dgm:ptLst>
  <dgm:cxnLst>
    <dgm:cxn modelId="{430F5300-AB3E-40E2-B811-448387D69512}" srcId="{E4A0E981-15F1-4C59-A5B4-9C2BEDEC1199}" destId="{EA2F10D6-24DD-433B-820F-6018F86550FF}" srcOrd="0" destOrd="0" parTransId="{239CD7AE-AF70-49C3-A0B7-76668B8A00BF}" sibTransId="{8166E486-4AB4-4D7C-8EA5-9B83C59B3DAF}"/>
    <dgm:cxn modelId="{6EB0083D-CCB9-4C62-A7D2-AC510E9856D2}" type="presOf" srcId="{61C3E0E8-9B0A-4C0A-9F6C-0FF13C7A2F26}" destId="{65E49FB5-EB2C-4B5A-B146-E42B4333DD45}" srcOrd="0" destOrd="0" presId="urn:microsoft.com/office/officeart/2008/layout/RadialCluster"/>
    <dgm:cxn modelId="{0905616C-A694-43BA-8DF6-962C3C0CA631}" srcId="{EA2F10D6-24DD-433B-820F-6018F86550FF}" destId="{02B34D1E-8B5C-465A-B0B5-F5155EC45F98}" srcOrd="0" destOrd="0" parTransId="{6240DBE0-9438-4AD1-A490-93B2BE24D22F}" sibTransId="{2856F8C4-6AD9-4735-9296-0488221E2416}"/>
    <dgm:cxn modelId="{2FB0EE51-7162-4B0B-99D8-2DC34654DD88}" srcId="{EA2F10D6-24DD-433B-820F-6018F86550FF}" destId="{38F24874-BE06-46E1-A4D4-9D8552B2E303}" srcOrd="1" destOrd="0" parTransId="{61C3E0E8-9B0A-4C0A-9F6C-0FF13C7A2F26}" sibTransId="{F7D5EE26-495E-4446-B4F5-40E38B2E4F44}"/>
    <dgm:cxn modelId="{0C94F59B-4438-4605-B068-46263610E283}" type="presOf" srcId="{EA2F10D6-24DD-433B-820F-6018F86550FF}" destId="{3F4AE4B9-FB86-4E86-B6B1-036FF03392B1}" srcOrd="0" destOrd="0" presId="urn:microsoft.com/office/officeart/2008/layout/RadialCluster"/>
    <dgm:cxn modelId="{A4581EC2-EF18-4120-ABB0-4B6727F15ADF}" type="presOf" srcId="{E4A0E981-15F1-4C59-A5B4-9C2BEDEC1199}" destId="{6FE4AEBA-2747-461F-A1F9-BFDB351A6D06}" srcOrd="0" destOrd="0" presId="urn:microsoft.com/office/officeart/2008/layout/RadialCluster"/>
    <dgm:cxn modelId="{6D4B06C9-9DBE-469A-9BEA-D064BB9DCD8D}" type="presOf" srcId="{38F24874-BE06-46E1-A4D4-9D8552B2E303}" destId="{890FBE43-1F2F-43C8-99F1-A7A7828A1E7A}" srcOrd="0" destOrd="0" presId="urn:microsoft.com/office/officeart/2008/layout/RadialCluster"/>
    <dgm:cxn modelId="{249A75D0-5500-459B-990B-C7EAB50751A9}" type="presOf" srcId="{6240DBE0-9438-4AD1-A490-93B2BE24D22F}" destId="{9EB45538-1DD1-4E11-B60F-DD1373A38BBC}" srcOrd="0" destOrd="0" presId="urn:microsoft.com/office/officeart/2008/layout/RadialCluster"/>
    <dgm:cxn modelId="{4BC2CFF7-D9CD-40E8-9DA4-B6B3DEBBC988}" type="presOf" srcId="{02B34D1E-8B5C-465A-B0B5-F5155EC45F98}" destId="{AAF2BC1D-72BB-4EDF-BC57-A38E8F94E999}" srcOrd="0" destOrd="0" presId="urn:microsoft.com/office/officeart/2008/layout/RadialCluster"/>
    <dgm:cxn modelId="{287E0B68-C891-4ECB-8E4D-8B9BEC6A0B10}" type="presParOf" srcId="{6FE4AEBA-2747-461F-A1F9-BFDB351A6D06}" destId="{C9FDA350-118A-4ECB-8B2E-CF6BAC9A435C}" srcOrd="0" destOrd="0" presId="urn:microsoft.com/office/officeart/2008/layout/RadialCluster"/>
    <dgm:cxn modelId="{76762D2C-B8FD-47BF-BA69-351F6B3C1D1B}" type="presParOf" srcId="{C9FDA350-118A-4ECB-8B2E-CF6BAC9A435C}" destId="{3F4AE4B9-FB86-4E86-B6B1-036FF03392B1}" srcOrd="0" destOrd="0" presId="urn:microsoft.com/office/officeart/2008/layout/RadialCluster"/>
    <dgm:cxn modelId="{6DD75893-BBC5-4FB8-927F-C2F69E52C758}" type="presParOf" srcId="{C9FDA350-118A-4ECB-8B2E-CF6BAC9A435C}" destId="{9EB45538-1DD1-4E11-B60F-DD1373A38BBC}" srcOrd="1" destOrd="0" presId="urn:microsoft.com/office/officeart/2008/layout/RadialCluster"/>
    <dgm:cxn modelId="{028E1126-221A-46F0-A0BF-C69E64C33307}" type="presParOf" srcId="{C9FDA350-118A-4ECB-8B2E-CF6BAC9A435C}" destId="{AAF2BC1D-72BB-4EDF-BC57-A38E8F94E999}" srcOrd="2" destOrd="0" presId="urn:microsoft.com/office/officeart/2008/layout/RadialCluster"/>
    <dgm:cxn modelId="{2445C6EE-0D0B-4226-B4B2-9D92B9117014}" type="presParOf" srcId="{C9FDA350-118A-4ECB-8B2E-CF6BAC9A435C}" destId="{65E49FB5-EB2C-4B5A-B146-E42B4333DD45}" srcOrd="3" destOrd="0" presId="urn:microsoft.com/office/officeart/2008/layout/RadialCluster"/>
    <dgm:cxn modelId="{66CA01CD-6833-4486-8FE4-083B7D8833AB}" type="presParOf" srcId="{C9FDA350-118A-4ECB-8B2E-CF6BAC9A435C}" destId="{890FBE43-1F2F-43C8-99F1-A7A7828A1E7A}" srcOrd="4"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99660-82C0-473A-AA28-162BB3A20FA4}">
      <dsp:nvSpPr>
        <dsp:cNvPr id="0" name=""/>
        <dsp:cNvSpPr/>
      </dsp:nvSpPr>
      <dsp:spPr>
        <a:xfrm>
          <a:off x="948266" y="0"/>
          <a:ext cx="5418667" cy="5418667"/>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760A9F0-A77D-480A-949D-A38E00FEBE37}">
      <dsp:nvSpPr>
        <dsp:cNvPr id="0" name=""/>
        <dsp:cNvSpPr/>
      </dsp:nvSpPr>
      <dsp:spPr>
        <a:xfrm>
          <a:off x="3657599" y="542395"/>
          <a:ext cx="3522133" cy="1926166"/>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3751627" y="636423"/>
        <a:ext cx="3334077" cy="1738110"/>
      </dsp:txXfrm>
    </dsp:sp>
    <dsp:sp modelId="{3CB38DF1-7884-4C80-B0BD-DFCDFBCFC4AC}">
      <dsp:nvSpPr>
        <dsp:cNvPr id="0" name=""/>
        <dsp:cNvSpPr/>
      </dsp:nvSpPr>
      <dsp:spPr>
        <a:xfrm>
          <a:off x="3657599" y="2709333"/>
          <a:ext cx="3522133" cy="1926166"/>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3751627" y="2803361"/>
        <a:ext cx="3334077" cy="1738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AE4B9-FB86-4E86-B6B1-036FF03392B1}">
      <dsp:nvSpPr>
        <dsp:cNvPr id="0" name=""/>
        <dsp:cNvSpPr/>
      </dsp:nvSpPr>
      <dsp:spPr>
        <a:xfrm>
          <a:off x="4631634" y="387664"/>
          <a:ext cx="2467032" cy="152065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Book</a:t>
          </a:r>
        </a:p>
      </dsp:txBody>
      <dsp:txXfrm>
        <a:off x="4705866" y="461896"/>
        <a:ext cx="2318568" cy="1372186"/>
      </dsp:txXfrm>
    </dsp:sp>
    <dsp:sp modelId="{9EB45538-1DD1-4E11-B60F-DD1373A38BBC}">
      <dsp:nvSpPr>
        <dsp:cNvPr id="0" name=""/>
        <dsp:cNvSpPr/>
      </dsp:nvSpPr>
      <dsp:spPr>
        <a:xfrm rot="10295622">
          <a:off x="2828447" y="1462795"/>
          <a:ext cx="1812925" cy="0"/>
        </a:xfrm>
        <a:custGeom>
          <a:avLst/>
          <a:gdLst/>
          <a:ahLst/>
          <a:cxnLst/>
          <a:rect l="0" t="0" r="0" b="0"/>
          <a:pathLst>
            <a:path>
              <a:moveTo>
                <a:pt x="0" y="0"/>
              </a:moveTo>
              <a:lnTo>
                <a:pt x="1812925"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F2BC1D-72BB-4EDF-BC57-A38E8F94E999}">
      <dsp:nvSpPr>
        <dsp:cNvPr id="0" name=""/>
        <dsp:cNvSpPr/>
      </dsp:nvSpPr>
      <dsp:spPr>
        <a:xfrm>
          <a:off x="1064573" y="1181021"/>
          <a:ext cx="1773612" cy="1090686"/>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US" sz="3500" kern="1200" dirty="0"/>
            <a:t>Author </a:t>
          </a:r>
        </a:p>
      </dsp:txBody>
      <dsp:txXfrm>
        <a:off x="1117816" y="1234264"/>
        <a:ext cx="1667126" cy="984200"/>
      </dsp:txXfrm>
    </dsp:sp>
    <dsp:sp modelId="{65E49FB5-EB2C-4B5A-B146-E42B4333DD45}">
      <dsp:nvSpPr>
        <dsp:cNvPr id="0" name=""/>
        <dsp:cNvSpPr/>
      </dsp:nvSpPr>
      <dsp:spPr>
        <a:xfrm rot="319704">
          <a:off x="7095131" y="1338995"/>
          <a:ext cx="1635933" cy="0"/>
        </a:xfrm>
        <a:custGeom>
          <a:avLst/>
          <a:gdLst/>
          <a:ahLst/>
          <a:cxnLst/>
          <a:rect l="0" t="0" r="0" b="0"/>
          <a:pathLst>
            <a:path>
              <a:moveTo>
                <a:pt x="0" y="0"/>
              </a:moveTo>
              <a:lnTo>
                <a:pt x="1635933"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0FBE43-1F2F-43C8-99F1-A7A7828A1E7A}">
      <dsp:nvSpPr>
        <dsp:cNvPr id="0" name=""/>
        <dsp:cNvSpPr/>
      </dsp:nvSpPr>
      <dsp:spPr>
        <a:xfrm>
          <a:off x="8727530" y="944874"/>
          <a:ext cx="1827580" cy="1110614"/>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en-US" sz="3500" kern="1200" dirty="0"/>
            <a:t>Reader</a:t>
          </a:r>
        </a:p>
      </dsp:txBody>
      <dsp:txXfrm>
        <a:off x="8781746" y="999090"/>
        <a:ext cx="1719148" cy="100218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1E85F-EB52-48F1-9AE6-34703F559740}" type="datetimeFigureOut">
              <a:rPr lang="en-US" smtClean="0"/>
              <a:t>4/21/2022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67CE0-A7AA-477D-BF60-AEDE7DA9A7F6}" type="slidenum">
              <a:rPr lang="en-US" smtClean="0"/>
              <a:t>‹#›</a:t>
            </a:fld>
            <a:endParaRPr lang="en-US"/>
          </a:p>
        </p:txBody>
      </p:sp>
    </p:spTree>
    <p:extLst>
      <p:ext uri="{BB962C8B-B14F-4D97-AF65-F5344CB8AC3E}">
        <p14:creationId xmlns:p14="http://schemas.microsoft.com/office/powerpoint/2010/main" val="74576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morioh.com/redirect?id=6212f0796ef0730e7d1a3d3e&amp;own=60d304cf86deb67e97e9ca75&amp;l=https%3A%2F%2Fdocs.abp.io%2Fen%2Fabp%2Flatest%2FDependency-Injection" TargetMode="External"/><Relationship Id="rId3" Type="http://schemas.openxmlformats.org/officeDocument/2006/relationships/hyperlink" Target="https://morioh.com/redirect?id=6212f0796ef0730e7d1a3d3e&amp;own=60d304cf86deb67e97e9ca75&amp;l=https%3A%2F%2Fdocs.abp.io%2Fen%2Fabp%2Flatest%2FException-Handling" TargetMode="External"/><Relationship Id="rId7" Type="http://schemas.openxmlformats.org/officeDocument/2006/relationships/hyperlink" Target="https://morioh.com/redirect?id=6212f0796ef0730e7d1a3d3e&amp;own=60d304cf86deb67e97e9ca75&amp;l=https%3A%2F%2Fdocs.abp.io%2Fen%2Fabp%2Flatest%2FCaching"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morioh.com/redirect?id=6212f0796ef0730e7d1a3d3e&amp;own=60d304cf86deb67e97e9ca75&amp;l=https%3A%2F%2Fdocs.abp.io%2Fen%2Fabp%2Flatest%2FLocalization" TargetMode="External"/><Relationship Id="rId5" Type="http://schemas.openxmlformats.org/officeDocument/2006/relationships/hyperlink" Target="https://morioh.com/redirect?id=6212f0796ef0730e7d1a3d3e&amp;own=60d304cf86deb67e97e9ca75&amp;l=https%3A%2F%2Fdocs.abp.io%2Fen%2Fabp%2Flatest%2FAuthorization" TargetMode="External"/><Relationship Id="rId4" Type="http://schemas.openxmlformats.org/officeDocument/2006/relationships/hyperlink" Target="https://morioh.com/redirect?id=6212f0796ef0730e7d1a3d3e&amp;own=60d304cf86deb67e97e9ca75&amp;l=https%3A%2F%2Fdocs.abp.io%2Fen%2Fabp%2Flatest%2FValidation" TargetMode="External"/><Relationship Id="rId9" Type="http://schemas.openxmlformats.org/officeDocument/2006/relationships/hyperlink" Target="https://morioh.com/redirect?id=6212f0796ef0730e7d1a3d3e&amp;own=60d304cf86deb67e97e9ca75&amp;l=https%3A%2F%2Fdocs.abp.io%2Fen%2Fabp%2Flatest%2FSetting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a:t>
            </a:r>
          </a:p>
          <a:p>
            <a:r>
              <a:rPr lang="en-US" dirty="0"/>
              <a:t>Thank you so much for joining us today.</a:t>
            </a:r>
          </a:p>
          <a:p>
            <a:r>
              <a:rPr lang="en-US" dirty="0"/>
              <a:t>And I hope you’re doing well.</a:t>
            </a:r>
          </a:p>
          <a:p>
            <a:endParaRPr lang="en-US" dirty="0"/>
          </a:p>
          <a:p>
            <a:r>
              <a:rPr lang="en-US" dirty="0"/>
              <a:t>I’m Alper, from the ABP development team, </a:t>
            </a:r>
          </a:p>
          <a:p>
            <a:r>
              <a:rPr lang="en-US" dirty="0"/>
              <a:t>Today I’ll talk about ABP Suite and how it helps your development to get faster.</a:t>
            </a:r>
          </a:p>
          <a:p>
            <a:endParaRPr lang="en-US" dirty="0"/>
          </a:p>
          <a:p>
            <a:r>
              <a:rPr lang="en-US" dirty="0"/>
              <a:t>Also if you have any questions during the talk, you can write them to the chat, and I’ll try to answer them in the end.</a:t>
            </a:r>
          </a:p>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a:t>
            </a:fld>
            <a:endParaRPr lang="en-US" dirty="0"/>
          </a:p>
        </p:txBody>
      </p:sp>
    </p:spTree>
    <p:extLst>
      <p:ext uri="{BB962C8B-B14F-4D97-AF65-F5344CB8AC3E}">
        <p14:creationId xmlns:p14="http://schemas.microsoft.com/office/powerpoint/2010/main" val="12969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10</a:t>
            </a:fld>
            <a:endParaRPr lang="en-US"/>
          </a:p>
        </p:txBody>
      </p:sp>
    </p:spTree>
    <p:extLst>
      <p:ext uri="{BB962C8B-B14F-4D97-AF65-F5344CB8AC3E}">
        <p14:creationId xmlns:p14="http://schemas.microsoft.com/office/powerpoint/2010/main" val="324927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Today we’ll talk about what’s ABP Framework and what it provides 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I’ll show you some benefits of ABP Commercial.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we’ll generate CRUD pages with ABP Suite.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CRUD page means the page that consists of four basic operations: create, read, update, and delete. </a:t>
            </a:r>
          </a:p>
        </p:txBody>
      </p:sp>
      <p:sp>
        <p:nvSpPr>
          <p:cNvPr id="4" name="Slide Number Placeholder 3"/>
          <p:cNvSpPr>
            <a:spLocks noGrp="1"/>
          </p:cNvSpPr>
          <p:nvPr>
            <p:ph type="sldNum" sz="quarter" idx="5"/>
          </p:nvPr>
        </p:nvSpPr>
        <p:spPr/>
        <p:txBody>
          <a:bodyPr/>
          <a:lstStyle/>
          <a:p>
            <a:fld id="{1C667CE0-A7AA-477D-BF60-AEDE7DA9A7F6}" type="slidenum">
              <a:rPr lang="en-US" smtClean="0"/>
              <a:t>2</a:t>
            </a:fld>
            <a:endParaRPr lang="en-US"/>
          </a:p>
        </p:txBody>
      </p:sp>
    </p:spTree>
    <p:extLst>
      <p:ext uri="{BB962C8B-B14F-4D97-AF65-F5344CB8AC3E}">
        <p14:creationId xmlns:p14="http://schemas.microsoft.com/office/powerpoint/2010/main" val="161286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t>ABP Framework is an open-source, microservice compliant web framework on top of ASP.NET Core.</a:t>
            </a:r>
          </a:p>
          <a:p>
            <a:pPr>
              <a:spcBef>
                <a:spcPts val="0"/>
              </a:spcBef>
              <a:spcAft>
                <a:spcPts val="0"/>
              </a:spcAft>
            </a:pPr>
            <a:r>
              <a:rPr lang="en-US" dirty="0"/>
              <a:t>It’s a modular web application framework.</a:t>
            </a:r>
          </a:p>
          <a:p>
            <a:pPr>
              <a:spcBef>
                <a:spcPts val="0"/>
              </a:spcBef>
              <a:spcAft>
                <a:spcPts val="0"/>
              </a:spcAft>
            </a:pPr>
            <a:r>
              <a:rPr lang="en-US" dirty="0"/>
              <a:t>So each module can be a separate microservice application with its own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very active repository with almost 8K stars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said to be a mature framework,  It started in 2016 and 126 (hundred and twenty six) releases have been published until today,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ABP  simplifies and automates cross cutting concerns and common non-functional requirements like </a:t>
            </a:r>
            <a:r>
              <a:rPr lang="en-US" dirty="0">
                <a:hlinkClick r:id="rId3"/>
              </a:rPr>
              <a:t>Exception Handling</a:t>
            </a:r>
            <a:r>
              <a:rPr lang="en-US" dirty="0"/>
              <a:t>, </a:t>
            </a:r>
            <a:r>
              <a:rPr lang="en-US" dirty="0">
                <a:hlinkClick r:id="rId4"/>
              </a:rPr>
              <a:t>Validation</a:t>
            </a:r>
            <a:r>
              <a:rPr lang="en-US" dirty="0"/>
              <a:t>, </a:t>
            </a:r>
            <a:r>
              <a:rPr lang="en-US" dirty="0">
                <a:hlinkClick r:id="rId5"/>
              </a:rPr>
              <a:t>Authorization</a:t>
            </a:r>
            <a:r>
              <a:rPr lang="en-US" dirty="0"/>
              <a:t>, </a:t>
            </a:r>
            <a:r>
              <a:rPr lang="en-US" dirty="0">
                <a:hlinkClick r:id="rId6"/>
              </a:rPr>
              <a:t>Localization</a:t>
            </a:r>
            <a:r>
              <a:rPr lang="en-US" dirty="0"/>
              <a:t>, </a:t>
            </a:r>
            <a:r>
              <a:rPr lang="en-US" dirty="0">
                <a:hlinkClick r:id="rId7"/>
              </a:rPr>
              <a:t>Caching</a:t>
            </a:r>
            <a:r>
              <a:rPr lang="en-US" dirty="0"/>
              <a:t>, </a:t>
            </a:r>
            <a:r>
              <a:rPr lang="en-US" dirty="0">
                <a:hlinkClick r:id="rId8"/>
              </a:rPr>
              <a:t>Dependency Injection</a:t>
            </a:r>
            <a:r>
              <a:rPr lang="en-US" dirty="0"/>
              <a:t>, </a:t>
            </a:r>
            <a:r>
              <a:rPr lang="en-US" dirty="0">
                <a:hlinkClick r:id="rId9"/>
              </a:rPr>
              <a:t>Setting Management</a:t>
            </a:r>
            <a:r>
              <a:rPr lang="en-US" dirty="0"/>
              <a:t>,  and many more.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whole bunch of best practices is pre-implemented.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start providing business value, for your customer, immediately right after you download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3</a:t>
            </a:fld>
            <a:endParaRPr lang="en-US"/>
          </a:p>
        </p:txBody>
      </p:sp>
    </p:spTree>
    <p:extLst>
      <p:ext uri="{BB962C8B-B14F-4D97-AF65-F5344CB8AC3E}">
        <p14:creationId xmlns:p14="http://schemas.microsoft.com/office/powerpoint/2010/main" val="837057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full-stack developer experience.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helps you to skip all the hassle to kick start a project and you start coding your business logic in the first day which is amazing!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spcBef>
                <a:spcPts val="0"/>
              </a:spcBef>
              <a:spcAft>
                <a:spcPts val="0"/>
              </a:spcAft>
            </a:pPr>
            <a:r>
              <a:rPr lang="en-US" dirty="0"/>
              <a:t>It provides ready to use application templates. These are Visual Studio solutions and module solutions with the most famous tools are integrated.</a:t>
            </a:r>
          </a:p>
          <a:p>
            <a:pPr>
              <a:spcBef>
                <a:spcPts val="0"/>
              </a:spcBef>
              <a:spcAft>
                <a:spcPts val="0"/>
              </a:spcAft>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create your own solution based on different UI frameworks and database providers.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MVC, Angular, Blazor Server or Blazor Web Assembly can be used for the UI.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Entity Framework Core, MongoDB or Dapper can be used for the database provider.</a:t>
            </a:r>
          </a:p>
        </p:txBody>
      </p:sp>
      <p:sp>
        <p:nvSpPr>
          <p:cNvPr id="4" name="Slide Number Placeholder 3"/>
          <p:cNvSpPr>
            <a:spLocks noGrp="1"/>
          </p:cNvSpPr>
          <p:nvPr>
            <p:ph type="sldNum" sz="quarter" idx="5"/>
          </p:nvPr>
        </p:nvSpPr>
        <p:spPr/>
        <p:txBody>
          <a:bodyPr/>
          <a:lstStyle/>
          <a:p>
            <a:fld id="{1C667CE0-A7AA-477D-BF60-AEDE7DA9A7F6}" type="slidenum">
              <a:rPr lang="en-US" smtClean="0"/>
              <a:t>4</a:t>
            </a:fld>
            <a:endParaRPr lang="en-US"/>
          </a:p>
        </p:txBody>
      </p:sp>
    </p:spTree>
    <p:extLst>
      <p:ext uri="{BB962C8B-B14F-4D97-AF65-F5344CB8AC3E}">
        <p14:creationId xmlns:p14="http://schemas.microsoft.com/office/powerpoint/2010/main" val="929435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ABP has a very rich documentation. The documentation is being hosted on GitHub and it’s open-source as well.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documentation website is also built with ABP Framework and this module is called </a:t>
            </a:r>
            <a:r>
              <a:rPr lang="en-US" dirty="0" err="1"/>
              <a:t>VoloDocs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free module https://docs.abp.io/en/abp/latest/Apps/VoloDocs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implemented our entire websites with ABP.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We're using it before we release a stable version so we can foresee the potential issues with the upcoming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5</a:t>
            </a:fld>
            <a:endParaRPr lang="en-US"/>
          </a:p>
        </p:txBody>
      </p:sp>
    </p:spTree>
    <p:extLst>
      <p:ext uri="{BB962C8B-B14F-4D97-AF65-F5344CB8AC3E}">
        <p14:creationId xmlns:p14="http://schemas.microsoft.com/office/powerpoint/2010/main" val="3593370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also a commercial version of ABP for companies and individual developers.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called ABP Commercial. It is built on top of the ABP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it has all the features of the free ABP, plus, it provides you</a:t>
            </a:r>
          </a:p>
          <a:p>
            <a:r>
              <a:rPr lang="en-US" sz="1200" dirty="0">
                <a:ln w="0"/>
                <a:solidFill>
                  <a:schemeClr val="accent1"/>
                </a:solidFill>
                <a:effectLst>
                  <a:outerShdw blurRad="38100" dist="25400" dir="5400000" algn="ctr" rotWithShape="0">
                    <a:srgbClr val="6E747A">
                      <a:alpha val="43000"/>
                    </a:srgbClr>
                  </a:outerShdw>
                </a:effectLst>
              </a:rPr>
              <a:t>+ Professional themes</a:t>
            </a:r>
          </a:p>
          <a:p>
            <a:r>
              <a:rPr lang="en-US" sz="1200" dirty="0">
                <a:ln w="0"/>
                <a:solidFill>
                  <a:schemeClr val="accent1"/>
                </a:solidFill>
                <a:effectLst>
                  <a:outerShdw blurRad="38100" dist="25400" dir="5400000" algn="ctr" rotWithShape="0">
                    <a:srgbClr val="6E747A">
                      <a:alpha val="43000"/>
                    </a:srgbClr>
                  </a:outerShdw>
                </a:effectLst>
              </a:rPr>
              <a:t>+ A microservice template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n w="0"/>
                <a:solidFill>
                  <a:schemeClr val="accent1"/>
                </a:solidFill>
                <a:effectLst>
                  <a:outerShdw blurRad="38100" dist="25400" dir="5400000" algn="ctr" rotWithShape="0">
                    <a:srgbClr val="6E747A">
                      <a:alpha val="43000"/>
                    </a:srgbClr>
                  </a:outerShdw>
                </a:effectLst>
              </a:rPr>
              <a:t>+ Premium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n w="0"/>
                <a:solidFill>
                  <a:schemeClr val="accent1"/>
                </a:solidFill>
                <a:effectLst>
                  <a:outerShdw blurRad="38100" dist="25400" dir="5400000" algn="ctr" rotWithShape="0">
                    <a:srgbClr val="6E747A">
                      <a:alpha val="43000"/>
                    </a:srgbClr>
                  </a:outerShdw>
                </a:effectLst>
              </a:rPr>
              <a:t>+ Paid modules like  “Audit Logging”, “CMS Kit”, “Forms”, “SMS Module”, “Identity Server UI”, “Payment”, “Chat”, “File Management”, “Language Management”,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n w="0"/>
                <a:solidFill>
                  <a:schemeClr val="accent1"/>
                </a:solidFill>
                <a:effectLst>
                  <a:outerShdw blurRad="38100" dist="25400" dir="5400000" algn="ctr" rotWithShape="0">
                    <a:srgbClr val="6E747A">
                      <a:alpha val="43000"/>
                    </a:srgbClr>
                  </a:outerShdw>
                </a:effectLst>
              </a:rPr>
              <a:t>    </a:t>
            </a:r>
            <a:r>
              <a:rPr lang="en-US" sz="1200" dirty="0">
                <a:ln w="0"/>
                <a:solidFill>
                  <a:schemeClr val="accent1"/>
                </a:solidFill>
                <a:effectLst>
                  <a:outerShdw blurRad="38100" dist="25400" dir="5400000" algn="ctr" rotWithShape="0">
                    <a:srgbClr val="6E747A">
                      <a:alpha val="43000"/>
                    </a:srgbClr>
                  </a:outerShdw>
                </a:effectLst>
                <a:sym typeface="Wingdings" panose="05000000000000000000" pitchFamily="2" charset="2"/>
              </a:rPr>
              <a:t> </a:t>
            </a:r>
            <a:r>
              <a:rPr lang="en-US" sz="1200" dirty="0">
                <a:ln w="0"/>
                <a:solidFill>
                  <a:schemeClr val="accent1"/>
                </a:solidFill>
                <a:effectLst>
                  <a:outerShdw blurRad="38100" dist="25400" dir="5400000" algn="ctr" rotWithShape="0">
                    <a:srgbClr val="6E747A">
                      <a:alpha val="43000"/>
                    </a:srgbClr>
                  </a:outerShdw>
                </a:effectLst>
              </a:rPr>
              <a:t>https://commercial.abp.io/modules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dirty="0">
                <a:ln w="0"/>
                <a:solidFill>
                  <a:schemeClr val="accent1"/>
                </a:solidFill>
                <a:effectLst>
                  <a:outerShdw blurRad="38100" dist="25400" dir="5400000" algn="ctr" rotWithShape="0">
                    <a:srgbClr val="6E747A">
                      <a:alpha val="43000"/>
                    </a:srgbClr>
                  </a:outerShdw>
                </a:effectLst>
              </a:rPr>
            </a:br>
            <a:r>
              <a:rPr lang="en-US" sz="1200" dirty="0">
                <a:ln w="0"/>
                <a:solidFill>
                  <a:schemeClr val="accent1"/>
                </a:solidFill>
                <a:effectLst>
                  <a:outerShdw blurRad="38100" dist="25400" dir="5400000" algn="ctr" rotWithShape="0">
                    <a:srgbClr val="6E747A">
                      <a:alpha val="43000"/>
                    </a:srgbClr>
                  </a:outerShdw>
                </a:effectLst>
              </a:rPr>
              <a:t>+ Lastly, ABP Suite!   (</a:t>
            </a:r>
            <a:r>
              <a:rPr lang="en-US" sz="900" dirty="0">
                <a:ln w="0"/>
                <a:solidFill>
                  <a:schemeClr val="bg1">
                    <a:lumMod val="65000"/>
                  </a:schemeClr>
                </a:solidFill>
                <a:effectLst>
                  <a:outerShdw blurRad="38100" dist="25400" dir="5400000" algn="ctr" rotWithShape="0">
                    <a:srgbClr val="6E747A">
                      <a:alpha val="43000"/>
                    </a:srgbClr>
                  </a:outerShdw>
                </a:effectLst>
              </a:rPr>
              <a:t>which is a Rapid Application Development Tool for ABP.</a:t>
            </a:r>
            <a:r>
              <a:rPr lang="en-US" sz="1200" dirty="0">
                <a:ln w="0"/>
                <a:solidFill>
                  <a:schemeClr val="accent1"/>
                </a:solidFill>
                <a:effectLst>
                  <a:outerShdw blurRad="38100" dist="25400" dir="5400000" algn="ctr" rotWithShape="0">
                    <a:srgbClr val="6E747A">
                      <a:alpha val="43000"/>
                    </a:srgbClr>
                  </a:outerShdw>
                </a:effectLst>
              </a:rPr>
              <a:t>)</a:t>
            </a:r>
          </a:p>
          <a:p>
            <a:endParaRPr lang="en-US" sz="1200" dirty="0">
              <a:ln w="0"/>
              <a:solidFill>
                <a:schemeClr val="accent1"/>
              </a:solidFill>
              <a:effectLst>
                <a:outerShdw blurRad="38100" dist="25400" dir="5400000" algn="ctr" rotWithShape="0">
                  <a:srgbClr val="6E747A">
                    <a:alpha val="43000"/>
                  </a:srgbClr>
                </a:outerShdw>
              </a:effectLst>
            </a:endParaRPr>
          </a:p>
        </p:txBody>
      </p:sp>
      <p:sp>
        <p:nvSpPr>
          <p:cNvPr id="4" name="Slide Number Placeholder 3"/>
          <p:cNvSpPr>
            <a:spLocks noGrp="1"/>
          </p:cNvSpPr>
          <p:nvPr>
            <p:ph type="sldNum" sz="quarter" idx="5"/>
          </p:nvPr>
        </p:nvSpPr>
        <p:spPr/>
        <p:txBody>
          <a:bodyPr/>
          <a:lstStyle/>
          <a:p>
            <a:fld id="{1C667CE0-A7AA-477D-BF60-AEDE7DA9A7F6}" type="slidenum">
              <a:rPr lang="en-US" smtClean="0"/>
              <a:t>6</a:t>
            </a:fld>
            <a:endParaRPr lang="en-US"/>
          </a:p>
        </p:txBody>
      </p:sp>
    </p:spTree>
    <p:extLst>
      <p:ext uri="{BB962C8B-B14F-4D97-AF65-F5344CB8AC3E}">
        <p14:creationId xmlns:p14="http://schemas.microsoft.com/office/powerpoint/2010/main" val="281648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today’s topic is ABP Suite!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ABP Suite is a RAD tool which allows you to visually build web applications in a matter of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a .NET Core Global tool that can be installed from the command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ABP Suite is built with .NET Core and it is cross platform. It runs as a web application on your local computer. You can run it on </a:t>
            </a:r>
            <a:r>
              <a:rPr lang="en-US" b="1" dirty="0"/>
              <a:t>Windows</a:t>
            </a:r>
            <a:r>
              <a:rPr lang="en-US" dirty="0"/>
              <a:t>, </a:t>
            </a:r>
            <a:r>
              <a:rPr lang="en-US" b="1" dirty="0"/>
              <a:t>Mac</a:t>
            </a:r>
            <a:r>
              <a:rPr lang="en-US" dirty="0"/>
              <a:t> and </a:t>
            </a:r>
            <a:r>
              <a:rPr lang="en-US" b="1" dirty="0"/>
              <a:t>Linux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ABP Suite allows you to easily create CRUD pages. You just need to define your entity and its properties, let the rest to ABP Suite for you! ABP Suite generates all the necessary code for your CRUD page in a few seconds. It supports Angular, MVC and Blazor user interfaces.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It doesn't generate magic files that work on runtime. ABP Suite generates the source code for </a:t>
            </a:r>
            <a:r>
              <a:rPr lang="en-US" b="1" dirty="0"/>
              <a:t>Entity, Repository, Application Service, Code First Migration, JavaScript/TypeScript and Razor/HTML pages</a:t>
            </a:r>
            <a:r>
              <a:rPr lang="en-US" dirty="0"/>
              <a:t>. ABP Suite also generates the code according to the </a:t>
            </a:r>
            <a:r>
              <a:rPr lang="en-US" b="1" dirty="0"/>
              <a:t>Best Practices</a:t>
            </a:r>
            <a:r>
              <a:rPr lang="en-US" dirty="0"/>
              <a:t> of software development, so you don't have to worry about the quality of the output code.</a:t>
            </a:r>
          </a:p>
          <a:p>
            <a:r>
              <a:rPr lang="en-US" dirty="0"/>
              <a:t>Since you have the source code of the generated page, you can easily modify the source code and inject your custom code to the generated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7</a:t>
            </a:fld>
            <a:endParaRPr lang="en-US"/>
          </a:p>
        </p:txBody>
      </p:sp>
    </p:spTree>
    <p:extLst>
      <p:ext uri="{BB962C8B-B14F-4D97-AF65-F5344CB8AC3E}">
        <p14:creationId xmlns:p14="http://schemas.microsoft.com/office/powerpoint/2010/main" val="1797047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installing ABP Suite, you need to first install the ABP CLI.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“dotnet tool install –g </a:t>
            </a:r>
            <a:r>
              <a:rPr lang="en-US" dirty="0" err="1"/>
              <a:t>Volo.Abp.Cli</a:t>
            </a:r>
            <a:r>
              <a:rPr lang="en-US" dirty="0"/>
              <a:t>” to install this dotnet tool as globally.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that, write “abp suite install” to install the  latest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to start the application, write “abp suite”.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 install it to my computer now, and we’ll have a look at the user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then we’ll create CRUD pages…</a:t>
            </a:r>
          </a:p>
        </p:txBody>
      </p:sp>
      <p:sp>
        <p:nvSpPr>
          <p:cNvPr id="4" name="Slide Number Placeholder 3"/>
          <p:cNvSpPr>
            <a:spLocks noGrp="1"/>
          </p:cNvSpPr>
          <p:nvPr>
            <p:ph type="sldNum" sz="quarter" idx="5"/>
          </p:nvPr>
        </p:nvSpPr>
        <p:spPr/>
        <p:txBody>
          <a:bodyPr/>
          <a:lstStyle/>
          <a:p>
            <a:fld id="{1C667CE0-A7AA-477D-BF60-AEDE7DA9A7F6}" type="slidenum">
              <a:rPr lang="en-US" smtClean="0"/>
              <a:t>8</a:t>
            </a:fld>
            <a:endParaRPr lang="en-US"/>
          </a:p>
        </p:txBody>
      </p:sp>
    </p:spTree>
    <p:extLst>
      <p:ext uri="{BB962C8B-B14F-4D97-AF65-F5344CB8AC3E}">
        <p14:creationId xmlns:p14="http://schemas.microsoft.com/office/powerpoint/2010/main" val="3508499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data model of our entity relationships.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“Author” entity will have string, datetime and Boolean properties.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“Book” will have string, int, float properties and it depends on “Author” entity with 1-to-many relationship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one-to-many relationship, one record in a table can be associated with one or more records in another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“Reader” entity will be connected to the “Book” entity with many to many relationship.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many-to-many relationship occurs when multiple records in a table are associated with multiple records in another table.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also use a custom Enum called “Gender” in the Reader entity.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in the end,  we will be able to pick an author when creating a Book entity.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select multiple Books when creating a Reader entity.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9</a:t>
            </a:fld>
            <a:endParaRPr lang="en-US"/>
          </a:p>
        </p:txBody>
      </p:sp>
    </p:spTree>
    <p:extLst>
      <p:ext uri="{BB962C8B-B14F-4D97-AF65-F5344CB8AC3E}">
        <p14:creationId xmlns:p14="http://schemas.microsoft.com/office/powerpoint/2010/main" val="2800707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EFEE0D-A13C-4850-BF07-51D3D3DC276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BC99A72-71D1-460A-9488-609F4F425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14551B3-1826-47B4-9D8D-32996CDE0F58}"/>
              </a:ext>
            </a:extLst>
          </p:cNvPr>
          <p:cNvSpPr>
            <a:spLocks noGrp="1"/>
          </p:cNvSpPr>
          <p:nvPr>
            <p:ph type="dt" sz="half" idx="10"/>
          </p:nvPr>
        </p:nvSpPr>
        <p:spPr/>
        <p:txBody>
          <a:bodyPr/>
          <a:lstStyle/>
          <a:p>
            <a:fld id="{6E55BB2C-5B2D-4037-B839-55AA2FC69FC2}" type="datetimeFigureOut">
              <a:rPr lang="tr-TR" smtClean="0"/>
              <a:t>21.04.2022</a:t>
            </a:fld>
            <a:endParaRPr lang="tr-TR"/>
          </a:p>
        </p:txBody>
      </p:sp>
      <p:sp>
        <p:nvSpPr>
          <p:cNvPr id="5" name="Alt Bilgi Yer Tutucusu 4">
            <a:extLst>
              <a:ext uri="{FF2B5EF4-FFF2-40B4-BE49-F238E27FC236}">
                <a16:creationId xmlns:a16="http://schemas.microsoft.com/office/drawing/2014/main" id="{F4552591-7BA0-4B68-B959-C65C26BCECF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FFDECF4-C98B-4D39-B784-D608BBD73AE2}"/>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7783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266451-D220-4291-8C04-11006C21FC0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7B8D915-3202-45E6-9D74-E03951DD68E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2B19CB4-E6E4-483E-8F20-4D96338F43FB}"/>
              </a:ext>
            </a:extLst>
          </p:cNvPr>
          <p:cNvSpPr>
            <a:spLocks noGrp="1"/>
          </p:cNvSpPr>
          <p:nvPr>
            <p:ph type="dt" sz="half" idx="10"/>
          </p:nvPr>
        </p:nvSpPr>
        <p:spPr/>
        <p:txBody>
          <a:bodyPr/>
          <a:lstStyle/>
          <a:p>
            <a:fld id="{6E55BB2C-5B2D-4037-B839-55AA2FC69FC2}" type="datetimeFigureOut">
              <a:rPr lang="tr-TR" smtClean="0"/>
              <a:t>21.04.2022</a:t>
            </a:fld>
            <a:endParaRPr lang="tr-TR"/>
          </a:p>
        </p:txBody>
      </p:sp>
      <p:sp>
        <p:nvSpPr>
          <p:cNvPr id="5" name="Alt Bilgi Yer Tutucusu 4">
            <a:extLst>
              <a:ext uri="{FF2B5EF4-FFF2-40B4-BE49-F238E27FC236}">
                <a16:creationId xmlns:a16="http://schemas.microsoft.com/office/drawing/2014/main" id="{6A0A4BE6-3037-4DA0-8A0E-8F638A9E323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2E432C1-B52B-45EE-85C9-241A3DDC0A27}"/>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07960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965DBFB-EC00-454E-81A5-1A5A905240B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BE037D3-A4D9-4E4D-BFF6-B558184E9D8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ADEB9A4-DBBE-4CB0-9254-5664B7FA7857}"/>
              </a:ext>
            </a:extLst>
          </p:cNvPr>
          <p:cNvSpPr>
            <a:spLocks noGrp="1"/>
          </p:cNvSpPr>
          <p:nvPr>
            <p:ph type="dt" sz="half" idx="10"/>
          </p:nvPr>
        </p:nvSpPr>
        <p:spPr/>
        <p:txBody>
          <a:bodyPr/>
          <a:lstStyle/>
          <a:p>
            <a:fld id="{6E55BB2C-5B2D-4037-B839-55AA2FC69FC2}" type="datetimeFigureOut">
              <a:rPr lang="tr-TR" smtClean="0"/>
              <a:t>21.04.2022</a:t>
            </a:fld>
            <a:endParaRPr lang="tr-TR"/>
          </a:p>
        </p:txBody>
      </p:sp>
      <p:sp>
        <p:nvSpPr>
          <p:cNvPr id="5" name="Alt Bilgi Yer Tutucusu 4">
            <a:extLst>
              <a:ext uri="{FF2B5EF4-FFF2-40B4-BE49-F238E27FC236}">
                <a16:creationId xmlns:a16="http://schemas.microsoft.com/office/drawing/2014/main" id="{055EF387-C14A-447A-8293-C19AA5853CD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942E165-25BE-4EDD-87A8-280EF40D0081}"/>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66075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CD859A-80C0-4D1D-8D2C-718A3F7A80D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E9E7A64-8B08-4D2B-88E6-2C2AE7EEFF8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35F3F58-7988-4739-A5EC-78BA7F612117}"/>
              </a:ext>
            </a:extLst>
          </p:cNvPr>
          <p:cNvSpPr>
            <a:spLocks noGrp="1"/>
          </p:cNvSpPr>
          <p:nvPr>
            <p:ph type="dt" sz="half" idx="10"/>
          </p:nvPr>
        </p:nvSpPr>
        <p:spPr/>
        <p:txBody>
          <a:bodyPr/>
          <a:lstStyle/>
          <a:p>
            <a:fld id="{6E55BB2C-5B2D-4037-B839-55AA2FC69FC2}" type="datetimeFigureOut">
              <a:rPr lang="tr-TR" smtClean="0"/>
              <a:t>21.04.2022</a:t>
            </a:fld>
            <a:endParaRPr lang="tr-TR"/>
          </a:p>
        </p:txBody>
      </p:sp>
      <p:sp>
        <p:nvSpPr>
          <p:cNvPr id="5" name="Alt Bilgi Yer Tutucusu 4">
            <a:extLst>
              <a:ext uri="{FF2B5EF4-FFF2-40B4-BE49-F238E27FC236}">
                <a16:creationId xmlns:a16="http://schemas.microsoft.com/office/drawing/2014/main" id="{8A343755-220F-48AE-BA8E-C266B12D2EA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E2F7FDC-54DB-48C8-A386-99FED5BBB333}"/>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89711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F1F186-1105-4F1D-9425-096A0C55BB8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C1B0BE3-63A3-43AE-AFD8-50F83F91B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6DC6A34-542B-403A-8D87-90FBED3FA3A6}"/>
              </a:ext>
            </a:extLst>
          </p:cNvPr>
          <p:cNvSpPr>
            <a:spLocks noGrp="1"/>
          </p:cNvSpPr>
          <p:nvPr>
            <p:ph type="dt" sz="half" idx="10"/>
          </p:nvPr>
        </p:nvSpPr>
        <p:spPr/>
        <p:txBody>
          <a:bodyPr/>
          <a:lstStyle/>
          <a:p>
            <a:fld id="{6E55BB2C-5B2D-4037-B839-55AA2FC69FC2}" type="datetimeFigureOut">
              <a:rPr lang="tr-TR" smtClean="0"/>
              <a:t>21.04.2022</a:t>
            </a:fld>
            <a:endParaRPr lang="tr-TR"/>
          </a:p>
        </p:txBody>
      </p:sp>
      <p:sp>
        <p:nvSpPr>
          <p:cNvPr id="5" name="Alt Bilgi Yer Tutucusu 4">
            <a:extLst>
              <a:ext uri="{FF2B5EF4-FFF2-40B4-BE49-F238E27FC236}">
                <a16:creationId xmlns:a16="http://schemas.microsoft.com/office/drawing/2014/main" id="{B794B025-CE95-4720-BEA0-A7507357AEF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DB8B862-0B7D-4D79-B328-CDD5DEBCC8CC}"/>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420514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171CF-8E52-492C-B9A2-C52F216832D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7605554-E8D7-4C71-995F-A1EC072271F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15FD7EB-18ED-4122-BC8B-E04B435C6D9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10B7C59-1900-4624-A314-189E0726CA4C}"/>
              </a:ext>
            </a:extLst>
          </p:cNvPr>
          <p:cNvSpPr>
            <a:spLocks noGrp="1"/>
          </p:cNvSpPr>
          <p:nvPr>
            <p:ph type="dt" sz="half" idx="10"/>
          </p:nvPr>
        </p:nvSpPr>
        <p:spPr/>
        <p:txBody>
          <a:bodyPr/>
          <a:lstStyle/>
          <a:p>
            <a:fld id="{6E55BB2C-5B2D-4037-B839-55AA2FC69FC2}" type="datetimeFigureOut">
              <a:rPr lang="tr-TR" smtClean="0"/>
              <a:t>21.04.2022</a:t>
            </a:fld>
            <a:endParaRPr lang="tr-TR"/>
          </a:p>
        </p:txBody>
      </p:sp>
      <p:sp>
        <p:nvSpPr>
          <p:cNvPr id="6" name="Alt Bilgi Yer Tutucusu 5">
            <a:extLst>
              <a:ext uri="{FF2B5EF4-FFF2-40B4-BE49-F238E27FC236}">
                <a16:creationId xmlns:a16="http://schemas.microsoft.com/office/drawing/2014/main" id="{9136C3F9-29B1-40AD-BA1A-12B862CF7EC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9CC63AB-988B-490B-AE45-2BEB0B27F2FF}"/>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45951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8F952F-C01F-41B4-B187-55BE94F0D53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ADE6CF6-3A05-4D4B-9DD1-C5C1CF6B6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F98C7F6-CBA4-4693-86F4-9ED6C09D25A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42A378C-C211-4704-80BB-BFC22F2C3C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E02F241-9736-4D77-98E5-950016A3CFF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3E72CB9-BB13-42A4-82DF-60AC571899F2}"/>
              </a:ext>
            </a:extLst>
          </p:cNvPr>
          <p:cNvSpPr>
            <a:spLocks noGrp="1"/>
          </p:cNvSpPr>
          <p:nvPr>
            <p:ph type="dt" sz="half" idx="10"/>
          </p:nvPr>
        </p:nvSpPr>
        <p:spPr/>
        <p:txBody>
          <a:bodyPr/>
          <a:lstStyle/>
          <a:p>
            <a:fld id="{6E55BB2C-5B2D-4037-B839-55AA2FC69FC2}" type="datetimeFigureOut">
              <a:rPr lang="tr-TR" smtClean="0"/>
              <a:t>21.04.2022</a:t>
            </a:fld>
            <a:endParaRPr lang="tr-TR"/>
          </a:p>
        </p:txBody>
      </p:sp>
      <p:sp>
        <p:nvSpPr>
          <p:cNvPr id="8" name="Alt Bilgi Yer Tutucusu 7">
            <a:extLst>
              <a:ext uri="{FF2B5EF4-FFF2-40B4-BE49-F238E27FC236}">
                <a16:creationId xmlns:a16="http://schemas.microsoft.com/office/drawing/2014/main" id="{207668BC-C33F-4F43-B05B-C8BAD817F83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9C9A36C-ED92-4FA3-A42C-A491F322E489}"/>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346092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7F873D-78F7-4723-8696-7AB170E70E9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E4B1352-98B9-4C27-A6CA-721DE924950D}"/>
              </a:ext>
            </a:extLst>
          </p:cNvPr>
          <p:cNvSpPr>
            <a:spLocks noGrp="1"/>
          </p:cNvSpPr>
          <p:nvPr>
            <p:ph type="dt" sz="half" idx="10"/>
          </p:nvPr>
        </p:nvSpPr>
        <p:spPr/>
        <p:txBody>
          <a:bodyPr/>
          <a:lstStyle/>
          <a:p>
            <a:fld id="{6E55BB2C-5B2D-4037-B839-55AA2FC69FC2}" type="datetimeFigureOut">
              <a:rPr lang="tr-TR" smtClean="0"/>
              <a:t>21.04.2022</a:t>
            </a:fld>
            <a:endParaRPr lang="tr-TR"/>
          </a:p>
        </p:txBody>
      </p:sp>
      <p:sp>
        <p:nvSpPr>
          <p:cNvPr id="4" name="Alt Bilgi Yer Tutucusu 3">
            <a:extLst>
              <a:ext uri="{FF2B5EF4-FFF2-40B4-BE49-F238E27FC236}">
                <a16:creationId xmlns:a16="http://schemas.microsoft.com/office/drawing/2014/main" id="{D576F524-9789-4F4B-949C-13D24CF48D2C}"/>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D9307F7-785A-4CDE-BB8D-C5EB00B50700}"/>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4541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C026813-DBC9-4F94-91F9-5B5E660D1D64}"/>
              </a:ext>
            </a:extLst>
          </p:cNvPr>
          <p:cNvSpPr>
            <a:spLocks noGrp="1"/>
          </p:cNvSpPr>
          <p:nvPr>
            <p:ph type="dt" sz="half" idx="10"/>
          </p:nvPr>
        </p:nvSpPr>
        <p:spPr/>
        <p:txBody>
          <a:bodyPr/>
          <a:lstStyle/>
          <a:p>
            <a:fld id="{6E55BB2C-5B2D-4037-B839-55AA2FC69FC2}" type="datetimeFigureOut">
              <a:rPr lang="tr-TR" smtClean="0"/>
              <a:t>21.04.2022</a:t>
            </a:fld>
            <a:endParaRPr lang="tr-TR"/>
          </a:p>
        </p:txBody>
      </p:sp>
      <p:sp>
        <p:nvSpPr>
          <p:cNvPr id="3" name="Alt Bilgi Yer Tutucusu 2">
            <a:extLst>
              <a:ext uri="{FF2B5EF4-FFF2-40B4-BE49-F238E27FC236}">
                <a16:creationId xmlns:a16="http://schemas.microsoft.com/office/drawing/2014/main" id="{91C0B6A7-C777-4622-858F-77D9EE6E9A1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4C1B54A-C0A5-4C85-B654-93493DBA7E8D}"/>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63635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4B0578-53F5-4D6B-948B-F75FF4408EA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BE04BC2-76F5-446F-9F9A-2994AB495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B394B5B-C402-485E-9880-C377CE835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423C6E7-FB63-4BEC-858C-60AB43E0C830}"/>
              </a:ext>
            </a:extLst>
          </p:cNvPr>
          <p:cNvSpPr>
            <a:spLocks noGrp="1"/>
          </p:cNvSpPr>
          <p:nvPr>
            <p:ph type="dt" sz="half" idx="10"/>
          </p:nvPr>
        </p:nvSpPr>
        <p:spPr/>
        <p:txBody>
          <a:bodyPr/>
          <a:lstStyle/>
          <a:p>
            <a:fld id="{6E55BB2C-5B2D-4037-B839-55AA2FC69FC2}" type="datetimeFigureOut">
              <a:rPr lang="tr-TR" smtClean="0"/>
              <a:t>21.04.2022</a:t>
            </a:fld>
            <a:endParaRPr lang="tr-TR"/>
          </a:p>
        </p:txBody>
      </p:sp>
      <p:sp>
        <p:nvSpPr>
          <p:cNvPr id="6" name="Alt Bilgi Yer Tutucusu 5">
            <a:extLst>
              <a:ext uri="{FF2B5EF4-FFF2-40B4-BE49-F238E27FC236}">
                <a16:creationId xmlns:a16="http://schemas.microsoft.com/office/drawing/2014/main" id="{64F6C888-2906-4304-9ABF-9CF8CDE7C01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2F694C3-721B-4D8F-9A71-BD41DFA24232}"/>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10882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B921C6-8100-49BB-A86B-95BDB496281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C3B529-8C71-4FF9-86D6-B568307B5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A0A5A31-A73D-4D3E-B89E-59D5FA100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5E3960D-CDAA-4810-83E6-DCEB5F69533F}"/>
              </a:ext>
            </a:extLst>
          </p:cNvPr>
          <p:cNvSpPr>
            <a:spLocks noGrp="1"/>
          </p:cNvSpPr>
          <p:nvPr>
            <p:ph type="dt" sz="half" idx="10"/>
          </p:nvPr>
        </p:nvSpPr>
        <p:spPr/>
        <p:txBody>
          <a:bodyPr/>
          <a:lstStyle/>
          <a:p>
            <a:fld id="{6E55BB2C-5B2D-4037-B839-55AA2FC69FC2}" type="datetimeFigureOut">
              <a:rPr lang="tr-TR" smtClean="0"/>
              <a:t>21.04.2022</a:t>
            </a:fld>
            <a:endParaRPr lang="tr-TR"/>
          </a:p>
        </p:txBody>
      </p:sp>
      <p:sp>
        <p:nvSpPr>
          <p:cNvPr id="6" name="Alt Bilgi Yer Tutucusu 5">
            <a:extLst>
              <a:ext uri="{FF2B5EF4-FFF2-40B4-BE49-F238E27FC236}">
                <a16:creationId xmlns:a16="http://schemas.microsoft.com/office/drawing/2014/main" id="{1BD118C9-A1D8-4ED2-9B71-206B758D526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47B00DF-ECC8-46A5-8666-884B3AB71E3C}"/>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78479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ED8EDBE-7420-404F-952A-8A4533167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F999CA7-FCF8-4BE5-9FAF-6881816E38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3241CFE-8140-474A-9402-6A27FE5ED0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5BB2C-5B2D-4037-B839-55AA2FC69FC2}" type="datetimeFigureOut">
              <a:rPr lang="tr-TR" smtClean="0"/>
              <a:t>21.04.2022</a:t>
            </a:fld>
            <a:endParaRPr lang="tr-TR"/>
          </a:p>
        </p:txBody>
      </p:sp>
      <p:sp>
        <p:nvSpPr>
          <p:cNvPr id="5" name="Alt Bilgi Yer Tutucusu 4">
            <a:extLst>
              <a:ext uri="{FF2B5EF4-FFF2-40B4-BE49-F238E27FC236}">
                <a16:creationId xmlns:a16="http://schemas.microsoft.com/office/drawing/2014/main" id="{E69B083D-8E72-42A4-9A7D-48D096855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1D398B2-C0C8-47C6-AA68-8C002F39C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E0D52-335C-41E1-B98D-6AAB7BE88EA7}" type="slidenum">
              <a:rPr lang="tr-TR" smtClean="0"/>
              <a:t>‹#›</a:t>
            </a:fld>
            <a:endParaRPr lang="tr-TR"/>
          </a:p>
        </p:txBody>
      </p:sp>
    </p:spTree>
    <p:extLst>
      <p:ext uri="{BB962C8B-B14F-4D97-AF65-F5344CB8AC3E}">
        <p14:creationId xmlns:p14="http://schemas.microsoft.com/office/powerpoint/2010/main" val="3219385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0.png"/><Relationship Id="rId4" Type="http://schemas.openxmlformats.org/officeDocument/2006/relationships/diagramData" Target="../diagrams/data1.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0" y="865133"/>
            <a:ext cx="12192000" cy="3330779"/>
          </a:xfrm>
        </p:spPr>
        <p:txBody>
          <a:bodyPr anchor="ctr">
            <a:normAutofit/>
          </a:bodyPr>
          <a:lstStyle/>
          <a:p>
            <a:pPr>
              <a:lnSpc>
                <a:spcPct val="100000"/>
              </a:lnSpc>
            </a:pPr>
            <a:r>
              <a:rPr lang="en-US" sz="54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Take a closer look </a:t>
            </a:r>
            <a:br>
              <a:rPr lang="en-US" sz="54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br>
            <a:r>
              <a:rPr lang="en-US" sz="54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at the code generation</a:t>
            </a:r>
            <a:br>
              <a:rPr lang="en-US" sz="54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br>
            <a:r>
              <a:rPr lang="en-US" sz="5400" b="1" dirty="0">
                <a:solidFill>
                  <a:srgbClr val="3E9FCB"/>
                </a:solidFill>
                <a:latin typeface="Euclid Circular B" panose="020B0504000000000000" pitchFamily="34" charset="0"/>
                <a:ea typeface="Euclid Circular B" panose="020B0504000000000000" pitchFamily="34" charset="0"/>
                <a:cs typeface="Segoe UI Semibold" panose="020B0702040204020203" pitchFamily="34" charset="0"/>
              </a:rPr>
              <a:t>ABP Suite</a:t>
            </a:r>
            <a:endParaRPr lang="tr-TR" sz="5400" b="1" dirty="0">
              <a:solidFill>
                <a:srgbClr val="3E9FCB"/>
              </a:solidFill>
              <a:latin typeface="Euclid Circular B" panose="020B0504000000000000" pitchFamily="34" charset="0"/>
              <a:ea typeface="Euclid Circular B" panose="020B0504000000000000" pitchFamily="34" charset="0"/>
              <a:cs typeface="Segoe UI Semibold" panose="020B0702040204020203" pitchFamily="34" charset="0"/>
            </a:endParaRPr>
          </a:p>
        </p:txBody>
      </p:sp>
      <p:sp>
        <p:nvSpPr>
          <p:cNvPr id="3" name="Alt Başlık 2">
            <a:extLst>
              <a:ext uri="{FF2B5EF4-FFF2-40B4-BE49-F238E27FC236}">
                <a16:creationId xmlns:a16="http://schemas.microsoft.com/office/drawing/2014/main" id="{F31326D8-2F87-4158-B9ED-60309BAD962B}"/>
              </a:ext>
            </a:extLst>
          </p:cNvPr>
          <p:cNvSpPr>
            <a:spLocks noGrp="1"/>
          </p:cNvSpPr>
          <p:nvPr>
            <p:ph type="subTitle" idx="1"/>
          </p:nvPr>
        </p:nvSpPr>
        <p:spPr>
          <a:xfrm>
            <a:off x="1523999" y="4908549"/>
            <a:ext cx="9144000" cy="1084318"/>
          </a:xfrm>
        </p:spPr>
        <p:txBody>
          <a:bodyPr/>
          <a:lstStyle/>
          <a:p>
            <a:r>
              <a:rPr lang="en-US" b="1" dirty="0">
                <a:solidFill>
                  <a:srgbClr val="292D33"/>
                </a:solidFill>
                <a:latin typeface="Segoe UI" panose="020B0502040204020203" pitchFamily="34" charset="0"/>
                <a:cs typeface="Segoe UI" panose="020B0502040204020203" pitchFamily="34" charset="0"/>
              </a:rPr>
              <a:t>Alper EBICOGLU</a:t>
            </a:r>
          </a:p>
          <a:p>
            <a:r>
              <a:rPr lang="en-US" dirty="0">
                <a:solidFill>
                  <a:srgbClr val="292D33"/>
                </a:solidFill>
                <a:latin typeface="Segoe UI" panose="020B0502040204020203" pitchFamily="34" charset="0"/>
                <a:cs typeface="Segoe UI" panose="020B0502040204020203" pitchFamily="34" charset="0"/>
              </a:rPr>
              <a:t>@alperebicoglu</a:t>
            </a:r>
            <a:endParaRPr lang="tr-TR" dirty="0">
              <a:solidFill>
                <a:srgbClr val="292D33"/>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9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0" y="2144683"/>
            <a:ext cx="12192000" cy="191192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Questions?</a:t>
            </a:r>
          </a:p>
        </p:txBody>
      </p:sp>
    </p:spTree>
    <p:extLst>
      <p:ext uri="{BB962C8B-B14F-4D97-AF65-F5344CB8AC3E}">
        <p14:creationId xmlns:p14="http://schemas.microsoft.com/office/powerpoint/2010/main" val="389391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249381" y="66501"/>
            <a:ext cx="11804735" cy="852689"/>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Agenda</a:t>
            </a:r>
          </a:p>
        </p:txBody>
      </p:sp>
      <p:sp>
        <p:nvSpPr>
          <p:cNvPr id="7" name="Başlık 1">
            <a:extLst>
              <a:ext uri="{FF2B5EF4-FFF2-40B4-BE49-F238E27FC236}">
                <a16:creationId xmlns:a16="http://schemas.microsoft.com/office/drawing/2014/main" id="{FFC5E4BD-6604-478E-9221-3C6C749160F1}"/>
              </a:ext>
            </a:extLst>
          </p:cNvPr>
          <p:cNvSpPr txBox="1">
            <a:spLocks/>
          </p:cNvSpPr>
          <p:nvPr/>
        </p:nvSpPr>
        <p:spPr>
          <a:xfrm>
            <a:off x="809897" y="1463040"/>
            <a:ext cx="10998927" cy="42584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lgn="l">
              <a:lnSpc>
                <a:spcPct val="100000"/>
              </a:lnSpc>
              <a:buFont typeface="Arial" panose="020B0604020202020204" pitchFamily="34" charset="0"/>
              <a:buChar char="•"/>
            </a:pPr>
            <a:r>
              <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What’s ABP Framework?</a:t>
            </a:r>
          </a:p>
          <a:p>
            <a:pPr marL="685800" indent="-685800" algn="l">
              <a:lnSpc>
                <a:spcPct val="100000"/>
              </a:lnSpc>
              <a:buFont typeface="Arial" panose="020B0604020202020204" pitchFamily="34" charset="0"/>
              <a:buChar char="•"/>
            </a:pPr>
            <a:endPar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a:p>
            <a:pPr marL="685800" indent="-685800" algn="l">
              <a:lnSpc>
                <a:spcPct val="100000"/>
              </a:lnSpc>
              <a:buFont typeface="Arial" panose="020B0604020202020204" pitchFamily="34" charset="0"/>
              <a:buChar char="•"/>
            </a:pPr>
            <a:r>
              <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What’s ABP Commercial?</a:t>
            </a:r>
          </a:p>
          <a:p>
            <a:pPr marL="685800" indent="-685800" algn="l">
              <a:lnSpc>
                <a:spcPct val="100000"/>
              </a:lnSpc>
              <a:buFont typeface="Arial" panose="020B0604020202020204" pitchFamily="34" charset="0"/>
              <a:buChar char="•"/>
            </a:pPr>
            <a:endPar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a:p>
            <a:pPr marL="685800" indent="-685800" algn="l">
              <a:lnSpc>
                <a:spcPct val="100000"/>
              </a:lnSpc>
              <a:buFont typeface="Arial" panose="020B0604020202020204" pitchFamily="34" charset="0"/>
              <a:buChar char="•"/>
            </a:pPr>
            <a:r>
              <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Generating CRUD pages with ABP Suite</a:t>
            </a:r>
          </a:p>
          <a:p>
            <a:pPr marL="685800" indent="-685800" algn="l">
              <a:lnSpc>
                <a:spcPct val="100000"/>
              </a:lnSpc>
              <a:buFont typeface="Arial" panose="020B0604020202020204" pitchFamily="34" charset="0"/>
              <a:buChar char="•"/>
            </a:pPr>
            <a:endPar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a:p>
            <a:pPr algn="l">
              <a:lnSpc>
                <a:spcPct val="100000"/>
              </a:lnSpc>
            </a:pPr>
            <a:endPar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p:txBody>
      </p:sp>
      <p:sp>
        <p:nvSpPr>
          <p:cNvPr id="8" name="Arrow: Down 7">
            <a:extLst>
              <a:ext uri="{FF2B5EF4-FFF2-40B4-BE49-F238E27FC236}">
                <a16:creationId xmlns:a16="http://schemas.microsoft.com/office/drawing/2014/main" id="{16BA680F-2C93-44FF-B4C2-9F01B059C0C3}"/>
              </a:ext>
            </a:extLst>
          </p:cNvPr>
          <p:cNvSpPr/>
          <p:nvPr/>
        </p:nvSpPr>
        <p:spPr>
          <a:xfrm>
            <a:off x="3762103" y="4415245"/>
            <a:ext cx="452846" cy="65314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FDEBBBA-5288-49B0-B900-B94F54840A4E}"/>
              </a:ext>
            </a:extLst>
          </p:cNvPr>
          <p:cNvSpPr txBox="1"/>
          <p:nvPr/>
        </p:nvSpPr>
        <p:spPr>
          <a:xfrm>
            <a:off x="2549434" y="5212128"/>
            <a:ext cx="3331029" cy="400110"/>
          </a:xfrm>
          <a:prstGeom prst="rect">
            <a:avLst/>
          </a:prstGeom>
          <a:noFill/>
        </p:spPr>
        <p:txBody>
          <a:bodyPr wrap="square" rtlCol="0">
            <a:spAutoFit/>
          </a:bodyPr>
          <a:lstStyle/>
          <a:p>
            <a:r>
              <a:rPr lang="en-US" sz="2000" b="1" dirty="0"/>
              <a:t>C</a:t>
            </a:r>
            <a:r>
              <a:rPr lang="en-US" sz="2000" dirty="0"/>
              <a:t>reate, </a:t>
            </a:r>
            <a:r>
              <a:rPr lang="en-US" sz="2000" b="1" dirty="0"/>
              <a:t>R</a:t>
            </a:r>
            <a:r>
              <a:rPr lang="en-US" sz="2000" dirty="0"/>
              <a:t>ead, </a:t>
            </a:r>
            <a:r>
              <a:rPr lang="en-US" sz="2000" b="1" dirty="0"/>
              <a:t>U</a:t>
            </a:r>
            <a:r>
              <a:rPr lang="en-US" sz="2000" dirty="0"/>
              <a:t>pdate, </a:t>
            </a:r>
            <a:r>
              <a:rPr lang="en-US" sz="2000" b="1" dirty="0"/>
              <a:t>D</a:t>
            </a:r>
            <a:r>
              <a:rPr lang="en-US" sz="2000" dirty="0"/>
              <a:t>elete</a:t>
            </a:r>
          </a:p>
        </p:txBody>
      </p:sp>
    </p:spTree>
    <p:extLst>
      <p:ext uri="{BB962C8B-B14F-4D97-AF65-F5344CB8AC3E}">
        <p14:creationId xmlns:p14="http://schemas.microsoft.com/office/powerpoint/2010/main" val="352391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249381" y="66501"/>
            <a:ext cx="11804735" cy="852689"/>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What’s ABP? </a:t>
            </a:r>
          </a:p>
        </p:txBody>
      </p:sp>
      <p:pic>
        <p:nvPicPr>
          <p:cNvPr id="3" name="Picture 2">
            <a:extLst>
              <a:ext uri="{FF2B5EF4-FFF2-40B4-BE49-F238E27FC236}">
                <a16:creationId xmlns:a16="http://schemas.microsoft.com/office/drawing/2014/main" id="{1C38B35E-9E6D-4546-8A82-9AFE9AE28EEC}"/>
              </a:ext>
            </a:extLst>
          </p:cNvPr>
          <p:cNvPicPr>
            <a:picLocks noChangeAspect="1"/>
          </p:cNvPicPr>
          <p:nvPr/>
        </p:nvPicPr>
        <p:blipFill rotWithShape="1">
          <a:blip r:embed="rId4"/>
          <a:srcRect b="58303"/>
          <a:stretch/>
        </p:blipFill>
        <p:spPr>
          <a:xfrm>
            <a:off x="575355" y="1552402"/>
            <a:ext cx="9039368" cy="3568238"/>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4F4F4588-ACAC-4FDF-B8DA-0FC7C0AF3D9D}"/>
              </a:ext>
            </a:extLst>
          </p:cNvPr>
          <p:cNvPicPr>
            <a:picLocks noChangeAspect="1"/>
          </p:cNvPicPr>
          <p:nvPr/>
        </p:nvPicPr>
        <p:blipFill>
          <a:blip r:embed="rId5"/>
          <a:stretch>
            <a:fillRect/>
          </a:stretch>
        </p:blipFill>
        <p:spPr>
          <a:xfrm>
            <a:off x="3949410" y="3429000"/>
            <a:ext cx="8049621" cy="3240766"/>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074921EB-8874-437E-96E6-6162E39B15B1}"/>
              </a:ext>
            </a:extLst>
          </p:cNvPr>
          <p:cNvPicPr>
            <a:picLocks noChangeAspect="1"/>
          </p:cNvPicPr>
          <p:nvPr/>
        </p:nvPicPr>
        <p:blipFill>
          <a:blip r:embed="rId6"/>
          <a:stretch>
            <a:fillRect/>
          </a:stretch>
        </p:blipFill>
        <p:spPr>
          <a:xfrm>
            <a:off x="10237463" y="1552402"/>
            <a:ext cx="1761568" cy="1672936"/>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E8E5AF97-ED6A-4E5A-880E-1E1235AD3542}"/>
              </a:ext>
            </a:extLst>
          </p:cNvPr>
          <p:cNvSpPr txBox="1"/>
          <p:nvPr/>
        </p:nvSpPr>
        <p:spPr>
          <a:xfrm>
            <a:off x="249380" y="843658"/>
            <a:ext cx="11804736" cy="584775"/>
          </a:xfrm>
          <a:prstGeom prst="rect">
            <a:avLst/>
          </a:prstGeom>
          <a:noFill/>
        </p:spPr>
        <p:txBody>
          <a:bodyPr wrap="square">
            <a:spAutoFit/>
          </a:bodyPr>
          <a:lstStyle/>
          <a:p>
            <a:pPr algn="ctr"/>
            <a:r>
              <a:rPr lang="en-US" sz="3200" dirty="0">
                <a:solidFill>
                  <a:srgbClr val="44013C"/>
                </a:solidFill>
                <a:latin typeface="Segoe UI Semibold" panose="020B0702040204020203" pitchFamily="34" charset="0"/>
                <a:cs typeface="Segoe UI Semibold" panose="020B0702040204020203" pitchFamily="34" charset="0"/>
              </a:rPr>
              <a:t>https://abp.io</a:t>
            </a:r>
            <a:endParaRPr lang="tr-TR" sz="3200" dirty="0">
              <a:solidFill>
                <a:srgbClr val="44013C"/>
              </a:solidFill>
            </a:endParaRPr>
          </a:p>
        </p:txBody>
      </p:sp>
    </p:spTree>
    <p:extLst>
      <p:ext uri="{BB962C8B-B14F-4D97-AF65-F5344CB8AC3E}">
        <p14:creationId xmlns:p14="http://schemas.microsoft.com/office/powerpoint/2010/main" val="392691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0" y="-182880"/>
            <a:ext cx="12192000" cy="231093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dirty="0">
              <a:solidFill>
                <a:srgbClr val="44013C"/>
              </a:solidFill>
            </a:endParaRPr>
          </a:p>
        </p:txBody>
      </p:sp>
      <p:pic>
        <p:nvPicPr>
          <p:cNvPr id="6" name="Picture 5">
            <a:extLst>
              <a:ext uri="{FF2B5EF4-FFF2-40B4-BE49-F238E27FC236}">
                <a16:creationId xmlns:a16="http://schemas.microsoft.com/office/drawing/2014/main" id="{9A5AFEE9-ED15-477A-A1E6-B820891398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803" y="2389668"/>
            <a:ext cx="7677150" cy="838200"/>
          </a:xfrm>
          <a:prstGeom prst="rect">
            <a:avLst/>
          </a:prstGeom>
        </p:spPr>
      </p:pic>
      <p:pic>
        <p:nvPicPr>
          <p:cNvPr id="10" name="Picture 9">
            <a:extLst>
              <a:ext uri="{FF2B5EF4-FFF2-40B4-BE49-F238E27FC236}">
                <a16:creationId xmlns:a16="http://schemas.microsoft.com/office/drawing/2014/main" id="{050FEFCE-A577-4EE2-91CD-3400FBDF72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7425" y="4884420"/>
            <a:ext cx="7677150" cy="838200"/>
          </a:xfrm>
          <a:prstGeom prst="rect">
            <a:avLst/>
          </a:prstGeom>
        </p:spPr>
      </p:pic>
      <p:sp>
        <p:nvSpPr>
          <p:cNvPr id="12" name="TextBox 11">
            <a:extLst>
              <a:ext uri="{FF2B5EF4-FFF2-40B4-BE49-F238E27FC236}">
                <a16:creationId xmlns:a16="http://schemas.microsoft.com/office/drawing/2014/main" id="{C429A334-16EA-445B-8EF2-10D4C25C21FC}"/>
              </a:ext>
            </a:extLst>
          </p:cNvPr>
          <p:cNvSpPr txBox="1"/>
          <p:nvPr/>
        </p:nvSpPr>
        <p:spPr>
          <a:xfrm>
            <a:off x="232756" y="1866448"/>
            <a:ext cx="11959244" cy="523220"/>
          </a:xfrm>
          <a:prstGeom prst="rect">
            <a:avLst/>
          </a:prstGeom>
          <a:noFill/>
        </p:spPr>
        <p:txBody>
          <a:bodyPr wrap="square">
            <a:spAutoFit/>
          </a:bodyPr>
          <a:lstStyle/>
          <a:p>
            <a:pPr algn="ctr"/>
            <a:r>
              <a:rPr lang="en-US" sz="2800" b="1" dirty="0"/>
              <a:t>UI Framework Options</a:t>
            </a:r>
          </a:p>
        </p:txBody>
      </p:sp>
      <p:sp>
        <p:nvSpPr>
          <p:cNvPr id="14" name="TextBox 13">
            <a:extLst>
              <a:ext uri="{FF2B5EF4-FFF2-40B4-BE49-F238E27FC236}">
                <a16:creationId xmlns:a16="http://schemas.microsoft.com/office/drawing/2014/main" id="{7CECA5CB-0B95-4188-A7B5-1C83866911E3}"/>
              </a:ext>
            </a:extLst>
          </p:cNvPr>
          <p:cNvSpPr txBox="1"/>
          <p:nvPr/>
        </p:nvSpPr>
        <p:spPr>
          <a:xfrm>
            <a:off x="232756" y="4267580"/>
            <a:ext cx="11959244" cy="523220"/>
          </a:xfrm>
          <a:prstGeom prst="rect">
            <a:avLst/>
          </a:prstGeom>
          <a:noFill/>
        </p:spPr>
        <p:txBody>
          <a:bodyPr wrap="square">
            <a:spAutoFit/>
          </a:bodyPr>
          <a:lstStyle/>
          <a:p>
            <a:pPr algn="ctr"/>
            <a:r>
              <a:rPr lang="en-US" sz="2800" b="1" dirty="0"/>
              <a:t>Database Provider Options</a:t>
            </a:r>
          </a:p>
        </p:txBody>
      </p:sp>
      <p:sp>
        <p:nvSpPr>
          <p:cNvPr id="15" name="Başlık 1">
            <a:extLst>
              <a:ext uri="{FF2B5EF4-FFF2-40B4-BE49-F238E27FC236}">
                <a16:creationId xmlns:a16="http://schemas.microsoft.com/office/drawing/2014/main" id="{807EA35C-DF53-47D8-B007-7F67B913100A}"/>
              </a:ext>
            </a:extLst>
          </p:cNvPr>
          <p:cNvSpPr txBox="1">
            <a:spLocks/>
          </p:cNvSpPr>
          <p:nvPr/>
        </p:nvSpPr>
        <p:spPr>
          <a:xfrm>
            <a:off x="310010" y="282691"/>
            <a:ext cx="11804735" cy="852689"/>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Different Tech Options</a:t>
            </a:r>
          </a:p>
        </p:txBody>
      </p:sp>
    </p:spTree>
    <p:extLst>
      <p:ext uri="{BB962C8B-B14F-4D97-AF65-F5344CB8AC3E}">
        <p14:creationId xmlns:p14="http://schemas.microsoft.com/office/powerpoint/2010/main" val="165525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0" y="-182879"/>
            <a:ext cx="12192000" cy="172349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Documentation: docs.abp.io</a:t>
            </a:r>
            <a:endParaRPr lang="tr-TR" dirty="0">
              <a:solidFill>
                <a:srgbClr val="44013C"/>
              </a:solidFill>
            </a:endParaRPr>
          </a:p>
        </p:txBody>
      </p:sp>
      <p:pic>
        <p:nvPicPr>
          <p:cNvPr id="13" name="Picture 12">
            <a:extLst>
              <a:ext uri="{FF2B5EF4-FFF2-40B4-BE49-F238E27FC236}">
                <a16:creationId xmlns:a16="http://schemas.microsoft.com/office/drawing/2014/main" id="{21ABAE06-F72A-471C-AB39-71B47582F83A}"/>
              </a:ext>
            </a:extLst>
          </p:cNvPr>
          <p:cNvPicPr>
            <a:picLocks noChangeAspect="1"/>
          </p:cNvPicPr>
          <p:nvPr/>
        </p:nvPicPr>
        <p:blipFill>
          <a:blip r:embed="rId4"/>
          <a:stretch>
            <a:fillRect/>
          </a:stretch>
        </p:blipFill>
        <p:spPr>
          <a:xfrm>
            <a:off x="2080952" y="1312019"/>
            <a:ext cx="8030096" cy="52297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56554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1" name="Diagram 20">
            <a:extLst>
              <a:ext uri="{FF2B5EF4-FFF2-40B4-BE49-F238E27FC236}">
                <a16:creationId xmlns:a16="http://schemas.microsoft.com/office/drawing/2014/main" id="{D09172F5-1E83-4606-AA79-3897654D88D5}"/>
              </a:ext>
            </a:extLst>
          </p:cNvPr>
          <p:cNvGraphicFramePr/>
          <p:nvPr>
            <p:extLst>
              <p:ext uri="{D42A27DB-BD31-4B8C-83A1-F6EECF244321}">
                <p14:modId xmlns:p14="http://schemas.microsoft.com/office/powerpoint/2010/main" val="2790168595"/>
              </p:ext>
            </p:extLst>
          </p:nvPr>
        </p:nvGraphicFramePr>
        <p:xfrm>
          <a:off x="-243285" y="10498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Başlık 1">
            <a:extLst>
              <a:ext uri="{FF2B5EF4-FFF2-40B4-BE49-F238E27FC236}">
                <a16:creationId xmlns:a16="http://schemas.microsoft.com/office/drawing/2014/main" id="{89D6A8F6-BF68-45B5-9C3B-FA9F87A2947F}"/>
              </a:ext>
            </a:extLst>
          </p:cNvPr>
          <p:cNvSpPr txBox="1">
            <a:spLocks/>
          </p:cNvSpPr>
          <p:nvPr/>
        </p:nvSpPr>
        <p:spPr>
          <a:xfrm>
            <a:off x="0" y="-182880"/>
            <a:ext cx="12192000" cy="132587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ABP Commercial</a:t>
            </a:r>
            <a:endParaRPr lang="tr-TR" dirty="0">
              <a:solidFill>
                <a:srgbClr val="44013C"/>
              </a:solidFill>
            </a:endParaRPr>
          </a:p>
        </p:txBody>
      </p:sp>
      <p:pic>
        <p:nvPicPr>
          <p:cNvPr id="12" name="Picture 11">
            <a:extLst>
              <a:ext uri="{FF2B5EF4-FFF2-40B4-BE49-F238E27FC236}">
                <a16:creationId xmlns:a16="http://schemas.microsoft.com/office/drawing/2014/main" id="{857B71AC-B6F9-4044-BEB2-25AF4DC38806}"/>
              </a:ext>
            </a:extLst>
          </p:cNvPr>
          <p:cNvPicPr>
            <a:picLocks noChangeAspect="1"/>
          </p:cNvPicPr>
          <p:nvPr/>
        </p:nvPicPr>
        <p:blipFill rotWithShape="1">
          <a:blip r:embed="rId9"/>
          <a:srcRect l="8221" t="6459" r="4341" b="14724"/>
          <a:stretch/>
        </p:blipFill>
        <p:spPr>
          <a:xfrm>
            <a:off x="3879528" y="4120924"/>
            <a:ext cx="2286000" cy="1012608"/>
          </a:xfrm>
          <a:prstGeom prst="rect">
            <a:avLst/>
          </a:prstGeom>
        </p:spPr>
      </p:pic>
      <p:sp>
        <p:nvSpPr>
          <p:cNvPr id="23" name="TextBox 22">
            <a:extLst>
              <a:ext uri="{FF2B5EF4-FFF2-40B4-BE49-F238E27FC236}">
                <a16:creationId xmlns:a16="http://schemas.microsoft.com/office/drawing/2014/main" id="{6767403B-F791-4F9C-915F-AE786E225F41}"/>
              </a:ext>
            </a:extLst>
          </p:cNvPr>
          <p:cNvSpPr txBox="1"/>
          <p:nvPr/>
        </p:nvSpPr>
        <p:spPr>
          <a:xfrm>
            <a:off x="8325085" y="2274838"/>
            <a:ext cx="3866915" cy="2308324"/>
          </a:xfrm>
          <a:prstGeom prst="rect">
            <a:avLst/>
          </a:prstGeom>
          <a:noFill/>
        </p:spPr>
        <p:txBody>
          <a:bodyPr wrap="square">
            <a:spAutoFit/>
          </a:bodyPr>
          <a:lstStyle/>
          <a:p>
            <a:r>
              <a:rPr lang="en-US" sz="2400" b="1" dirty="0">
                <a:ln w="0"/>
                <a:solidFill>
                  <a:schemeClr val="accent1"/>
                </a:solidFill>
                <a:effectLst>
                  <a:outerShdw blurRad="38100" dist="25400" dir="5400000" algn="ctr" rotWithShape="0">
                    <a:srgbClr val="6E747A">
                      <a:alpha val="43000"/>
                    </a:srgbClr>
                  </a:outerShdw>
                </a:effectLst>
              </a:rPr>
              <a:t>ABP Commercial Benefits</a:t>
            </a:r>
          </a:p>
          <a:p>
            <a:r>
              <a:rPr lang="en-US" sz="2400" dirty="0">
                <a:ln w="0"/>
                <a:solidFill>
                  <a:schemeClr val="accent1"/>
                </a:solidFill>
                <a:effectLst>
                  <a:outerShdw blurRad="38100" dist="25400" dir="5400000" algn="ctr" rotWithShape="0">
                    <a:srgbClr val="6E747A">
                      <a:alpha val="43000"/>
                    </a:srgbClr>
                  </a:outerShdw>
                </a:effectLst>
              </a:rPr>
              <a:t>+ Professional themes</a:t>
            </a:r>
          </a:p>
          <a:p>
            <a:r>
              <a:rPr lang="en-US" sz="2400" dirty="0">
                <a:ln w="0"/>
                <a:solidFill>
                  <a:schemeClr val="accent1"/>
                </a:solidFill>
                <a:effectLst>
                  <a:outerShdw blurRad="38100" dist="25400" dir="5400000" algn="ctr" rotWithShape="0">
                    <a:srgbClr val="6E747A">
                      <a:alpha val="43000"/>
                    </a:srgbClr>
                  </a:outerShdw>
                </a:effectLst>
              </a:rPr>
              <a:t>+ Paid modules</a:t>
            </a:r>
          </a:p>
          <a:p>
            <a:r>
              <a:rPr lang="en-US" sz="2400" dirty="0">
                <a:ln w="0"/>
                <a:solidFill>
                  <a:schemeClr val="accent1"/>
                </a:solidFill>
                <a:effectLst>
                  <a:outerShdw blurRad="38100" dist="25400" dir="5400000" algn="ctr" rotWithShape="0">
                    <a:srgbClr val="6E747A">
                      <a:alpha val="43000"/>
                    </a:srgbClr>
                  </a:outerShdw>
                </a:effectLst>
              </a:rPr>
              <a:t>+ Microservice template</a:t>
            </a:r>
          </a:p>
          <a:p>
            <a:r>
              <a:rPr lang="en-US" sz="2400" dirty="0">
                <a:ln w="0"/>
                <a:solidFill>
                  <a:schemeClr val="accent1"/>
                </a:solidFill>
                <a:effectLst>
                  <a:outerShdw blurRad="38100" dist="25400" dir="5400000" algn="ctr" rotWithShape="0">
                    <a:srgbClr val="6E747A">
                      <a:alpha val="43000"/>
                    </a:srgbClr>
                  </a:outerShdw>
                </a:effectLst>
              </a:rPr>
              <a:t>+ Premium support</a:t>
            </a:r>
          </a:p>
          <a:p>
            <a:r>
              <a:rPr lang="en-US" sz="2400" dirty="0">
                <a:ln w="0"/>
                <a:solidFill>
                  <a:schemeClr val="accent1"/>
                </a:solidFill>
                <a:effectLst>
                  <a:outerShdw blurRad="38100" dist="25400" dir="5400000" algn="ctr" rotWithShape="0">
                    <a:srgbClr val="6E747A">
                      <a:alpha val="43000"/>
                    </a:srgbClr>
                  </a:outerShdw>
                </a:effectLst>
              </a:rPr>
              <a:t>+ ABP Suite</a:t>
            </a:r>
          </a:p>
        </p:txBody>
      </p:sp>
      <p:pic>
        <p:nvPicPr>
          <p:cNvPr id="25" name="Picture 24">
            <a:extLst>
              <a:ext uri="{FF2B5EF4-FFF2-40B4-BE49-F238E27FC236}">
                <a16:creationId xmlns:a16="http://schemas.microsoft.com/office/drawing/2014/main" id="{CD310B72-16EC-4AB3-BEFD-2A8995995FAF}"/>
              </a:ext>
            </a:extLst>
          </p:cNvPr>
          <p:cNvPicPr>
            <a:picLocks noChangeAspect="1"/>
          </p:cNvPicPr>
          <p:nvPr/>
        </p:nvPicPr>
        <p:blipFill>
          <a:blip r:embed="rId10"/>
          <a:stretch>
            <a:fillRect/>
          </a:stretch>
        </p:blipFill>
        <p:spPr>
          <a:xfrm>
            <a:off x="3492499" y="2299666"/>
            <a:ext cx="3441059" cy="615480"/>
          </a:xfrm>
          <a:prstGeom prst="rect">
            <a:avLst/>
          </a:prstGeom>
        </p:spPr>
      </p:pic>
      <p:sp>
        <p:nvSpPr>
          <p:cNvPr id="26" name="Arrow: Curved Up 25">
            <a:extLst>
              <a:ext uri="{FF2B5EF4-FFF2-40B4-BE49-F238E27FC236}">
                <a16:creationId xmlns:a16="http://schemas.microsoft.com/office/drawing/2014/main" id="{69ACCEFB-D109-4BB2-A125-7336B22BF053}"/>
              </a:ext>
            </a:extLst>
          </p:cNvPr>
          <p:cNvSpPr/>
          <p:nvPr/>
        </p:nvSpPr>
        <p:spPr>
          <a:xfrm rot="16005238">
            <a:off x="6702302" y="3183009"/>
            <a:ext cx="1562100" cy="9525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7040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0" y="0"/>
            <a:ext cx="12192000" cy="1308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44013C"/>
                </a:solidFill>
                <a:latin typeface="Segoe UI Semibold" panose="020B0702040204020203" pitchFamily="34" charset="0"/>
                <a:cs typeface="Segoe UI Semibold" panose="020B0702040204020203" pitchFamily="34" charset="0"/>
              </a:rPr>
              <a:t>ABP Suite</a:t>
            </a:r>
            <a:endParaRPr lang="tr-TR" sz="4000" dirty="0">
              <a:solidFill>
                <a:srgbClr val="44013C"/>
              </a:solidFill>
            </a:endParaRPr>
          </a:p>
        </p:txBody>
      </p:sp>
      <p:sp>
        <p:nvSpPr>
          <p:cNvPr id="8" name="Başlık 1">
            <a:extLst>
              <a:ext uri="{FF2B5EF4-FFF2-40B4-BE49-F238E27FC236}">
                <a16:creationId xmlns:a16="http://schemas.microsoft.com/office/drawing/2014/main" id="{566A95CB-EE82-4961-B133-AA892CE0EB23}"/>
              </a:ext>
            </a:extLst>
          </p:cNvPr>
          <p:cNvSpPr txBox="1">
            <a:spLocks/>
          </p:cNvSpPr>
          <p:nvPr/>
        </p:nvSpPr>
        <p:spPr>
          <a:xfrm>
            <a:off x="809897" y="1201783"/>
            <a:ext cx="10998927" cy="47156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lgn="l">
              <a:lnSpc>
                <a:spcPct val="100000"/>
              </a:lnSpc>
              <a:buFont typeface="Arial" panose="020B0604020202020204" pitchFamily="34" charset="0"/>
              <a:buChar char="•"/>
            </a:pPr>
            <a:r>
              <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Is cross-platform </a:t>
            </a:r>
          </a:p>
          <a:p>
            <a:pPr marL="685800" indent="-685800" algn="l">
              <a:lnSpc>
                <a:spcPct val="100000"/>
              </a:lnSpc>
              <a:buFont typeface="Arial" panose="020B0604020202020204" pitchFamily="34" charset="0"/>
              <a:buChar char="•"/>
            </a:pPr>
            <a:endPar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a:p>
            <a:pPr marL="685800" indent="-685800" algn="l">
              <a:lnSpc>
                <a:spcPct val="100000"/>
              </a:lnSpc>
              <a:buFont typeface="Arial" panose="020B0604020202020204" pitchFamily="34" charset="0"/>
              <a:buChar char="•"/>
            </a:pPr>
            <a:r>
              <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Creates new ABP solutions / modules</a:t>
            </a:r>
          </a:p>
          <a:p>
            <a:pPr marL="685800" indent="-685800" algn="l">
              <a:lnSpc>
                <a:spcPct val="100000"/>
              </a:lnSpc>
              <a:buFont typeface="Arial" panose="020B0604020202020204" pitchFamily="34" charset="0"/>
              <a:buChar char="•"/>
            </a:pPr>
            <a:endPar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a:p>
            <a:pPr marL="685800" indent="-685800" algn="l">
              <a:lnSpc>
                <a:spcPct val="100000"/>
              </a:lnSpc>
              <a:buFont typeface="Arial" panose="020B0604020202020204" pitchFamily="34" charset="0"/>
              <a:buChar char="•"/>
            </a:pPr>
            <a:r>
              <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Generates CRUD pages</a:t>
            </a:r>
          </a:p>
          <a:p>
            <a:pPr marL="685800" indent="-685800" algn="l">
              <a:lnSpc>
                <a:spcPct val="100000"/>
              </a:lnSpc>
              <a:buFont typeface="Arial" panose="020B0604020202020204" pitchFamily="34" charset="0"/>
              <a:buChar char="•"/>
            </a:pPr>
            <a:endPar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a:p>
            <a:pPr marL="685800" indent="-685800" algn="l">
              <a:lnSpc>
                <a:spcPct val="100000"/>
              </a:lnSpc>
              <a:buFont typeface="Arial" panose="020B0604020202020204" pitchFamily="34" charset="0"/>
              <a:buChar char="•"/>
            </a:pPr>
            <a:r>
              <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Manages your modules in your solution</a:t>
            </a:r>
          </a:p>
          <a:p>
            <a:pPr marL="685800" indent="-685800" algn="l">
              <a:lnSpc>
                <a:spcPct val="100000"/>
              </a:lnSpc>
              <a:buFont typeface="Arial" panose="020B0604020202020204" pitchFamily="34" charset="0"/>
              <a:buChar char="•"/>
            </a:pPr>
            <a:endPar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a:p>
            <a:pPr marL="685800" indent="-685800" algn="l">
              <a:lnSpc>
                <a:spcPct val="100000"/>
              </a:lnSpc>
              <a:buFont typeface="Arial" panose="020B0604020202020204" pitchFamily="34" charset="0"/>
              <a:buChar char="•"/>
            </a:pPr>
            <a:r>
              <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Updates NuGet and NPM packages in your solution</a:t>
            </a:r>
          </a:p>
          <a:p>
            <a:pPr marL="685800" indent="-685800" algn="l">
              <a:lnSpc>
                <a:spcPct val="100000"/>
              </a:lnSpc>
              <a:buFont typeface="Arial" panose="020B0604020202020204" pitchFamily="34" charset="0"/>
              <a:buChar char="•"/>
            </a:pPr>
            <a:endPar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p:txBody>
      </p:sp>
    </p:spTree>
    <p:extLst>
      <p:ext uri="{BB962C8B-B14F-4D97-AF65-F5344CB8AC3E}">
        <p14:creationId xmlns:p14="http://schemas.microsoft.com/office/powerpoint/2010/main" val="12373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0" y="-19878"/>
            <a:ext cx="12192000" cy="1308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44013C"/>
                </a:solidFill>
                <a:latin typeface="Segoe UI Semibold" panose="020B0702040204020203" pitchFamily="34" charset="0"/>
                <a:cs typeface="Segoe UI Semibold" panose="020B0702040204020203" pitchFamily="34" charset="0"/>
              </a:rPr>
              <a:t>ABP Suite</a:t>
            </a:r>
            <a:endParaRPr lang="tr-TR" sz="4000" dirty="0">
              <a:solidFill>
                <a:srgbClr val="44013C"/>
              </a:solidFill>
            </a:endParaRPr>
          </a:p>
        </p:txBody>
      </p:sp>
      <p:sp>
        <p:nvSpPr>
          <p:cNvPr id="6" name="Başlık 1">
            <a:extLst>
              <a:ext uri="{FF2B5EF4-FFF2-40B4-BE49-F238E27FC236}">
                <a16:creationId xmlns:a16="http://schemas.microsoft.com/office/drawing/2014/main" id="{815948CF-D818-4F60-A0F1-04F9E45E8B4A}"/>
              </a:ext>
            </a:extLst>
          </p:cNvPr>
          <p:cNvSpPr>
            <a:spLocks noGrp="1"/>
          </p:cNvSpPr>
          <p:nvPr>
            <p:ph type="ctrTitle"/>
          </p:nvPr>
        </p:nvSpPr>
        <p:spPr>
          <a:xfrm>
            <a:off x="987287" y="3003722"/>
            <a:ext cx="6845300" cy="697864"/>
          </a:xfrm>
        </p:spPr>
        <p:txBody>
          <a:bodyPr anchor="ctr">
            <a:normAutofit/>
          </a:bodyPr>
          <a:lstStyle/>
          <a:p>
            <a:pPr marL="685800" indent="-685800" algn="l">
              <a:lnSpc>
                <a:spcPct val="100000"/>
              </a:lnSpc>
              <a:buFont typeface="Arial" panose="020B0604020202020204" pitchFamily="34" charset="0"/>
              <a:buChar char="•"/>
            </a:pPr>
            <a:r>
              <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Install</a:t>
            </a:r>
            <a:endParaRPr lang="tr-TR" sz="3200" b="1" dirty="0">
              <a:solidFill>
                <a:srgbClr val="292D33"/>
              </a:solidFill>
              <a:latin typeface="Courier New" panose="02070309020205020404" pitchFamily="49" charset="0"/>
              <a:ea typeface="Euclid Circular B" panose="020B0504000000000000" pitchFamily="34" charset="0"/>
              <a:cs typeface="Segoe UI Semibold" panose="020B0702040204020203" pitchFamily="34" charset="0"/>
            </a:endParaRPr>
          </a:p>
        </p:txBody>
      </p:sp>
      <p:sp>
        <p:nvSpPr>
          <p:cNvPr id="8" name="Başlık 1">
            <a:extLst>
              <a:ext uri="{FF2B5EF4-FFF2-40B4-BE49-F238E27FC236}">
                <a16:creationId xmlns:a16="http://schemas.microsoft.com/office/drawing/2014/main" id="{566A95CB-EE82-4961-B133-AA892CE0EB23}"/>
              </a:ext>
            </a:extLst>
          </p:cNvPr>
          <p:cNvSpPr txBox="1">
            <a:spLocks/>
          </p:cNvSpPr>
          <p:nvPr/>
        </p:nvSpPr>
        <p:spPr>
          <a:xfrm>
            <a:off x="987287" y="4337689"/>
            <a:ext cx="6845300" cy="7089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lgn="l">
              <a:lnSpc>
                <a:spcPct val="100000"/>
              </a:lnSpc>
              <a:buFont typeface="Arial" panose="020B0604020202020204" pitchFamily="34" charset="0"/>
              <a:buChar char="•"/>
            </a:pPr>
            <a:r>
              <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Start </a:t>
            </a:r>
            <a:endParaRPr lang="tr-TR"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p:txBody>
      </p:sp>
      <p:sp>
        <p:nvSpPr>
          <p:cNvPr id="9" name="Başlık 1">
            <a:extLst>
              <a:ext uri="{FF2B5EF4-FFF2-40B4-BE49-F238E27FC236}">
                <a16:creationId xmlns:a16="http://schemas.microsoft.com/office/drawing/2014/main" id="{FFFEB188-B95C-403F-BA44-CD14DBBCDF90}"/>
              </a:ext>
            </a:extLst>
          </p:cNvPr>
          <p:cNvSpPr txBox="1">
            <a:spLocks/>
          </p:cNvSpPr>
          <p:nvPr/>
        </p:nvSpPr>
        <p:spPr>
          <a:xfrm>
            <a:off x="4494694" y="2996999"/>
            <a:ext cx="4132469" cy="64498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400" b="1" dirty="0">
                <a:solidFill>
                  <a:schemeClr val="bg1">
                    <a:lumMod val="65000"/>
                  </a:schemeClr>
                </a:solidFill>
                <a:latin typeface="Courier New" panose="02070309020205020404" pitchFamily="49" charset="0"/>
                <a:ea typeface="Euclid Circular B" panose="020B0504000000000000" pitchFamily="34" charset="0"/>
                <a:cs typeface="Courier New" panose="02070309020205020404" pitchFamily="49" charset="0"/>
              </a:rPr>
              <a:t>C:\</a:t>
            </a:r>
            <a:r>
              <a:rPr lang="tr-TR" sz="2400" b="1" dirty="0">
                <a:solidFill>
                  <a:srgbClr val="292D33"/>
                </a:solidFill>
                <a:latin typeface="Courier New" panose="02070309020205020404" pitchFamily="49" charset="0"/>
                <a:ea typeface="Euclid Circular B" panose="020B0504000000000000" pitchFamily="34" charset="0"/>
                <a:cs typeface="Courier New" panose="02070309020205020404" pitchFamily="49" charset="0"/>
              </a:rPr>
              <a:t>abp suite install</a:t>
            </a:r>
          </a:p>
        </p:txBody>
      </p:sp>
      <p:sp>
        <p:nvSpPr>
          <p:cNvPr id="10" name="Başlık 1">
            <a:extLst>
              <a:ext uri="{FF2B5EF4-FFF2-40B4-BE49-F238E27FC236}">
                <a16:creationId xmlns:a16="http://schemas.microsoft.com/office/drawing/2014/main" id="{088CAC4C-BD77-4F2B-B11A-1672C867F15F}"/>
              </a:ext>
            </a:extLst>
          </p:cNvPr>
          <p:cNvSpPr txBox="1">
            <a:spLocks/>
          </p:cNvSpPr>
          <p:nvPr/>
        </p:nvSpPr>
        <p:spPr>
          <a:xfrm>
            <a:off x="4494695" y="4309810"/>
            <a:ext cx="4132468" cy="64498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400" b="1" dirty="0">
                <a:solidFill>
                  <a:schemeClr val="bg1">
                    <a:lumMod val="65000"/>
                  </a:schemeClr>
                </a:solidFill>
                <a:latin typeface="Courier New" panose="02070309020205020404" pitchFamily="49" charset="0"/>
                <a:ea typeface="Euclid Circular B" panose="020B0504000000000000" pitchFamily="34" charset="0"/>
                <a:cs typeface="Courier New" panose="02070309020205020404" pitchFamily="49" charset="0"/>
              </a:rPr>
              <a:t>C:\</a:t>
            </a:r>
            <a:r>
              <a:rPr lang="tr-TR" sz="2400" b="1" dirty="0">
                <a:solidFill>
                  <a:srgbClr val="292D33"/>
                </a:solidFill>
                <a:latin typeface="Courier New" panose="02070309020205020404" pitchFamily="49" charset="0"/>
                <a:ea typeface="Euclid Circular B" panose="020B0504000000000000" pitchFamily="34" charset="0"/>
                <a:cs typeface="Courier New" panose="02070309020205020404" pitchFamily="49" charset="0"/>
              </a:rPr>
              <a:t>abp suite</a:t>
            </a:r>
          </a:p>
        </p:txBody>
      </p:sp>
      <p:sp>
        <p:nvSpPr>
          <p:cNvPr id="12" name="Başlık 1">
            <a:extLst>
              <a:ext uri="{FF2B5EF4-FFF2-40B4-BE49-F238E27FC236}">
                <a16:creationId xmlns:a16="http://schemas.microsoft.com/office/drawing/2014/main" id="{2E4330A4-A5A9-42C3-ADC8-1743319198B0}"/>
              </a:ext>
            </a:extLst>
          </p:cNvPr>
          <p:cNvSpPr txBox="1">
            <a:spLocks/>
          </p:cNvSpPr>
          <p:nvPr/>
        </p:nvSpPr>
        <p:spPr>
          <a:xfrm>
            <a:off x="987287" y="1669755"/>
            <a:ext cx="6845300" cy="69786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685800" indent="-685800" algn="l">
              <a:lnSpc>
                <a:spcPct val="100000"/>
              </a:lnSpc>
              <a:buFont typeface="Arial" panose="020B0604020202020204" pitchFamily="34" charset="0"/>
              <a:buChar char="•"/>
            </a:pPr>
            <a:r>
              <a:rPr lang="en-US" sz="32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Install ABP CLI</a:t>
            </a:r>
            <a:endParaRPr lang="tr-TR" sz="3200" b="1" dirty="0">
              <a:solidFill>
                <a:srgbClr val="292D33"/>
              </a:solidFill>
              <a:latin typeface="Courier New" panose="02070309020205020404" pitchFamily="49" charset="0"/>
              <a:ea typeface="Euclid Circular B" panose="020B0504000000000000" pitchFamily="34" charset="0"/>
              <a:cs typeface="Segoe UI Semibold" panose="020B0702040204020203" pitchFamily="34" charset="0"/>
            </a:endParaRPr>
          </a:p>
        </p:txBody>
      </p:sp>
      <p:sp>
        <p:nvSpPr>
          <p:cNvPr id="13" name="Başlık 1">
            <a:extLst>
              <a:ext uri="{FF2B5EF4-FFF2-40B4-BE49-F238E27FC236}">
                <a16:creationId xmlns:a16="http://schemas.microsoft.com/office/drawing/2014/main" id="{EE97D607-5E7B-4405-8E7F-710B624A7095}"/>
              </a:ext>
            </a:extLst>
          </p:cNvPr>
          <p:cNvSpPr txBox="1">
            <a:spLocks/>
          </p:cNvSpPr>
          <p:nvPr/>
        </p:nvSpPr>
        <p:spPr>
          <a:xfrm>
            <a:off x="4494692" y="1648004"/>
            <a:ext cx="6845299" cy="69786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2400" b="1" dirty="0">
                <a:solidFill>
                  <a:schemeClr val="bg1">
                    <a:lumMod val="65000"/>
                  </a:schemeClr>
                </a:solidFill>
                <a:latin typeface="Courier New" panose="02070309020205020404" pitchFamily="49" charset="0"/>
                <a:ea typeface="Euclid Circular B" panose="020B0504000000000000" pitchFamily="34" charset="0"/>
                <a:cs typeface="Courier New" panose="02070309020205020404" pitchFamily="49" charset="0"/>
              </a:rPr>
              <a:t>C:\</a:t>
            </a:r>
            <a:r>
              <a:rPr lang="en-US" sz="3200" b="1" dirty="0">
                <a:latin typeface="Courier New" panose="02070309020205020404" pitchFamily="49" charset="0"/>
                <a:ea typeface="Euclid Circular B" panose="020B0504000000000000" pitchFamily="34" charset="0"/>
                <a:cs typeface="Courier New" panose="02070309020205020404" pitchFamily="49" charset="0"/>
              </a:rPr>
              <a:t>dotnet tool install -g </a:t>
            </a:r>
            <a:r>
              <a:rPr lang="en-US" sz="3200" b="1" dirty="0" err="1">
                <a:latin typeface="Courier New" panose="02070309020205020404" pitchFamily="49" charset="0"/>
                <a:ea typeface="Euclid Circular B" panose="020B0504000000000000" pitchFamily="34" charset="0"/>
                <a:cs typeface="Courier New" panose="02070309020205020404" pitchFamily="49" charset="0"/>
              </a:rPr>
              <a:t>Volo.Abp.Cli</a:t>
            </a:r>
            <a:endParaRPr lang="tr-TR" sz="2400" b="1" dirty="0">
              <a:latin typeface="Courier New" panose="02070309020205020404" pitchFamily="49" charset="0"/>
              <a:ea typeface="Euclid Circular B" panose="020B0504000000000000" pitchFamily="34" charset="0"/>
              <a:cs typeface="Courier New" panose="02070309020205020404" pitchFamily="49" charset="0"/>
            </a:endParaRPr>
          </a:p>
        </p:txBody>
      </p:sp>
    </p:spTree>
    <p:extLst>
      <p:ext uri="{BB962C8B-B14F-4D97-AF65-F5344CB8AC3E}">
        <p14:creationId xmlns:p14="http://schemas.microsoft.com/office/powerpoint/2010/main" val="3179408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0" y="0"/>
            <a:ext cx="12192000" cy="133184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44013C"/>
                </a:solidFill>
                <a:latin typeface="Segoe UI Semibold" panose="020B0702040204020203" pitchFamily="34" charset="0"/>
                <a:cs typeface="Segoe UI Semibold" panose="020B0702040204020203" pitchFamily="34" charset="0"/>
              </a:rPr>
              <a:t>Data Model</a:t>
            </a:r>
            <a:endParaRPr lang="tr-TR" sz="4000" dirty="0">
              <a:solidFill>
                <a:srgbClr val="44013C"/>
              </a:solidFill>
            </a:endParaRPr>
          </a:p>
        </p:txBody>
      </p:sp>
      <p:graphicFrame>
        <p:nvGraphicFramePr>
          <p:cNvPr id="7" name="Diagram 6">
            <a:extLst>
              <a:ext uri="{FF2B5EF4-FFF2-40B4-BE49-F238E27FC236}">
                <a16:creationId xmlns:a16="http://schemas.microsoft.com/office/drawing/2014/main" id="{4BB1A2BD-AC87-44A9-920C-AB552560CCD2}"/>
              </a:ext>
            </a:extLst>
          </p:cNvPr>
          <p:cNvGraphicFramePr/>
          <p:nvPr>
            <p:extLst>
              <p:ext uri="{D42A27DB-BD31-4B8C-83A1-F6EECF244321}">
                <p14:modId xmlns:p14="http://schemas.microsoft.com/office/powerpoint/2010/main" val="3658462081"/>
              </p:ext>
            </p:extLst>
          </p:nvPr>
        </p:nvGraphicFramePr>
        <p:xfrm>
          <a:off x="231913" y="1033669"/>
          <a:ext cx="11728173" cy="53273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a:extLst>
              <a:ext uri="{FF2B5EF4-FFF2-40B4-BE49-F238E27FC236}">
                <a16:creationId xmlns:a16="http://schemas.microsoft.com/office/drawing/2014/main" id="{5DA70B68-D5F5-47BD-AF44-0811B4E39C9A}"/>
              </a:ext>
            </a:extLst>
          </p:cNvPr>
          <p:cNvSpPr txBox="1"/>
          <p:nvPr/>
        </p:nvSpPr>
        <p:spPr>
          <a:xfrm>
            <a:off x="1064321" y="3551775"/>
            <a:ext cx="3726342" cy="2246769"/>
          </a:xfrm>
          <a:prstGeom prst="rect">
            <a:avLst/>
          </a:prstGeom>
          <a:noFill/>
        </p:spPr>
        <p:txBody>
          <a:bodyPr wrap="square" rtlCol="0">
            <a:spAutoFit/>
          </a:bodyPr>
          <a:lstStyle/>
          <a:p>
            <a:pPr marL="285750" indent="-285750">
              <a:buFont typeface="Arial" panose="020B0604020202020204" pitchFamily="34" charset="0"/>
              <a:buChar char="•"/>
            </a:pPr>
            <a:r>
              <a:rPr lang="en-US" sz="2800" b="1" dirty="0"/>
              <a:t>Name</a:t>
            </a:r>
            <a:r>
              <a:rPr lang="en-US" sz="2800" dirty="0"/>
              <a:t> </a:t>
            </a:r>
            <a:r>
              <a:rPr lang="en-US" sz="2800" dirty="0">
                <a:solidFill>
                  <a:schemeClr val="accent1">
                    <a:lumMod val="75000"/>
                  </a:schemeClr>
                </a:solidFill>
              </a:rPr>
              <a:t>&lt;string&gt;</a:t>
            </a:r>
          </a:p>
          <a:p>
            <a:pPr marL="285750" indent="-285750">
              <a:buFont typeface="Arial" panose="020B0604020202020204" pitchFamily="34" charset="0"/>
              <a:buChar char="•"/>
            </a:pPr>
            <a:r>
              <a:rPr lang="en-US" sz="2800" b="1" dirty="0"/>
              <a:t>Birthdate</a:t>
            </a:r>
            <a:r>
              <a:rPr lang="en-US" sz="2800" dirty="0"/>
              <a:t> </a:t>
            </a:r>
            <a:r>
              <a:rPr lang="en-US" sz="2800" dirty="0">
                <a:solidFill>
                  <a:schemeClr val="accent1">
                    <a:lumMod val="75000"/>
                  </a:schemeClr>
                </a:solidFill>
              </a:rPr>
              <a:t>&lt;datetime&gt;</a:t>
            </a:r>
          </a:p>
          <a:p>
            <a:pPr marL="285750" indent="-285750">
              <a:buFont typeface="Arial" panose="020B0604020202020204" pitchFamily="34" charset="0"/>
              <a:buChar char="•"/>
            </a:pPr>
            <a:r>
              <a:rPr lang="en-US" sz="2800" b="1" dirty="0"/>
              <a:t>Active</a:t>
            </a:r>
            <a:r>
              <a:rPr lang="en-US" sz="2800" dirty="0"/>
              <a:t> </a:t>
            </a:r>
            <a:r>
              <a:rPr lang="en-US" sz="2800" dirty="0">
                <a:solidFill>
                  <a:schemeClr val="accent1">
                    <a:lumMod val="75000"/>
                  </a:schemeClr>
                </a:solidFill>
              </a:rPr>
              <a:t>&lt;bool&gt;</a:t>
            </a:r>
          </a:p>
          <a:p>
            <a:endParaRPr lang="en-US" sz="2800" dirty="0">
              <a:solidFill>
                <a:schemeClr val="accent1">
                  <a:lumMod val="75000"/>
                </a:schemeClr>
              </a:solidFill>
            </a:endParaRPr>
          </a:p>
          <a:p>
            <a:endParaRPr lang="en-US" sz="2800" dirty="0"/>
          </a:p>
        </p:txBody>
      </p:sp>
      <p:sp>
        <p:nvSpPr>
          <p:cNvPr id="8" name="TextBox 7">
            <a:extLst>
              <a:ext uri="{FF2B5EF4-FFF2-40B4-BE49-F238E27FC236}">
                <a16:creationId xmlns:a16="http://schemas.microsoft.com/office/drawing/2014/main" id="{A672656F-0FE7-43C5-8E6E-BC1F59178877}"/>
              </a:ext>
            </a:extLst>
          </p:cNvPr>
          <p:cNvSpPr txBox="1"/>
          <p:nvPr/>
        </p:nvSpPr>
        <p:spPr>
          <a:xfrm>
            <a:off x="4906619" y="3120888"/>
            <a:ext cx="3004928" cy="2677656"/>
          </a:xfrm>
          <a:prstGeom prst="rect">
            <a:avLst/>
          </a:prstGeom>
          <a:noFill/>
        </p:spPr>
        <p:txBody>
          <a:bodyPr wrap="square" rtlCol="0">
            <a:spAutoFit/>
          </a:bodyPr>
          <a:lstStyle/>
          <a:p>
            <a:pPr marL="285750" indent="-285750">
              <a:buFont typeface="Arial" panose="020B0604020202020204" pitchFamily="34" charset="0"/>
              <a:buChar char="•"/>
            </a:pPr>
            <a:r>
              <a:rPr lang="en-US" sz="2800" b="1" dirty="0"/>
              <a:t>Title</a:t>
            </a:r>
            <a:r>
              <a:rPr lang="en-US" sz="2800" dirty="0"/>
              <a:t> </a:t>
            </a:r>
            <a:r>
              <a:rPr lang="en-US" sz="2800" dirty="0">
                <a:solidFill>
                  <a:schemeClr val="accent1">
                    <a:lumMod val="75000"/>
                  </a:schemeClr>
                </a:solidFill>
              </a:rPr>
              <a:t>&lt;string&gt;</a:t>
            </a:r>
          </a:p>
          <a:p>
            <a:pPr marL="285750" indent="-285750">
              <a:buFont typeface="Arial" panose="020B0604020202020204" pitchFamily="34" charset="0"/>
              <a:buChar char="•"/>
            </a:pPr>
            <a:r>
              <a:rPr lang="en-US" sz="2800" b="1" dirty="0" err="1"/>
              <a:t>PageCount</a:t>
            </a:r>
            <a:r>
              <a:rPr lang="en-US" sz="2800" dirty="0"/>
              <a:t> </a:t>
            </a:r>
            <a:r>
              <a:rPr lang="en-US" sz="2800" dirty="0">
                <a:solidFill>
                  <a:schemeClr val="accent1">
                    <a:lumMod val="75000"/>
                  </a:schemeClr>
                </a:solidFill>
              </a:rPr>
              <a:t>&lt;int&gt;</a:t>
            </a:r>
          </a:p>
          <a:p>
            <a:pPr marL="285750" indent="-285750">
              <a:buFont typeface="Arial" panose="020B0604020202020204" pitchFamily="34" charset="0"/>
              <a:buChar char="•"/>
            </a:pPr>
            <a:r>
              <a:rPr lang="en-US" sz="2800" b="1" dirty="0"/>
              <a:t>Price</a:t>
            </a:r>
            <a:r>
              <a:rPr lang="en-US" sz="2800" dirty="0"/>
              <a:t> </a:t>
            </a:r>
            <a:r>
              <a:rPr lang="en-US" sz="2800" dirty="0">
                <a:solidFill>
                  <a:schemeClr val="accent1">
                    <a:lumMod val="75000"/>
                  </a:schemeClr>
                </a:solidFill>
              </a:rPr>
              <a:t>&lt;float&gt;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endParaRPr lang="en-US" sz="2800" dirty="0"/>
          </a:p>
        </p:txBody>
      </p:sp>
      <p:sp>
        <p:nvSpPr>
          <p:cNvPr id="9" name="TextBox 8">
            <a:extLst>
              <a:ext uri="{FF2B5EF4-FFF2-40B4-BE49-F238E27FC236}">
                <a16:creationId xmlns:a16="http://schemas.microsoft.com/office/drawing/2014/main" id="{F74631EC-56A6-46AD-AF4F-72C4E4DA7E09}"/>
              </a:ext>
            </a:extLst>
          </p:cNvPr>
          <p:cNvSpPr txBox="1"/>
          <p:nvPr/>
        </p:nvSpPr>
        <p:spPr>
          <a:xfrm>
            <a:off x="8333134" y="3330834"/>
            <a:ext cx="3858866" cy="1815882"/>
          </a:xfrm>
          <a:prstGeom prst="rect">
            <a:avLst/>
          </a:prstGeom>
          <a:noFill/>
        </p:spPr>
        <p:txBody>
          <a:bodyPr wrap="square" rtlCol="0">
            <a:spAutoFit/>
          </a:bodyPr>
          <a:lstStyle/>
          <a:p>
            <a:pPr marL="285750" indent="-285750">
              <a:buFont typeface="Arial" panose="020B0604020202020204" pitchFamily="34" charset="0"/>
              <a:buChar char="•"/>
            </a:pPr>
            <a:r>
              <a:rPr lang="en-US" sz="2800" b="1" dirty="0" err="1"/>
              <a:t>NameSurname</a:t>
            </a:r>
            <a:r>
              <a:rPr lang="en-US" sz="2800" dirty="0">
                <a:solidFill>
                  <a:schemeClr val="accent1">
                    <a:lumMod val="75000"/>
                  </a:schemeClr>
                </a:solidFill>
              </a:rPr>
              <a:t>&lt;string&gt;</a:t>
            </a:r>
            <a:r>
              <a:rPr lang="en-US" sz="2800" b="1" dirty="0"/>
              <a:t> </a:t>
            </a:r>
          </a:p>
          <a:p>
            <a:pPr marL="285750" indent="-285750">
              <a:buFont typeface="Arial" panose="020B0604020202020204" pitchFamily="34" charset="0"/>
              <a:buChar char="•"/>
            </a:pPr>
            <a:r>
              <a:rPr lang="en-US" sz="2800" b="1" dirty="0"/>
              <a:t>Email</a:t>
            </a:r>
            <a:r>
              <a:rPr lang="en-US" sz="2800" dirty="0"/>
              <a:t> </a:t>
            </a:r>
            <a:r>
              <a:rPr lang="en-US" sz="2800" dirty="0">
                <a:solidFill>
                  <a:schemeClr val="accent1">
                    <a:lumMod val="75000"/>
                  </a:schemeClr>
                </a:solidFill>
              </a:rPr>
              <a:t>&lt;string&gt;</a:t>
            </a:r>
          </a:p>
          <a:p>
            <a:pPr marL="285750" indent="-285750">
              <a:buFont typeface="Arial" panose="020B0604020202020204" pitchFamily="34" charset="0"/>
              <a:buChar char="•"/>
            </a:pPr>
            <a:r>
              <a:rPr lang="en-US" sz="2800" b="1" dirty="0"/>
              <a:t>Gender</a:t>
            </a:r>
            <a:r>
              <a:rPr lang="en-US" sz="2800" dirty="0"/>
              <a:t> </a:t>
            </a:r>
            <a:r>
              <a:rPr lang="en-US" sz="2800" dirty="0">
                <a:solidFill>
                  <a:schemeClr val="accent1">
                    <a:lumMod val="75000"/>
                  </a:schemeClr>
                </a:solidFill>
              </a:rPr>
              <a:t>&lt;</a:t>
            </a:r>
            <a:r>
              <a:rPr lang="en-US" sz="2800" dirty="0" err="1">
                <a:solidFill>
                  <a:schemeClr val="accent1">
                    <a:lumMod val="75000"/>
                  </a:schemeClr>
                </a:solidFill>
              </a:rPr>
              <a:t>enum</a:t>
            </a:r>
            <a:r>
              <a:rPr lang="en-US" sz="2800" dirty="0">
                <a:solidFill>
                  <a:schemeClr val="accent1">
                    <a:lumMod val="75000"/>
                  </a:schemeClr>
                </a:solidFill>
              </a:rPr>
              <a:t>&gt;</a:t>
            </a:r>
          </a:p>
          <a:p>
            <a:endParaRPr lang="en-US" sz="2800" dirty="0"/>
          </a:p>
        </p:txBody>
      </p:sp>
      <p:sp>
        <p:nvSpPr>
          <p:cNvPr id="10" name="TextBox 9">
            <a:extLst>
              <a:ext uri="{FF2B5EF4-FFF2-40B4-BE49-F238E27FC236}">
                <a16:creationId xmlns:a16="http://schemas.microsoft.com/office/drawing/2014/main" id="{AB23E8B6-5143-46C7-AE11-584A61E6741A}"/>
              </a:ext>
            </a:extLst>
          </p:cNvPr>
          <p:cNvSpPr txBox="1"/>
          <p:nvPr/>
        </p:nvSpPr>
        <p:spPr>
          <a:xfrm>
            <a:off x="3493607" y="2041700"/>
            <a:ext cx="904459" cy="369332"/>
          </a:xfrm>
          <a:prstGeom prst="rect">
            <a:avLst/>
          </a:prstGeom>
          <a:noFill/>
        </p:spPr>
        <p:txBody>
          <a:bodyPr wrap="square" rtlCol="0">
            <a:spAutoFit/>
          </a:bodyPr>
          <a:lstStyle/>
          <a:p>
            <a:pPr algn="ctr"/>
            <a:r>
              <a:rPr lang="en-US" b="1" dirty="0"/>
              <a:t>(n – 1)</a:t>
            </a:r>
          </a:p>
        </p:txBody>
      </p:sp>
      <p:sp>
        <p:nvSpPr>
          <p:cNvPr id="11" name="TextBox 10">
            <a:extLst>
              <a:ext uri="{FF2B5EF4-FFF2-40B4-BE49-F238E27FC236}">
                <a16:creationId xmlns:a16="http://schemas.microsoft.com/office/drawing/2014/main" id="{28251850-4D09-43DD-B2A3-39B75B82C365}"/>
              </a:ext>
            </a:extLst>
          </p:cNvPr>
          <p:cNvSpPr txBox="1"/>
          <p:nvPr/>
        </p:nvSpPr>
        <p:spPr>
          <a:xfrm>
            <a:off x="7793936" y="1927833"/>
            <a:ext cx="904458" cy="369332"/>
          </a:xfrm>
          <a:prstGeom prst="rect">
            <a:avLst/>
          </a:prstGeom>
          <a:noFill/>
        </p:spPr>
        <p:txBody>
          <a:bodyPr wrap="square" rtlCol="0">
            <a:spAutoFit/>
          </a:bodyPr>
          <a:lstStyle/>
          <a:p>
            <a:pPr algn="ctr"/>
            <a:r>
              <a:rPr lang="en-US" b="1" dirty="0"/>
              <a:t>(n – n)</a:t>
            </a:r>
          </a:p>
        </p:txBody>
      </p:sp>
    </p:spTree>
    <p:extLst>
      <p:ext uri="{BB962C8B-B14F-4D97-AF65-F5344CB8AC3E}">
        <p14:creationId xmlns:p14="http://schemas.microsoft.com/office/powerpoint/2010/main" val="376931061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5888</TotalTime>
  <Words>1244</Words>
  <Application>Microsoft Office PowerPoint</Application>
  <PresentationFormat>Widescreen</PresentationFormat>
  <Paragraphs>145</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Courier New</vt:lpstr>
      <vt:lpstr>Euclid Circular B</vt:lpstr>
      <vt:lpstr>Segoe UI</vt:lpstr>
      <vt:lpstr>Segoe UI Semibold</vt:lpstr>
      <vt:lpstr>Office Teması</vt:lpstr>
      <vt:lpstr>Take a closer look  at the code generation ABP Suite</vt:lpstr>
      <vt:lpstr>PowerPoint Presentation</vt:lpstr>
      <vt:lpstr>PowerPoint Presentation</vt:lpstr>
      <vt:lpstr>PowerPoint Presentation</vt:lpstr>
      <vt:lpstr>PowerPoint Presentation</vt:lpstr>
      <vt:lpstr>PowerPoint Presentation</vt:lpstr>
      <vt:lpstr>PowerPoint Presentation</vt:lpstr>
      <vt:lpstr>Install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ABP Community Talks #1</dc:title>
  <dc:creator>armağan ünlü</dc:creator>
  <cp:keywords>ABP</cp:keywords>
  <cp:lastModifiedBy>Alper Ebiçoğlu</cp:lastModifiedBy>
  <cp:revision>283</cp:revision>
  <dcterms:created xsi:type="dcterms:W3CDTF">2021-09-27T14:07:26Z</dcterms:created>
  <dcterms:modified xsi:type="dcterms:W3CDTF">2022-04-21T11:08:24Z</dcterms:modified>
</cp:coreProperties>
</file>